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8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9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2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charts/chart3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3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4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0.xml" ContentType="application/vnd.openxmlformats-officedocument.drawingml.chart+xml"/>
  <Override PartName="/ppt/notesSlides/notesSlide15.xml" ContentType="application/vnd.openxmlformats-officedocument.presentationml.notesSlide+xml"/>
  <Override PartName="/ppt/charts/chart4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16.xml" ContentType="application/vnd.openxmlformats-officedocument.presentationml.notesSlide+xml"/>
  <Override PartName="/ppt/charts/chart4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17.xml" ContentType="application/vnd.openxmlformats-officedocument.presentationml.notesSlide+xml"/>
  <Override PartName="/ppt/charts/chart5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18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6.xml" ContentType="application/vnd.openxmlformats-officedocument.themeOverride+xml"/>
  <Override PartName="/ppt/charts/chart5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76" r:id="rId5"/>
    <p:sldId id="331" r:id="rId6"/>
    <p:sldId id="335" r:id="rId7"/>
    <p:sldId id="400" r:id="rId8"/>
    <p:sldId id="367" r:id="rId9"/>
    <p:sldId id="351" r:id="rId10"/>
    <p:sldId id="404" r:id="rId11"/>
    <p:sldId id="355" r:id="rId12"/>
    <p:sldId id="405" r:id="rId13"/>
    <p:sldId id="332" r:id="rId14"/>
    <p:sldId id="356" r:id="rId15"/>
    <p:sldId id="340" r:id="rId16"/>
    <p:sldId id="309" r:id="rId17"/>
    <p:sldId id="406" r:id="rId18"/>
    <p:sldId id="333" r:id="rId19"/>
    <p:sldId id="357" r:id="rId20"/>
    <p:sldId id="317" r:id="rId21"/>
    <p:sldId id="318" r:id="rId22"/>
    <p:sldId id="334" r:id="rId23"/>
    <p:sldId id="302" r:id="rId24"/>
    <p:sldId id="399" r:id="rId25"/>
    <p:sldId id="394" r:id="rId26"/>
    <p:sldId id="353" r:id="rId27"/>
    <p:sldId id="376" r:id="rId28"/>
    <p:sldId id="354" r:id="rId29"/>
    <p:sldId id="388" r:id="rId30"/>
    <p:sldId id="407" r:id="rId31"/>
    <p:sldId id="377" r:id="rId32"/>
    <p:sldId id="378" r:id="rId33"/>
    <p:sldId id="369" r:id="rId34"/>
    <p:sldId id="408" r:id="rId35"/>
    <p:sldId id="382" r:id="rId36"/>
    <p:sldId id="383" r:id="rId37"/>
    <p:sldId id="385" r:id="rId38"/>
    <p:sldId id="386" r:id="rId39"/>
    <p:sldId id="387" r:id="rId40"/>
    <p:sldId id="396" r:id="rId41"/>
    <p:sldId id="343" r:id="rId42"/>
    <p:sldId id="411" r:id="rId43"/>
    <p:sldId id="413" r:id="rId44"/>
    <p:sldId id="409" r:id="rId45"/>
    <p:sldId id="299" r:id="rId46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D9221-75B4-4982-21A0-48CE7F334F36}" name="POLITI, Claudio" initials="CP" userId="S::politic@who.int::70125e20-3866-4047-b6a1-0ce1cc82f596" providerId="AD"/>
  <p188:author id="{80D678B2-1CFB-4E7A-C03C-65FF245D6362}" name="USMAN, Asma" initials="AU" userId="S::usmanas@who.int::8c899bdf-b4c3-4111-a136-a8e4e3bf3fc2" providerId="AD"/>
  <p188:author id="{77AD85E7-357D-3840-7A59-B4B55B65D28A}" name="LEVISON, Darcy" initials="LD" userId="S::levisond@who.int::b15b1e00-ec73-4546-96dd-8ab408c31f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ED7D31"/>
    <a:srgbClr val="F4B183"/>
    <a:srgbClr val="843C0C"/>
    <a:srgbClr val="44546A"/>
    <a:srgbClr val="203864"/>
    <a:srgbClr val="767171"/>
    <a:srgbClr val="595959"/>
    <a:srgbClr val="C55A11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055ED-A7DD-4DB2-88A6-9E83B4B3B62E}" v="24" dt="2025-03-07T12:21:54.571"/>
    <p1510:client id="{E3A96AAC-D5C6-537E-2908-8F0DCFFF35A5}" v="1" dt="2025-03-07T12:17:13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353" autoAdjust="0"/>
  </p:normalViewPr>
  <p:slideViewPr>
    <p:cSldViewPr snapToGrid="0">
      <p:cViewPr varScale="1">
        <p:scale>
          <a:sx n="79" d="100"/>
          <a:sy n="79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TI, Claudio" userId="70125e20-3866-4047-b6a1-0ce1cc82f596" providerId="ADAL" clId="{D93055ED-A7DD-4DB2-88A6-9E83B4B3B62E}"/>
    <pc:docChg chg="undo custSel modSld sldOrd">
      <pc:chgData name="POLITI, Claudio" userId="70125e20-3866-4047-b6a1-0ce1cc82f596" providerId="ADAL" clId="{D93055ED-A7DD-4DB2-88A6-9E83B4B3B62E}" dt="2025-03-07T12:23:20.630" v="23"/>
      <pc:docMkLst>
        <pc:docMk/>
      </pc:docMkLst>
      <pc:sldChg chg="modSp mod">
        <pc:chgData name="POLITI, Claudio" userId="70125e20-3866-4047-b6a1-0ce1cc82f596" providerId="ADAL" clId="{D93055ED-A7DD-4DB2-88A6-9E83B4B3B62E}" dt="2025-03-07T12:18:19.292" v="2" actId="120"/>
        <pc:sldMkLst>
          <pc:docMk/>
          <pc:sldMk cId="506305002" sldId="394"/>
        </pc:sldMkLst>
        <pc:spChg chg="mod">
          <ac:chgData name="POLITI, Claudio" userId="70125e20-3866-4047-b6a1-0ce1cc82f596" providerId="ADAL" clId="{D93055ED-A7DD-4DB2-88A6-9E83B4B3B62E}" dt="2025-03-07T12:18:19.292" v="2" actId="120"/>
          <ac:spMkLst>
            <pc:docMk/>
            <pc:sldMk cId="506305002" sldId="394"/>
            <ac:spMk id="4" creationId="{430057B5-4F3E-0B54-C6A1-7BAE036FEC5C}"/>
          </ac:spMkLst>
        </pc:spChg>
      </pc:sldChg>
      <pc:sldChg chg="ord">
        <pc:chgData name="POLITI, Claudio" userId="70125e20-3866-4047-b6a1-0ce1cc82f596" providerId="ADAL" clId="{D93055ED-A7DD-4DB2-88A6-9E83B4B3B62E}" dt="2025-03-07T12:23:20.630" v="23"/>
        <pc:sldMkLst>
          <pc:docMk/>
          <pc:sldMk cId="120276140" sldId="400"/>
        </pc:sldMkLst>
      </pc:sldChg>
      <pc:sldChg chg="addSp delSp modSp mod">
        <pc:chgData name="POLITI, Claudio" userId="70125e20-3866-4047-b6a1-0ce1cc82f596" providerId="ADAL" clId="{D93055ED-A7DD-4DB2-88A6-9E83B4B3B62E}" dt="2025-03-07T12:21:54.570" v="21" actId="14100"/>
        <pc:sldMkLst>
          <pc:docMk/>
          <pc:sldMk cId="746239463" sldId="411"/>
        </pc:sldMkLst>
        <pc:graphicFrameChg chg="add mod">
          <ac:chgData name="POLITI, Claudio" userId="70125e20-3866-4047-b6a1-0ce1cc82f596" providerId="ADAL" clId="{D93055ED-A7DD-4DB2-88A6-9E83B4B3B62E}" dt="2025-03-07T12:20:09.097" v="4"/>
          <ac:graphicFrameMkLst>
            <pc:docMk/>
            <pc:sldMk cId="746239463" sldId="411"/>
            <ac:graphicFrameMk id="4" creationId="{6E37F4E9-8F24-D56D-3BAC-9B82A7212A84}"/>
          </ac:graphicFrameMkLst>
        </pc:graphicFrameChg>
        <pc:graphicFrameChg chg="add mod modGraphic">
          <ac:chgData name="POLITI, Claudio" userId="70125e20-3866-4047-b6a1-0ce1cc82f596" providerId="ADAL" clId="{D93055ED-A7DD-4DB2-88A6-9E83B4B3B62E}" dt="2025-03-07T12:20:33.670" v="9" actId="14100"/>
          <ac:graphicFrameMkLst>
            <pc:docMk/>
            <pc:sldMk cId="746239463" sldId="411"/>
            <ac:graphicFrameMk id="5" creationId="{8EE1BF07-89BE-80B3-080A-B885A1266370}"/>
          </ac:graphicFrameMkLst>
        </pc:graphicFrameChg>
        <pc:graphicFrameChg chg="add mod">
          <ac:chgData name="POLITI, Claudio" userId="70125e20-3866-4047-b6a1-0ce1cc82f596" providerId="ADAL" clId="{D93055ED-A7DD-4DB2-88A6-9E83B4B3B62E}" dt="2025-03-07T12:21:54.570" v="21" actId="14100"/>
          <ac:graphicFrameMkLst>
            <pc:docMk/>
            <pc:sldMk cId="746239463" sldId="411"/>
            <ac:graphicFrameMk id="6" creationId="{D3864B22-4AD6-721C-55A9-DC7177DB9E2F}"/>
          </ac:graphicFrameMkLst>
        </pc:graphicFrameChg>
        <pc:picChg chg="del">
          <ac:chgData name="POLITI, Claudio" userId="70125e20-3866-4047-b6a1-0ce1cc82f596" providerId="ADAL" clId="{D93055ED-A7DD-4DB2-88A6-9E83B4B3B62E}" dt="2025-03-07T12:20:05.726" v="3" actId="478"/>
          <ac:picMkLst>
            <pc:docMk/>
            <pc:sldMk cId="746239463" sldId="411"/>
            <ac:picMk id="2" creationId="{2404179A-0E98-6B7A-F284-EB7D296CB140}"/>
          </ac:picMkLst>
        </pc:picChg>
      </pc:sldChg>
      <pc:sldChg chg="addSp delSp modSp mod">
        <pc:chgData name="POLITI, Claudio" userId="70125e20-3866-4047-b6a1-0ce1cc82f596" providerId="ADAL" clId="{D93055ED-A7DD-4DB2-88A6-9E83B4B3B62E}" dt="2025-03-07T12:21:44.466" v="20" actId="14100"/>
        <pc:sldMkLst>
          <pc:docMk/>
          <pc:sldMk cId="204328306" sldId="413"/>
        </pc:sldMkLst>
        <pc:graphicFrameChg chg="add mod">
          <ac:chgData name="POLITI, Claudio" userId="70125e20-3866-4047-b6a1-0ce1cc82f596" providerId="ADAL" clId="{D93055ED-A7DD-4DB2-88A6-9E83B4B3B62E}" dt="2025-03-07T12:21:44.466" v="20" actId="14100"/>
          <ac:graphicFrameMkLst>
            <pc:docMk/>
            <pc:sldMk cId="204328306" sldId="413"/>
            <ac:graphicFrameMk id="4" creationId="{DDB0B5C7-0FEE-DB5B-A8A4-520C889F5FDE}"/>
          </ac:graphicFrameMkLst>
        </pc:graphicFrameChg>
        <pc:picChg chg="del">
          <ac:chgData name="POLITI, Claudio" userId="70125e20-3866-4047-b6a1-0ce1cc82f596" providerId="ADAL" clId="{D93055ED-A7DD-4DB2-88A6-9E83B4B3B62E}" dt="2025-03-07T12:21:01.351" v="13" actId="478"/>
          <ac:picMkLst>
            <pc:docMk/>
            <pc:sldMk cId="204328306" sldId="413"/>
            <ac:picMk id="2" creationId="{8A735163-BF45-F438-A984-7127F89F3F65}"/>
          </ac:picMkLst>
        </pc:picChg>
      </pc:sldChg>
    </pc:docChg>
  </pc:docChgLst>
  <pc:docChgLst>
    <pc:chgData name="POLITI, Claudio" userId="S::politic@who.int::70125e20-3866-4047-b6a1-0ce1cc82f596" providerId="AD" clId="Web-{E3A96AAC-D5C6-537E-2908-8F0DCFFF35A5}"/>
    <pc:docChg chg="modSld">
      <pc:chgData name="POLITI, Claudio" userId="S::politic@who.int::70125e20-3866-4047-b6a1-0ce1cc82f596" providerId="AD" clId="Web-{E3A96AAC-D5C6-537E-2908-8F0DCFFF35A5}" dt="2025-03-07T12:17:13.784" v="0" actId="20577"/>
      <pc:docMkLst>
        <pc:docMk/>
      </pc:docMkLst>
      <pc:sldChg chg="modSp">
        <pc:chgData name="POLITI, Claudio" userId="S::politic@who.int::70125e20-3866-4047-b6a1-0ce1cc82f596" providerId="AD" clId="Web-{E3A96AAC-D5C6-537E-2908-8F0DCFFF35A5}" dt="2025-03-07T12:17:13.784" v="0" actId="20577"/>
        <pc:sldMkLst>
          <pc:docMk/>
          <pc:sldMk cId="506305002" sldId="394"/>
        </pc:sldMkLst>
        <pc:spChg chg="mod">
          <ac:chgData name="POLITI, Claudio" userId="S::politic@who.int::70125e20-3866-4047-b6a1-0ce1cc82f596" providerId="AD" clId="Web-{E3A96AAC-D5C6-537E-2908-8F0DCFFF35A5}" dt="2025-03-07T12:17:13.784" v="0" actId="20577"/>
          <ac:spMkLst>
            <pc:docMk/>
            <pc:sldMk cId="506305002" sldId="394"/>
            <ac:spMk id="4" creationId="{430057B5-4F3E-0B54-C6A1-7BAE036FEC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Dr.%20Asma\q1%20-%20q3%20analysis\analysis%20shee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E:\Dr.%20Asma\q1%20-%20q3%20analysis\analysis%20sheet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E:\Dr.%20Asma\q1%20-%20q3%20analysis\analysis%20shee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Slides%20working%20data\Watchlist%20countries\analysis%20sheet%20-%20SOs%20watchlist%20coutr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Data%20Folder\Slides%20working%20data\Watchlist%20countries\analysis%20sheet%20-%20SOs%20watchlist%20coutries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Slides%20working%20data\Watchlist%20countries\analysis%20sheet%20-%20SOs%20watchlist%20coutri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Watchlist%20countries\analysis%20sheet%20-%20SOs%20watchlist%20coutries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E:\Dr.%20Asma\q1%20-%20q3%20analysis\analysis%20sheet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E:\Dr.%20Asma\q1%20-%20q3%20analysis\analysis%20shee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Q%203%202024\Data%20Folder\Data%20Folder%20for%20final%20analysis\Priority%20countries%20only\analysis%20sheet%20-%20S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olio%20Legacy%20HQ\Quarterly%20MnE%20reports\Data%20Folder\Slides%20working%20data\Priority%20countries%20only\analysis%20sheet%20-%20S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analysis!$AE$59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analysis!$AF$59:$AJ$59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2-4D40-99A3-5C7D9C125045}"/>
            </c:ext>
          </c:extLst>
        </c:ser>
        <c:ser>
          <c:idx val="1"/>
          <c:order val="1"/>
          <c:tx>
            <c:strRef>
              <c:f>analysis!$AE$60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analysis!$AF$60:$AJ$60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82-4D40-99A3-5C7D9C125045}"/>
            </c:ext>
          </c:extLst>
        </c:ser>
        <c:ser>
          <c:idx val="2"/>
          <c:order val="2"/>
          <c:tx>
            <c:strRef>
              <c:f>analysis!$AE$61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analysis!$AF$61:$AJ$61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82-4D40-99A3-5C7D9C1250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analysis!$AE$51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analysis!$AF$51:$AJ$51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1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2-42DF-9112-211673037068}"/>
            </c:ext>
          </c:extLst>
        </c:ser>
        <c:ser>
          <c:idx val="1"/>
          <c:order val="1"/>
          <c:tx>
            <c:strRef>
              <c:f>analysis!$AE$52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analysis!$AF$52:$AJ$52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2-42DF-9112-211673037068}"/>
            </c:ext>
          </c:extLst>
        </c:ser>
        <c:ser>
          <c:idx val="2"/>
          <c:order val="2"/>
          <c:tx>
            <c:strRef>
              <c:f>analysis!$AE$53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analysis!$AF$53:$AJ$53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22-42DF-9112-2116730370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analysis!$AG$155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analysis!$AH$154:$AL$154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analysis!$AH$155:$AL$155</c:f>
              <c:numCache>
                <c:formatCode>General</c:formatCode>
                <c:ptCount val="5"/>
                <c:pt idx="0">
                  <c:v>15</c:v>
                </c:pt>
                <c:pt idx="1">
                  <c:v>9</c:v>
                </c:pt>
                <c:pt idx="2">
                  <c:v>4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49-47F1-B2B4-06F0D38F0A00}"/>
            </c:ext>
          </c:extLst>
        </c:ser>
        <c:ser>
          <c:idx val="1"/>
          <c:order val="1"/>
          <c:tx>
            <c:strRef>
              <c:f>analysis!$AG$156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analysis!$AH$154:$AL$154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analysis!$AH$156:$AL$156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49-47F1-B2B4-06F0D38F0A00}"/>
            </c:ext>
          </c:extLst>
        </c:ser>
        <c:ser>
          <c:idx val="2"/>
          <c:order val="2"/>
          <c:tx>
            <c:strRef>
              <c:f>analysis!$AG$157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analysis!$AH$154:$AL$154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analysis!$AH$157:$AL$157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49-47F1-B2B4-06F0D38F0A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883899999"/>
        <c:axId val="1883900959"/>
      </c:barChart>
      <c:catAx>
        <c:axId val="188389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3900959"/>
        <c:crosses val="autoZero"/>
        <c:auto val="1"/>
        <c:lblAlgn val="ctr"/>
        <c:lblOffset val="100"/>
        <c:noMultiLvlLbl val="0"/>
      </c:catAx>
      <c:valAx>
        <c:axId val="188390095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8389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country_wise!$AA$1</c:f>
              <c:strCache>
                <c:ptCount val="1"/>
                <c:pt idx="0">
                  <c:v>SO 2.1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0A-4CEC-AF29-BC6B7E23D22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0A-4CEC-AF29-BC6B7E23D22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0A-4CEC-AF29-BC6B7E23D226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0A-4CEC-AF29-BC6B7E23D226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0A-4CEC-AF29-BC6B7E23D226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40A-4CEC-AF29-BC6B7E23D2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country_wise!$Z$2:$Z$22</c:f>
              <c:strCache>
                <c:ptCount val="21"/>
                <c:pt idx="0">
                  <c:v>Chad</c:v>
                </c:pt>
                <c:pt idx="1">
                  <c:v>Guinea </c:v>
                </c:pt>
                <c:pt idx="2">
                  <c:v>Mali</c:v>
                </c:pt>
                <c:pt idx="3">
                  <c:v>Nigeria</c:v>
                </c:pt>
                <c:pt idx="4">
                  <c:v>Madagascar</c:v>
                </c:pt>
                <c:pt idx="5">
                  <c:v>Cameroon</c:v>
                </c:pt>
                <c:pt idx="6">
                  <c:v>Burkina Faso</c:v>
                </c:pt>
                <c:pt idx="7">
                  <c:v>Niger</c:v>
                </c:pt>
                <c:pt idx="8">
                  <c:v>DR Congo</c:v>
                </c:pt>
                <c:pt idx="9">
                  <c:v>South Sudan</c:v>
                </c:pt>
                <c:pt idx="10">
                  <c:v>Mozambique</c:v>
                </c:pt>
                <c:pt idx="11">
                  <c:v>C. African Rep</c:v>
                </c:pt>
                <c:pt idx="12">
                  <c:v>Ethiopia</c:v>
                </c:pt>
                <c:pt idx="13">
                  <c:v>Angola</c:v>
                </c:pt>
                <c:pt idx="14">
                  <c:v>Afghanistan</c:v>
                </c:pt>
                <c:pt idx="15">
                  <c:v>Pakistan</c:v>
                </c:pt>
                <c:pt idx="16">
                  <c:v>Syria</c:v>
                </c:pt>
                <c:pt idx="17">
                  <c:v>Yemen</c:v>
                </c:pt>
                <c:pt idx="18">
                  <c:v>Somalia</c:v>
                </c:pt>
                <c:pt idx="19">
                  <c:v>Sudan</c:v>
                </c:pt>
                <c:pt idx="20">
                  <c:v>Myanmar</c:v>
                </c:pt>
              </c:strCache>
            </c:strRef>
          </c:cat>
          <c:val>
            <c:numRef>
              <c:f>country_wise!$AA$2:$AA$22</c:f>
              <c:numCache>
                <c:formatCode>0%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0.98360655737704916</c:v>
                </c:pt>
                <c:pt idx="5">
                  <c:v>0.97368421052631582</c:v>
                </c:pt>
                <c:pt idx="6">
                  <c:v>0.96</c:v>
                </c:pt>
                <c:pt idx="7">
                  <c:v>0.93478260869565222</c:v>
                </c:pt>
                <c:pt idx="8">
                  <c:v>0.90311418685121103</c:v>
                </c:pt>
                <c:pt idx="9">
                  <c:v>0.89655172413793105</c:v>
                </c:pt>
                <c:pt idx="10">
                  <c:v>0.875</c:v>
                </c:pt>
                <c:pt idx="11">
                  <c:v>0.8571428571428571</c:v>
                </c:pt>
                <c:pt idx="12">
                  <c:v>0.78688524590163933</c:v>
                </c:pt>
                <c:pt idx="13">
                  <c:v>0.63414634146341464</c:v>
                </c:pt>
                <c:pt idx="14">
                  <c:v>1</c:v>
                </c:pt>
                <c:pt idx="15">
                  <c:v>1</c:v>
                </c:pt>
                <c:pt idx="16">
                  <c:v>0.94736842105263153</c:v>
                </c:pt>
                <c:pt idx="17">
                  <c:v>0.94285714285714284</c:v>
                </c:pt>
                <c:pt idx="18">
                  <c:v>0.93103448275862066</c:v>
                </c:pt>
                <c:pt idx="19">
                  <c:v>0.66101694915254239</c:v>
                </c:pt>
                <c:pt idx="2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40A-4CEC-AF29-BC6B7E23D2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country_wise!$AE$1</c:f>
              <c:strCache>
                <c:ptCount val="1"/>
                <c:pt idx="0">
                  <c:v>SO 2.2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B1-46AC-8FE1-D843FCAE026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B1-46AC-8FE1-D843FCAE026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B1-46AC-8FE1-D843FCAE0265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B1-46AC-8FE1-D843FCAE026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B1-46AC-8FE1-D843FCAE0265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8B1-46AC-8FE1-D843FCAE0265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8B1-46AC-8FE1-D843FCAE0265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8B1-46AC-8FE1-D843FCAE026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8B1-46AC-8FE1-D843FCAE0265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8B1-46AC-8FE1-D843FCAE0265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8B1-46AC-8FE1-D843FCAE02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country_wise!$AD$2:$AD$22</c:f>
              <c:strCache>
                <c:ptCount val="21"/>
                <c:pt idx="0">
                  <c:v>Nigeria</c:v>
                </c:pt>
                <c:pt idx="1">
                  <c:v>Ethiopia</c:v>
                </c:pt>
                <c:pt idx="2">
                  <c:v>Cameroon</c:v>
                </c:pt>
                <c:pt idx="3">
                  <c:v>Guinea </c:v>
                </c:pt>
                <c:pt idx="4">
                  <c:v>Madagascar</c:v>
                </c:pt>
                <c:pt idx="5">
                  <c:v>C. African Rep</c:v>
                </c:pt>
                <c:pt idx="6">
                  <c:v>Mali</c:v>
                </c:pt>
                <c:pt idx="7">
                  <c:v>Burkina Faso</c:v>
                </c:pt>
                <c:pt idx="8">
                  <c:v>Niger</c:v>
                </c:pt>
                <c:pt idx="9">
                  <c:v>DR Congo</c:v>
                </c:pt>
                <c:pt idx="10">
                  <c:v>Chad</c:v>
                </c:pt>
                <c:pt idx="11">
                  <c:v>Angola</c:v>
                </c:pt>
                <c:pt idx="12">
                  <c:v>South Sudan</c:v>
                </c:pt>
                <c:pt idx="13">
                  <c:v>Mozambique</c:v>
                </c:pt>
                <c:pt idx="14">
                  <c:v>Syria</c:v>
                </c:pt>
                <c:pt idx="15">
                  <c:v>Pakistan</c:v>
                </c:pt>
                <c:pt idx="16">
                  <c:v>Afghanistan</c:v>
                </c:pt>
                <c:pt idx="17">
                  <c:v>Somalia</c:v>
                </c:pt>
                <c:pt idx="18">
                  <c:v>Sudan</c:v>
                </c:pt>
                <c:pt idx="19">
                  <c:v>Yemen</c:v>
                </c:pt>
                <c:pt idx="20">
                  <c:v>Myanmar</c:v>
                </c:pt>
              </c:strCache>
            </c:strRef>
          </c:cat>
          <c:val>
            <c:numRef>
              <c:f>country_wise!$AE$2:$AE$22</c:f>
              <c:numCache>
                <c:formatCode>0%</c:formatCode>
                <c:ptCount val="21"/>
                <c:pt idx="0">
                  <c:v>0.9788127043060656</c:v>
                </c:pt>
                <c:pt idx="1">
                  <c:v>0.95340501792114696</c:v>
                </c:pt>
                <c:pt idx="2">
                  <c:v>0.94715651736285855</c:v>
                </c:pt>
                <c:pt idx="3">
                  <c:v>0.93034427542033626</c:v>
                </c:pt>
                <c:pt idx="4">
                  <c:v>0.90112806901128073</c:v>
                </c:pt>
                <c:pt idx="5">
                  <c:v>0.90092879256965941</c:v>
                </c:pt>
                <c:pt idx="6">
                  <c:v>0.86277873070325906</c:v>
                </c:pt>
                <c:pt idx="7">
                  <c:v>0.83309957924263678</c:v>
                </c:pt>
                <c:pt idx="8">
                  <c:v>0.81555438780872302</c:v>
                </c:pt>
                <c:pt idx="9">
                  <c:v>0.71568191914704571</c:v>
                </c:pt>
                <c:pt idx="10">
                  <c:v>0.67644726407613009</c:v>
                </c:pt>
                <c:pt idx="11">
                  <c:v>0.64665911664779163</c:v>
                </c:pt>
                <c:pt idx="12">
                  <c:v>0.59123055162659122</c:v>
                </c:pt>
                <c:pt idx="13">
                  <c:v>0.55077452667814109</c:v>
                </c:pt>
                <c:pt idx="14">
                  <c:v>0.94690265486725667</c:v>
                </c:pt>
                <c:pt idx="15">
                  <c:v>0.91373786865165363</c:v>
                </c:pt>
                <c:pt idx="16">
                  <c:v>0.86751873071837815</c:v>
                </c:pt>
                <c:pt idx="17">
                  <c:v>0.77369826435246991</c:v>
                </c:pt>
                <c:pt idx="18">
                  <c:v>9.5661846496106789E-2</c:v>
                </c:pt>
                <c:pt idx="19">
                  <c:v>5.4354178842782E-2</c:v>
                </c:pt>
                <c:pt idx="20">
                  <c:v>0.96491228070175439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8B1-46AC-8FE1-D843FCAE02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country_wise!$AI$1</c:f>
              <c:strCache>
                <c:ptCount val="1"/>
                <c:pt idx="0">
                  <c:v>SO 2.3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61-4BEB-8D83-73C5EA27F6CB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61-4BEB-8D83-73C5EA27F6CB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61-4BEB-8D83-73C5EA27F6CB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61-4BEB-8D83-73C5EA27F6CB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961-4BEB-8D83-73C5EA27F6C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961-4BEB-8D83-73C5EA27F6C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961-4BEB-8D83-73C5EA27F6C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961-4BEB-8D83-73C5EA27F6CB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961-4BEB-8D83-73C5EA27F6CB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961-4BEB-8D83-73C5EA27F6CB}"/>
              </c:ext>
            </c:extLst>
          </c:dPt>
          <c:dLbls>
            <c:dLbl>
              <c:idx val="13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961-4BEB-8D83-73C5EA27F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country_wise!$AH$2:$AH$22</c:f>
              <c:strCache>
                <c:ptCount val="21"/>
                <c:pt idx="0">
                  <c:v>Guinea </c:v>
                </c:pt>
                <c:pt idx="1">
                  <c:v>Nigeria</c:v>
                </c:pt>
                <c:pt idx="2">
                  <c:v>Ethiopia</c:v>
                </c:pt>
                <c:pt idx="3">
                  <c:v>Cameroon</c:v>
                </c:pt>
                <c:pt idx="4">
                  <c:v>Madagascar</c:v>
                </c:pt>
                <c:pt idx="5">
                  <c:v>Mali</c:v>
                </c:pt>
                <c:pt idx="6">
                  <c:v>Niger</c:v>
                </c:pt>
                <c:pt idx="7">
                  <c:v>Chad</c:v>
                </c:pt>
                <c:pt idx="8">
                  <c:v>Angola</c:v>
                </c:pt>
                <c:pt idx="9">
                  <c:v>South Sudan</c:v>
                </c:pt>
                <c:pt idx="10">
                  <c:v>Burkina Faso</c:v>
                </c:pt>
                <c:pt idx="11">
                  <c:v>Mozambique</c:v>
                </c:pt>
                <c:pt idx="12">
                  <c:v>C. African Rep</c:v>
                </c:pt>
                <c:pt idx="13">
                  <c:v>DR Congo</c:v>
                </c:pt>
                <c:pt idx="14">
                  <c:v>Afghanistan</c:v>
                </c:pt>
                <c:pt idx="15">
                  <c:v>Syria</c:v>
                </c:pt>
                <c:pt idx="16">
                  <c:v>Pakistan</c:v>
                </c:pt>
                <c:pt idx="17">
                  <c:v>Yemen</c:v>
                </c:pt>
                <c:pt idx="18">
                  <c:v>Somalia</c:v>
                </c:pt>
                <c:pt idx="19">
                  <c:v>Sudan</c:v>
                </c:pt>
                <c:pt idx="20">
                  <c:v>Myanmar</c:v>
                </c:pt>
              </c:strCache>
            </c:strRef>
          </c:cat>
          <c:val>
            <c:numRef>
              <c:f>country_wise!$AI$2:$AI$22</c:f>
              <c:numCache>
                <c:formatCode>0%</c:formatCode>
                <c:ptCount val="21"/>
                <c:pt idx="0">
                  <c:v>1</c:v>
                </c:pt>
                <c:pt idx="1">
                  <c:v>0.75590551181102361</c:v>
                </c:pt>
                <c:pt idx="2">
                  <c:v>0.7142857142857143</c:v>
                </c:pt>
                <c:pt idx="3">
                  <c:v>0.69565217391304346</c:v>
                </c:pt>
                <c:pt idx="4">
                  <c:v>0.6785714285714286</c:v>
                </c:pt>
                <c:pt idx="5">
                  <c:v>0.66666666666666663</c:v>
                </c:pt>
                <c:pt idx="6">
                  <c:v>0.63636363636363635</c:v>
                </c:pt>
                <c:pt idx="7">
                  <c:v>0.6</c:v>
                </c:pt>
                <c:pt idx="8">
                  <c:v>0.55555555555555558</c:v>
                </c:pt>
                <c:pt idx="9">
                  <c:v>0.375</c:v>
                </c:pt>
                <c:pt idx="10">
                  <c:v>0.27272727272727271</c:v>
                </c:pt>
                <c:pt idx="11">
                  <c:v>0.25</c:v>
                </c:pt>
                <c:pt idx="12">
                  <c:v>0.125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0.96581196581196582</c:v>
                </c:pt>
                <c:pt idx="17">
                  <c:v>0.5</c:v>
                </c:pt>
                <c:pt idx="18">
                  <c:v>0.5</c:v>
                </c:pt>
                <c:pt idx="19">
                  <c:v>0.38095238095238093</c:v>
                </c:pt>
                <c:pt idx="20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961-4BEB-8D83-73C5EA27F6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country_wise!$AM$1</c:f>
              <c:strCache>
                <c:ptCount val="1"/>
                <c:pt idx="0">
                  <c:v>SO 2.4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AA-4EC7-9313-CF4F560F1BE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AA-4EC7-9313-CF4F560F1BEF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AA-4EC7-9313-CF4F560F1BEF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AA-4EC7-9313-CF4F560F1BEF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AA-4EC7-9313-CF4F560F1BEF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AA-4EC7-9313-CF4F560F1BEF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AA-4EC7-9313-CF4F560F1B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country_wise!$AL$2:$AL$22</c:f>
              <c:strCache>
                <c:ptCount val="21"/>
                <c:pt idx="0">
                  <c:v>Mozambique</c:v>
                </c:pt>
                <c:pt idx="1">
                  <c:v>Madagascar</c:v>
                </c:pt>
                <c:pt idx="2">
                  <c:v>C. African Rep</c:v>
                </c:pt>
                <c:pt idx="3">
                  <c:v>Chad</c:v>
                </c:pt>
                <c:pt idx="4">
                  <c:v>Nigeria</c:v>
                </c:pt>
                <c:pt idx="5">
                  <c:v>Cameroon</c:v>
                </c:pt>
                <c:pt idx="6">
                  <c:v>Guinea </c:v>
                </c:pt>
                <c:pt idx="7">
                  <c:v>DR Congo</c:v>
                </c:pt>
                <c:pt idx="8">
                  <c:v>South Sudan</c:v>
                </c:pt>
                <c:pt idx="9">
                  <c:v>Ethiopia</c:v>
                </c:pt>
                <c:pt idx="10">
                  <c:v>Mali</c:v>
                </c:pt>
                <c:pt idx="11">
                  <c:v>Niger</c:v>
                </c:pt>
                <c:pt idx="12">
                  <c:v>Angola</c:v>
                </c:pt>
                <c:pt idx="13">
                  <c:v>Burkina Faso</c:v>
                </c:pt>
                <c:pt idx="14">
                  <c:v>Pakistan</c:v>
                </c:pt>
                <c:pt idx="15">
                  <c:v>Afghanistan</c:v>
                </c:pt>
                <c:pt idx="16">
                  <c:v>Syria</c:v>
                </c:pt>
                <c:pt idx="17">
                  <c:v>Yemen</c:v>
                </c:pt>
                <c:pt idx="18">
                  <c:v>Sudan</c:v>
                </c:pt>
                <c:pt idx="19">
                  <c:v>Somalia</c:v>
                </c:pt>
                <c:pt idx="20">
                  <c:v>Myanmar</c:v>
                </c:pt>
              </c:strCache>
            </c:strRef>
          </c:cat>
          <c:val>
            <c:numRef>
              <c:f>country_wise!$AM$2:$AM$22</c:f>
              <c:numCache>
                <c:formatCode>0.0</c:formatCode>
                <c:ptCount val="21"/>
                <c:pt idx="0">
                  <c:v>5.5</c:v>
                </c:pt>
                <c:pt idx="1">
                  <c:v>4.8</c:v>
                </c:pt>
                <c:pt idx="2">
                  <c:v>4.4000000000000004</c:v>
                </c:pt>
                <c:pt idx="3">
                  <c:v>4.2</c:v>
                </c:pt>
                <c:pt idx="4">
                  <c:v>3.5</c:v>
                </c:pt>
                <c:pt idx="5">
                  <c:v>3.4</c:v>
                </c:pt>
                <c:pt idx="6">
                  <c:v>3.4</c:v>
                </c:pt>
                <c:pt idx="7">
                  <c:v>2.9</c:v>
                </c:pt>
                <c:pt idx="8">
                  <c:v>2</c:v>
                </c:pt>
                <c:pt idx="9">
                  <c:v>1.8</c:v>
                </c:pt>
                <c:pt idx="10">
                  <c:v>1</c:v>
                </c:pt>
                <c:pt idx="11">
                  <c:v>0.8</c:v>
                </c:pt>
                <c:pt idx="12">
                  <c:v>0.6</c:v>
                </c:pt>
                <c:pt idx="13">
                  <c:v>0.6</c:v>
                </c:pt>
                <c:pt idx="14">
                  <c:v>12.6</c:v>
                </c:pt>
                <c:pt idx="15">
                  <c:v>10.4</c:v>
                </c:pt>
                <c:pt idx="16">
                  <c:v>4.5</c:v>
                </c:pt>
                <c:pt idx="17">
                  <c:v>3.6</c:v>
                </c:pt>
                <c:pt idx="18">
                  <c:v>0.4</c:v>
                </c:pt>
                <c:pt idx="2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AA-4EC7-9313-CF4F560F1B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country_wise!$AQ$1</c:f>
              <c:strCache>
                <c:ptCount val="1"/>
                <c:pt idx="0">
                  <c:v>SO 2.5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06-4674-81C6-61B93F517768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06-4674-81C6-61B93F51776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06-4674-81C6-61B93F517768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06-4674-81C6-61B93F51776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06-4674-81C6-61B93F51776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06-4674-81C6-61B93F517768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06-4674-81C6-61B93F51776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06-4674-81C6-61B93F51776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06-4674-81C6-61B93F51776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E06-4674-81C6-61B93F51776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E06-4674-81C6-61B93F517768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E06-4674-81C6-61B93F517768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E06-4674-81C6-61B93F51776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E06-4674-81C6-61B93F517768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E06-4674-81C6-61B93F5177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country_wise!$AP$2:$AP$22</c:f>
              <c:strCache>
                <c:ptCount val="21"/>
                <c:pt idx="0">
                  <c:v>Ethiopia</c:v>
                </c:pt>
                <c:pt idx="1">
                  <c:v>Cameroon</c:v>
                </c:pt>
                <c:pt idx="2">
                  <c:v>Niger</c:v>
                </c:pt>
                <c:pt idx="3">
                  <c:v>Angola</c:v>
                </c:pt>
                <c:pt idx="4">
                  <c:v>Nigeria</c:v>
                </c:pt>
                <c:pt idx="5">
                  <c:v>Burkina Faso</c:v>
                </c:pt>
                <c:pt idx="6">
                  <c:v>Mozambique</c:v>
                </c:pt>
                <c:pt idx="7">
                  <c:v>Guinea </c:v>
                </c:pt>
                <c:pt idx="8">
                  <c:v>Madagascar</c:v>
                </c:pt>
                <c:pt idx="9">
                  <c:v>Mali</c:v>
                </c:pt>
                <c:pt idx="10">
                  <c:v>DR Congo</c:v>
                </c:pt>
                <c:pt idx="11">
                  <c:v>South Sudan</c:v>
                </c:pt>
                <c:pt idx="12">
                  <c:v>C. African Rep</c:v>
                </c:pt>
                <c:pt idx="13">
                  <c:v>Chad</c:v>
                </c:pt>
                <c:pt idx="14">
                  <c:v>Pakistan</c:v>
                </c:pt>
                <c:pt idx="15">
                  <c:v>Sudan</c:v>
                </c:pt>
                <c:pt idx="16">
                  <c:v>Somalia</c:v>
                </c:pt>
                <c:pt idx="17">
                  <c:v>Afghanistan</c:v>
                </c:pt>
                <c:pt idx="18">
                  <c:v>Syria</c:v>
                </c:pt>
                <c:pt idx="19">
                  <c:v>Yemen</c:v>
                </c:pt>
                <c:pt idx="20">
                  <c:v>Myanmar</c:v>
                </c:pt>
              </c:strCache>
            </c:strRef>
          </c:cat>
          <c:val>
            <c:numRef>
              <c:f>country_wise!$AQ$2:$AQ$22</c:f>
              <c:numCache>
                <c:formatCode>General</c:formatCode>
                <c:ptCount val="21"/>
                <c:pt idx="0">
                  <c:v>80</c:v>
                </c:pt>
                <c:pt idx="1">
                  <c:v>72</c:v>
                </c:pt>
                <c:pt idx="2">
                  <c:v>72</c:v>
                </c:pt>
                <c:pt idx="3">
                  <c:v>72</c:v>
                </c:pt>
                <c:pt idx="4">
                  <c:v>68</c:v>
                </c:pt>
                <c:pt idx="5">
                  <c:v>64</c:v>
                </c:pt>
                <c:pt idx="6">
                  <c:v>56</c:v>
                </c:pt>
                <c:pt idx="7">
                  <c:v>52</c:v>
                </c:pt>
                <c:pt idx="8">
                  <c:v>52</c:v>
                </c:pt>
                <c:pt idx="9">
                  <c:v>44</c:v>
                </c:pt>
                <c:pt idx="10">
                  <c:v>36</c:v>
                </c:pt>
                <c:pt idx="11">
                  <c:v>36</c:v>
                </c:pt>
                <c:pt idx="12">
                  <c:v>32</c:v>
                </c:pt>
                <c:pt idx="13">
                  <c:v>24</c:v>
                </c:pt>
                <c:pt idx="14">
                  <c:v>60</c:v>
                </c:pt>
                <c:pt idx="15">
                  <c:v>60</c:v>
                </c:pt>
                <c:pt idx="16">
                  <c:v>48</c:v>
                </c:pt>
                <c:pt idx="17">
                  <c:v>44</c:v>
                </c:pt>
                <c:pt idx="18">
                  <c:v>36</c:v>
                </c:pt>
                <c:pt idx="19">
                  <c:v>36</c:v>
                </c:pt>
                <c:pt idx="2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E06-4674-81C6-61B93F5177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analysis!$AM$155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analysis!$AN$154:$AR$154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analysis!$AN$155:$AR$155</c:f>
              <c:numCache>
                <c:formatCode>General</c:formatCode>
                <c:ptCount val="5"/>
                <c:pt idx="0">
                  <c:v>12</c:v>
                </c:pt>
                <c:pt idx="1">
                  <c:v>5</c:v>
                </c:pt>
                <c:pt idx="2">
                  <c:v>7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E-4B36-B0F5-216119AAF53E}"/>
            </c:ext>
          </c:extLst>
        </c:ser>
        <c:ser>
          <c:idx val="1"/>
          <c:order val="1"/>
          <c:tx>
            <c:strRef>
              <c:f>analysis!$AM$156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analysis!$AN$154:$AR$154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analysis!$AN$156:$AR$156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1E-4B36-B0F5-216119AAF53E}"/>
            </c:ext>
          </c:extLst>
        </c:ser>
        <c:ser>
          <c:idx val="2"/>
          <c:order val="2"/>
          <c:tx>
            <c:strRef>
              <c:f>analysis!$AM$157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analysis!$AN$154:$AR$154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analysis!$AN$157:$AR$157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1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1E-4B36-B0F5-216119AAF5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4041231"/>
        <c:axId val="94046511"/>
      </c:barChart>
      <c:catAx>
        <c:axId val="9404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046511"/>
        <c:crosses val="autoZero"/>
        <c:auto val="1"/>
        <c:lblAlgn val="ctr"/>
        <c:lblOffset val="100"/>
        <c:noMultiLvlLbl val="0"/>
      </c:catAx>
      <c:valAx>
        <c:axId val="940465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041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analysis!$AK$59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analysis!$AL$59:$AP$59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D-42FC-9903-72C099EDAC42}"/>
            </c:ext>
          </c:extLst>
        </c:ser>
        <c:ser>
          <c:idx val="1"/>
          <c:order val="1"/>
          <c:tx>
            <c:strRef>
              <c:f>analysis!$AK$60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analysis!$AL$60:$AP$60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D-42FC-9903-72C099EDAC42}"/>
            </c:ext>
          </c:extLst>
        </c:ser>
        <c:ser>
          <c:idx val="2"/>
          <c:order val="2"/>
          <c:tx>
            <c:strRef>
              <c:f>analysis!$AK$61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analysis!$AL$61:$AP$61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5D-42FC-9903-72C099EDAC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Sheet2!$K$19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Sheet2!$N$18:$P$18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Sheet2!$N$19:$P$19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A-4B4A-A0A2-525A38C9B5B9}"/>
            </c:ext>
          </c:extLst>
        </c:ser>
        <c:ser>
          <c:idx val="1"/>
          <c:order val="1"/>
          <c:tx>
            <c:strRef>
              <c:f>Sheet2!$K$20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Sheet2!$N$18:$P$18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Sheet2!$N$20:$P$20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A-4B4A-A0A2-525A38C9B5B9}"/>
            </c:ext>
          </c:extLst>
        </c:ser>
        <c:ser>
          <c:idx val="2"/>
          <c:order val="2"/>
          <c:tx>
            <c:strRef>
              <c:f>Sheet2!$K$21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2A-489D-9143-F558D47E549E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2A-489D-9143-F558D47E549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2A-489D-9143-F558D47E5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Sheet2!$N$18:$P$18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Sheet2!$N$21:$P$21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A-4B4A-A0A2-525A38C9B5B9}"/>
            </c:ext>
          </c:extLst>
        </c:ser>
        <c:ser>
          <c:idx val="3"/>
          <c:order val="3"/>
          <c:tx>
            <c:strRef>
              <c:f>Sheet2!$K$22</c:f>
              <c:strCache>
                <c:ptCount val="1"/>
                <c:pt idx="0">
                  <c:v>No Data</c:v>
                </c:pt>
              </c:strCache>
            </c:strRef>
          </c:tx>
          <c:invertIfNegative val="0"/>
          <c:dLbls>
            <c:delete val="1"/>
          </c:dLbls>
          <c:cat>
            <c:strRef>
              <c:f>Sheet2!$N$18:$P$18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Sheet2!$N$22:$P$22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A-489D-9143-F558D47E54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077328160"/>
        <c:axId val="2077329408"/>
      </c:barChart>
      <c:catAx>
        <c:axId val="20773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2077329408"/>
        <c:crosses val="autoZero"/>
        <c:auto val="1"/>
        <c:lblAlgn val="ctr"/>
        <c:lblOffset val="100"/>
        <c:noMultiLvlLbl val="0"/>
      </c:catAx>
      <c:valAx>
        <c:axId val="2077329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77328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analysis!$AK$51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analysis!$AL$51:$AP$51</c:f>
              <c:numCache>
                <c:formatCode>General</c:formatCode>
                <c:ptCount val="5"/>
                <c:pt idx="0">
                  <c:v>9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5-4361-BAA6-D77FC6E9DBFF}"/>
            </c:ext>
          </c:extLst>
        </c:ser>
        <c:ser>
          <c:idx val="1"/>
          <c:order val="1"/>
          <c:tx>
            <c:strRef>
              <c:f>analysis!$AK$52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analysis!$AL$52:$AP$52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5-4361-BAA6-D77FC6E9DBFF}"/>
            </c:ext>
          </c:extLst>
        </c:ser>
        <c:ser>
          <c:idx val="2"/>
          <c:order val="2"/>
          <c:tx>
            <c:strRef>
              <c:f>analysis!$AK$53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analysis!$AL$53:$AP$53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C5-4361-BAA6-D77FC6E9DB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analysis!$AK$55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analysis!$AL$55:$AP$55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6-4938-B569-523138686ABE}"/>
            </c:ext>
          </c:extLst>
        </c:ser>
        <c:ser>
          <c:idx val="1"/>
          <c:order val="1"/>
          <c:tx>
            <c:strRef>
              <c:f>analysis!$AK$56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analysis!$AL$56:$AP$56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6-4938-B569-523138686ABE}"/>
            </c:ext>
          </c:extLst>
        </c:ser>
        <c:ser>
          <c:idx val="2"/>
          <c:order val="2"/>
          <c:tx>
            <c:strRef>
              <c:f>analysis!$AK$57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analysis!$AL$57:$AP$57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76-4938-B569-523138686A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country_wise!$BA$1</c:f>
              <c:strCache>
                <c:ptCount val="1"/>
                <c:pt idx="0">
                  <c:v>SO 3.1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88-4E2A-8738-DCA40C30020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88-4E2A-8738-DCA40C300207}"/>
              </c:ext>
            </c:extLst>
          </c:dPt>
          <c:dLbls>
            <c:dLbl>
              <c:idx val="1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E88-4E2A-8738-DCA40C300207}"/>
                </c:ext>
              </c:extLst>
            </c:dLbl>
            <c:dLbl>
              <c:idx val="12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88-4E2A-8738-DCA40C300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country_wise!$AZ$2:$AZ$22</c:f>
              <c:strCache>
                <c:ptCount val="21"/>
                <c:pt idx="0">
                  <c:v>Angola</c:v>
                </c:pt>
                <c:pt idx="1">
                  <c:v>Cameroon</c:v>
                </c:pt>
                <c:pt idx="2">
                  <c:v>Chad</c:v>
                </c:pt>
                <c:pt idx="3">
                  <c:v>Ethiopia</c:v>
                </c:pt>
                <c:pt idx="4">
                  <c:v>Niger</c:v>
                </c:pt>
                <c:pt idx="5">
                  <c:v>Nigeria</c:v>
                </c:pt>
                <c:pt idx="6">
                  <c:v>South Sudan</c:v>
                </c:pt>
                <c:pt idx="7">
                  <c:v>Central African Rep</c:v>
                </c:pt>
                <c:pt idx="8">
                  <c:v>Mozambique</c:v>
                </c:pt>
                <c:pt idx="9">
                  <c:v>DR Congo</c:v>
                </c:pt>
                <c:pt idx="10">
                  <c:v>Madagascar</c:v>
                </c:pt>
                <c:pt idx="11">
                  <c:v>Burkina Faso</c:v>
                </c:pt>
                <c:pt idx="12">
                  <c:v>Mali</c:v>
                </c:pt>
                <c:pt idx="13">
                  <c:v>Guinea </c:v>
                </c:pt>
                <c:pt idx="14">
                  <c:v>Somalia</c:v>
                </c:pt>
                <c:pt idx="15">
                  <c:v>Sudan</c:v>
                </c:pt>
                <c:pt idx="16">
                  <c:v>Yemen</c:v>
                </c:pt>
                <c:pt idx="17">
                  <c:v>Afghanistan</c:v>
                </c:pt>
                <c:pt idx="18">
                  <c:v>Pakistan</c:v>
                </c:pt>
                <c:pt idx="19">
                  <c:v>Syria</c:v>
                </c:pt>
                <c:pt idx="20">
                  <c:v>Myanmar</c:v>
                </c:pt>
              </c:strCache>
            </c:strRef>
          </c:cat>
          <c:val>
            <c:numRef>
              <c:f>country_wise!$BA$2:$BA$22</c:f>
              <c:numCache>
                <c:formatCode>0%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0.83</c:v>
                </c:pt>
                <c:pt idx="8">
                  <c:v>0.75</c:v>
                </c:pt>
                <c:pt idx="9">
                  <c:v>0.47</c:v>
                </c:pt>
                <c:pt idx="10">
                  <c:v>0.25</c:v>
                </c:pt>
                <c:pt idx="11">
                  <c:v>0</c:v>
                </c:pt>
                <c:pt idx="12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88-4E2A-8738-DCA40C3002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country_wise!$BE$1</c:f>
              <c:strCache>
                <c:ptCount val="1"/>
                <c:pt idx="0">
                  <c:v>SO 3.2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B-4EA5-88DD-BE580547DDC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B-4EA5-88DD-BE580547DDC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3B-4EA5-88DD-BE580547DDC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3B-4EA5-88DD-BE580547DDC8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3B-4EA5-88DD-BE580547DDC8}"/>
              </c:ext>
            </c:extLst>
          </c:dPt>
          <c:dLbls>
            <c:dLbl>
              <c:idx val="9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E3B-4EA5-88DD-BE580547DDC8}"/>
                </c:ext>
              </c:extLst>
            </c:dLbl>
            <c:dLbl>
              <c:idx val="10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E3B-4EA5-88DD-BE580547DDC8}"/>
                </c:ext>
              </c:extLst>
            </c:dLbl>
            <c:dLbl>
              <c:idx val="1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E3B-4EA5-88DD-BE580547DDC8}"/>
                </c:ext>
              </c:extLst>
            </c:dLbl>
            <c:dLbl>
              <c:idx val="12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E3B-4EA5-88DD-BE580547DDC8}"/>
                </c:ext>
              </c:extLst>
            </c:dLbl>
            <c:dLbl>
              <c:idx val="13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E3B-4EA5-88DD-BE580547DDC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E3B-4EA5-88DD-BE580547DDC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E3B-4EA5-88DD-BE580547DDC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E3B-4EA5-88DD-BE580547DDC8}"/>
                </c:ext>
              </c:extLst>
            </c:dLbl>
            <c:dLbl>
              <c:idx val="18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E3B-4EA5-88DD-BE580547DDC8}"/>
                </c:ext>
              </c:extLst>
            </c:dLbl>
            <c:dLbl>
              <c:idx val="19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E3B-4EA5-88DD-BE580547D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country_wise!$BD$2:$BD$22</c:f>
              <c:strCache>
                <c:ptCount val="21"/>
                <c:pt idx="0">
                  <c:v>Burkina Faso</c:v>
                </c:pt>
                <c:pt idx="1">
                  <c:v>Ethiopia</c:v>
                </c:pt>
                <c:pt idx="2">
                  <c:v>Nigeria</c:v>
                </c:pt>
                <c:pt idx="3">
                  <c:v>Mozambique</c:v>
                </c:pt>
                <c:pt idx="4">
                  <c:v>Angola</c:v>
                </c:pt>
                <c:pt idx="5">
                  <c:v>Central African Rep</c:v>
                </c:pt>
                <c:pt idx="6">
                  <c:v>South Sudan</c:v>
                </c:pt>
                <c:pt idx="7">
                  <c:v>DR Congo</c:v>
                </c:pt>
                <c:pt idx="8">
                  <c:v>Madagascar</c:v>
                </c:pt>
                <c:pt idx="9">
                  <c:v>Cameroon</c:v>
                </c:pt>
                <c:pt idx="10">
                  <c:v>Chad</c:v>
                </c:pt>
                <c:pt idx="11">
                  <c:v>Guinea </c:v>
                </c:pt>
                <c:pt idx="12">
                  <c:v>Mali</c:v>
                </c:pt>
                <c:pt idx="13">
                  <c:v>Niger</c:v>
                </c:pt>
                <c:pt idx="14">
                  <c:v>Afghanistan</c:v>
                </c:pt>
                <c:pt idx="15">
                  <c:v>Pakistan</c:v>
                </c:pt>
                <c:pt idx="16">
                  <c:v>Syria</c:v>
                </c:pt>
                <c:pt idx="17">
                  <c:v>Yemen</c:v>
                </c:pt>
                <c:pt idx="18">
                  <c:v>Somalia</c:v>
                </c:pt>
                <c:pt idx="19">
                  <c:v>Sudan</c:v>
                </c:pt>
                <c:pt idx="20">
                  <c:v>Myanmar</c:v>
                </c:pt>
              </c:strCache>
            </c:strRef>
          </c:cat>
          <c:val>
            <c:numRef>
              <c:f>country_wise!$BE$2:$BE$22</c:f>
              <c:numCache>
                <c:formatCode>0%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0.47</c:v>
                </c:pt>
                <c:pt idx="8">
                  <c:v>0.25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E3B-4EA5-88DD-BE580547DD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country_wise!$BI$1</c:f>
              <c:strCache>
                <c:ptCount val="1"/>
                <c:pt idx="0">
                  <c:v>SO 3.3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7A-4EDC-9FE1-2083D7A9A8B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7A-4EDC-9FE1-2083D7A9A8B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7A-4EDC-9FE1-2083D7A9A8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7A-4EDC-9FE1-2083D7A9A8B4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17A-4EDC-9FE1-2083D7A9A8B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17A-4EDC-9FE1-2083D7A9A8B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17A-4EDC-9FE1-2083D7A9A8B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17A-4EDC-9FE1-2083D7A9A8B4}"/>
              </c:ext>
            </c:extLst>
          </c:dPt>
          <c:dLbls>
            <c:dLbl>
              <c:idx val="14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17A-4EDC-9FE1-2083D7A9A8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country_wise!$BH$2:$BH$22</c:f>
              <c:strCache>
                <c:ptCount val="21"/>
                <c:pt idx="0">
                  <c:v>Cameroon</c:v>
                </c:pt>
                <c:pt idx="1">
                  <c:v>Nigeria</c:v>
                </c:pt>
                <c:pt idx="2">
                  <c:v>Mali</c:v>
                </c:pt>
                <c:pt idx="3">
                  <c:v>Chad</c:v>
                </c:pt>
                <c:pt idx="4">
                  <c:v>Burkina Faso</c:v>
                </c:pt>
                <c:pt idx="5">
                  <c:v>South Sudan</c:v>
                </c:pt>
                <c:pt idx="6">
                  <c:v>Mozambique</c:v>
                </c:pt>
                <c:pt idx="7">
                  <c:v>DR Congo</c:v>
                </c:pt>
                <c:pt idx="8">
                  <c:v>Angola</c:v>
                </c:pt>
                <c:pt idx="9">
                  <c:v>Niger</c:v>
                </c:pt>
                <c:pt idx="10">
                  <c:v>Central African Rep</c:v>
                </c:pt>
                <c:pt idx="11">
                  <c:v>Ethiopia</c:v>
                </c:pt>
                <c:pt idx="12">
                  <c:v>Madagascar</c:v>
                </c:pt>
                <c:pt idx="13">
                  <c:v>Guinea </c:v>
                </c:pt>
                <c:pt idx="14">
                  <c:v>Syria</c:v>
                </c:pt>
                <c:pt idx="15">
                  <c:v>Afghanistan</c:v>
                </c:pt>
                <c:pt idx="16">
                  <c:v>Pakistan</c:v>
                </c:pt>
                <c:pt idx="17">
                  <c:v>Somalia</c:v>
                </c:pt>
                <c:pt idx="18">
                  <c:v>Sudan</c:v>
                </c:pt>
                <c:pt idx="19">
                  <c:v>Yemen</c:v>
                </c:pt>
                <c:pt idx="20">
                  <c:v>Myanmar</c:v>
                </c:pt>
              </c:strCache>
            </c:strRef>
          </c:cat>
          <c:val>
            <c:numRef>
              <c:f>country_wise!$BI$2:$BI$22</c:f>
              <c:numCache>
                <c:formatCode>0%</c:formatCode>
                <c:ptCount val="21"/>
                <c:pt idx="0">
                  <c:v>0.09</c:v>
                </c:pt>
                <c:pt idx="1">
                  <c:v>0.13</c:v>
                </c:pt>
                <c:pt idx="2">
                  <c:v>0.22</c:v>
                </c:pt>
                <c:pt idx="3">
                  <c:v>0.28999999999999998</c:v>
                </c:pt>
                <c:pt idx="4">
                  <c:v>0.33</c:v>
                </c:pt>
                <c:pt idx="5">
                  <c:v>0.33</c:v>
                </c:pt>
                <c:pt idx="6">
                  <c:v>0.39</c:v>
                </c:pt>
                <c:pt idx="7">
                  <c:v>0.41</c:v>
                </c:pt>
                <c:pt idx="8">
                  <c:v>0.43</c:v>
                </c:pt>
                <c:pt idx="9">
                  <c:v>0.43</c:v>
                </c:pt>
                <c:pt idx="10">
                  <c:v>0.44</c:v>
                </c:pt>
                <c:pt idx="11">
                  <c:v>0.44</c:v>
                </c:pt>
                <c:pt idx="12">
                  <c:v>0.5</c:v>
                </c:pt>
                <c:pt idx="13">
                  <c:v>0.68</c:v>
                </c:pt>
                <c:pt idx="14">
                  <c:v>0</c:v>
                </c:pt>
                <c:pt idx="15">
                  <c:v>0.05</c:v>
                </c:pt>
                <c:pt idx="16">
                  <c:v>0.1</c:v>
                </c:pt>
                <c:pt idx="17">
                  <c:v>0.3</c:v>
                </c:pt>
                <c:pt idx="18">
                  <c:v>0.43</c:v>
                </c:pt>
                <c:pt idx="19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17A-4EDC-9FE1-2083D7A9A8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country_wise!$BM$1</c:f>
              <c:strCache>
                <c:ptCount val="1"/>
                <c:pt idx="0">
                  <c:v>SO 3.4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A3-4CED-BC00-565B4C16C635}"/>
                </c:ext>
              </c:extLst>
            </c:dLbl>
            <c:dLbl>
              <c:idx val="2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A3-4CED-BC00-565B4C16C63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A3-4CED-BC00-565B4C16C63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A3-4CED-BC00-565B4C16C63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A3-4CED-BC00-565B4C16C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country_wise!$BL$2:$BL$22</c:f>
              <c:strCache>
                <c:ptCount val="21"/>
                <c:pt idx="0">
                  <c:v>Nigeria</c:v>
                </c:pt>
                <c:pt idx="1">
                  <c:v>Chad</c:v>
                </c:pt>
                <c:pt idx="2">
                  <c:v>Ethiopia</c:v>
                </c:pt>
                <c:pt idx="3">
                  <c:v>Angola</c:v>
                </c:pt>
                <c:pt idx="4">
                  <c:v>Burkina Faso</c:v>
                </c:pt>
                <c:pt idx="5">
                  <c:v>Cameroon</c:v>
                </c:pt>
                <c:pt idx="6">
                  <c:v>Central African Rep</c:v>
                </c:pt>
                <c:pt idx="7">
                  <c:v>DR Congo</c:v>
                </c:pt>
                <c:pt idx="8">
                  <c:v>Guinea </c:v>
                </c:pt>
                <c:pt idx="9">
                  <c:v>Madagascar</c:v>
                </c:pt>
                <c:pt idx="10">
                  <c:v>Mali</c:v>
                </c:pt>
                <c:pt idx="11">
                  <c:v>Mozambique</c:v>
                </c:pt>
                <c:pt idx="12">
                  <c:v>Niger</c:v>
                </c:pt>
                <c:pt idx="13">
                  <c:v>South Sudan</c:v>
                </c:pt>
                <c:pt idx="14">
                  <c:v>Afghanistan</c:v>
                </c:pt>
                <c:pt idx="15">
                  <c:v>Pakistan</c:v>
                </c:pt>
                <c:pt idx="16">
                  <c:v>Somalia</c:v>
                </c:pt>
                <c:pt idx="17">
                  <c:v>Sudan</c:v>
                </c:pt>
                <c:pt idx="18">
                  <c:v>Syria</c:v>
                </c:pt>
                <c:pt idx="19">
                  <c:v>Yemen</c:v>
                </c:pt>
                <c:pt idx="20">
                  <c:v>Myanmar</c:v>
                </c:pt>
              </c:strCache>
            </c:strRef>
          </c:cat>
          <c:val>
            <c:numRef>
              <c:f>country_wise!$BM$2:$BM$22</c:f>
              <c:numCache>
                <c:formatCode>0%</c:formatCode>
                <c:ptCount val="2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A3-4CED-BC00-565B4C16C6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country_wise!$BQ$1</c:f>
              <c:strCache>
                <c:ptCount val="1"/>
                <c:pt idx="0">
                  <c:v>SO 3.5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F9-4794-A814-28018D32EE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F9-4794-A814-28018D32EE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5F9-4794-A814-28018D32EE2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5F9-4794-A814-28018D32EE2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5F9-4794-A814-28018D32EE2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5F9-4794-A814-28018D32EE2D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5F9-4794-A814-28018D32EE2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5F9-4794-A814-28018D32EE2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5F9-4794-A814-28018D32EE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country_wise!$BP$2:$BP$22</c:f>
              <c:strCache>
                <c:ptCount val="21"/>
                <c:pt idx="0">
                  <c:v>Burkina Faso</c:v>
                </c:pt>
                <c:pt idx="1">
                  <c:v>Cameroon</c:v>
                </c:pt>
                <c:pt idx="2">
                  <c:v>Ethiopia</c:v>
                </c:pt>
                <c:pt idx="3">
                  <c:v>Mozambique</c:v>
                </c:pt>
                <c:pt idx="4">
                  <c:v>Niger</c:v>
                </c:pt>
                <c:pt idx="5">
                  <c:v>Nigeria</c:v>
                </c:pt>
                <c:pt idx="6">
                  <c:v>Guinea </c:v>
                </c:pt>
                <c:pt idx="7">
                  <c:v>Madagascar</c:v>
                </c:pt>
                <c:pt idx="8">
                  <c:v>Angola</c:v>
                </c:pt>
                <c:pt idx="9">
                  <c:v>Chad</c:v>
                </c:pt>
                <c:pt idx="10">
                  <c:v>South Sudan</c:v>
                </c:pt>
                <c:pt idx="11">
                  <c:v>Central African Rep</c:v>
                </c:pt>
                <c:pt idx="12">
                  <c:v>Mali</c:v>
                </c:pt>
                <c:pt idx="13">
                  <c:v>DR Congo</c:v>
                </c:pt>
                <c:pt idx="14">
                  <c:v>Sudan</c:v>
                </c:pt>
                <c:pt idx="15">
                  <c:v>Afghanistan</c:v>
                </c:pt>
                <c:pt idx="16">
                  <c:v>Pakistan</c:v>
                </c:pt>
                <c:pt idx="17">
                  <c:v>Syria</c:v>
                </c:pt>
                <c:pt idx="18">
                  <c:v>Somalia</c:v>
                </c:pt>
                <c:pt idx="19">
                  <c:v>Yemen</c:v>
                </c:pt>
                <c:pt idx="20">
                  <c:v>Myanmar</c:v>
                </c:pt>
              </c:strCache>
            </c:strRef>
          </c:cat>
          <c:val>
            <c:numRef>
              <c:f>country_wise!$BQ$2:$BQ$22</c:f>
              <c:numCache>
                <c:formatCode>General</c:formatCode>
                <c:ptCount val="21"/>
                <c:pt idx="0">
                  <c:v>73</c:v>
                </c:pt>
                <c:pt idx="1">
                  <c:v>73</c:v>
                </c:pt>
                <c:pt idx="2">
                  <c:v>73</c:v>
                </c:pt>
                <c:pt idx="3">
                  <c:v>73</c:v>
                </c:pt>
                <c:pt idx="4">
                  <c:v>67</c:v>
                </c:pt>
                <c:pt idx="5">
                  <c:v>67</c:v>
                </c:pt>
                <c:pt idx="6">
                  <c:v>53</c:v>
                </c:pt>
                <c:pt idx="7">
                  <c:v>53</c:v>
                </c:pt>
                <c:pt idx="8">
                  <c:v>47</c:v>
                </c:pt>
                <c:pt idx="9">
                  <c:v>40</c:v>
                </c:pt>
                <c:pt idx="10">
                  <c:v>40</c:v>
                </c:pt>
                <c:pt idx="11">
                  <c:v>33</c:v>
                </c:pt>
                <c:pt idx="12">
                  <c:v>33</c:v>
                </c:pt>
                <c:pt idx="13">
                  <c:v>27</c:v>
                </c:pt>
                <c:pt idx="14">
                  <c:v>80</c:v>
                </c:pt>
                <c:pt idx="15">
                  <c:v>53</c:v>
                </c:pt>
                <c:pt idx="16">
                  <c:v>53</c:v>
                </c:pt>
                <c:pt idx="17">
                  <c:v>53</c:v>
                </c:pt>
                <c:pt idx="18">
                  <c:v>40</c:v>
                </c:pt>
                <c:pt idx="19">
                  <c:v>27</c:v>
                </c:pt>
                <c:pt idx="2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F9-4794-A814-28018D32EE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country_wise!$CA$1</c:f>
              <c:strCache>
                <c:ptCount val="1"/>
                <c:pt idx="0">
                  <c:v>SO 4.1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47-4D02-ACB6-2AEB9F143DD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47-4D02-ACB6-2AEB9F143DD5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47-4D02-ACB6-2AEB9F143DD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47-4D02-ACB6-2AEB9F143D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47-4D02-ACB6-2AEB9F143DD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47-4D02-ACB6-2AEB9F143DD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447-4D02-ACB6-2AEB9F143D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447-4D02-ACB6-2AEB9F143DD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447-4D02-ACB6-2AEB9F143DD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447-4D02-ACB6-2AEB9F143DD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447-4D02-ACB6-2AEB9F143D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47-4D02-ACB6-2AEB9F143DD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447-4D02-ACB6-2AEB9F143DD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447-4D02-ACB6-2AEB9F143DD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447-4D02-ACB6-2AEB9F143DD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447-4D02-ACB6-2AEB9F143DD5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447-4D02-ACB6-2AEB9F143DD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47-4D02-ACB6-2AEB9F143DD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47-4D02-ACB6-2AEB9F143DD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47-4D02-ACB6-2AEB9F143DD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47-4D02-ACB6-2AEB9F143DD5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447-4D02-ACB6-2AEB9F143DD5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447-4D02-ACB6-2AEB9F143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country_wise!$BZ$2:$BZ$22</c:f>
              <c:strCache>
                <c:ptCount val="21"/>
                <c:pt idx="0">
                  <c:v>Madagascar</c:v>
                </c:pt>
                <c:pt idx="1">
                  <c:v>Mali</c:v>
                </c:pt>
                <c:pt idx="2">
                  <c:v>Mozambique</c:v>
                </c:pt>
                <c:pt idx="3">
                  <c:v>Chad</c:v>
                </c:pt>
                <c:pt idx="4">
                  <c:v>Central African Rep</c:v>
                </c:pt>
                <c:pt idx="5">
                  <c:v>Burkina Faso</c:v>
                </c:pt>
                <c:pt idx="6">
                  <c:v>Cameroon</c:v>
                </c:pt>
                <c:pt idx="7">
                  <c:v>Guinea </c:v>
                </c:pt>
                <c:pt idx="8">
                  <c:v>Nigeria</c:v>
                </c:pt>
                <c:pt idx="9">
                  <c:v>South Sudan</c:v>
                </c:pt>
                <c:pt idx="10">
                  <c:v>DR Congo</c:v>
                </c:pt>
                <c:pt idx="11">
                  <c:v>Niger</c:v>
                </c:pt>
                <c:pt idx="12">
                  <c:v>Angola</c:v>
                </c:pt>
                <c:pt idx="13">
                  <c:v>Ethiopia</c:v>
                </c:pt>
                <c:pt idx="14">
                  <c:v>Afghanistan</c:v>
                </c:pt>
                <c:pt idx="15">
                  <c:v>Pakistan</c:v>
                </c:pt>
                <c:pt idx="16">
                  <c:v>Sudan</c:v>
                </c:pt>
                <c:pt idx="17">
                  <c:v>Syria</c:v>
                </c:pt>
                <c:pt idx="18">
                  <c:v>Somalia</c:v>
                </c:pt>
                <c:pt idx="19">
                  <c:v>Yemen</c:v>
                </c:pt>
                <c:pt idx="20">
                  <c:v>Myanmar</c:v>
                </c:pt>
              </c:strCache>
              <c:extLst/>
            </c:strRef>
          </c:cat>
          <c:val>
            <c:numRef>
              <c:f>country_wise!$CA$2:$CA$22</c:f>
              <c:numCache>
                <c:formatCode>0%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0.97</c:v>
                </c:pt>
                <c:pt idx="8">
                  <c:v>0.67</c:v>
                </c:pt>
                <c:pt idx="9">
                  <c:v>1</c:v>
                </c:pt>
                <c:pt idx="10">
                  <c:v>1</c:v>
                </c:pt>
                <c:pt idx="11">
                  <c:v>0.78</c:v>
                </c:pt>
                <c:pt idx="12">
                  <c:v>0</c:v>
                </c:pt>
                <c:pt idx="13">
                  <c:v>0</c:v>
                </c:pt>
                <c:pt idx="14" formatCode="#,##0">
                  <c:v>0</c:v>
                </c:pt>
                <c:pt idx="15">
                  <c:v>0</c:v>
                </c:pt>
                <c:pt idx="16">
                  <c:v>0</c:v>
                </c:pt>
                <c:pt idx="17" formatCode="General">
                  <c:v>0</c:v>
                </c:pt>
                <c:pt idx="18">
                  <c:v>0.27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447-4D02-ACB6-2AEB9F143D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l" defTabSz="914400" rtl="0" eaLnBrk="1" latinLnBrk="0" hangingPunct="1">
        <a:defRPr lang="en-US" sz="1800" b="1" kern="1200">
          <a:solidFill>
            <a:schemeClr val="accent5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Sheet2!$K$14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Sheet2!$N$13:$P$13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Sheet2!$N$14:$P$14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2-436A-BC8F-68EEE0A392A5}"/>
            </c:ext>
          </c:extLst>
        </c:ser>
        <c:ser>
          <c:idx val="1"/>
          <c:order val="1"/>
          <c:tx>
            <c:strRef>
              <c:f>Sheet2!$K$15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Sheet2!$N$13:$P$13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Sheet2!$N$15:$P$15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2-436A-BC8F-68EEE0A392A5}"/>
            </c:ext>
          </c:extLst>
        </c:ser>
        <c:ser>
          <c:idx val="2"/>
          <c:order val="2"/>
          <c:tx>
            <c:strRef>
              <c:f>Sheet2!$K$16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Sheet2!$N$13:$P$13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Sheet2!$N$16:$P$16</c:f>
              <c:numCache>
                <c:formatCode>General</c:formatCode>
                <c:ptCount val="3"/>
                <c:pt idx="0">
                  <c:v>8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32-436A-BC8F-68EEE0A392A5}"/>
            </c:ext>
          </c:extLst>
        </c:ser>
        <c:ser>
          <c:idx val="3"/>
          <c:order val="3"/>
          <c:tx>
            <c:strRef>
              <c:f>Sheet2!$K$17</c:f>
              <c:strCache>
                <c:ptCount val="1"/>
                <c:pt idx="0">
                  <c:v>No Data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Sheet2!$N$13:$P$13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Sheet2!$N$17:$P$17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32-436A-BC8F-68EEE0A392A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077328160"/>
        <c:axId val="2077329408"/>
      </c:barChart>
      <c:catAx>
        <c:axId val="20773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329408"/>
        <c:crosses val="autoZero"/>
        <c:auto val="1"/>
        <c:lblAlgn val="ctr"/>
        <c:lblOffset val="100"/>
        <c:noMultiLvlLbl val="0"/>
      </c:catAx>
      <c:valAx>
        <c:axId val="2077329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7732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analysis!$AA$51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analysis!$AB$50:$AD$50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analysis!$AB$51:$AD$51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3-497F-858F-8EBE4C7884EB}"/>
            </c:ext>
          </c:extLst>
        </c:ser>
        <c:ser>
          <c:idx val="1"/>
          <c:order val="1"/>
          <c:tx>
            <c:strRef>
              <c:f>analysis!$AA$52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A3-497F-858F-8EBE4C7884E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2A3-497F-858F-8EBE4C7884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analysis!$AB$50:$AD$50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analysis!$AB$52:$AD$52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3-497F-858F-8EBE4C7884EB}"/>
            </c:ext>
          </c:extLst>
        </c:ser>
        <c:ser>
          <c:idx val="2"/>
          <c:order val="2"/>
          <c:tx>
            <c:strRef>
              <c:f>analysis!$AA$53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analysis!$AB$50:$AD$50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analysis!$AB$53:$AD$53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A3-497F-858F-8EBE4C788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213347344"/>
        <c:axId val="213344944"/>
      </c:barChart>
      <c:catAx>
        <c:axId val="21334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4944"/>
        <c:crosses val="autoZero"/>
        <c:auto val="1"/>
        <c:lblAlgn val="ctr"/>
        <c:lblOffset val="100"/>
        <c:noMultiLvlLbl val="0"/>
      </c:catAx>
      <c:valAx>
        <c:axId val="213344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34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analysis!$AC$152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analysis!$AD$151:$AF$151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analysis!$AD$152:$AF$152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6-462E-9E55-EEE5B47185B4}"/>
            </c:ext>
          </c:extLst>
        </c:ser>
        <c:ser>
          <c:idx val="1"/>
          <c:order val="1"/>
          <c:tx>
            <c:strRef>
              <c:f>analysis!$AC$153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analysis!$AD$151:$AF$151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analysis!$AD$153:$AF$153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6-462E-9E55-EEE5B47185B4}"/>
            </c:ext>
          </c:extLst>
        </c:ser>
        <c:ser>
          <c:idx val="2"/>
          <c:order val="2"/>
          <c:tx>
            <c:strRef>
              <c:f>analysis!$AC$154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2B6-462E-9E55-EEE5B47185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analysis!$AD$151:$AF$151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analysis!$AD$154:$AF$154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B6-462E-9E55-EEE5B47185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770031024"/>
        <c:axId val="770031504"/>
      </c:barChart>
      <c:catAx>
        <c:axId val="77003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031504"/>
        <c:crosses val="autoZero"/>
        <c:auto val="1"/>
        <c:lblAlgn val="ctr"/>
        <c:lblOffset val="100"/>
        <c:noMultiLvlLbl val="0"/>
      </c:catAx>
      <c:valAx>
        <c:axId val="7700315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003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'SO1'!$C$28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'SO1'!$D$19:$F$19</c:f>
              <c:strCache>
                <c:ptCount val="3"/>
                <c:pt idx="0">
                  <c:v>S0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'SO1'!$D$28:$F$28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2-420B-8AB6-F3E0A96609D2}"/>
            </c:ext>
          </c:extLst>
        </c:ser>
        <c:ser>
          <c:idx val="1"/>
          <c:order val="1"/>
          <c:tx>
            <c:strRef>
              <c:f>'SO1'!$C$29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'SO1'!$D$19:$F$19</c:f>
              <c:strCache>
                <c:ptCount val="3"/>
                <c:pt idx="0">
                  <c:v>S0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'SO1'!$D$29:$F$29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2-420B-8AB6-F3E0A96609D2}"/>
            </c:ext>
          </c:extLst>
        </c:ser>
        <c:ser>
          <c:idx val="2"/>
          <c:order val="2"/>
          <c:tx>
            <c:strRef>
              <c:f>'SO1'!$C$30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D2-420B-8AB6-F3E0A96609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'SO1'!$D$19:$F$19</c:f>
              <c:strCache>
                <c:ptCount val="3"/>
                <c:pt idx="0">
                  <c:v>S0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'SO1'!$D$30:$F$30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D2-420B-8AB6-F3E0A9660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150546224"/>
        <c:axId val="1150543824"/>
      </c:barChart>
      <c:catAx>
        <c:axId val="115054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43824"/>
        <c:crosses val="autoZero"/>
        <c:auto val="1"/>
        <c:lblAlgn val="ctr"/>
        <c:lblOffset val="100"/>
        <c:noMultiLvlLbl val="0"/>
      </c:catAx>
      <c:valAx>
        <c:axId val="115054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054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'SO1'!$C$24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'SO1'!$D$19:$F$19</c:f>
              <c:strCache>
                <c:ptCount val="3"/>
                <c:pt idx="0">
                  <c:v>S0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'SO1'!$D$24:$F$24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F-4546-84CA-CFDE50B2F192}"/>
            </c:ext>
          </c:extLst>
        </c:ser>
        <c:ser>
          <c:idx val="1"/>
          <c:order val="1"/>
          <c:tx>
            <c:strRef>
              <c:f>'SO1'!$C$25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'SO1'!$D$19:$F$19</c:f>
              <c:strCache>
                <c:ptCount val="3"/>
                <c:pt idx="0">
                  <c:v>S0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'SO1'!$D$25:$F$25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F-4546-84CA-CFDE50B2F192}"/>
            </c:ext>
          </c:extLst>
        </c:ser>
        <c:ser>
          <c:idx val="2"/>
          <c:order val="2"/>
          <c:tx>
            <c:strRef>
              <c:f>'SO1'!$C$26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'SO1'!$D$19:$F$19</c:f>
              <c:strCache>
                <c:ptCount val="3"/>
                <c:pt idx="0">
                  <c:v>S0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'SO1'!$D$26:$F$26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F-4546-84CA-CFDE50B2F1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50546224"/>
        <c:axId val="1150543824"/>
      </c:barChart>
      <c:catAx>
        <c:axId val="115054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43824"/>
        <c:crosses val="autoZero"/>
        <c:auto val="1"/>
        <c:lblAlgn val="ctr"/>
        <c:lblOffset val="100"/>
        <c:noMultiLvlLbl val="0"/>
      </c:catAx>
      <c:valAx>
        <c:axId val="1150543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054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country_wise!$C$28</c:f>
              <c:strCache>
                <c:ptCount val="1"/>
                <c:pt idx="0">
                  <c:v>SO 1.1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FE-472B-AE60-43F482C1CA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FE-472B-AE60-43F482C1CA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FE-472B-AE60-43F482C1CA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FE-472B-AE60-43F482C1CAB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FE-472B-AE60-43F482C1CAB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FE-472B-AE60-43F482C1CAB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FE-472B-AE60-43F482C1CA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country_wise!$B$29:$B$35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Bangladesh</c:v>
                </c:pt>
                <c:pt idx="4">
                  <c:v>India</c:v>
                </c:pt>
                <c:pt idx="5">
                  <c:v>Nepal</c:v>
                </c:pt>
                <c:pt idx="6">
                  <c:v>Indonesia</c:v>
                </c:pt>
              </c:strCache>
            </c:strRef>
          </c:cat>
          <c:val>
            <c:numRef>
              <c:f>country_wise!$C$29:$C$35</c:f>
              <c:numCache>
                <c:formatCode>0</c:formatCode>
                <c:ptCount val="7"/>
                <c:pt idx="0">
                  <c:v>87</c:v>
                </c:pt>
                <c:pt idx="1">
                  <c:v>94</c:v>
                </c:pt>
                <c:pt idx="2">
                  <c:v>74</c:v>
                </c:pt>
                <c:pt idx="3">
                  <c:v>98</c:v>
                </c:pt>
                <c:pt idx="4">
                  <c:v>90</c:v>
                </c:pt>
                <c:pt idx="5">
                  <c:v>75</c:v>
                </c:pt>
                <c:pt idx="6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BFE-472B-AE60-43F482C1C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27"/>
        <c:axId val="747000864"/>
        <c:axId val="747000384"/>
      </c:barChart>
      <c:catAx>
        <c:axId val="7470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000384"/>
        <c:crosses val="autoZero"/>
        <c:auto val="1"/>
        <c:lblAlgn val="ctr"/>
        <c:lblOffset val="100"/>
        <c:noMultiLvlLbl val="0"/>
      </c:catAx>
      <c:valAx>
        <c:axId val="7470003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4700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country_wise!$C$50</c:f>
              <c:strCache>
                <c:ptCount val="1"/>
                <c:pt idx="0">
                  <c:v>SO 1.2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60-4D2E-9CE2-DC1A9084FE9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60-4D2E-9CE2-DC1A9084FE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country_wise!$B$51:$B$57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Bangladesh</c:v>
                </c:pt>
                <c:pt idx="4">
                  <c:v>Nepal</c:v>
                </c:pt>
                <c:pt idx="5">
                  <c:v>India</c:v>
                </c:pt>
                <c:pt idx="6">
                  <c:v>Indonesia</c:v>
                </c:pt>
              </c:strCache>
            </c:strRef>
          </c:cat>
          <c:val>
            <c:numRef>
              <c:f>country_wise!$C$51:$C$57</c:f>
              <c:numCache>
                <c:formatCode>0</c:formatCode>
                <c:ptCount val="7"/>
                <c:pt idx="0">
                  <c:v>97</c:v>
                </c:pt>
                <c:pt idx="1">
                  <c:v>97</c:v>
                </c:pt>
                <c:pt idx="2">
                  <c:v>74</c:v>
                </c:pt>
                <c:pt idx="3">
                  <c:v>99</c:v>
                </c:pt>
                <c:pt idx="4">
                  <c:v>96</c:v>
                </c:pt>
                <c:pt idx="5">
                  <c:v>93</c:v>
                </c:pt>
                <c:pt idx="6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0-4D2E-9CE2-DC1A9084F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716372576"/>
        <c:axId val="716375456"/>
      </c:barChart>
      <c:catAx>
        <c:axId val="7163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375456"/>
        <c:crosses val="autoZero"/>
        <c:auto val="1"/>
        <c:lblAlgn val="ctr"/>
        <c:lblOffset val="100"/>
        <c:noMultiLvlLbl val="0"/>
      </c:catAx>
      <c:valAx>
        <c:axId val="7163754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71637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country_wise!$C$62</c:f>
              <c:strCache>
                <c:ptCount val="1"/>
                <c:pt idx="0">
                  <c:v>SO 1.3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65-4741-9D2C-348479AC08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65-4741-9D2C-348479AC08F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65-4741-9D2C-348479AC08F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65-4741-9D2C-348479AC08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country_wise!$B$63:$B$69</c:f>
              <c:strCache>
                <c:ptCount val="7"/>
                <c:pt idx="0">
                  <c:v>Kenya</c:v>
                </c:pt>
                <c:pt idx="1">
                  <c:v>Libya</c:v>
                </c:pt>
                <c:pt idx="2">
                  <c:v>Iraq</c:v>
                </c:pt>
                <c:pt idx="3">
                  <c:v>Bangladesh</c:v>
                </c:pt>
                <c:pt idx="4">
                  <c:v>Nepal</c:v>
                </c:pt>
                <c:pt idx="5">
                  <c:v>India</c:v>
                </c:pt>
                <c:pt idx="6">
                  <c:v>Indonesia</c:v>
                </c:pt>
              </c:strCache>
            </c:strRef>
          </c:cat>
          <c:val>
            <c:numRef>
              <c:f>country_wise!$C$63:$C$69</c:f>
              <c:numCache>
                <c:formatCode>0</c:formatCode>
                <c:ptCount val="7"/>
                <c:pt idx="0">
                  <c:v>79</c:v>
                </c:pt>
                <c:pt idx="1">
                  <c:v>100</c:v>
                </c:pt>
                <c:pt idx="2">
                  <c:v>86</c:v>
                </c:pt>
                <c:pt idx="3">
                  <c:v>100</c:v>
                </c:pt>
                <c:pt idx="4">
                  <c:v>75</c:v>
                </c:pt>
                <c:pt idx="5">
                  <c:v>73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65-4741-9D2C-348479AC0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-27"/>
        <c:axId val="213348304"/>
        <c:axId val="213348784"/>
      </c:barChart>
      <c:catAx>
        <c:axId val="21334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8784"/>
        <c:crosses val="autoZero"/>
        <c:auto val="1"/>
        <c:lblAlgn val="ctr"/>
        <c:lblOffset val="100"/>
        <c:noMultiLvlLbl val="0"/>
      </c:catAx>
      <c:valAx>
        <c:axId val="2133487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334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analysis!$AE$55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analysis!$AF$55:$AJ$55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F-4D24-B1D9-67CF24E413F1}"/>
            </c:ext>
          </c:extLst>
        </c:ser>
        <c:ser>
          <c:idx val="1"/>
          <c:order val="1"/>
          <c:tx>
            <c:strRef>
              <c:f>analysis!$AE$56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analysis!$AF$56:$AJ$56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F-4D24-B1D9-67CF24E413F1}"/>
            </c:ext>
          </c:extLst>
        </c:ser>
        <c:ser>
          <c:idx val="2"/>
          <c:order val="2"/>
          <c:tx>
            <c:strRef>
              <c:f>analysis!$AE$57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analysis!$AF$57:$AJ$57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5F-4D24-B1D9-67CF24E41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analysis!$AE$51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analysis!$AF$51:$AJ$51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4-41E3-A176-C24EEC5FB0CD}"/>
            </c:ext>
          </c:extLst>
        </c:ser>
        <c:ser>
          <c:idx val="1"/>
          <c:order val="1"/>
          <c:tx>
            <c:strRef>
              <c:f>analysis!$AE$52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analysis!$AF$52:$AJ$52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4-41E3-A176-C24EEC5FB0CD}"/>
            </c:ext>
          </c:extLst>
        </c:ser>
        <c:ser>
          <c:idx val="2"/>
          <c:order val="2"/>
          <c:tx>
            <c:strRef>
              <c:f>analysis!$AE$53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analysis!$AF$53:$AJ$53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4-41E3-A176-C24EEC5FB0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analysis!$AG$152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analysis!$AH$151:$AL$151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analysis!$AH$152:$AL$152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0-4DB0-89E8-C183AA489FFE}"/>
            </c:ext>
          </c:extLst>
        </c:ser>
        <c:ser>
          <c:idx val="1"/>
          <c:order val="1"/>
          <c:tx>
            <c:strRef>
              <c:f>analysis!$AG$153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analysis!$AH$151:$AL$151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analysis!$AH$153:$AL$153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0-4DB0-89E8-C183AA489FFE}"/>
            </c:ext>
          </c:extLst>
        </c:ser>
        <c:ser>
          <c:idx val="2"/>
          <c:order val="2"/>
          <c:tx>
            <c:strRef>
              <c:f>analysis!$AG$154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analysis!$AH$151:$AL$151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analysis!$AH$154:$AL$154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A0-4DB0-89E8-C183AA489F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769998384"/>
        <c:axId val="769972464"/>
      </c:barChart>
      <c:catAx>
        <c:axId val="7699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972464"/>
        <c:crosses val="autoZero"/>
        <c:auto val="1"/>
        <c:lblAlgn val="ctr"/>
        <c:lblOffset val="100"/>
        <c:noMultiLvlLbl val="0"/>
      </c:catAx>
      <c:valAx>
        <c:axId val="7699724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99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analysis!$AC$155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analysis!$AD$154:$AF$154</c:f>
              <c:strCache>
                <c:ptCount val="3"/>
                <c:pt idx="0">
                  <c:v>SO1.1</c:v>
                </c:pt>
                <c:pt idx="1">
                  <c:v>SO1.2</c:v>
                </c:pt>
                <c:pt idx="2">
                  <c:v>SO1.3</c:v>
                </c:pt>
              </c:strCache>
            </c:strRef>
          </c:cat>
          <c:val>
            <c:numRef>
              <c:f>analysis!$AD$155:$AF$155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8-4AB1-B50A-B3C2A0C85504}"/>
            </c:ext>
          </c:extLst>
        </c:ser>
        <c:ser>
          <c:idx val="1"/>
          <c:order val="1"/>
          <c:tx>
            <c:strRef>
              <c:f>analysis!$AC$156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analysis!$AD$154:$AF$154</c:f>
              <c:strCache>
                <c:ptCount val="3"/>
                <c:pt idx="0">
                  <c:v>SO1.1</c:v>
                </c:pt>
                <c:pt idx="1">
                  <c:v>SO1.2</c:v>
                </c:pt>
                <c:pt idx="2">
                  <c:v>SO1.3</c:v>
                </c:pt>
              </c:strCache>
            </c:strRef>
          </c:cat>
          <c:val>
            <c:numRef>
              <c:f>analysis!$AD$156:$AF$156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8-4AB1-B50A-B3C2A0C85504}"/>
            </c:ext>
          </c:extLst>
        </c:ser>
        <c:ser>
          <c:idx val="2"/>
          <c:order val="2"/>
          <c:tx>
            <c:strRef>
              <c:f>analysis!$AC$157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analysis!$AD$154:$AF$154</c:f>
              <c:strCache>
                <c:ptCount val="3"/>
                <c:pt idx="0">
                  <c:v>SO1.1</c:v>
                </c:pt>
                <c:pt idx="1">
                  <c:v>SO1.2</c:v>
                </c:pt>
                <c:pt idx="2">
                  <c:v>SO1.3</c:v>
                </c:pt>
              </c:strCache>
            </c:strRef>
          </c:cat>
          <c:val>
            <c:numRef>
              <c:f>analysis!$AD$157:$AF$157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8-4AB1-B50A-B3C2A0C85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789805280"/>
        <c:axId val="1789805760"/>
      </c:barChart>
      <c:catAx>
        <c:axId val="17898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9805760"/>
        <c:crosses val="autoZero"/>
        <c:auto val="1"/>
        <c:lblAlgn val="ctr"/>
        <c:lblOffset val="100"/>
        <c:noMultiLvlLbl val="0"/>
      </c:catAx>
      <c:valAx>
        <c:axId val="17898057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8980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analysis!$AE$59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analysis!$AF$59:$AJ$59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3-4BB5-8BD9-CAD617A1ED75}"/>
            </c:ext>
          </c:extLst>
        </c:ser>
        <c:ser>
          <c:idx val="1"/>
          <c:order val="1"/>
          <c:tx>
            <c:strRef>
              <c:f>analysis!$AE$60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analysis!$AF$60:$AJ$60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3-4BB5-8BD9-CAD617A1ED75}"/>
            </c:ext>
          </c:extLst>
        </c:ser>
        <c:ser>
          <c:idx val="2"/>
          <c:order val="2"/>
          <c:tx>
            <c:strRef>
              <c:f>analysis!$AE$61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analysis!$AF$61:$AJ$61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33-4BB5-8BD9-CAD617A1ED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country_wise!$AA$1</c:f>
              <c:strCache>
                <c:ptCount val="1"/>
                <c:pt idx="0">
                  <c:v>SO 2.1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99-4BFC-B02B-F2C9EE1296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99-4BFC-B02B-F2C9EE12968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99-4BFC-B02B-F2C9EE12968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99-4BFC-B02B-F2C9EE12968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99-4BFC-B02B-F2C9EE12968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99-4BFC-B02B-F2C9EE12968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99-4BFC-B02B-F2C9EE1296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country_wise!$Z$2:$Z$8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India</c:v>
                </c:pt>
                <c:pt idx="4">
                  <c:v>Indonesia</c:v>
                </c:pt>
                <c:pt idx="5">
                  <c:v>Bangladesh</c:v>
                </c:pt>
                <c:pt idx="6">
                  <c:v>Nepal</c:v>
                </c:pt>
              </c:strCache>
            </c:strRef>
          </c:cat>
          <c:val>
            <c:numRef>
              <c:f>country_wise!$AA$2:$AA$8</c:f>
              <c:numCache>
                <c:formatCode>0%</c:formatCode>
                <c:ptCount val="7"/>
                <c:pt idx="0">
                  <c:v>0.54761904761904767</c:v>
                </c:pt>
                <c:pt idx="1">
                  <c:v>0.83561643835616439</c:v>
                </c:pt>
                <c:pt idx="2">
                  <c:v>0.5714285714285714</c:v>
                </c:pt>
                <c:pt idx="3">
                  <c:v>0.92569659442724461</c:v>
                </c:pt>
                <c:pt idx="4">
                  <c:v>0.92385786802030456</c:v>
                </c:pt>
                <c:pt idx="5">
                  <c:v>0.859375</c:v>
                </c:pt>
                <c:pt idx="6">
                  <c:v>0.8571428571428571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99-4BFC-B02B-F2C9EE129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country_wise!$AE$1</c:f>
              <c:strCache>
                <c:ptCount val="1"/>
                <c:pt idx="0">
                  <c:v>SO 2.2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4A-488A-9CAD-199CC51690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4A-488A-9CAD-199CC516908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4A-488A-9CAD-199CC516908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4A-488A-9CAD-199CC51690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4A-488A-9CAD-199CC516908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4A-488A-9CAD-199CC51690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country_wise!$AD$2:$AD$8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Bangladesh</c:v>
                </c:pt>
                <c:pt idx="4">
                  <c:v>India</c:v>
                </c:pt>
                <c:pt idx="5">
                  <c:v>Indonesia</c:v>
                </c:pt>
                <c:pt idx="6">
                  <c:v>Nepal</c:v>
                </c:pt>
              </c:strCache>
            </c:strRef>
          </c:cat>
          <c:val>
            <c:numRef>
              <c:f>country_wise!$AE$2:$AE$8</c:f>
              <c:numCache>
                <c:formatCode>0%</c:formatCode>
                <c:ptCount val="7"/>
                <c:pt idx="0">
                  <c:v>0.8632352941176471</c:v>
                </c:pt>
                <c:pt idx="1">
                  <c:v>0.89330389992641646</c:v>
                </c:pt>
                <c:pt idx="2">
                  <c:v>0.68840579710144922</c:v>
                </c:pt>
                <c:pt idx="3">
                  <c:v>0.99532054281703319</c:v>
                </c:pt>
                <c:pt idx="4">
                  <c:v>0.89026492066594409</c:v>
                </c:pt>
                <c:pt idx="5">
                  <c:v>0.80836310149191004</c:v>
                </c:pt>
                <c:pt idx="6">
                  <c:v>0.54487179487179482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4A-488A-9CAD-199CC51690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country_wise!$AM$1</c:f>
              <c:strCache>
                <c:ptCount val="1"/>
                <c:pt idx="0">
                  <c:v>SO 2.4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country_wise!$AL$2:$AL$8</c:f>
              <c:strCache>
                <c:ptCount val="7"/>
                <c:pt idx="0">
                  <c:v>Kenya</c:v>
                </c:pt>
                <c:pt idx="1">
                  <c:v>Libya</c:v>
                </c:pt>
                <c:pt idx="2">
                  <c:v>Iraq</c:v>
                </c:pt>
                <c:pt idx="3">
                  <c:v>Nepal</c:v>
                </c:pt>
                <c:pt idx="4">
                  <c:v>India</c:v>
                </c:pt>
                <c:pt idx="5">
                  <c:v>Indonesia</c:v>
                </c:pt>
                <c:pt idx="6">
                  <c:v>Bangladesh</c:v>
                </c:pt>
              </c:strCache>
            </c:strRef>
          </c:cat>
          <c:val>
            <c:numRef>
              <c:f>country_wise!$AM$2:$AM$8</c:f>
              <c:numCache>
                <c:formatCode>0.0</c:formatCode>
                <c:ptCount val="7"/>
                <c:pt idx="0">
                  <c:v>2.4</c:v>
                </c:pt>
                <c:pt idx="1">
                  <c:v>14.1</c:v>
                </c:pt>
                <c:pt idx="2">
                  <c:v>5.2</c:v>
                </c:pt>
                <c:pt idx="3">
                  <c:v>6.4</c:v>
                </c:pt>
                <c:pt idx="4">
                  <c:v>5.9</c:v>
                </c:pt>
                <c:pt idx="5">
                  <c:v>4.3</c:v>
                </c:pt>
                <c:pt idx="6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8-4056-85B0-4033C06968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country_wise!$AQ$1</c:f>
              <c:strCache>
                <c:ptCount val="1"/>
                <c:pt idx="0">
                  <c:v>SO 2.5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8-4D31-908E-CB663AC753D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18-4D31-908E-CB663AC753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18-4D31-908E-CB663AC753D3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18-4D31-908E-CB663AC753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country_wise!$AP$2:$AP$8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India</c:v>
                </c:pt>
                <c:pt idx="4">
                  <c:v>Bangladesh</c:v>
                </c:pt>
                <c:pt idx="5">
                  <c:v>Indonesia</c:v>
                </c:pt>
                <c:pt idx="6">
                  <c:v>Nepal</c:v>
                </c:pt>
              </c:strCache>
            </c:strRef>
          </c:cat>
          <c:val>
            <c:numRef>
              <c:f>country_wise!$AQ$2:$AQ$8</c:f>
              <c:numCache>
                <c:formatCode>General</c:formatCode>
                <c:ptCount val="7"/>
                <c:pt idx="0">
                  <c:v>68</c:v>
                </c:pt>
                <c:pt idx="1">
                  <c:v>60</c:v>
                </c:pt>
                <c:pt idx="2">
                  <c:v>56</c:v>
                </c:pt>
                <c:pt idx="3">
                  <c:v>80</c:v>
                </c:pt>
                <c:pt idx="4">
                  <c:v>76</c:v>
                </c:pt>
                <c:pt idx="5">
                  <c:v>72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18-4D31-908E-CB663AC753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country_wise!$AI$1</c:f>
              <c:strCache>
                <c:ptCount val="1"/>
                <c:pt idx="0">
                  <c:v>SO 2.3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F-4561-919C-27BADAF7BA6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F-4561-919C-27BADAF7BA69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EF-4561-919C-27BADAF7B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country_wise!$AH$2:$AH$8</c:f>
              <c:strCache>
                <c:ptCount val="7"/>
                <c:pt idx="0">
                  <c:v>Kenya</c:v>
                </c:pt>
                <c:pt idx="1">
                  <c:v>Libya</c:v>
                </c:pt>
                <c:pt idx="2">
                  <c:v>Iraq</c:v>
                </c:pt>
                <c:pt idx="3">
                  <c:v>Bangladesh</c:v>
                </c:pt>
                <c:pt idx="4">
                  <c:v>Nepal</c:v>
                </c:pt>
                <c:pt idx="5">
                  <c:v>India</c:v>
                </c:pt>
                <c:pt idx="6">
                  <c:v>Indonesia</c:v>
                </c:pt>
              </c:strCache>
            </c:strRef>
          </c:cat>
          <c:val>
            <c:numRef>
              <c:f>country_wise!$AI$2:$AI$8</c:f>
              <c:numCache>
                <c:formatCode>0%</c:formatCode>
                <c:ptCount val="7"/>
                <c:pt idx="0">
                  <c:v>0.79166666666666663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0.98412698412698407</c:v>
                </c:pt>
                <c:pt idx="6">
                  <c:v>0.53846153846153844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EF-4561-919C-27BADAF7BA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analysis!$AM$152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analysis!$AN$151:$AR$151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analysis!$AN$152:$AR$152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B-4D41-9118-56885B3A4085}"/>
            </c:ext>
          </c:extLst>
        </c:ser>
        <c:ser>
          <c:idx val="1"/>
          <c:order val="1"/>
          <c:tx>
            <c:strRef>
              <c:f>analysis!$AM$153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analysis!$AN$151:$AR$151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analysis!$AN$153:$AR$153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B-4D41-9118-56885B3A4085}"/>
            </c:ext>
          </c:extLst>
        </c:ser>
        <c:ser>
          <c:idx val="2"/>
          <c:order val="2"/>
          <c:tx>
            <c:strRef>
              <c:f>analysis!$AM$154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C1B-4D41-9118-56885B3A408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C1B-4D41-9118-56885B3A40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analysis!$AN$151:$AR$151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analysis!$AN$154:$AR$154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1B-4D41-9118-56885B3A40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70769360"/>
        <c:axId val="770769840"/>
      </c:barChart>
      <c:catAx>
        <c:axId val="77076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769840"/>
        <c:crosses val="autoZero"/>
        <c:auto val="1"/>
        <c:lblAlgn val="ctr"/>
        <c:lblOffset val="100"/>
        <c:noMultiLvlLbl val="0"/>
      </c:catAx>
      <c:valAx>
        <c:axId val="770769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076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analysis!$AK$51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analysis!$AL$51:$AP$51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0-46A0-AAA3-81C52D75EDF9}"/>
            </c:ext>
          </c:extLst>
        </c:ser>
        <c:ser>
          <c:idx val="1"/>
          <c:order val="1"/>
          <c:tx>
            <c:strRef>
              <c:f>analysis!$AK$52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analysis!$AL$52:$AP$52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50-46A0-AAA3-81C52D75EDF9}"/>
            </c:ext>
          </c:extLst>
        </c:ser>
        <c:ser>
          <c:idx val="2"/>
          <c:order val="2"/>
          <c:tx>
            <c:strRef>
              <c:f>analysis!$AK$53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analysis!$AL$53:$AP$53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50-46A0-AAA3-81C52D75ED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analysis!$AK$55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analysis!$AL$55:$AP$55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1-417B-B584-2CC0A1328EBF}"/>
            </c:ext>
          </c:extLst>
        </c:ser>
        <c:ser>
          <c:idx val="1"/>
          <c:order val="1"/>
          <c:tx>
            <c:strRef>
              <c:f>analysis!$AK$56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analysis!$AL$56:$AP$56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81-417B-B584-2CC0A1328EBF}"/>
            </c:ext>
          </c:extLst>
        </c:ser>
        <c:ser>
          <c:idx val="2"/>
          <c:order val="2"/>
          <c:tx>
            <c:strRef>
              <c:f>analysis!$AK$57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analysis!$AL$57:$AP$57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81-417B-B584-2CC0A1328E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analysis!$AK$59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analysis!$AL$59:$AP$59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F-457B-83AF-D876891F4369}"/>
            </c:ext>
          </c:extLst>
        </c:ser>
        <c:ser>
          <c:idx val="1"/>
          <c:order val="1"/>
          <c:tx>
            <c:strRef>
              <c:f>analysis!$AK$60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analysis!$AL$60:$AP$60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F-457B-83AF-D876891F4369}"/>
            </c:ext>
          </c:extLst>
        </c:ser>
        <c:ser>
          <c:idx val="2"/>
          <c:order val="2"/>
          <c:tx>
            <c:strRef>
              <c:f>analysis!$AK$61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analysis!$AL$50:$AP$50</c:f>
              <c:strCache>
                <c:ptCount val="5"/>
                <c:pt idx="0">
                  <c:v>SO 3.1</c:v>
                </c:pt>
                <c:pt idx="1">
                  <c:v>SO 3.2</c:v>
                </c:pt>
                <c:pt idx="2">
                  <c:v>SO 3.3</c:v>
                </c:pt>
                <c:pt idx="3">
                  <c:v>SO 3.4</c:v>
                </c:pt>
                <c:pt idx="4">
                  <c:v>SO 3.5</c:v>
                </c:pt>
              </c:strCache>
            </c:strRef>
          </c:cat>
          <c:val>
            <c:numRef>
              <c:f>analysis!$AL$61:$AP$61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F-457B-83AF-D876891F43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analysis!$D$163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analysis!$E$162:$G$162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analysis!$E$163:$G$163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3-4846-9C21-94A022C24883}"/>
            </c:ext>
          </c:extLst>
        </c:ser>
        <c:ser>
          <c:idx val="1"/>
          <c:order val="1"/>
          <c:tx>
            <c:strRef>
              <c:f>analysis!$D$164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analysis!$E$162:$G$162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analysis!$E$164:$G$164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3-4846-9C21-94A022C24883}"/>
            </c:ext>
          </c:extLst>
        </c:ser>
        <c:ser>
          <c:idx val="2"/>
          <c:order val="2"/>
          <c:tx>
            <c:strRef>
              <c:f>analysis!$D$165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C3-4846-9C21-94A022C2488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FC3-4846-9C21-94A022C2488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FC3-4846-9C21-94A022C24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analysis!$E$162:$G$162</c:f>
              <c:strCache>
                <c:ptCount val="3"/>
                <c:pt idx="0">
                  <c:v>SO 1.1</c:v>
                </c:pt>
                <c:pt idx="1">
                  <c:v>SO 1.2</c:v>
                </c:pt>
                <c:pt idx="2">
                  <c:v>SO 1.3</c:v>
                </c:pt>
              </c:strCache>
            </c:strRef>
          </c:cat>
          <c:val>
            <c:numRef>
              <c:f>analysis!$E$165:$G$165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C3-4846-9C21-94A022C24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993314352"/>
        <c:axId val="993200112"/>
      </c:barChart>
      <c:catAx>
        <c:axId val="99331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200112"/>
        <c:crosses val="autoZero"/>
        <c:auto val="1"/>
        <c:lblAlgn val="ctr"/>
        <c:lblOffset val="100"/>
        <c:noMultiLvlLbl val="0"/>
      </c:catAx>
      <c:valAx>
        <c:axId val="993200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331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country_wise!$AZ$2:$AZ$8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Bangladesh</c:v>
                </c:pt>
                <c:pt idx="4">
                  <c:v>India</c:v>
                </c:pt>
                <c:pt idx="5">
                  <c:v>Indonesia</c:v>
                </c:pt>
                <c:pt idx="6">
                  <c:v>Nepal</c:v>
                </c:pt>
              </c:strCache>
            </c:strRef>
          </c:cat>
          <c:val>
            <c:numRef>
              <c:f>country_wise!$BA$2:$BA$8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F8A4-4337-B960-0123DD4DD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559343"/>
        <c:axId val="1374561743"/>
      </c:barChart>
      <c:catAx>
        <c:axId val="137455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561743"/>
        <c:crosses val="autoZero"/>
        <c:auto val="1"/>
        <c:lblAlgn val="ctr"/>
        <c:lblOffset val="100"/>
        <c:noMultiLvlLbl val="0"/>
      </c:catAx>
      <c:valAx>
        <c:axId val="13745617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4559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country_wise!$BE$1</c:f>
              <c:strCache>
                <c:ptCount val="1"/>
                <c:pt idx="0">
                  <c:v>SO 3.2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EB-404B-AE75-DED0EB87106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EB-404B-AE75-DED0EB8710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B-404B-AE75-DED0EB87106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EB-404B-AE75-DED0EB87106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EB-404B-AE75-DED0EB87106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EB-404B-AE75-DED0EB87106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EB-404B-AE75-DED0EB871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country_wise!$BD$2:$BD$8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Bangladesh</c:v>
                </c:pt>
                <c:pt idx="4">
                  <c:v>India</c:v>
                </c:pt>
                <c:pt idx="5">
                  <c:v>Nepal</c:v>
                </c:pt>
                <c:pt idx="6">
                  <c:v>Indonesia</c:v>
                </c:pt>
              </c:strCache>
            </c:strRef>
          </c:cat>
          <c:val>
            <c:numRef>
              <c:f>country_wise!$BE$2:$BE$8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EB-404B-AE75-DED0EB8710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country_wise!$BI$1</c:f>
              <c:strCache>
                <c:ptCount val="1"/>
                <c:pt idx="0">
                  <c:v>SO 3.3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EE0-4819-ACB8-1319C8EC778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E0-4819-ACB8-1319C8EC7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country_wise!$BH$2:$BH$8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Indonesia</c:v>
                </c:pt>
                <c:pt idx="4">
                  <c:v>Bangladesh</c:v>
                </c:pt>
                <c:pt idx="5">
                  <c:v>India</c:v>
                </c:pt>
                <c:pt idx="6">
                  <c:v>Nepal</c:v>
                </c:pt>
              </c:strCache>
            </c:strRef>
          </c:cat>
          <c:val>
            <c:numRef>
              <c:f>country_wise!$BI$2:$BI$8</c:f>
              <c:numCache>
                <c:formatCode>General</c:formatCode>
                <c:ptCount val="7"/>
                <c:pt idx="0" formatCode="0%">
                  <c:v>0.33</c:v>
                </c:pt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0-4819-ACB8-1319C8EC77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country_wise!$BM$1</c:f>
              <c:strCache>
                <c:ptCount val="1"/>
                <c:pt idx="0">
                  <c:v>SO 3.4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country_wise!$BL$2:$BL$8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Nepal</c:v>
                </c:pt>
                <c:pt idx="4">
                  <c:v>Bangladesh</c:v>
                </c:pt>
                <c:pt idx="5">
                  <c:v>India</c:v>
                </c:pt>
                <c:pt idx="6">
                  <c:v>Indonesia</c:v>
                </c:pt>
              </c:strCache>
            </c:strRef>
          </c:cat>
          <c:val>
            <c:numRef>
              <c:f>country_wise!$BM$2:$BM$8</c:f>
              <c:numCache>
                <c:formatCode>General</c:formatCode>
                <c:ptCount val="7"/>
                <c:pt idx="3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7-4BB8-9AD0-B9F4CA692B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country_wise!$BQ$1</c:f>
              <c:strCache>
                <c:ptCount val="1"/>
                <c:pt idx="0">
                  <c:v>SO 3.5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4-46F8-BBB2-AAF6DBDA573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4-46F8-BBB2-AAF6DBDA573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34-46F8-BBB2-AAF6DBDA573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34-46F8-BBB2-AAF6DBDA57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country_wise!$BP$2:$BP$8</c:f>
              <c:strCache>
                <c:ptCount val="7"/>
                <c:pt idx="0">
                  <c:v>Kenya</c:v>
                </c:pt>
                <c:pt idx="1">
                  <c:v>Libya</c:v>
                </c:pt>
                <c:pt idx="2">
                  <c:v>Iraq</c:v>
                </c:pt>
                <c:pt idx="3">
                  <c:v>India</c:v>
                </c:pt>
                <c:pt idx="4">
                  <c:v>Indonesia</c:v>
                </c:pt>
                <c:pt idx="5">
                  <c:v>Bangladesh</c:v>
                </c:pt>
                <c:pt idx="6">
                  <c:v>Nepal</c:v>
                </c:pt>
              </c:strCache>
            </c:strRef>
          </c:cat>
          <c:val>
            <c:numRef>
              <c:f>country_wise!$BQ$2:$BQ$8</c:f>
              <c:numCache>
                <c:formatCode>General</c:formatCode>
                <c:ptCount val="7"/>
                <c:pt idx="0">
                  <c:v>47</c:v>
                </c:pt>
                <c:pt idx="1">
                  <c:v>73</c:v>
                </c:pt>
                <c:pt idx="2">
                  <c:v>33</c:v>
                </c:pt>
                <c:pt idx="3">
                  <c:v>93</c:v>
                </c:pt>
                <c:pt idx="4">
                  <c:v>93</c:v>
                </c:pt>
                <c:pt idx="5">
                  <c:v>73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34-46F8-BBB2-AAF6DBDA57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country_wise!$CA$1</c:f>
              <c:strCache>
                <c:ptCount val="1"/>
                <c:pt idx="0">
                  <c:v>SO 4.1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EFB-4F5C-A133-E21C609821F0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FB-4F5C-A133-E21C609821F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FB-4F5C-A133-E21C609821F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FB-4F5C-A133-E21C609821F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FB-4F5C-A133-E21C609821F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FB-4F5C-A133-E21C609821F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EFB-4F5C-A133-E21C60982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country_wise!$BZ$2:$BZ$8</c:f>
              <c:strCache>
                <c:ptCount val="7"/>
                <c:pt idx="0">
                  <c:v>Kenya</c:v>
                </c:pt>
                <c:pt idx="1">
                  <c:v>Iraq</c:v>
                </c:pt>
                <c:pt idx="2">
                  <c:v>Libya</c:v>
                </c:pt>
                <c:pt idx="3">
                  <c:v>Bangladesh</c:v>
                </c:pt>
                <c:pt idx="4">
                  <c:v>India</c:v>
                </c:pt>
                <c:pt idx="5">
                  <c:v>Nepal</c:v>
                </c:pt>
                <c:pt idx="6">
                  <c:v>Indonesia</c:v>
                </c:pt>
              </c:strCache>
              <c:extLst/>
            </c:strRef>
          </c:cat>
          <c:val>
            <c:numRef>
              <c:f>country_wise!$CA$2:$CA$8</c:f>
              <c:numCache>
                <c:formatCode>General</c:formatCode>
                <c:ptCount val="7"/>
                <c:pt idx="0" formatCode="0%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FB-4F5C-A133-E21C609821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l" defTabSz="914400" rtl="0" eaLnBrk="1" latinLnBrk="0" hangingPunct="1">
        <a:defRPr lang="en-US" sz="1800" b="1" kern="1200">
          <a:solidFill>
            <a:schemeClr val="accent5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l" defTabSz="914400" rtl="0" eaLnBrk="1" latinLnBrk="0" hangingPunct="1">
        <a:defRPr lang="en-US" sz="1800" b="1" kern="1200">
          <a:solidFill>
            <a:schemeClr val="accent5">
              <a:lumMod val="50000"/>
            </a:schemeClr>
          </a:solidFill>
          <a:latin typeface="Lato" panose="020F0502020204030203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'country_wise SO 1'!$AA$1</c:f>
              <c:strCache>
                <c:ptCount val="1"/>
                <c:pt idx="0">
                  <c:v>SO 1.1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4-4040-B8CE-BFB6E9EB77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D4-4040-B8CE-BFB6E9EB77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D4-4040-B8CE-BFB6E9EB77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D4-4040-B8CE-BFB6E9EB77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D4-4040-B8CE-BFB6E9EB774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4D4-4040-B8CE-BFB6E9EB7747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4D4-4040-B8CE-BFB6E9EB7747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4D4-4040-B8CE-BFB6E9EB774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4D4-4040-B8CE-BFB6E9EB7747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4D4-4040-B8CE-BFB6E9EB7747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4D4-4040-B8CE-BFB6E9EB7747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4D4-4040-B8CE-BFB6E9EB7747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54D4-4040-B8CE-BFB6E9EB7747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54D4-4040-B8CE-BFB6E9EB7747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54D4-4040-B8CE-BFB6E9EB7747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4D4-4040-B8CE-BFB6E9EB7747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4D4-4040-B8CE-BFB6E9EB7747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54D4-4040-B8CE-BFB6E9EB7747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54D4-4040-B8CE-BFB6E9EB7747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54D4-4040-B8CE-BFB6E9EB7747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54D4-4040-B8CE-BFB6E9EB77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'country_wise SO 1'!$Z$2:$Z$22</c:f>
              <c:strCache>
                <c:ptCount val="21"/>
                <c:pt idx="0">
                  <c:v>Burkina Faso</c:v>
                </c:pt>
                <c:pt idx="1">
                  <c:v>Mozambique</c:v>
                </c:pt>
                <c:pt idx="2">
                  <c:v>Niger</c:v>
                </c:pt>
                <c:pt idx="3">
                  <c:v>Mali</c:v>
                </c:pt>
                <c:pt idx="4">
                  <c:v>Ethiopia</c:v>
                </c:pt>
                <c:pt idx="5">
                  <c:v>Cameroon</c:v>
                </c:pt>
                <c:pt idx="6">
                  <c:v>Chad</c:v>
                </c:pt>
                <c:pt idx="7">
                  <c:v>South Sudan</c:v>
                </c:pt>
                <c:pt idx="8">
                  <c:v>DR Congo</c:v>
                </c:pt>
                <c:pt idx="9">
                  <c:v>Madagascar</c:v>
                </c:pt>
                <c:pt idx="10">
                  <c:v>Nigeria</c:v>
                </c:pt>
                <c:pt idx="11">
                  <c:v>Guinea </c:v>
                </c:pt>
                <c:pt idx="12">
                  <c:v>Angola</c:v>
                </c:pt>
                <c:pt idx="13">
                  <c:v>Central African Rep</c:v>
                </c:pt>
                <c:pt idx="14">
                  <c:v>Pakistan</c:v>
                </c:pt>
                <c:pt idx="15">
                  <c:v>Syria</c:v>
                </c:pt>
                <c:pt idx="16">
                  <c:v>Afghanistan</c:v>
                </c:pt>
                <c:pt idx="17">
                  <c:v>Sudan</c:v>
                </c:pt>
                <c:pt idx="18">
                  <c:v>Yemen</c:v>
                </c:pt>
                <c:pt idx="19">
                  <c:v>Somalia</c:v>
                </c:pt>
                <c:pt idx="20">
                  <c:v>Myanmar</c:v>
                </c:pt>
              </c:strCache>
            </c:strRef>
          </c:cat>
          <c:val>
            <c:numRef>
              <c:f>'country_wise SO 1'!$AA$2:$AA$22</c:f>
              <c:numCache>
                <c:formatCode>0</c:formatCode>
                <c:ptCount val="21"/>
                <c:pt idx="0">
                  <c:v>93</c:v>
                </c:pt>
                <c:pt idx="1">
                  <c:v>86</c:v>
                </c:pt>
                <c:pt idx="2">
                  <c:v>85</c:v>
                </c:pt>
                <c:pt idx="3">
                  <c:v>77</c:v>
                </c:pt>
                <c:pt idx="4">
                  <c:v>72</c:v>
                </c:pt>
                <c:pt idx="5">
                  <c:v>71</c:v>
                </c:pt>
                <c:pt idx="6">
                  <c:v>67</c:v>
                </c:pt>
                <c:pt idx="7">
                  <c:v>67</c:v>
                </c:pt>
                <c:pt idx="8">
                  <c:v>66</c:v>
                </c:pt>
                <c:pt idx="9">
                  <c:v>63</c:v>
                </c:pt>
                <c:pt idx="10">
                  <c:v>62</c:v>
                </c:pt>
                <c:pt idx="11">
                  <c:v>47</c:v>
                </c:pt>
                <c:pt idx="12">
                  <c:v>44</c:v>
                </c:pt>
                <c:pt idx="13">
                  <c:v>44</c:v>
                </c:pt>
                <c:pt idx="14">
                  <c:v>86</c:v>
                </c:pt>
                <c:pt idx="15">
                  <c:v>72</c:v>
                </c:pt>
                <c:pt idx="16">
                  <c:v>59</c:v>
                </c:pt>
                <c:pt idx="17">
                  <c:v>58</c:v>
                </c:pt>
                <c:pt idx="18">
                  <c:v>47</c:v>
                </c:pt>
                <c:pt idx="19">
                  <c:v>42</c:v>
                </c:pt>
                <c:pt idx="20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54D4-4040-B8CE-BFB6E9EB77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978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'country_wise SO 1'!$AE$1</c:f>
              <c:strCache>
                <c:ptCount val="1"/>
                <c:pt idx="0">
                  <c:v>SO 1.2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1F-4D56-BC12-2D0C0FB895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11F-4D56-BC12-2D0C0FB895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1F-4D56-BC12-2D0C0FB895A0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11F-4D56-BC12-2D0C0FB895A0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11F-4D56-BC12-2D0C0FB895A0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11F-4D56-BC12-2D0C0FB895A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11F-4D56-BC12-2D0C0FB895A0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11F-4D56-BC12-2D0C0FB895A0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11F-4D56-BC12-2D0C0FB895A0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11F-4D56-BC12-2D0C0FB895A0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11F-4D56-BC12-2D0C0FB895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'country_wise SO 1'!$AD$2:$AD$22</c:f>
              <c:strCache>
                <c:ptCount val="21"/>
                <c:pt idx="0">
                  <c:v>Burkina Faso</c:v>
                </c:pt>
                <c:pt idx="1">
                  <c:v>Niger</c:v>
                </c:pt>
                <c:pt idx="2">
                  <c:v>Mozambique</c:v>
                </c:pt>
                <c:pt idx="3">
                  <c:v>Chad</c:v>
                </c:pt>
                <c:pt idx="4">
                  <c:v>Cameroon</c:v>
                </c:pt>
                <c:pt idx="5">
                  <c:v>DR Congo</c:v>
                </c:pt>
                <c:pt idx="6">
                  <c:v>Mali</c:v>
                </c:pt>
                <c:pt idx="7">
                  <c:v>Ethiopia</c:v>
                </c:pt>
                <c:pt idx="8">
                  <c:v>South Sudan</c:v>
                </c:pt>
                <c:pt idx="9">
                  <c:v>Madagascar</c:v>
                </c:pt>
                <c:pt idx="10">
                  <c:v>Nigeria</c:v>
                </c:pt>
                <c:pt idx="11">
                  <c:v>Angola</c:v>
                </c:pt>
                <c:pt idx="12">
                  <c:v>Guinea </c:v>
                </c:pt>
                <c:pt idx="13">
                  <c:v>Central African Rep</c:v>
                </c:pt>
                <c:pt idx="14">
                  <c:v>Pakistan</c:v>
                </c:pt>
                <c:pt idx="15">
                  <c:v>Syria</c:v>
                </c:pt>
                <c:pt idx="16">
                  <c:v>Afghanistan</c:v>
                </c:pt>
                <c:pt idx="17">
                  <c:v>Sudan</c:v>
                </c:pt>
                <c:pt idx="18">
                  <c:v>Yemen</c:v>
                </c:pt>
                <c:pt idx="19">
                  <c:v>Somalia</c:v>
                </c:pt>
                <c:pt idx="20">
                  <c:v>Myanmar</c:v>
                </c:pt>
              </c:strCache>
            </c:strRef>
          </c:cat>
          <c:val>
            <c:numRef>
              <c:f>'country_wise SO 1'!$AE$2:$AE$22</c:f>
              <c:numCache>
                <c:formatCode>0</c:formatCode>
                <c:ptCount val="21"/>
                <c:pt idx="0">
                  <c:v>99</c:v>
                </c:pt>
                <c:pt idx="1">
                  <c:v>94</c:v>
                </c:pt>
                <c:pt idx="2">
                  <c:v>90</c:v>
                </c:pt>
                <c:pt idx="3">
                  <c:v>84</c:v>
                </c:pt>
                <c:pt idx="4">
                  <c:v>81</c:v>
                </c:pt>
                <c:pt idx="5">
                  <c:v>80</c:v>
                </c:pt>
                <c:pt idx="6">
                  <c:v>78</c:v>
                </c:pt>
                <c:pt idx="7">
                  <c:v>77</c:v>
                </c:pt>
                <c:pt idx="8">
                  <c:v>76</c:v>
                </c:pt>
                <c:pt idx="9">
                  <c:v>74</c:v>
                </c:pt>
                <c:pt idx="10">
                  <c:v>70</c:v>
                </c:pt>
                <c:pt idx="11">
                  <c:v>69</c:v>
                </c:pt>
                <c:pt idx="12">
                  <c:v>62</c:v>
                </c:pt>
                <c:pt idx="13">
                  <c:v>54</c:v>
                </c:pt>
                <c:pt idx="14">
                  <c:v>94</c:v>
                </c:pt>
                <c:pt idx="15">
                  <c:v>72</c:v>
                </c:pt>
                <c:pt idx="16">
                  <c:v>67</c:v>
                </c:pt>
                <c:pt idx="17">
                  <c:v>57</c:v>
                </c:pt>
                <c:pt idx="18">
                  <c:v>57</c:v>
                </c:pt>
                <c:pt idx="19">
                  <c:v>52</c:v>
                </c:pt>
                <c:pt idx="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11F-4D56-BC12-2D0C0FB895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'country_wise SO 1'!$AI$1</c:f>
              <c:strCache>
                <c:ptCount val="1"/>
                <c:pt idx="0">
                  <c:v>SO 1.3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53-4B8C-8929-8C487CB6E3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9EE-4862-8628-E9DC9153C8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9EE-4862-8628-E9DC9153C8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9EE-4862-8628-E9DC9153C8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9EE-4862-8628-E9DC9153C84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9EE-4862-8628-E9DC9153C84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9EE-4862-8628-E9DC9153C84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9EE-4862-8628-E9DC9153C84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A53-4B8C-8929-8C487CB6E32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53-4B8C-8929-8C487CB6E322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53-4B8C-8929-8C487CB6E322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53-4B8C-8929-8C487CB6E322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0A53-4B8C-8929-8C487CB6E32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53-4B8C-8929-8C487CB6E32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A53-4B8C-8929-8C487CB6E322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A53-4B8C-8929-8C487CB6E322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9EE-4862-8628-E9DC9153C847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A53-4B8C-8929-8C487CB6E322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9EE-4862-8628-E9DC9153C847}"/>
              </c:ext>
            </c:extLst>
          </c:dPt>
          <c:dLbls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P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A53-4B8C-8929-8C487CB6E3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P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'country_wise SO 1'!$AH$2:$AH$22</c:f>
              <c:strCache>
                <c:ptCount val="21"/>
                <c:pt idx="0">
                  <c:v>Mozambique</c:v>
                </c:pt>
                <c:pt idx="1">
                  <c:v>Madagascar</c:v>
                </c:pt>
                <c:pt idx="2">
                  <c:v>Niger</c:v>
                </c:pt>
                <c:pt idx="3">
                  <c:v>DR Congo</c:v>
                </c:pt>
                <c:pt idx="4">
                  <c:v>South Sudan</c:v>
                </c:pt>
                <c:pt idx="5">
                  <c:v>Guinea </c:v>
                </c:pt>
                <c:pt idx="6">
                  <c:v>Central African Rep</c:v>
                </c:pt>
                <c:pt idx="7">
                  <c:v>Chad</c:v>
                </c:pt>
                <c:pt idx="8">
                  <c:v>Burkina Faso</c:v>
                </c:pt>
                <c:pt idx="9">
                  <c:v>Ethiopia</c:v>
                </c:pt>
                <c:pt idx="10">
                  <c:v>Nigeria</c:v>
                </c:pt>
                <c:pt idx="11">
                  <c:v>Mali</c:v>
                </c:pt>
                <c:pt idx="12">
                  <c:v>Cameroon</c:v>
                </c:pt>
                <c:pt idx="13">
                  <c:v>Angola</c:v>
                </c:pt>
                <c:pt idx="14">
                  <c:v>Pakistan</c:v>
                </c:pt>
                <c:pt idx="15">
                  <c:v>Afghanistan</c:v>
                </c:pt>
                <c:pt idx="16">
                  <c:v>Syria</c:v>
                </c:pt>
                <c:pt idx="17">
                  <c:v>Yemen</c:v>
                </c:pt>
                <c:pt idx="18">
                  <c:v>Somalia</c:v>
                </c:pt>
                <c:pt idx="19">
                  <c:v>Sudan</c:v>
                </c:pt>
                <c:pt idx="20">
                  <c:v>Myanmar</c:v>
                </c:pt>
              </c:strCache>
            </c:strRef>
          </c:cat>
          <c:val>
            <c:numRef>
              <c:f>'country_wise SO 1'!$AI$2:$AI$22</c:f>
              <c:numCache>
                <c:formatCode>0</c:formatCode>
                <c:ptCount val="21"/>
                <c:pt idx="0">
                  <c:v>96</c:v>
                </c:pt>
                <c:pt idx="1">
                  <c:v>94</c:v>
                </c:pt>
                <c:pt idx="2">
                  <c:v>94</c:v>
                </c:pt>
                <c:pt idx="3">
                  <c:v>85</c:v>
                </c:pt>
                <c:pt idx="4">
                  <c:v>85</c:v>
                </c:pt>
                <c:pt idx="5">
                  <c:v>84</c:v>
                </c:pt>
                <c:pt idx="6">
                  <c:v>80</c:v>
                </c:pt>
                <c:pt idx="7">
                  <c:v>80</c:v>
                </c:pt>
                <c:pt idx="8">
                  <c:v>76</c:v>
                </c:pt>
                <c:pt idx="9">
                  <c:v>72</c:v>
                </c:pt>
                <c:pt idx="10">
                  <c:v>68</c:v>
                </c:pt>
                <c:pt idx="11">
                  <c:v>65</c:v>
                </c:pt>
                <c:pt idx="12">
                  <c:v>54</c:v>
                </c:pt>
                <c:pt idx="13">
                  <c:v>51</c:v>
                </c:pt>
                <c:pt idx="14">
                  <c:v>85</c:v>
                </c:pt>
                <c:pt idx="15">
                  <c:v>76</c:v>
                </c:pt>
                <c:pt idx="16">
                  <c:v>56</c:v>
                </c:pt>
                <c:pt idx="17">
                  <c:v>39</c:v>
                </c:pt>
                <c:pt idx="2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A53-4B8C-8929-8C487CB6E3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27"/>
        <c:axId val="469788079"/>
        <c:axId val="469783087"/>
      </c:barChart>
      <c:catAx>
        <c:axId val="46978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469783087"/>
        <c:crosses val="autoZero"/>
        <c:auto val="1"/>
        <c:lblAlgn val="ctr"/>
        <c:lblOffset val="100"/>
        <c:noMultiLvlLbl val="0"/>
      </c:catAx>
      <c:valAx>
        <c:axId val="46978308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978807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en-P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analysis!$AE$55</c:f>
              <c:strCache>
                <c:ptCount val="1"/>
                <c:pt idx="0">
                  <c:v>On Track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analysis!$AF$55:$AJ$55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BE-4FC3-A8F1-AA7EDFF14FF8}"/>
            </c:ext>
          </c:extLst>
        </c:ser>
        <c:ser>
          <c:idx val="1"/>
          <c:order val="1"/>
          <c:tx>
            <c:strRef>
              <c:f>analysis!$AE$56</c:f>
              <c:strCache>
                <c:ptCount val="1"/>
                <c:pt idx="0">
                  <c:v>At Risk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analysis!$AF$56:$AJ$56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BE-4FC3-A8F1-AA7EDFF14FF8}"/>
            </c:ext>
          </c:extLst>
        </c:ser>
        <c:ser>
          <c:idx val="2"/>
          <c:order val="2"/>
          <c:tx>
            <c:strRef>
              <c:f>analysis!$AE$57</c:f>
              <c:strCache>
                <c:ptCount val="1"/>
                <c:pt idx="0">
                  <c:v>Off Track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analysis!$AF$50:$AJ$50</c:f>
              <c:strCache>
                <c:ptCount val="5"/>
                <c:pt idx="0">
                  <c:v>SO 2.1</c:v>
                </c:pt>
                <c:pt idx="1">
                  <c:v>SO 2.2</c:v>
                </c:pt>
                <c:pt idx="2">
                  <c:v>SO 2.3</c:v>
                </c:pt>
                <c:pt idx="3">
                  <c:v>SO 2.4</c:v>
                </c:pt>
                <c:pt idx="4">
                  <c:v>SO 2.5</c:v>
                </c:pt>
              </c:strCache>
            </c:strRef>
          </c:cat>
          <c:val>
            <c:numRef>
              <c:f>analysis!$AF$57:$AJ$57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BE-4FC3-A8F1-AA7EDFF14F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58144271"/>
        <c:axId val="258135951"/>
      </c:barChart>
      <c:catAx>
        <c:axId val="25814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35951"/>
        <c:crosses val="autoZero"/>
        <c:auto val="1"/>
        <c:lblAlgn val="ctr"/>
        <c:lblOffset val="100"/>
        <c:noMultiLvlLbl val="0"/>
      </c:catAx>
      <c:valAx>
        <c:axId val="2581359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8144271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9B0B-86C9-40EF-9C6A-223547D000B9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FEEE6-7427-4544-A507-02299F780D9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972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A94BC-6077-9721-AC55-5920CCB59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DC5AB-3588-7A5B-C184-13DB3D12B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887514-3085-9CF9-27FC-88A3603B5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E166E-04C0-5640-17CC-F9C7E8828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3307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20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65077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21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31180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22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44716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2950E-6A48-16FE-CCC6-71D6416BA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4211ED-C03E-F29E-0D08-970718A1F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28F5E-9DD3-DA86-7003-BDE712F4B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0EFC8-B7A1-7B66-7054-2621AF958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26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1595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242CC-9100-7B8B-DA6A-003F4028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4FC4A1-F873-BAF3-2A1C-1A4F87D46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11842-07A8-DC1B-A8DA-32B13195D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27E9F-DF0A-6AC8-E3CD-C9FC65B1C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29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24151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9879A-FC81-27B0-9546-8FA84E709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10FC1-4750-D582-2F16-39C72C70F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D2F951-5544-BB5C-8C46-3C9124F1F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0CDB7-2FE5-F9BA-F503-7C8CCAF1D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30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8765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66867-D564-56B4-95DD-F8B0C5A6B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5930C-2A71-84F5-A94C-549FFF5E4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8A17D8-0BF0-A87B-9150-5A26D2DB9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26CE4-EE63-60A2-FA07-E0E3731FA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33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14378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E660A-CC53-E063-55E2-8557E25C6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2BAB3-0C1F-B058-A507-C3D0179FCC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410DB-AE56-540A-97AE-0D7ECCD73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F9AD9-40BC-9D0E-AD3C-CDBCD9B3F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34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71730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223F7-4C07-6289-2139-5517316C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D57E3-773E-F8D9-879F-00178D455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FF522-AC3B-C6B8-4C15-290865F12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0253D-3A18-899B-1F58-47A2F2062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36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3938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CB67B-CC60-B8E2-4434-E927A1211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F1D0B-7F82-A3AC-397F-DAE9D5CE8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0D75D-AAD4-F8D9-45F9-61FC793AA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98070-F7BA-767B-2FE6-9942978BA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74693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7753-0BF5-9C1A-8E20-3818C650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BB902-B899-CAA3-82B5-495F4D37B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2877E-0EDE-D3F0-3D1D-7D0A603C0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F0B44-A81F-95F1-0940-E566394D8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6414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6D6C3-17C4-C568-7BBB-8E5D24A8D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BF96FF-8A33-FBD3-5BC1-E0FADF3B2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74E07-21D7-C957-A2EF-56736C9F0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AC1F1-A67F-1E92-16D5-EEAC3E376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11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7456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12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89911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13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4201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3294A-453A-6AF6-18B9-CE64F5AB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099011-0146-9D44-4098-60E47FA13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6421C-BD53-A7B5-24C6-621CA9163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A73AA-5C2F-DA1B-F1F3-60ADA2711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16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2049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17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5055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FEEE6-7427-4544-A507-02299F780D95}" type="slidenum">
              <a:rPr lang="en-PK" smtClean="0"/>
              <a:t>18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9205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F835-EADA-4966-91DF-EA2DA1233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D17F7-D180-4196-99F3-557D4402E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6BD71-121D-4AA7-84F2-5F5FE299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8D6B5-D514-4CF5-BD89-7F180B44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430CF-C7F9-4614-9B94-165EE34B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5632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4FE8-2275-4D02-A593-19856AA4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6F719-2909-449A-9076-0EFD115AB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A21D8-5262-4691-9755-87733BFF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EAA41-4422-4800-8F84-CCA0EFD2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513FB-F074-4BBD-AA8B-D2658AE5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914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09FFDC-E653-48D1-AFC8-A6FD40B87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4F95B-8627-4CCE-B6B8-79DD13BEE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7F273-9313-4D6D-9FCF-AD1B1059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702F-35FA-4E55-B11C-C848EA09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7C820-A426-4188-8756-4C6FDD03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683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3D28-45C4-4C41-943B-826B3160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3A07A-524C-48C4-A530-FE48E4048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083F2-639C-4C36-ADA1-CDF6B07C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545FC-0322-4408-A067-1123E7D4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E34E2-6A36-4EAB-9FC7-90D709F6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9615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2FDF-A95F-4DAD-AD21-08AEEC1A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C03C-3C75-4522-8A8F-8A0E93E63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688D-5188-4A9F-8694-4C290E7F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BE0FB-C5DF-4585-9B5D-A05CBE0C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50C7A-01E8-4B92-9718-CAD6DCD1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0777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874-C0E3-477C-88E2-70D1A15C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F3E69-DB1C-462D-BE29-C73B892F9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A5D07-4E54-4027-9F1A-0918DC2C1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A52D9-E47B-443F-8A08-1146247C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6DD69-6BF4-4DFC-9CA1-F5682DCB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39B89-6582-46CA-A7A5-F488622F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5779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8F49-E60D-4421-9614-7973E8F8F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3FF31-8063-47AD-856B-9C350A81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D597A-E211-42FF-9738-08C6F741C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E78A9-80C3-4721-9670-4A1B0F9B1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D0398-53D8-4D5D-A9CE-87216C8C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EF277-3543-404B-9C9C-53BA3961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E08923-EAB4-459B-80EF-EC635A1B8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D71B-86BB-49AE-AC17-4958DF99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0420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991-C366-461A-BE54-3FE28BAEE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89B5A-4ADD-4CF2-B718-0BE137A3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9BE4A-5C65-4A2A-AD65-DCFC3BFF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21381-F16A-4931-8E7C-D54A2BD8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9747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B6EB4-1252-4CE8-AE2C-23496D71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714FE-725C-414D-BB08-60AD3159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404A6-AAAD-40B1-BA4F-A85ECC8E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9491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ED8F-7E97-4766-AC03-F984B565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891F-6D06-4F41-AA91-27DD8CE11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5E991-69B3-4B3E-8B29-75194E3F9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16EC7-417B-4B58-8F0C-09B68A8B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D8FDD-79A4-4301-B650-9F83F09E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E6FFC-4EF4-4447-8165-8850139E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0696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8CB0-06B7-48EC-BBA4-998AF4BD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AAC2D-8F99-40EF-9DD4-E0FBBD83B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CC76F-2A47-403D-A322-61A176065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C08E4-601E-4F30-A916-9F774E73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471C5-3E73-42EF-9E36-CE7F2D29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BC583-749B-4D4D-9378-397B842B6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129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9B524-96E9-486D-B5F7-D584557B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C7AE7-E73C-4618-89E9-6FA6C289D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022A6-47F4-4017-AF88-CF7786AAE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9378-4AE2-4425-9732-F9200CE075B7}" type="datetimeFigureOut">
              <a:rPr lang="en-PK" smtClean="0"/>
              <a:t>03/08/2025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26E6B-4869-4DC2-A837-057749123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E3E97-2F0A-44FE-A2D7-19545CAEE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B947-E127-4FC2-9671-3987BF34EA35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8177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3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image" Target="../media/image2.png"/><Relationship Id="rId7" Type="http://schemas.openxmlformats.org/officeDocument/2006/relationships/chart" Target="../charts/chart4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image" Target="../media/image2.png"/><Relationship Id="rId7" Type="http://schemas.openxmlformats.org/officeDocument/2006/relationships/chart" Target="../charts/chart5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2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3.xlsx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pink head scarf&#10;&#10;Description automatically generated">
            <a:extLst>
              <a:ext uri="{FF2B5EF4-FFF2-40B4-BE49-F238E27FC236}">
                <a16:creationId xmlns:a16="http://schemas.microsoft.com/office/drawing/2014/main" id="{50F0D09D-E734-974D-1395-473BD568B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32408"/>
            <a:ext cx="12203575" cy="69074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A7CD8C-0DFC-4A8E-ACED-4B9ACDFBFDA9}"/>
              </a:ext>
            </a:extLst>
          </p:cNvPr>
          <p:cNvSpPr/>
          <p:nvPr/>
        </p:nvSpPr>
        <p:spPr>
          <a:xfrm>
            <a:off x="-11575" y="631388"/>
            <a:ext cx="7177487" cy="192139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DDDFB-1188-4A63-B56D-94A3353594EB}"/>
              </a:ext>
            </a:extLst>
          </p:cNvPr>
          <p:cNvSpPr/>
          <p:nvPr/>
        </p:nvSpPr>
        <p:spPr>
          <a:xfrm>
            <a:off x="389406" y="544214"/>
            <a:ext cx="7319058" cy="1041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FC9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Polio Transition Progress</a:t>
            </a:r>
            <a:endParaRPr lang="en-PK" sz="4400">
              <a:solidFill>
                <a:srgbClr val="FC9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5B7FCB-B2FF-4582-8DA7-31B5649826ED}"/>
              </a:ext>
            </a:extLst>
          </p:cNvPr>
          <p:cNvCxnSpPr>
            <a:cxnSpLocks/>
          </p:cNvCxnSpPr>
          <p:nvPr/>
        </p:nvCxnSpPr>
        <p:spPr>
          <a:xfrm>
            <a:off x="389406" y="1439805"/>
            <a:ext cx="6384621" cy="0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9E5F783-E45E-4235-B26E-B7EA11265EA6}"/>
              </a:ext>
            </a:extLst>
          </p:cNvPr>
          <p:cNvSpPr/>
          <p:nvPr/>
        </p:nvSpPr>
        <p:spPr>
          <a:xfrm>
            <a:off x="353616" y="1526980"/>
            <a:ext cx="6701744" cy="81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Monitoring &amp; Evaluation Update</a:t>
            </a:r>
          </a:p>
          <a:p>
            <a:r>
              <a:rPr lang="en-US" sz="24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Quarter-3, 2024</a:t>
            </a:r>
            <a:endParaRPr lang="en-PK" sz="240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2534F4-D84C-408A-B8D4-986FF0BBFE05}"/>
              </a:ext>
            </a:extLst>
          </p:cNvPr>
          <p:cNvCxnSpPr>
            <a:cxnSpLocks/>
          </p:cNvCxnSpPr>
          <p:nvPr/>
        </p:nvCxnSpPr>
        <p:spPr>
          <a:xfrm>
            <a:off x="0" y="6825591"/>
            <a:ext cx="12192000" cy="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1F086F-8E60-4899-A776-AB5990E122A8}"/>
              </a:ext>
            </a:extLst>
          </p:cNvPr>
          <p:cNvCxnSpPr>
            <a:cxnSpLocks/>
          </p:cNvCxnSpPr>
          <p:nvPr/>
        </p:nvCxnSpPr>
        <p:spPr>
          <a:xfrm>
            <a:off x="-11575" y="-8880"/>
            <a:ext cx="12192000" cy="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E95018-0A0B-4154-B706-11F74ED0623B}"/>
              </a:ext>
            </a:extLst>
          </p:cNvPr>
          <p:cNvSpPr/>
          <p:nvPr/>
        </p:nvSpPr>
        <p:spPr>
          <a:xfrm>
            <a:off x="0" y="631389"/>
            <a:ext cx="243064" cy="1921396"/>
          </a:xfrm>
          <a:prstGeom prst="rect">
            <a:avLst/>
          </a:prstGeom>
          <a:solidFill>
            <a:srgbClr val="FC9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9029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D7FA68-BA3F-48B5-AB9D-46B677D876C2}"/>
              </a:ext>
            </a:extLst>
          </p:cNvPr>
          <p:cNvSpPr/>
          <p:nvPr/>
        </p:nvSpPr>
        <p:spPr>
          <a:xfrm>
            <a:off x="-2244" y="589477"/>
            <a:ext cx="4189780" cy="6268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sz="3600">
              <a:latin typeface="Lato Black" panose="020F0A02020204030203" pitchFamily="34" charset="0"/>
            </a:endParaRP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National Surveillance Systems</a:t>
            </a:r>
          </a:p>
          <a:p>
            <a:endParaRPr lang="en-US" sz="160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rapidly detect and report poliovirus and other diseases</a:t>
            </a: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				</a:t>
            </a:r>
          </a:p>
          <a:p>
            <a:endParaRPr lang="en-PK" sz="360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2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38DE63-35EC-436F-9AAA-D4B2BC398B02}"/>
              </a:ext>
            </a:extLst>
          </p:cNvPr>
          <p:cNvSpPr/>
          <p:nvPr/>
        </p:nvSpPr>
        <p:spPr>
          <a:xfrm>
            <a:off x="5812537" y="336574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active ES sites meeting sensitivity threshold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of at least 50% samples positive for enterovirus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ED3EC-16E8-4CE3-B8E6-9BAA7B2828A9}"/>
              </a:ext>
            </a:extLst>
          </p:cNvPr>
          <p:cNvSpPr/>
          <p:nvPr/>
        </p:nvSpPr>
        <p:spPr>
          <a:xfrm>
            <a:off x="5812537" y="2223467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reporting AFP cases and ES sample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final results within 35 days of onset of AFP cases or ES sample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FDFAF-EA22-45D9-AEAE-53202463D7EB}"/>
              </a:ext>
            </a:extLst>
          </p:cNvPr>
          <p:cNvSpPr/>
          <p:nvPr/>
        </p:nvSpPr>
        <p:spPr>
          <a:xfrm>
            <a:off x="5812537" y="108119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districts with rate of non-polio AFP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detected annually ≥ 2 per 100 000 population aged less than 15 years.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97F267-78FF-42E7-BF66-8911AAFFA4C6}"/>
              </a:ext>
            </a:extLst>
          </p:cNvPr>
          <p:cNvSpPr/>
          <p:nvPr/>
        </p:nvSpPr>
        <p:spPr>
          <a:xfrm>
            <a:off x="4852555" y="336574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2.3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F28EB-3545-48D6-A723-33B0AF60C9B4}"/>
              </a:ext>
            </a:extLst>
          </p:cNvPr>
          <p:cNvSpPr/>
          <p:nvPr/>
        </p:nvSpPr>
        <p:spPr>
          <a:xfrm>
            <a:off x="4852555" y="2223467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2.2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2D97A-CA38-422B-B11E-430F39B6E44B}"/>
              </a:ext>
            </a:extLst>
          </p:cNvPr>
          <p:cNvSpPr/>
          <p:nvPr/>
        </p:nvSpPr>
        <p:spPr>
          <a:xfrm>
            <a:off x="4852555" y="108119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2.1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D1B93F-2193-41C3-A169-21967BE96601}"/>
              </a:ext>
            </a:extLst>
          </p:cNvPr>
          <p:cNvSpPr/>
          <p:nvPr/>
        </p:nvSpPr>
        <p:spPr>
          <a:xfrm>
            <a:off x="5812537" y="4508017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Rate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discarded non-measles non-rubella cases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annually per 100,000 population (provisional data)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13C82-4B96-4FFD-844B-AE3057B1438D}"/>
              </a:ext>
            </a:extLst>
          </p:cNvPr>
          <p:cNvSpPr/>
          <p:nvPr/>
        </p:nvSpPr>
        <p:spPr>
          <a:xfrm>
            <a:off x="4852555" y="4508017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2.4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221E7A-CABA-438C-8FA3-8F0AA63AA41A}"/>
              </a:ext>
            </a:extLst>
          </p:cNvPr>
          <p:cNvSpPr/>
          <p:nvPr/>
        </p:nvSpPr>
        <p:spPr>
          <a:xfrm>
            <a:off x="5812537" y="565029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Country average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IHR capacity score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related to laboratory compared to regional average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637FB-2AA5-4C11-8A14-A8C97A208972}"/>
              </a:ext>
            </a:extLst>
          </p:cNvPr>
          <p:cNvSpPr/>
          <p:nvPr/>
        </p:nvSpPr>
        <p:spPr>
          <a:xfrm>
            <a:off x="4852555" y="565029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2.5</a:t>
            </a:r>
            <a:endParaRPr lang="en-PK" sz="240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0537B-2BAB-CDD5-312D-5028BBFDE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0965FA-3FAF-CD4E-63A0-028475A30595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2: Status by Regions – Quarter 3 2024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050E1C-A283-BFC9-916C-AD8B92AFC805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C01CED-7425-C5E4-0703-6D14A502F0FE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3491630-28C0-6092-4EF1-0C1D8AB32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7C2AF1-9135-F728-CB61-6FEFC1AB7A03}"/>
              </a:ext>
            </a:extLst>
          </p:cNvPr>
          <p:cNvSpPr/>
          <p:nvPr/>
        </p:nvSpPr>
        <p:spPr>
          <a:xfrm>
            <a:off x="5103662" y="6104504"/>
            <a:ext cx="2213446" cy="40434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(n = number of countries)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9C5CCE-A187-6AC6-3955-D38EAFD1534F}"/>
              </a:ext>
            </a:extLst>
          </p:cNvPr>
          <p:cNvSpPr/>
          <p:nvPr/>
        </p:nvSpPr>
        <p:spPr>
          <a:xfrm>
            <a:off x="16873" y="3459854"/>
            <a:ext cx="1514066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914C8B-25E9-A559-873E-20E8918EEFDA}"/>
              </a:ext>
            </a:extLst>
          </p:cNvPr>
          <p:cNvSpPr/>
          <p:nvPr/>
        </p:nvSpPr>
        <p:spPr>
          <a:xfrm>
            <a:off x="1547034" y="3468400"/>
            <a:ext cx="1410441" cy="398653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EMR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77E4EF-F220-C711-6A15-BD61D2DB28B2}"/>
              </a:ext>
            </a:extLst>
          </p:cNvPr>
          <p:cNvCxnSpPr>
            <a:cxnSpLocks/>
          </p:cNvCxnSpPr>
          <p:nvPr/>
        </p:nvCxnSpPr>
        <p:spPr>
          <a:xfrm>
            <a:off x="7271504" y="1570073"/>
            <a:ext cx="0" cy="3145418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C0CE95-6F72-8E54-DE3D-381C8C11C40D}"/>
              </a:ext>
            </a:extLst>
          </p:cNvPr>
          <p:cNvGrpSpPr/>
          <p:nvPr/>
        </p:nvGrpSpPr>
        <p:grpSpPr>
          <a:xfrm>
            <a:off x="33324" y="4808961"/>
            <a:ext cx="3899153" cy="1736942"/>
            <a:chOff x="4919323" y="4923189"/>
            <a:chExt cx="3899153" cy="17369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452000-0C12-2026-FF43-1DA8BB814C6F}"/>
                </a:ext>
              </a:extLst>
            </p:cNvPr>
            <p:cNvSpPr/>
            <p:nvPr/>
          </p:nvSpPr>
          <p:spPr>
            <a:xfrm>
              <a:off x="5489961" y="5622297"/>
              <a:ext cx="3328515" cy="33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Percentage of active ES sites meeting sensitivity threshold of at least 50% samples positive for enterovirus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9F0A94-F74A-11CE-7D44-3B9AB887220D}"/>
                </a:ext>
              </a:extLst>
            </p:cNvPr>
            <p:cNvSpPr/>
            <p:nvPr/>
          </p:nvSpPr>
          <p:spPr>
            <a:xfrm>
              <a:off x="5489961" y="5272743"/>
              <a:ext cx="3328515" cy="33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Percentage of reporting AFP cases and ES sample final results within 35 days of onset of AFP cases or ES sample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7FFB66-8492-5071-7717-FDCBBBB4CE36}"/>
                </a:ext>
              </a:extLst>
            </p:cNvPr>
            <p:cNvSpPr/>
            <p:nvPr/>
          </p:nvSpPr>
          <p:spPr>
            <a:xfrm>
              <a:off x="4919323" y="5622297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2.3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32FFE0-7108-A661-63B0-F8288EFC3110}"/>
                </a:ext>
              </a:extLst>
            </p:cNvPr>
            <p:cNvSpPr/>
            <p:nvPr/>
          </p:nvSpPr>
          <p:spPr>
            <a:xfrm>
              <a:off x="4919323" y="5272743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2.2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7B50475-FAFB-946D-8C21-BA3C5F86E463}"/>
                </a:ext>
              </a:extLst>
            </p:cNvPr>
            <p:cNvGrpSpPr/>
            <p:nvPr/>
          </p:nvGrpSpPr>
          <p:grpSpPr>
            <a:xfrm>
              <a:off x="4919323" y="4923189"/>
              <a:ext cx="3899153" cy="338725"/>
              <a:chOff x="4919323" y="4923189"/>
              <a:chExt cx="3899153" cy="33872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313812-8226-F307-979C-DCD01B4AF419}"/>
                  </a:ext>
                </a:extLst>
              </p:cNvPr>
              <p:cNvSpPr/>
              <p:nvPr/>
            </p:nvSpPr>
            <p:spPr>
              <a:xfrm>
                <a:off x="5489961" y="4923189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districts with rate of non-polio AFP detected annually ≥ 2 per 100 000 population aged less than 15 years.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1739903-14F1-354B-F2CE-949031D92C7E}"/>
                  </a:ext>
                </a:extLst>
              </p:cNvPr>
              <p:cNvSpPr/>
              <p:nvPr/>
            </p:nvSpPr>
            <p:spPr>
              <a:xfrm>
                <a:off x="4919323" y="4923189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2.1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E1F6C9-C607-CC58-3DDE-A19D4F051F5A}"/>
                </a:ext>
              </a:extLst>
            </p:cNvPr>
            <p:cNvSpPr/>
            <p:nvPr/>
          </p:nvSpPr>
          <p:spPr>
            <a:xfrm>
              <a:off x="5489961" y="5971851"/>
              <a:ext cx="3328515" cy="33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Rate of discarded non-measles non-rubella cases annually per 100,000 population (provisional data)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8CABED-4C45-7EE4-DCAE-E63CC26993A5}"/>
                </a:ext>
              </a:extLst>
            </p:cNvPr>
            <p:cNvSpPr/>
            <p:nvPr/>
          </p:nvSpPr>
          <p:spPr>
            <a:xfrm>
              <a:off x="4919323" y="5971851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2.4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CE15E7A-B0E7-14B0-E46A-9E2B6734A8A0}"/>
                </a:ext>
              </a:extLst>
            </p:cNvPr>
            <p:cNvSpPr/>
            <p:nvPr/>
          </p:nvSpPr>
          <p:spPr>
            <a:xfrm>
              <a:off x="5489961" y="6321406"/>
              <a:ext cx="3328515" cy="33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Country average IHR capacity score related to laboratory compared to regional average 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95ADFF-F7E5-92E8-5FC2-3AAD24C5D3BB}"/>
                </a:ext>
              </a:extLst>
            </p:cNvPr>
            <p:cNvSpPr/>
            <p:nvPr/>
          </p:nvSpPr>
          <p:spPr>
            <a:xfrm>
              <a:off x="4919323" y="6321406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2.5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BE25F0-AC11-2696-5AC5-CB16156B1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796542"/>
              </p:ext>
            </p:extLst>
          </p:nvPr>
        </p:nvGraphicFramePr>
        <p:xfrm>
          <a:off x="1440718" y="803273"/>
          <a:ext cx="1570888" cy="267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3E8158-0680-8912-8EF2-06F3CF7A9129}"/>
              </a:ext>
            </a:extLst>
          </p:cNvPr>
          <p:cNvCxnSpPr>
            <a:cxnSpLocks/>
          </p:cNvCxnSpPr>
          <p:nvPr/>
        </p:nvCxnSpPr>
        <p:spPr>
          <a:xfrm>
            <a:off x="1530939" y="861934"/>
            <a:ext cx="0" cy="300511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1ED0A3-4DF6-C8FE-37D2-04CC45AC5EB7}"/>
              </a:ext>
            </a:extLst>
          </p:cNvPr>
          <p:cNvGrpSpPr/>
          <p:nvPr/>
        </p:nvGrpSpPr>
        <p:grpSpPr>
          <a:xfrm>
            <a:off x="4907996" y="4511484"/>
            <a:ext cx="2409112" cy="816393"/>
            <a:chOff x="2948202" y="5634823"/>
            <a:chExt cx="2409112" cy="8163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5EC626-5B54-30DE-53D3-6D7E244A85A0}"/>
                </a:ext>
              </a:extLst>
            </p:cNvPr>
            <p:cNvSpPr/>
            <p:nvPr/>
          </p:nvSpPr>
          <p:spPr>
            <a:xfrm>
              <a:off x="2948202" y="6199685"/>
              <a:ext cx="331606" cy="2515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sz="1200">
                <a:latin typeface="Lato Black" panose="020F0A0202020403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C8EA59-3FC1-5E86-0BA6-4E538301E6F5}"/>
                </a:ext>
              </a:extLst>
            </p:cNvPr>
            <p:cNvGrpSpPr/>
            <p:nvPr/>
          </p:nvGrpSpPr>
          <p:grpSpPr>
            <a:xfrm>
              <a:off x="2948202" y="5634823"/>
              <a:ext cx="2409112" cy="816393"/>
              <a:chOff x="2948202" y="5634823"/>
              <a:chExt cx="2409112" cy="81639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0DE3BEF-61DD-DCC3-9712-59AF89AF5CF1}"/>
                  </a:ext>
                </a:extLst>
              </p:cNvPr>
              <p:cNvSpPr/>
              <p:nvPr/>
            </p:nvSpPr>
            <p:spPr>
              <a:xfrm>
                <a:off x="3264727" y="6199685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rgbClr val="C00000"/>
                    </a:solidFill>
                    <a:latin typeface="Lato" panose="020F0502020204030203" pitchFamily="34" charset="0"/>
                  </a:rPr>
                  <a:t>Off Track</a:t>
                </a:r>
                <a:endParaRPr lang="en-PK" sz="1000" b="1">
                  <a:solidFill>
                    <a:srgbClr val="C00000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5B6918E-162F-539B-D779-62C8FAEB2180}"/>
                  </a:ext>
                </a:extLst>
              </p:cNvPr>
              <p:cNvSpPr/>
              <p:nvPr/>
            </p:nvSpPr>
            <p:spPr>
              <a:xfrm>
                <a:off x="3264727" y="5917254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4"/>
                    </a:solidFill>
                    <a:latin typeface="Lato" panose="020F0502020204030203" pitchFamily="34" charset="0"/>
                  </a:rPr>
                  <a:t>At Risk</a:t>
                </a:r>
                <a:endParaRPr lang="en-PK" sz="1000" b="1">
                  <a:solidFill>
                    <a:schemeClr val="accent4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012815F-ECC3-A910-8B5E-6CC3DBE5CA1C}"/>
                  </a:ext>
                </a:extLst>
              </p:cNvPr>
              <p:cNvSpPr/>
              <p:nvPr/>
            </p:nvSpPr>
            <p:spPr>
              <a:xfrm>
                <a:off x="3264727" y="5634823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6"/>
                    </a:solidFill>
                    <a:latin typeface="Lato" panose="020F0502020204030203" pitchFamily="34" charset="0"/>
                  </a:rPr>
                  <a:t>On Track</a:t>
                </a:r>
                <a:endParaRPr lang="en-PK" sz="1000" b="1">
                  <a:solidFill>
                    <a:schemeClr val="accent6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25A65A6-41F8-7251-235E-8FA13689F405}"/>
                  </a:ext>
                </a:extLst>
              </p:cNvPr>
              <p:cNvSpPr/>
              <p:nvPr/>
            </p:nvSpPr>
            <p:spPr>
              <a:xfrm>
                <a:off x="2948202" y="5917254"/>
                <a:ext cx="331606" cy="2515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1824066-8FBF-B103-3F07-2888AA4C5534}"/>
                  </a:ext>
                </a:extLst>
              </p:cNvPr>
              <p:cNvSpPr/>
              <p:nvPr/>
            </p:nvSpPr>
            <p:spPr>
              <a:xfrm>
                <a:off x="2948202" y="5634823"/>
                <a:ext cx="331606" cy="25153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50B9EE1-221E-0655-D160-50385C544098}"/>
              </a:ext>
            </a:extLst>
          </p:cNvPr>
          <p:cNvSpPr txBox="1"/>
          <p:nvPr/>
        </p:nvSpPr>
        <p:spPr>
          <a:xfrm>
            <a:off x="7307874" y="1005508"/>
            <a:ext cx="46999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AFR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has the highest proportion of countries Off Track and At Risk for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 SO 2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Lato Black" panose="020F0A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All six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EMR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countries are Off Track for IHR capacity score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lower than regional averages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71% (15/21)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achieved benchmark for AFP detection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42% (9/21)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reported on track for timeliness of reporting.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19% (4/21)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on track for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28% (6/21)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on track for IHR capacity score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lower than regional averages</a:t>
            </a:r>
            <a:endParaRPr lang="en-US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AC6583F-935F-234F-1336-FC096943180B}"/>
              </a:ext>
            </a:extLst>
          </p:cNvPr>
          <p:cNvCxnSpPr>
            <a:cxnSpLocks/>
          </p:cNvCxnSpPr>
          <p:nvPr/>
        </p:nvCxnSpPr>
        <p:spPr>
          <a:xfrm>
            <a:off x="4648916" y="944255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8BE5ED8-8625-EEB1-5066-AC05B36C3647}"/>
              </a:ext>
            </a:extLst>
          </p:cNvPr>
          <p:cNvSpPr/>
          <p:nvPr/>
        </p:nvSpPr>
        <p:spPr>
          <a:xfrm>
            <a:off x="5224521" y="3462434"/>
            <a:ext cx="1941691" cy="398653"/>
          </a:xfrm>
          <a:prstGeom prst="rect">
            <a:avLst/>
          </a:prstGeom>
          <a:solidFill>
            <a:srgbClr val="F4B18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chemeClr val="bg1"/>
                </a:solidFill>
                <a:latin typeface="Lato Black" panose="020F0A02020204030203" pitchFamily="34" charset="0"/>
              </a:rPr>
              <a:t>A</a:t>
            </a:r>
            <a:r>
              <a:rPr lang="en-US" sz="1400" dirty="0">
                <a:solidFill>
                  <a:schemeClr val="bg1"/>
                </a:solidFill>
                <a:latin typeface="Lato Black" panose="020F0A02020204030203" pitchFamily="34" charset="0"/>
              </a:rPr>
              <a:t>FR + EMR+SEAR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17C968-DF13-387F-6EB4-E6995B91C214}"/>
              </a:ext>
            </a:extLst>
          </p:cNvPr>
          <p:cNvCxnSpPr>
            <a:cxnSpLocks/>
          </p:cNvCxnSpPr>
          <p:nvPr/>
        </p:nvCxnSpPr>
        <p:spPr>
          <a:xfrm>
            <a:off x="2970336" y="877450"/>
            <a:ext cx="0" cy="300511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3FC7FCBC-0C88-4C40-B29B-CAD678F71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10512"/>
              </p:ext>
            </p:extLst>
          </p:nvPr>
        </p:nvGraphicFramePr>
        <p:xfrm>
          <a:off x="2868636" y="785329"/>
          <a:ext cx="1780280" cy="275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6AF75410-4E6D-E269-6D54-5F39113AB86E}"/>
              </a:ext>
            </a:extLst>
          </p:cNvPr>
          <p:cNvSpPr/>
          <p:nvPr/>
        </p:nvSpPr>
        <p:spPr>
          <a:xfrm>
            <a:off x="3065451" y="3475647"/>
            <a:ext cx="1473516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lack" panose="020F0A02020204030203" pitchFamily="34" charset="0"/>
              </a:rPr>
              <a:t>SEAR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2C2492CC-6B84-45F7-8EE9-294F449AE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094211"/>
              </p:ext>
            </p:extLst>
          </p:nvPr>
        </p:nvGraphicFramePr>
        <p:xfrm>
          <a:off x="16873" y="785329"/>
          <a:ext cx="1626618" cy="267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0338EE5-19E4-229F-FC60-E0CA6E18D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032468"/>
              </p:ext>
            </p:extLst>
          </p:nvPr>
        </p:nvGraphicFramePr>
        <p:xfrm>
          <a:off x="4919319" y="817736"/>
          <a:ext cx="2397789" cy="265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4779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45720" rIns="91440" bIns="4572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/>
                <a:ea typeface="Lato Black"/>
                <a:cs typeface="Lato Black"/>
              </a:rPr>
              <a:t>Strategic Outcome 2: Status by Countries – Quarter 3 2024</a:t>
            </a:r>
            <a:endParaRPr lang="en-PK" sz="2800" b="1">
              <a:solidFill>
                <a:schemeClr val="accent1"/>
              </a:solidFill>
              <a:latin typeface="Lato Black"/>
              <a:ea typeface="Lato Black"/>
              <a:cs typeface="Lato Black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93A188-FD18-4BCF-A658-E63A2A7F1088}"/>
              </a:ext>
            </a:extLst>
          </p:cNvPr>
          <p:cNvCxnSpPr>
            <a:cxnSpLocks/>
          </p:cNvCxnSpPr>
          <p:nvPr/>
        </p:nvCxnSpPr>
        <p:spPr>
          <a:xfrm>
            <a:off x="8379725" y="589477"/>
            <a:ext cx="61415" cy="5734579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89007-ACA9-4312-B688-E0F88FB03E66}"/>
              </a:ext>
            </a:extLst>
          </p:cNvPr>
          <p:cNvSpPr/>
          <p:nvPr/>
        </p:nvSpPr>
        <p:spPr>
          <a:xfrm>
            <a:off x="1899921" y="6210444"/>
            <a:ext cx="5222240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1DBCF-0392-4872-AE43-1BA0CFCCDCBF}"/>
              </a:ext>
            </a:extLst>
          </p:cNvPr>
          <p:cNvSpPr/>
          <p:nvPr/>
        </p:nvSpPr>
        <p:spPr>
          <a:xfrm>
            <a:off x="9252873" y="6232359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B71720-B42F-4EF3-B2EB-6617FFE7FF84}"/>
              </a:ext>
            </a:extLst>
          </p:cNvPr>
          <p:cNvSpPr/>
          <p:nvPr/>
        </p:nvSpPr>
        <p:spPr>
          <a:xfrm>
            <a:off x="338871" y="1023317"/>
            <a:ext cx="1288026" cy="1670775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5B3E4E-170B-4E31-B6E3-98C10EA82530}"/>
              </a:ext>
            </a:extLst>
          </p:cNvPr>
          <p:cNvSpPr/>
          <p:nvPr/>
        </p:nvSpPr>
        <p:spPr>
          <a:xfrm>
            <a:off x="338871" y="1579418"/>
            <a:ext cx="1288026" cy="11006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districts with rate of non-polio AFP detected annually ≥ 2 per 100 000 population aged less than 15 years.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A785C9-A171-4446-A303-86F688C4414E}"/>
              </a:ext>
            </a:extLst>
          </p:cNvPr>
          <p:cNvSpPr/>
          <p:nvPr/>
        </p:nvSpPr>
        <p:spPr>
          <a:xfrm>
            <a:off x="344608" y="2784456"/>
            <a:ext cx="1288026" cy="1670775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C6CF80-8BBC-49BB-B1D6-4089AFB01A33}"/>
              </a:ext>
            </a:extLst>
          </p:cNvPr>
          <p:cNvSpPr/>
          <p:nvPr/>
        </p:nvSpPr>
        <p:spPr>
          <a:xfrm>
            <a:off x="344608" y="3486031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reporting AFP cases and ES sample final results within 35 days of onset of AFP cases or ES sample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4A7464-1D9D-4B24-8148-629C62BECB6C}"/>
              </a:ext>
            </a:extLst>
          </p:cNvPr>
          <p:cNvSpPr/>
          <p:nvPr/>
        </p:nvSpPr>
        <p:spPr>
          <a:xfrm>
            <a:off x="338871" y="4575645"/>
            <a:ext cx="1288026" cy="1670775"/>
          </a:xfrm>
          <a:prstGeom prst="rect">
            <a:avLst/>
          </a:prstGeom>
          <a:solidFill>
            <a:srgbClr val="20386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333174-F682-4B83-8595-FBF6207120CB}"/>
              </a:ext>
            </a:extLst>
          </p:cNvPr>
          <p:cNvSpPr/>
          <p:nvPr/>
        </p:nvSpPr>
        <p:spPr>
          <a:xfrm>
            <a:off x="338871" y="5277220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active ES sites meeting sensitivity threshold of at least 50% samples positive for enterovirus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C9F284-BCCE-454F-98F5-4B5FF11FB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962362"/>
              </p:ext>
            </p:extLst>
          </p:nvPr>
        </p:nvGraphicFramePr>
        <p:xfrm>
          <a:off x="1700731" y="884758"/>
          <a:ext cx="10146658" cy="220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1380C9-2F16-6EE5-CF12-5F6F32F3B892}"/>
              </a:ext>
            </a:extLst>
          </p:cNvPr>
          <p:cNvCxnSpPr>
            <a:cxnSpLocks/>
          </p:cNvCxnSpPr>
          <p:nvPr/>
        </p:nvCxnSpPr>
        <p:spPr>
          <a:xfrm>
            <a:off x="11260322" y="801426"/>
            <a:ext cx="61415" cy="5734579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44E923-4CFB-040F-5123-86382E749882}"/>
              </a:ext>
            </a:extLst>
          </p:cNvPr>
          <p:cNvSpPr/>
          <p:nvPr/>
        </p:nvSpPr>
        <p:spPr>
          <a:xfrm>
            <a:off x="10792078" y="6185464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A36B5B6-B5F5-445E-8074-D2D5185B7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197121"/>
              </p:ext>
            </p:extLst>
          </p:nvPr>
        </p:nvGraphicFramePr>
        <p:xfrm>
          <a:off x="1626897" y="2688916"/>
          <a:ext cx="10328312" cy="204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21BC559-1CE6-4D34-A41D-324DD7D1D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272415"/>
              </p:ext>
            </p:extLst>
          </p:nvPr>
        </p:nvGraphicFramePr>
        <p:xfrm>
          <a:off x="1626898" y="4536500"/>
          <a:ext cx="10273950" cy="1981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6825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25ABD5-9376-1B83-6354-BC9D140E943C}"/>
              </a:ext>
            </a:extLst>
          </p:cNvPr>
          <p:cNvCxnSpPr>
            <a:cxnSpLocks/>
          </p:cNvCxnSpPr>
          <p:nvPr/>
        </p:nvCxnSpPr>
        <p:spPr>
          <a:xfrm>
            <a:off x="11147295" y="762383"/>
            <a:ext cx="0" cy="4345203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2: Status by Countries – Q3 2024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93A188-FD18-4BCF-A658-E63A2A7F1088}"/>
              </a:ext>
            </a:extLst>
          </p:cNvPr>
          <p:cNvCxnSpPr>
            <a:cxnSpLocks/>
          </p:cNvCxnSpPr>
          <p:nvPr/>
        </p:nvCxnSpPr>
        <p:spPr>
          <a:xfrm>
            <a:off x="8415468" y="1014092"/>
            <a:ext cx="0" cy="4345203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89007-ACA9-4312-B688-E0F88FB03E66}"/>
              </a:ext>
            </a:extLst>
          </p:cNvPr>
          <p:cNvSpPr/>
          <p:nvPr/>
        </p:nvSpPr>
        <p:spPr>
          <a:xfrm>
            <a:off x="3216884" y="4239798"/>
            <a:ext cx="5222240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1DBCF-0392-4872-AE43-1BA0CFCCDCBF}"/>
              </a:ext>
            </a:extLst>
          </p:cNvPr>
          <p:cNvSpPr/>
          <p:nvPr/>
        </p:nvSpPr>
        <p:spPr>
          <a:xfrm>
            <a:off x="9909015" y="4189986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CFA86E-A3A0-45ED-8E88-D4ED17337DE6}"/>
              </a:ext>
            </a:extLst>
          </p:cNvPr>
          <p:cNvSpPr/>
          <p:nvPr/>
        </p:nvSpPr>
        <p:spPr>
          <a:xfrm>
            <a:off x="3826096" y="4221673"/>
            <a:ext cx="2676248" cy="28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0"/>
              </a:rPr>
              <a:t>Regional Average = 57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7839F5-6A90-45B4-959D-BC6C88F00F20}"/>
              </a:ext>
            </a:extLst>
          </p:cNvPr>
          <p:cNvSpPr/>
          <p:nvPr/>
        </p:nvSpPr>
        <p:spPr>
          <a:xfrm>
            <a:off x="8926941" y="4214962"/>
            <a:ext cx="2481479" cy="28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0"/>
              </a:rPr>
              <a:t>Regional Average = 72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9E1283-2E23-4B67-A915-569DE686559F}"/>
              </a:ext>
            </a:extLst>
          </p:cNvPr>
          <p:cNvSpPr/>
          <p:nvPr/>
        </p:nvSpPr>
        <p:spPr>
          <a:xfrm>
            <a:off x="388778" y="951371"/>
            <a:ext cx="1288026" cy="1670775"/>
          </a:xfrm>
          <a:prstGeom prst="rect">
            <a:avLst/>
          </a:prstGeom>
          <a:solidFill>
            <a:srgbClr val="20386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89DCF3-8D42-4A42-BAF9-8362C8E802A0}"/>
              </a:ext>
            </a:extLst>
          </p:cNvPr>
          <p:cNvSpPr/>
          <p:nvPr/>
        </p:nvSpPr>
        <p:spPr>
          <a:xfrm>
            <a:off x="388778" y="1585003"/>
            <a:ext cx="1288026" cy="11006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Rate of discarded non-measles non-rubella cases annually per 100,000 population (provisional data)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47FE6F-04A4-457F-9EEA-BF6125C5E3FB}"/>
              </a:ext>
            </a:extLst>
          </p:cNvPr>
          <p:cNvSpPr/>
          <p:nvPr/>
        </p:nvSpPr>
        <p:spPr>
          <a:xfrm>
            <a:off x="404432" y="2674645"/>
            <a:ext cx="1288026" cy="1670775"/>
          </a:xfrm>
          <a:prstGeom prst="rect">
            <a:avLst/>
          </a:prstGeom>
          <a:solidFill>
            <a:srgbClr val="44546A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704B2E-44EA-480F-B46B-C1876D7F1A84}"/>
              </a:ext>
            </a:extLst>
          </p:cNvPr>
          <p:cNvSpPr/>
          <p:nvPr/>
        </p:nvSpPr>
        <p:spPr>
          <a:xfrm>
            <a:off x="371294" y="3456415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Country average IHR capacity score related to laboratory compared to regional average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954767-AFEC-AA93-320D-93BF29FEB08B}"/>
              </a:ext>
            </a:extLst>
          </p:cNvPr>
          <p:cNvSpPr/>
          <p:nvPr/>
        </p:nvSpPr>
        <p:spPr>
          <a:xfrm>
            <a:off x="90654" y="4690590"/>
            <a:ext cx="3448898" cy="18980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rPr>
              <a:t>5/21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countries are not on track for four or more indicators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rPr>
              <a:t>Sudan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is Off Track for all indicators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9E752-EC1C-BAE6-B87C-59551FE2F1F5}"/>
              </a:ext>
            </a:extLst>
          </p:cNvPr>
          <p:cNvSpPr/>
          <p:nvPr/>
        </p:nvSpPr>
        <p:spPr>
          <a:xfrm>
            <a:off x="3590272" y="4738807"/>
            <a:ext cx="1879551" cy="709893"/>
          </a:xfrm>
          <a:prstGeom prst="rect">
            <a:avLst/>
          </a:prstGeom>
          <a:solidFill>
            <a:srgbClr val="C00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Countries Off Track for All Indicators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14835E2F-F59A-387A-2A50-76BDAEF0C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44913"/>
              </p:ext>
            </p:extLst>
          </p:nvPr>
        </p:nvGraphicFramePr>
        <p:xfrm>
          <a:off x="3590273" y="5784859"/>
          <a:ext cx="1879549" cy="49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79">
                  <a:extLst>
                    <a:ext uri="{9D8B030D-6E8A-4147-A177-3AD203B41FA5}">
                      <a16:colId xmlns:a16="http://schemas.microsoft.com/office/drawing/2014/main" val="1366088954"/>
                    </a:ext>
                  </a:extLst>
                </a:gridCol>
                <a:gridCol w="1289170">
                  <a:extLst>
                    <a:ext uri="{9D8B030D-6E8A-4147-A177-3AD203B41FA5}">
                      <a16:colId xmlns:a16="http://schemas.microsoft.com/office/drawing/2014/main" val="1658989367"/>
                    </a:ext>
                  </a:extLst>
                </a:gridCol>
              </a:tblGrid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EMR</a:t>
                      </a:r>
                      <a:endParaRPr lang="en-PK" sz="1200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C00000"/>
                          </a:solidFill>
                          <a:latin typeface="Lato Black" panose="020F0A02020204030203" pitchFamily="34" charset="0"/>
                        </a:rPr>
                        <a:t>Sudan</a:t>
                      </a:r>
                      <a:endParaRPr lang="en-PK" b="1">
                        <a:solidFill>
                          <a:srgbClr val="C00000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5299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D074079-200A-4187-0457-65DCEDA5993E}"/>
              </a:ext>
            </a:extLst>
          </p:cNvPr>
          <p:cNvSpPr/>
          <p:nvPr/>
        </p:nvSpPr>
        <p:spPr>
          <a:xfrm>
            <a:off x="5627059" y="4748046"/>
            <a:ext cx="6474287" cy="709893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Countries Not On Track for 4 or more indicators</a:t>
            </a:r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F21047B2-3069-E3FE-E473-33E71D15A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05889"/>
              </p:ext>
            </p:extLst>
          </p:nvPr>
        </p:nvGraphicFramePr>
        <p:xfrm>
          <a:off x="5627060" y="5710885"/>
          <a:ext cx="2205302" cy="98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48">
                  <a:extLst>
                    <a:ext uri="{9D8B030D-6E8A-4147-A177-3AD203B41FA5}">
                      <a16:colId xmlns:a16="http://schemas.microsoft.com/office/drawing/2014/main" val="1366088954"/>
                    </a:ext>
                  </a:extLst>
                </a:gridCol>
                <a:gridCol w="1563954">
                  <a:extLst>
                    <a:ext uri="{9D8B030D-6E8A-4147-A177-3AD203B41FA5}">
                      <a16:colId xmlns:a16="http://schemas.microsoft.com/office/drawing/2014/main" val="1658989367"/>
                    </a:ext>
                  </a:extLst>
                </a:gridCol>
              </a:tblGrid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Angola</a:t>
                      </a:r>
                      <a:endParaRPr lang="en-PK" sz="1400" b="1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3731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South Sudan</a:t>
                      </a:r>
                      <a:endParaRPr lang="en-PK" sz="1400" b="1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5077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0D0A7F-AB94-5618-5EB9-DA7F4BB28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62423"/>
              </p:ext>
            </p:extLst>
          </p:nvPr>
        </p:nvGraphicFramePr>
        <p:xfrm>
          <a:off x="7732921" y="5710885"/>
          <a:ext cx="2205302" cy="98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48">
                  <a:extLst>
                    <a:ext uri="{9D8B030D-6E8A-4147-A177-3AD203B41FA5}">
                      <a16:colId xmlns:a16="http://schemas.microsoft.com/office/drawing/2014/main" val="971369671"/>
                    </a:ext>
                  </a:extLst>
                </a:gridCol>
                <a:gridCol w="1563954">
                  <a:extLst>
                    <a:ext uri="{9D8B030D-6E8A-4147-A177-3AD203B41FA5}">
                      <a16:colId xmlns:a16="http://schemas.microsoft.com/office/drawing/2014/main" val="558098031"/>
                    </a:ext>
                  </a:extLst>
                </a:gridCol>
              </a:tblGrid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Mali</a:t>
                      </a:r>
                      <a:endParaRPr lang="en-PK" sz="1400" b="1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00979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Mozambique</a:t>
                      </a:r>
                      <a:endParaRPr lang="en-PK" sz="1400" b="1" dirty="0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29915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CA5324-D00D-418D-A32A-481D6B977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539346"/>
              </p:ext>
            </p:extLst>
          </p:nvPr>
        </p:nvGraphicFramePr>
        <p:xfrm>
          <a:off x="1452311" y="804026"/>
          <a:ext cx="10350911" cy="178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8F1E0E0-1103-4470-8E9D-5A5B5C0A8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917834"/>
              </p:ext>
            </p:extLst>
          </p:nvPr>
        </p:nvGraphicFramePr>
        <p:xfrm>
          <a:off x="1561740" y="2613904"/>
          <a:ext cx="10258965" cy="174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2D6D2B4-BBD6-2D22-7E69-608D7F701DC0}"/>
              </a:ext>
            </a:extLst>
          </p:cNvPr>
          <p:cNvSpPr/>
          <p:nvPr/>
        </p:nvSpPr>
        <p:spPr>
          <a:xfrm>
            <a:off x="10638004" y="4185260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39B8627-4FEF-F246-807C-C0D323FB7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55249"/>
              </p:ext>
            </p:extLst>
          </p:nvPr>
        </p:nvGraphicFramePr>
        <p:xfrm>
          <a:off x="10044644" y="5720670"/>
          <a:ext cx="2145112" cy="49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43">
                  <a:extLst>
                    <a:ext uri="{9D8B030D-6E8A-4147-A177-3AD203B41FA5}">
                      <a16:colId xmlns:a16="http://schemas.microsoft.com/office/drawing/2014/main" val="971369671"/>
                    </a:ext>
                  </a:extLst>
                </a:gridCol>
                <a:gridCol w="1521269">
                  <a:extLst>
                    <a:ext uri="{9D8B030D-6E8A-4147-A177-3AD203B41FA5}">
                      <a16:colId xmlns:a16="http://schemas.microsoft.com/office/drawing/2014/main" val="558098031"/>
                    </a:ext>
                  </a:extLst>
                </a:gridCol>
              </a:tblGrid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SEAR</a:t>
                      </a:r>
                      <a:endParaRPr lang="en-PK" sz="1050" b="1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Myanmar</a:t>
                      </a:r>
                      <a:endParaRPr lang="en-PK" sz="1400" b="1" dirty="0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00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16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SO2: 2023 to 2024 Change (Country Level Analysis)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02EEF9-4B8F-960B-D912-82B2761E760D}"/>
              </a:ext>
            </a:extLst>
          </p:cNvPr>
          <p:cNvSpPr/>
          <p:nvPr/>
        </p:nvSpPr>
        <p:spPr>
          <a:xfrm rot="16200000">
            <a:off x="-722910" y="2204858"/>
            <a:ext cx="2027354" cy="586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Lato" panose="020F0502020204030203" pitchFamily="34" charset="0"/>
              </a:rPr>
              <a:t>% of districts with rate of non-polio AFP detected annually ≥ 2 per 100 000 population aged less than 15 years.</a:t>
            </a:r>
            <a:endParaRPr lang="en-PK" sz="10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DE39ED-FF78-C601-8F2C-5FB959E17416}"/>
              </a:ext>
            </a:extLst>
          </p:cNvPr>
          <p:cNvSpPr/>
          <p:nvPr/>
        </p:nvSpPr>
        <p:spPr>
          <a:xfrm rot="16200000">
            <a:off x="-485686" y="4831222"/>
            <a:ext cx="1727903" cy="7114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Lato" panose="020F0502020204030203" pitchFamily="34" charset="0"/>
              </a:rPr>
              <a:t>% of reporting AFP cases and ES sample final results within 35 days of onset of AFP cases or ES sample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BEEF66-6D4B-6E43-DB30-6C5DCD471274}"/>
              </a:ext>
            </a:extLst>
          </p:cNvPr>
          <p:cNvSpPr/>
          <p:nvPr/>
        </p:nvSpPr>
        <p:spPr>
          <a:xfrm rot="5400000">
            <a:off x="10936305" y="2164733"/>
            <a:ext cx="1823373" cy="586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Lato" panose="020F0502020204030203" pitchFamily="34" charset="0"/>
              </a:rPr>
              <a:t>% of active ES sites meeting sensitivity threshold of at least 50% samples positive for enterovirus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F495D0-5D7C-F559-68E1-2E4438A79A10}"/>
              </a:ext>
            </a:extLst>
          </p:cNvPr>
          <p:cNvSpPr/>
          <p:nvPr/>
        </p:nvSpPr>
        <p:spPr>
          <a:xfrm rot="5400000">
            <a:off x="10968827" y="4846297"/>
            <a:ext cx="1823375" cy="6416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Lato" panose="020F0502020204030203" pitchFamily="34" charset="0"/>
              </a:rPr>
              <a:t>Rate of discarded non-measles non-rubella cases annually per 100,000 population (provisional data)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B3FF6-C373-6358-9833-6B2ACEF5BB7B}"/>
              </a:ext>
            </a:extLst>
          </p:cNvPr>
          <p:cNvSpPr txBox="1"/>
          <p:nvPr/>
        </p:nvSpPr>
        <p:spPr>
          <a:xfrm>
            <a:off x="-2245" y="3957162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2.2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59BC9-DDE2-B632-FBC4-6039390AD314}"/>
              </a:ext>
            </a:extLst>
          </p:cNvPr>
          <p:cNvSpPr txBox="1"/>
          <p:nvPr/>
        </p:nvSpPr>
        <p:spPr>
          <a:xfrm>
            <a:off x="11423175" y="3874192"/>
            <a:ext cx="77815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2.4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CEB71-539B-2410-874A-01B048FF44E9}"/>
              </a:ext>
            </a:extLst>
          </p:cNvPr>
          <p:cNvSpPr txBox="1"/>
          <p:nvPr/>
        </p:nvSpPr>
        <p:spPr>
          <a:xfrm>
            <a:off x="11479870" y="1177906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2.3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0BF6A-5270-5C93-5168-E75D0EB4B46F}"/>
              </a:ext>
            </a:extLst>
          </p:cNvPr>
          <p:cNvSpPr txBox="1"/>
          <p:nvPr/>
        </p:nvSpPr>
        <p:spPr>
          <a:xfrm>
            <a:off x="-77353" y="1118349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2.1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22DA61-02F1-6334-B728-90EE5D98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92" y="3731394"/>
            <a:ext cx="5498143" cy="28670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E34D49-F56D-138E-3D5E-6A3CC48D1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40" y="1004908"/>
            <a:ext cx="5434864" cy="27057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222CCF-128B-7501-71D2-852571621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841" y="3731394"/>
            <a:ext cx="5498142" cy="28194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87195D-883B-C0FC-D23C-E17CAC714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96" y="1024023"/>
            <a:ext cx="5381626" cy="285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D7FA68-BA3F-48B5-AB9D-46B677D876C2}"/>
              </a:ext>
            </a:extLst>
          </p:cNvPr>
          <p:cNvSpPr/>
          <p:nvPr/>
        </p:nvSpPr>
        <p:spPr>
          <a:xfrm>
            <a:off x="-2244" y="589477"/>
            <a:ext cx="4189780" cy="6268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sz="3600" dirty="0">
              <a:latin typeface="Lato Black" panose="020F0A02020204030203" pitchFamily="34" charset="0"/>
            </a:endParaRPr>
          </a:p>
          <a:p>
            <a:endParaRPr lang="en-US" sz="3600" dirty="0">
              <a:latin typeface="Lato Black" panose="020F0A02020204030203" pitchFamily="34" charset="0"/>
            </a:endParaRPr>
          </a:p>
          <a:p>
            <a:r>
              <a:rPr lang="en-US" sz="3600" dirty="0">
                <a:latin typeface="Lato Black" panose="020F0A02020204030203" pitchFamily="34" charset="0"/>
              </a:rPr>
              <a:t>National Health Emergency Systems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Prepare for and respond to polio and other disease outbreaks</a:t>
            </a:r>
          </a:p>
          <a:p>
            <a:endParaRPr lang="en-US" sz="3600" dirty="0">
              <a:latin typeface="Lato Black" panose="020F0A02020204030203" pitchFamily="34" charset="0"/>
            </a:endParaRPr>
          </a:p>
          <a:p>
            <a:r>
              <a:rPr lang="en-US" sz="3600" dirty="0">
                <a:latin typeface="Lato Black" panose="020F0A02020204030203" pitchFamily="34" charset="0"/>
              </a:rPr>
              <a:t>				</a:t>
            </a:r>
          </a:p>
          <a:p>
            <a:endParaRPr lang="en-PK" sz="3600" dirty="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3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38DE63-35EC-436F-9AAA-D4B2BC398B02}"/>
              </a:ext>
            </a:extLst>
          </p:cNvPr>
          <p:cNvSpPr/>
          <p:nvPr/>
        </p:nvSpPr>
        <p:spPr>
          <a:xfrm>
            <a:off x="5812537" y="336574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polio (WPV and </a:t>
            </a:r>
            <a:r>
              <a:rPr lang="en-US" b="1" err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cVDPV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) of outbreak response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SIAs delayed or cancelled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due to ruptures of vaccine supply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ED3EC-16E8-4CE3-B8E6-9BAA7B2828A9}"/>
              </a:ext>
            </a:extLst>
          </p:cNvPr>
          <p:cNvSpPr/>
          <p:nvPr/>
        </p:nvSpPr>
        <p:spPr>
          <a:xfrm>
            <a:off x="5812537" y="2223467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the first large-scale campaign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(R1) implemented within 28 days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of outbreak confirmation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FDFAF-EA22-45D9-AEAE-53202463D7EB}"/>
              </a:ext>
            </a:extLst>
          </p:cNvPr>
          <p:cNvSpPr/>
          <p:nvPr/>
        </p:nvSpPr>
        <p:spPr>
          <a:xfrm>
            <a:off x="5812537" y="108119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polio (WPV and </a:t>
            </a:r>
            <a:r>
              <a:rPr lang="en-US" b="1" err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cVDPV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)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outbreaks stopped within 120 days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of outbreak confirmation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97F267-78FF-42E7-BF66-8911AAFFA4C6}"/>
              </a:ext>
            </a:extLst>
          </p:cNvPr>
          <p:cNvSpPr/>
          <p:nvPr/>
        </p:nvSpPr>
        <p:spPr>
          <a:xfrm>
            <a:off x="4852555" y="336574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3.3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F28EB-3545-48D6-A723-33B0AF60C9B4}"/>
              </a:ext>
            </a:extLst>
          </p:cNvPr>
          <p:cNvSpPr/>
          <p:nvPr/>
        </p:nvSpPr>
        <p:spPr>
          <a:xfrm>
            <a:off x="4852555" y="2223467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3.2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2D97A-CA38-422B-B11E-430F39B6E44B}"/>
              </a:ext>
            </a:extLst>
          </p:cNvPr>
          <p:cNvSpPr/>
          <p:nvPr/>
        </p:nvSpPr>
        <p:spPr>
          <a:xfrm>
            <a:off x="4852555" y="108119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3.1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D1B93F-2193-41C3-A169-21967BE96601}"/>
              </a:ext>
            </a:extLst>
          </p:cNvPr>
          <p:cNvSpPr/>
          <p:nvPr/>
        </p:nvSpPr>
        <p:spPr>
          <a:xfrm>
            <a:off x="5812537" y="4508017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Measles outbreaks with timely detection and response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- provisional data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B13C82-4B96-4FFD-844B-AE3057B1438D}"/>
              </a:ext>
            </a:extLst>
          </p:cNvPr>
          <p:cNvSpPr/>
          <p:nvPr/>
        </p:nvSpPr>
        <p:spPr>
          <a:xfrm>
            <a:off x="4852555" y="4508017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3.4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221E7A-CABA-438C-8FA3-8F0AA63AA41A}"/>
              </a:ext>
            </a:extLst>
          </p:cNvPr>
          <p:cNvSpPr/>
          <p:nvPr/>
        </p:nvSpPr>
        <p:spPr>
          <a:xfrm>
            <a:off x="5812537" y="565029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Country average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IHR capacity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score related to Health Emergency management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A637FB-2AA5-4C11-8A14-A8C97A208972}"/>
              </a:ext>
            </a:extLst>
          </p:cNvPr>
          <p:cNvSpPr/>
          <p:nvPr/>
        </p:nvSpPr>
        <p:spPr>
          <a:xfrm>
            <a:off x="4852555" y="565029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3.5</a:t>
            </a:r>
            <a:endParaRPr lang="en-PK" sz="240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04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EBF75-DFFD-971D-D28B-223F0D1D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D6350-82C2-411E-8541-6F39F87428AE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3: Status by Regions (2021 – Q3 2024)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15030F-B4A2-9F26-E566-6132C6EC2305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076FA5-B4D9-5165-4EFE-6B694756D2CB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D7C7FDE-6041-BB50-7272-F5E887EC5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822EA9B-5E4E-21B6-0428-828D0B685E0F}"/>
              </a:ext>
            </a:extLst>
          </p:cNvPr>
          <p:cNvCxnSpPr>
            <a:cxnSpLocks/>
          </p:cNvCxnSpPr>
          <p:nvPr/>
        </p:nvCxnSpPr>
        <p:spPr>
          <a:xfrm>
            <a:off x="5044011" y="1076471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1ACF3A9-9295-EC11-B62D-9108B33EF2C0}"/>
              </a:ext>
            </a:extLst>
          </p:cNvPr>
          <p:cNvSpPr/>
          <p:nvPr/>
        </p:nvSpPr>
        <p:spPr>
          <a:xfrm>
            <a:off x="0" y="3286153"/>
            <a:ext cx="1651868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A3D745-CB32-001E-45E8-E2891450A22D}"/>
              </a:ext>
            </a:extLst>
          </p:cNvPr>
          <p:cNvSpPr/>
          <p:nvPr/>
        </p:nvSpPr>
        <p:spPr>
          <a:xfrm>
            <a:off x="1792374" y="3286153"/>
            <a:ext cx="1651868" cy="398653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EMR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312F59-DB44-C33E-EFE5-EA4FAE732CA0}"/>
              </a:ext>
            </a:extLst>
          </p:cNvPr>
          <p:cNvGrpSpPr/>
          <p:nvPr/>
        </p:nvGrpSpPr>
        <p:grpSpPr>
          <a:xfrm>
            <a:off x="31436" y="4803685"/>
            <a:ext cx="3839154" cy="1736943"/>
            <a:chOff x="21206" y="3682070"/>
            <a:chExt cx="3900679" cy="173694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DA52307-0EBE-AC64-E14E-569A7D73CECA}"/>
                </a:ext>
              </a:extLst>
            </p:cNvPr>
            <p:cNvSpPr/>
            <p:nvPr/>
          </p:nvSpPr>
          <p:spPr>
            <a:xfrm>
              <a:off x="21206" y="3682070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3.1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B4CA1C-96FC-EB1C-E9F0-18F7BE076850}"/>
                </a:ext>
              </a:extLst>
            </p:cNvPr>
            <p:cNvGrpSpPr/>
            <p:nvPr/>
          </p:nvGrpSpPr>
          <p:grpSpPr>
            <a:xfrm>
              <a:off x="22732" y="3682071"/>
              <a:ext cx="3899153" cy="1736942"/>
              <a:chOff x="4919323" y="4923189"/>
              <a:chExt cx="3899153" cy="173694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2B1CE6B-4CC7-63DD-83F4-6D4D98A169F7}"/>
                  </a:ext>
                </a:extLst>
              </p:cNvPr>
              <p:cNvSpPr/>
              <p:nvPr/>
            </p:nvSpPr>
            <p:spPr>
              <a:xfrm>
                <a:off x="5489961" y="5622297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polio (WPV and </a:t>
                </a:r>
                <a:r>
                  <a:rPr lang="en-US" sz="900" err="1">
                    <a:solidFill>
                      <a:schemeClr val="tx1"/>
                    </a:solidFill>
                    <a:latin typeface="Lato" panose="020F0502020204030203" pitchFamily="34" charset="0"/>
                  </a:rPr>
                  <a:t>cVDPV</a:t>
                </a:r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) of outbreak response SIAs delayed or cancelled due to ruptures of vaccine supply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227280C-898F-789E-4A21-A09FF9704DE3}"/>
                  </a:ext>
                </a:extLst>
              </p:cNvPr>
              <p:cNvSpPr/>
              <p:nvPr/>
            </p:nvSpPr>
            <p:spPr>
              <a:xfrm>
                <a:off x="5489961" y="5272743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the first large-scale campaign (R1) implemented within 28 days of outbreak confirmation 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EF369BD-B0D6-D15C-F89D-EAC5F9B5C1A7}"/>
                  </a:ext>
                </a:extLst>
              </p:cNvPr>
              <p:cNvSpPr/>
              <p:nvPr/>
            </p:nvSpPr>
            <p:spPr>
              <a:xfrm>
                <a:off x="5489961" y="4923189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polio (WPV and </a:t>
                </a:r>
                <a:r>
                  <a:rPr lang="en-US" sz="900" err="1">
                    <a:solidFill>
                      <a:schemeClr val="tx1"/>
                    </a:solidFill>
                    <a:latin typeface="Lato" panose="020F0502020204030203" pitchFamily="34" charset="0"/>
                  </a:rPr>
                  <a:t>cVDPV</a:t>
                </a:r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) outbreaks stopped within 120 days of outbreak confirmation 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34B554D-EBF1-DA94-2981-BC4207FC4CBF}"/>
                  </a:ext>
                </a:extLst>
              </p:cNvPr>
              <p:cNvSpPr/>
              <p:nvPr/>
            </p:nvSpPr>
            <p:spPr>
              <a:xfrm>
                <a:off x="4919323" y="5622297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3.3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6320C56-8E52-56EF-8775-D7CA7393435A}"/>
                  </a:ext>
                </a:extLst>
              </p:cNvPr>
              <p:cNvSpPr/>
              <p:nvPr/>
            </p:nvSpPr>
            <p:spPr>
              <a:xfrm>
                <a:off x="4919323" y="5272743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3.2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FCDEE7-F359-7E5C-4ACA-14887C58D49E}"/>
                  </a:ext>
                </a:extLst>
              </p:cNvPr>
              <p:cNvSpPr/>
              <p:nvPr/>
            </p:nvSpPr>
            <p:spPr>
              <a:xfrm>
                <a:off x="5489961" y="5971851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Measles outbreaks with timely detection and response - provisional data 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34D33E8-3673-B89E-C19A-2679506AEB39}"/>
                  </a:ext>
                </a:extLst>
              </p:cNvPr>
              <p:cNvSpPr/>
              <p:nvPr/>
            </p:nvSpPr>
            <p:spPr>
              <a:xfrm>
                <a:off x="4919323" y="5971851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3.4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0293DAC-98B0-62E1-F9BF-26510AFFED26}"/>
                  </a:ext>
                </a:extLst>
              </p:cNvPr>
              <p:cNvSpPr/>
              <p:nvPr/>
            </p:nvSpPr>
            <p:spPr>
              <a:xfrm>
                <a:off x="5489961" y="6321406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Country average IHR capacity score related to Health Emergency management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6F2A71-ACD2-F0B8-F8D1-306D6E1AC20C}"/>
                  </a:ext>
                </a:extLst>
              </p:cNvPr>
              <p:cNvSpPr/>
              <p:nvPr/>
            </p:nvSpPr>
            <p:spPr>
              <a:xfrm>
                <a:off x="4919323" y="6321406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3.5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6AC2B3-C617-B8F8-6D52-127BD80947EC}"/>
              </a:ext>
            </a:extLst>
          </p:cNvPr>
          <p:cNvCxnSpPr>
            <a:cxnSpLocks/>
          </p:cNvCxnSpPr>
          <p:nvPr/>
        </p:nvCxnSpPr>
        <p:spPr>
          <a:xfrm>
            <a:off x="1730179" y="869885"/>
            <a:ext cx="0" cy="281492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E9438A-1E60-5A5F-C9F9-43F255362DE0}"/>
              </a:ext>
            </a:extLst>
          </p:cNvPr>
          <p:cNvGrpSpPr/>
          <p:nvPr/>
        </p:nvGrpSpPr>
        <p:grpSpPr>
          <a:xfrm>
            <a:off x="5177205" y="4745043"/>
            <a:ext cx="2409112" cy="816393"/>
            <a:chOff x="2948202" y="5634823"/>
            <a:chExt cx="2409112" cy="8163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08A0C7-C47C-EC82-28D5-24D143488226}"/>
                </a:ext>
              </a:extLst>
            </p:cNvPr>
            <p:cNvSpPr/>
            <p:nvPr/>
          </p:nvSpPr>
          <p:spPr>
            <a:xfrm>
              <a:off x="2948202" y="6199685"/>
              <a:ext cx="331606" cy="2515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sz="1200">
                <a:latin typeface="Lato Black" panose="020F0A0202020403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9D56847-FBE9-DF1D-4259-BF3717309477}"/>
                </a:ext>
              </a:extLst>
            </p:cNvPr>
            <p:cNvGrpSpPr/>
            <p:nvPr/>
          </p:nvGrpSpPr>
          <p:grpSpPr>
            <a:xfrm>
              <a:off x="2948202" y="5634823"/>
              <a:ext cx="2409112" cy="816393"/>
              <a:chOff x="2948202" y="5634823"/>
              <a:chExt cx="2409112" cy="81639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83153C-617D-736E-2793-A5667125B0A6}"/>
                  </a:ext>
                </a:extLst>
              </p:cNvPr>
              <p:cNvSpPr/>
              <p:nvPr/>
            </p:nvSpPr>
            <p:spPr>
              <a:xfrm>
                <a:off x="3264727" y="6199685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rgbClr val="C00000"/>
                    </a:solidFill>
                    <a:latin typeface="Lato" panose="020F0502020204030203" pitchFamily="34" charset="0"/>
                  </a:rPr>
                  <a:t>Off Track</a:t>
                </a:r>
                <a:endParaRPr lang="en-PK" sz="1000" b="1">
                  <a:solidFill>
                    <a:srgbClr val="C00000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F9F44C3-A64C-3991-E50F-892BBC58973D}"/>
                  </a:ext>
                </a:extLst>
              </p:cNvPr>
              <p:cNvSpPr/>
              <p:nvPr/>
            </p:nvSpPr>
            <p:spPr>
              <a:xfrm>
                <a:off x="3264727" y="5917254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4"/>
                    </a:solidFill>
                    <a:latin typeface="Lato" panose="020F0502020204030203" pitchFamily="34" charset="0"/>
                  </a:rPr>
                  <a:t>At Risk</a:t>
                </a:r>
                <a:endParaRPr lang="en-PK" sz="1000" b="1">
                  <a:solidFill>
                    <a:schemeClr val="accent4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DC5CCF-30FB-8390-2054-A810E174B0E3}"/>
                  </a:ext>
                </a:extLst>
              </p:cNvPr>
              <p:cNvSpPr/>
              <p:nvPr/>
            </p:nvSpPr>
            <p:spPr>
              <a:xfrm>
                <a:off x="3264727" y="5634823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 dirty="0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 dirty="0">
                    <a:solidFill>
                      <a:schemeClr val="accent6"/>
                    </a:solidFill>
                    <a:latin typeface="Lato" panose="020F0502020204030203" pitchFamily="34" charset="0"/>
                  </a:rPr>
                  <a:t>On Track</a:t>
                </a:r>
                <a:endParaRPr lang="en-PK" sz="1000" b="1" dirty="0">
                  <a:solidFill>
                    <a:schemeClr val="accent6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C9D967-C1EB-5B28-66E7-212969F7D558}"/>
                  </a:ext>
                </a:extLst>
              </p:cNvPr>
              <p:cNvSpPr/>
              <p:nvPr/>
            </p:nvSpPr>
            <p:spPr>
              <a:xfrm>
                <a:off x="2948202" y="5917254"/>
                <a:ext cx="331606" cy="2515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7C12D4-BC99-E25D-FF90-1DC303B612F8}"/>
                  </a:ext>
                </a:extLst>
              </p:cNvPr>
              <p:cNvSpPr/>
              <p:nvPr/>
            </p:nvSpPr>
            <p:spPr>
              <a:xfrm>
                <a:off x="2948202" y="5634823"/>
                <a:ext cx="331606" cy="25153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ABD0623-E0FD-BCC9-BF6C-550ECB5F1626}"/>
              </a:ext>
            </a:extLst>
          </p:cNvPr>
          <p:cNvSpPr txBox="1"/>
          <p:nvPr/>
        </p:nvSpPr>
        <p:spPr>
          <a:xfrm>
            <a:off x="4982450" y="6022122"/>
            <a:ext cx="24917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Lato Black" panose="020F0A02020204030203" pitchFamily="34" charset="0"/>
              </a:rPr>
              <a:t>n = number of countries)</a:t>
            </a:r>
            <a:endParaRPr lang="en-US" sz="12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29FB938-F487-8ECD-7C34-109A42CF9EEC}"/>
              </a:ext>
            </a:extLst>
          </p:cNvPr>
          <p:cNvSpPr/>
          <p:nvPr/>
        </p:nvSpPr>
        <p:spPr>
          <a:xfrm>
            <a:off x="7770898" y="998140"/>
            <a:ext cx="4220917" cy="5373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All six </a:t>
            </a:r>
            <a:r>
              <a:rPr lang="en-US" sz="1600" b="1" dirty="0">
                <a:solidFill>
                  <a:schemeClr val="accent2"/>
                </a:solidFill>
                <a:latin typeface="Lato Black" panose="020F0A02020204030203" pitchFamily="34" charset="0"/>
              </a:rPr>
              <a:t>EMR countries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On Track for SO 3.1 but majority are Off Track or At Risk for remaining SO3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Lato Black" panose="020F0A02020204030203" pitchFamily="34" charset="0"/>
              </a:rPr>
              <a:t>75% (12/16 among reported)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are on track for timely outbreak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Lato Black" panose="020F0A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Lato Black" panose="020F0A02020204030203" pitchFamily="34" charset="0"/>
              </a:rPr>
              <a:t>29% (5/17 among reported)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</a:t>
            </a:r>
            <a:r>
              <a:rPr lang="en-US" sz="1600" b="1" dirty="0">
                <a:solidFill>
                  <a:schemeClr val="accent2"/>
                </a:solidFill>
                <a:latin typeface="Lato Black" panose="020F0A02020204030203" pitchFamily="34" charset="0"/>
              </a:rPr>
              <a:t>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reported on track for timely implementation of first large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Lato Black" panose="020F0A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Lato Black" panose="020F0A02020204030203" pitchFamily="34" charset="0"/>
              </a:rPr>
              <a:t>65% (13/20 among reported)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off track for SIAs delayed or cancelled due to ruptures of vaccine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Lato Black" panose="020F0A02020204030203" pitchFamily="34" charset="0"/>
              </a:rPr>
              <a:t>2 countries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are off track on timely detection and response of measles outbreak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Lato Black" panose="020F0A02020204030203" pitchFamily="34" charset="0"/>
              </a:rPr>
              <a:t>28% (6/21)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are on track for IHR capacity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Lato Black" panose="020F0A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7FA69-1F3B-B374-CB1E-9C201C1C627B}"/>
              </a:ext>
            </a:extLst>
          </p:cNvPr>
          <p:cNvSpPr/>
          <p:nvPr/>
        </p:nvSpPr>
        <p:spPr>
          <a:xfrm>
            <a:off x="5363048" y="3250056"/>
            <a:ext cx="1696682" cy="398653"/>
          </a:xfrm>
          <a:prstGeom prst="rect">
            <a:avLst/>
          </a:prstGeom>
          <a:solidFill>
            <a:srgbClr val="F4B18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lack" panose="020F0A02020204030203" pitchFamily="34" charset="0"/>
              </a:rPr>
              <a:t>AFR+EMR+SEAR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92B60C-7A5B-F9B6-45C9-9E00747D7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02008"/>
              </p:ext>
            </p:extLst>
          </p:nvPr>
        </p:nvGraphicFramePr>
        <p:xfrm>
          <a:off x="5177205" y="793284"/>
          <a:ext cx="2000323" cy="253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A8DA0C-DA4C-3EE3-934C-548CD2FFA415}"/>
              </a:ext>
            </a:extLst>
          </p:cNvPr>
          <p:cNvCxnSpPr>
            <a:cxnSpLocks/>
          </p:cNvCxnSpPr>
          <p:nvPr/>
        </p:nvCxnSpPr>
        <p:spPr>
          <a:xfrm>
            <a:off x="3467541" y="869885"/>
            <a:ext cx="0" cy="281492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7681A6F-862B-9D8E-AA9C-2C9D01289220}"/>
              </a:ext>
            </a:extLst>
          </p:cNvPr>
          <p:cNvSpPr/>
          <p:nvPr/>
        </p:nvSpPr>
        <p:spPr>
          <a:xfrm>
            <a:off x="3512775" y="3286152"/>
            <a:ext cx="1651868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lack" panose="020F0A02020204030203" pitchFamily="34" charset="0"/>
              </a:rPr>
              <a:t>SEAR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059368E-6121-4226-AA92-0BC9CF822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67731"/>
              </p:ext>
            </p:extLst>
          </p:nvPr>
        </p:nvGraphicFramePr>
        <p:xfrm>
          <a:off x="3386557" y="762383"/>
          <a:ext cx="1823733" cy="2595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82E0F7-245B-4932-A7CB-0B25C8AA9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757495"/>
              </p:ext>
            </p:extLst>
          </p:nvPr>
        </p:nvGraphicFramePr>
        <p:xfrm>
          <a:off x="-140999" y="766925"/>
          <a:ext cx="1894977" cy="257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8A5A1BE-34B2-49BF-8BBC-02A679CB3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009465"/>
              </p:ext>
            </p:extLst>
          </p:nvPr>
        </p:nvGraphicFramePr>
        <p:xfrm>
          <a:off x="1641490" y="806489"/>
          <a:ext cx="1801021" cy="255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6965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3: Status by Countries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93A188-FD18-4BCF-A658-E63A2A7F1088}"/>
              </a:ext>
            </a:extLst>
          </p:cNvPr>
          <p:cNvCxnSpPr>
            <a:cxnSpLocks/>
          </p:cNvCxnSpPr>
          <p:nvPr/>
        </p:nvCxnSpPr>
        <p:spPr>
          <a:xfrm>
            <a:off x="8293052" y="904441"/>
            <a:ext cx="51255" cy="5441889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89007-ACA9-4312-B688-E0F88FB03E66}"/>
              </a:ext>
            </a:extLst>
          </p:cNvPr>
          <p:cNvSpPr/>
          <p:nvPr/>
        </p:nvSpPr>
        <p:spPr>
          <a:xfrm>
            <a:off x="1869441" y="6210444"/>
            <a:ext cx="5222240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1DBCF-0392-4872-AE43-1BA0CFCCDCBF}"/>
              </a:ext>
            </a:extLst>
          </p:cNvPr>
          <p:cNvSpPr/>
          <p:nvPr/>
        </p:nvSpPr>
        <p:spPr>
          <a:xfrm>
            <a:off x="8829579" y="6174574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F75AC9-0111-4DBA-8754-6BFE7B156FB9}"/>
              </a:ext>
            </a:extLst>
          </p:cNvPr>
          <p:cNvSpPr/>
          <p:nvPr/>
        </p:nvSpPr>
        <p:spPr>
          <a:xfrm>
            <a:off x="338871" y="929798"/>
            <a:ext cx="1288026" cy="1670775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3.1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BCE654-E127-4DC4-98A6-EB4DB7E562CE}"/>
              </a:ext>
            </a:extLst>
          </p:cNvPr>
          <p:cNvSpPr/>
          <p:nvPr/>
        </p:nvSpPr>
        <p:spPr>
          <a:xfrm>
            <a:off x="338871" y="1485899"/>
            <a:ext cx="1288026" cy="11006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polio (WPV and </a:t>
            </a:r>
            <a:r>
              <a:rPr lang="en-US" sz="900" b="1" err="1">
                <a:solidFill>
                  <a:schemeClr val="tx1"/>
                </a:solidFill>
                <a:latin typeface="Lato" panose="020F0502020204030203" pitchFamily="34" charset="0"/>
              </a:rPr>
              <a:t>cVDPV</a:t>
            </a:r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) outbreaks stopped within 120 days of outbreak confirmation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80820F-C223-44DC-9B2F-5513929DBC59}"/>
              </a:ext>
            </a:extLst>
          </p:cNvPr>
          <p:cNvSpPr/>
          <p:nvPr/>
        </p:nvSpPr>
        <p:spPr>
          <a:xfrm>
            <a:off x="344608" y="2690937"/>
            <a:ext cx="1288026" cy="1670775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3.2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C2A717-969B-4780-88C7-8EC64E0E5AED}"/>
              </a:ext>
            </a:extLst>
          </p:cNvPr>
          <p:cNvSpPr/>
          <p:nvPr/>
        </p:nvSpPr>
        <p:spPr>
          <a:xfrm>
            <a:off x="344608" y="3392512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the first large-scale campaign (R1) implemented within 28 days of outbreak confirmation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BFC1BF-12CD-475C-B940-28EC15748BD8}"/>
              </a:ext>
            </a:extLst>
          </p:cNvPr>
          <p:cNvSpPr/>
          <p:nvPr/>
        </p:nvSpPr>
        <p:spPr>
          <a:xfrm>
            <a:off x="338871" y="4482126"/>
            <a:ext cx="1288026" cy="1670775"/>
          </a:xfrm>
          <a:prstGeom prst="rect">
            <a:avLst/>
          </a:prstGeom>
          <a:solidFill>
            <a:srgbClr val="20386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3.3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F6AAA0-A526-450D-816B-9CAE6025EC99}"/>
              </a:ext>
            </a:extLst>
          </p:cNvPr>
          <p:cNvSpPr/>
          <p:nvPr/>
        </p:nvSpPr>
        <p:spPr>
          <a:xfrm>
            <a:off x="338871" y="5183701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tx1"/>
                </a:solidFill>
                <a:latin typeface="Lato" panose="020F0502020204030203" pitchFamily="34" charset="0"/>
              </a:rPr>
              <a:t>Percentage of polio (WPV and </a:t>
            </a:r>
            <a:r>
              <a:rPr lang="en-US" sz="900" err="1">
                <a:solidFill>
                  <a:schemeClr val="tx1"/>
                </a:solidFill>
                <a:latin typeface="Lato" panose="020F0502020204030203" pitchFamily="34" charset="0"/>
              </a:rPr>
              <a:t>cVDPV</a:t>
            </a:r>
            <a:r>
              <a:rPr lang="en-US" sz="900">
                <a:solidFill>
                  <a:schemeClr val="tx1"/>
                </a:solidFill>
                <a:latin typeface="Lato" panose="020F0502020204030203" pitchFamily="34" charset="0"/>
              </a:rPr>
              <a:t>) of outbreak response SIAs delayed or cancelled due to ruptures of vaccine supply</a:t>
            </a:r>
            <a:endParaRPr lang="en-PK" sz="90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DE342C7-7D7A-4395-A812-1158D8DC8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76903"/>
              </p:ext>
            </p:extLst>
          </p:nvPr>
        </p:nvGraphicFramePr>
        <p:xfrm>
          <a:off x="1710681" y="869048"/>
          <a:ext cx="10136711" cy="1880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9798E-9900-6B5D-5C35-E82B51BC441A}"/>
              </a:ext>
            </a:extLst>
          </p:cNvPr>
          <p:cNvCxnSpPr>
            <a:cxnSpLocks/>
          </p:cNvCxnSpPr>
          <p:nvPr/>
        </p:nvCxnSpPr>
        <p:spPr>
          <a:xfrm>
            <a:off x="11106765" y="940431"/>
            <a:ext cx="51255" cy="5441889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AD972-1A2F-F285-7D64-9E102189EE63}"/>
              </a:ext>
            </a:extLst>
          </p:cNvPr>
          <p:cNvSpPr/>
          <p:nvPr/>
        </p:nvSpPr>
        <p:spPr>
          <a:xfrm>
            <a:off x="10621492" y="6179606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0752393-8E18-40B2-B69B-4245EAFDC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56892"/>
              </p:ext>
            </p:extLst>
          </p:nvPr>
        </p:nvGraphicFramePr>
        <p:xfrm>
          <a:off x="1508079" y="2336665"/>
          <a:ext cx="10231187" cy="218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B5DB945-4F0F-4209-9389-ADDB9318B3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756070"/>
              </p:ext>
            </p:extLst>
          </p:nvPr>
        </p:nvGraphicFramePr>
        <p:xfrm>
          <a:off x="1419367" y="4382152"/>
          <a:ext cx="10428025" cy="188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9139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3: Status by Countries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93A188-FD18-4BCF-A658-E63A2A7F1088}"/>
              </a:ext>
            </a:extLst>
          </p:cNvPr>
          <p:cNvCxnSpPr>
            <a:cxnSpLocks/>
          </p:cNvCxnSpPr>
          <p:nvPr/>
        </p:nvCxnSpPr>
        <p:spPr>
          <a:xfrm>
            <a:off x="8318008" y="1110961"/>
            <a:ext cx="0" cy="4345203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8489007-ACA9-4312-B688-E0F88FB03E66}"/>
              </a:ext>
            </a:extLst>
          </p:cNvPr>
          <p:cNvSpPr/>
          <p:nvPr/>
        </p:nvSpPr>
        <p:spPr>
          <a:xfrm>
            <a:off x="2185944" y="5112653"/>
            <a:ext cx="5222240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1DBCF-0392-4872-AE43-1BA0CFCCDCBF}"/>
              </a:ext>
            </a:extLst>
          </p:cNvPr>
          <p:cNvSpPr/>
          <p:nvPr/>
        </p:nvSpPr>
        <p:spPr>
          <a:xfrm>
            <a:off x="9227833" y="5097874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CFA86E-A3A0-45ED-8E88-D4ED17337DE6}"/>
              </a:ext>
            </a:extLst>
          </p:cNvPr>
          <p:cNvSpPr/>
          <p:nvPr/>
        </p:nvSpPr>
        <p:spPr>
          <a:xfrm>
            <a:off x="2034387" y="5042595"/>
            <a:ext cx="2676248" cy="28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0"/>
              </a:rPr>
              <a:t>Regional Average = 57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7839F5-6A90-45B4-959D-BC6C88F00F20}"/>
              </a:ext>
            </a:extLst>
          </p:cNvPr>
          <p:cNvSpPr/>
          <p:nvPr/>
        </p:nvSpPr>
        <p:spPr>
          <a:xfrm>
            <a:off x="8230300" y="5130991"/>
            <a:ext cx="2481479" cy="28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0"/>
              </a:rPr>
              <a:t>Regional Average = 71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62B547-1802-41AB-9081-FD49B80BC879}"/>
              </a:ext>
            </a:extLst>
          </p:cNvPr>
          <p:cNvSpPr/>
          <p:nvPr/>
        </p:nvSpPr>
        <p:spPr>
          <a:xfrm>
            <a:off x="307698" y="1033708"/>
            <a:ext cx="1288026" cy="1670775"/>
          </a:xfrm>
          <a:prstGeom prst="rect">
            <a:avLst/>
          </a:prstGeom>
          <a:solidFill>
            <a:srgbClr val="20386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3.4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02F56F-9F66-4393-B291-226CFEF7EBFD}"/>
              </a:ext>
            </a:extLst>
          </p:cNvPr>
          <p:cNvSpPr/>
          <p:nvPr/>
        </p:nvSpPr>
        <p:spPr>
          <a:xfrm>
            <a:off x="307698" y="1589809"/>
            <a:ext cx="1288026" cy="11006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Measles outbreaks with timely detection and response - provisional data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F345CF-208A-49EB-A31B-008035E951BF}"/>
              </a:ext>
            </a:extLst>
          </p:cNvPr>
          <p:cNvSpPr/>
          <p:nvPr/>
        </p:nvSpPr>
        <p:spPr>
          <a:xfrm>
            <a:off x="313435" y="2794847"/>
            <a:ext cx="1288026" cy="1670775"/>
          </a:xfrm>
          <a:prstGeom prst="rect">
            <a:avLst/>
          </a:prstGeom>
          <a:solidFill>
            <a:srgbClr val="44546A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3.5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536225-2F8D-4930-96C2-2661A00E5BA6}"/>
              </a:ext>
            </a:extLst>
          </p:cNvPr>
          <p:cNvSpPr/>
          <p:nvPr/>
        </p:nvSpPr>
        <p:spPr>
          <a:xfrm>
            <a:off x="313435" y="3496422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Country average IHR capacity score related to Health Emergency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91330-F461-C23C-FB81-A818016445FC}"/>
              </a:ext>
            </a:extLst>
          </p:cNvPr>
          <p:cNvSpPr/>
          <p:nvPr/>
        </p:nvSpPr>
        <p:spPr>
          <a:xfrm>
            <a:off x="439310" y="5640866"/>
            <a:ext cx="7790989" cy="709893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Nigeria is on track for all indicators in this Strategic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Madagascar is not on track for any indicators</a:t>
            </a:r>
            <a:endParaRPr lang="en-PK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B05880-AA08-412D-B4E9-612FB8DD0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621983"/>
              </p:ext>
            </p:extLst>
          </p:nvPr>
        </p:nvGraphicFramePr>
        <p:xfrm>
          <a:off x="1715593" y="971541"/>
          <a:ext cx="10103367" cy="205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F681FF5-BF77-1CF9-3A2A-727F0E23587D}"/>
              </a:ext>
            </a:extLst>
          </p:cNvPr>
          <p:cNvSpPr/>
          <p:nvPr/>
        </p:nvSpPr>
        <p:spPr>
          <a:xfrm>
            <a:off x="10670341" y="5095391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2CD7AB-3F17-E444-CAA8-9184D49C983A}"/>
              </a:ext>
            </a:extLst>
          </p:cNvPr>
          <p:cNvCxnSpPr>
            <a:cxnSpLocks/>
          </p:cNvCxnSpPr>
          <p:nvPr/>
        </p:nvCxnSpPr>
        <p:spPr>
          <a:xfrm>
            <a:off x="11083954" y="1063988"/>
            <a:ext cx="0" cy="4345203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B6468B-0376-4E8A-9A57-89CAAA297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469388"/>
              </p:ext>
            </p:extLst>
          </p:nvPr>
        </p:nvGraphicFramePr>
        <p:xfrm>
          <a:off x="1414738" y="2941011"/>
          <a:ext cx="10281394" cy="188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784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45DF32C-1E27-46CA-8B1D-F4F7A3CBFFA6}"/>
              </a:ext>
            </a:extLst>
          </p:cNvPr>
          <p:cNvSpPr/>
          <p:nvPr/>
        </p:nvSpPr>
        <p:spPr>
          <a:xfrm>
            <a:off x="-2244" y="589477"/>
            <a:ext cx="4189780" cy="6268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sz="3600">
              <a:latin typeface="Lato Black" panose="020F0A02020204030203" pitchFamily="34" charset="0"/>
            </a:endParaRP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Poliovirus Infectious Materials</a:t>
            </a:r>
          </a:p>
          <a:p>
            <a:endParaRPr lang="en-US" sz="160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Are either destroyed or safely and securely contained in line with the established bio-risk management standard</a:t>
            </a: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				</a:t>
            </a:r>
          </a:p>
          <a:p>
            <a:endParaRPr lang="en-PK" sz="360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4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3ED3EC-16E8-4CE3-B8E6-9BAA7B2828A9}"/>
              </a:ext>
            </a:extLst>
          </p:cNvPr>
          <p:cNvSpPr/>
          <p:nvPr/>
        </p:nvSpPr>
        <p:spPr>
          <a:xfrm>
            <a:off x="5812537" y="3935379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Number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biomedical facilities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retaining poliovirus infectious material (PV IM)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FDFAF-EA22-45D9-AEAE-53202463D7EB}"/>
              </a:ext>
            </a:extLst>
          </p:cNvPr>
          <p:cNvSpPr/>
          <p:nvPr/>
        </p:nvSpPr>
        <p:spPr>
          <a:xfrm>
            <a:off x="5812537" y="2421625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nOPV2 vials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that are received by the country and are opened, used during SIAs, and unusable vials that are subsequently destroyed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F28EB-3545-48D6-A723-33B0AF60C9B4}"/>
              </a:ext>
            </a:extLst>
          </p:cNvPr>
          <p:cNvSpPr/>
          <p:nvPr/>
        </p:nvSpPr>
        <p:spPr>
          <a:xfrm>
            <a:off x="4852555" y="3935379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4.2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2D97A-CA38-422B-B11E-430F39B6E44B}"/>
              </a:ext>
            </a:extLst>
          </p:cNvPr>
          <p:cNvSpPr/>
          <p:nvPr/>
        </p:nvSpPr>
        <p:spPr>
          <a:xfrm>
            <a:off x="4852555" y="2421625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4.1</a:t>
            </a:r>
            <a:endParaRPr lang="en-PK" sz="240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6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Polio Transition Strategy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6243F3-E139-5961-FBBB-B8A4BAB371D4}"/>
              </a:ext>
            </a:extLst>
          </p:cNvPr>
          <p:cNvSpPr/>
          <p:nvPr/>
        </p:nvSpPr>
        <p:spPr>
          <a:xfrm>
            <a:off x="323850" y="1104900"/>
            <a:ext cx="11595100" cy="7302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ED7D31"/>
                </a:solidFill>
              </a:rPr>
              <a:t>Global Vision</a:t>
            </a:r>
          </a:p>
          <a:p>
            <a:pPr algn="ctr"/>
            <a:r>
              <a:rPr lang="en-US" b="1" i="1">
                <a:solidFill>
                  <a:srgbClr val="ED7D31"/>
                </a:solidFill>
              </a:rPr>
              <a:t>A world in which Polio Investments are sustained and used to bring strong. Resilient and equitable health systems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06F1CB-D262-F59D-7778-DCC472FA0156}"/>
              </a:ext>
            </a:extLst>
          </p:cNvPr>
          <p:cNvSpPr/>
          <p:nvPr/>
        </p:nvSpPr>
        <p:spPr>
          <a:xfrm>
            <a:off x="698500" y="2095500"/>
            <a:ext cx="2419350" cy="8381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Impact Goals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4B27F0-E62B-7E9C-1FD9-7A11EE86BD4B}"/>
              </a:ext>
            </a:extLst>
          </p:cNvPr>
          <p:cNvSpPr/>
          <p:nvPr/>
        </p:nvSpPr>
        <p:spPr>
          <a:xfrm>
            <a:off x="4343400" y="2095499"/>
            <a:ext cx="2419350" cy="8381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Strategic Outcomes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E0ED95-C519-D251-DCA4-6CB149CA92BA}"/>
              </a:ext>
            </a:extLst>
          </p:cNvPr>
          <p:cNvSpPr/>
          <p:nvPr/>
        </p:nvSpPr>
        <p:spPr>
          <a:xfrm>
            <a:off x="8286750" y="2095500"/>
            <a:ext cx="2419350" cy="8381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Milestones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707726E7-C142-6EBE-49B1-8CC9D882441A}"/>
              </a:ext>
            </a:extLst>
          </p:cNvPr>
          <p:cNvSpPr/>
          <p:nvPr/>
        </p:nvSpPr>
        <p:spPr>
          <a:xfrm>
            <a:off x="582613" y="3244850"/>
            <a:ext cx="152400" cy="32067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87AED0B-E7C4-185A-81BB-FC87367303DB}"/>
              </a:ext>
            </a:extLst>
          </p:cNvPr>
          <p:cNvSpPr/>
          <p:nvPr/>
        </p:nvSpPr>
        <p:spPr>
          <a:xfrm>
            <a:off x="933450" y="3289300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All countries remain Polio free</a:t>
            </a: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67EFA4D-AAF4-052F-6CE7-E5422DB0C0CB}"/>
              </a:ext>
            </a:extLst>
          </p:cNvPr>
          <p:cNvSpPr/>
          <p:nvPr/>
        </p:nvSpPr>
        <p:spPr>
          <a:xfrm>
            <a:off x="933450" y="4375150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All countries minimize the burden and eliminate VPDs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5301BD50-ADCB-66FA-7B15-9E77591A3EE9}"/>
              </a:ext>
            </a:extLst>
          </p:cNvPr>
          <p:cNvSpPr/>
          <p:nvPr/>
        </p:nvSpPr>
        <p:spPr>
          <a:xfrm>
            <a:off x="933450" y="5626102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All countries rapidly detect and control disease outbreaks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41D3ACD1-D7E5-2C95-A857-85CBA238F48C}"/>
              </a:ext>
            </a:extLst>
          </p:cNvPr>
          <p:cNvSpPr/>
          <p:nvPr/>
        </p:nvSpPr>
        <p:spPr>
          <a:xfrm>
            <a:off x="4202113" y="3278783"/>
            <a:ext cx="152400" cy="32067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EFBE214-0CB1-3F61-623B-F5D9AAE13721}"/>
              </a:ext>
            </a:extLst>
          </p:cNvPr>
          <p:cNvSpPr/>
          <p:nvPr/>
        </p:nvSpPr>
        <p:spPr>
          <a:xfrm>
            <a:off x="4533900" y="3238500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All people reached and immunized with Polio and other vaccines</a:t>
            </a:r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34D44DE0-92B3-8077-2AEE-8F4A8F4BD172}"/>
              </a:ext>
            </a:extLst>
          </p:cNvPr>
          <p:cNvSpPr/>
          <p:nvPr/>
        </p:nvSpPr>
        <p:spPr>
          <a:xfrm>
            <a:off x="4533900" y="5688941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Poliovirus materials safely and securely contained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B9D829D6-A088-7677-992F-DE39DA7AF61A}"/>
              </a:ext>
            </a:extLst>
          </p:cNvPr>
          <p:cNvSpPr/>
          <p:nvPr/>
        </p:nvSpPr>
        <p:spPr>
          <a:xfrm>
            <a:off x="4533900" y="4857089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Polio and other disease outbreaks prepared for and responded to</a:t>
            </a: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6B4C35B4-6AF6-E76D-E958-750FDB5690AD}"/>
              </a:ext>
            </a:extLst>
          </p:cNvPr>
          <p:cNvSpPr/>
          <p:nvPr/>
        </p:nvSpPr>
        <p:spPr>
          <a:xfrm>
            <a:off x="4533900" y="4025238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Poliovirus and other diseases rapidly detected and reported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1D5315E5-DC83-5895-127C-937D2C3E1395}"/>
              </a:ext>
            </a:extLst>
          </p:cNvPr>
          <p:cNvSpPr/>
          <p:nvPr/>
        </p:nvSpPr>
        <p:spPr>
          <a:xfrm>
            <a:off x="8404225" y="3174339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Intermediate transition </a:t>
            </a:r>
            <a:br>
              <a:rPr lang="en-US" sz="1400"/>
            </a:br>
            <a:endParaRPr lang="en-US" sz="1400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80A63EAF-CCA4-3A28-40AD-EB8BBD119914}"/>
              </a:ext>
            </a:extLst>
          </p:cNvPr>
          <p:cNvSpPr/>
          <p:nvPr/>
        </p:nvSpPr>
        <p:spPr>
          <a:xfrm>
            <a:off x="8404225" y="5688940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Finance</a:t>
            </a:r>
            <a:br>
              <a:rPr lang="en-US" sz="1400"/>
            </a:br>
            <a:endParaRPr lang="en-US" sz="1400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86B99961-2F92-1664-CFD4-F79B3FA9CCE7}"/>
              </a:ext>
            </a:extLst>
          </p:cNvPr>
          <p:cNvSpPr/>
          <p:nvPr/>
        </p:nvSpPr>
        <p:spPr>
          <a:xfrm>
            <a:off x="8404225" y="4881168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Performance</a:t>
            </a: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80516FB8-8C9A-A674-1E11-E770EE76E46F}"/>
              </a:ext>
            </a:extLst>
          </p:cNvPr>
          <p:cNvSpPr/>
          <p:nvPr/>
        </p:nvSpPr>
        <p:spPr>
          <a:xfrm>
            <a:off x="8404225" y="4025238"/>
            <a:ext cx="2184400" cy="73024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Governance</a:t>
            </a:r>
            <a:br>
              <a:rPr lang="en-US" sz="1400"/>
            </a:br>
            <a:endParaRPr lang="en-US" sz="1400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4D85BE9F-286C-F69F-2D5C-98DDC2ACF7AF}"/>
              </a:ext>
            </a:extLst>
          </p:cNvPr>
          <p:cNvSpPr/>
          <p:nvPr/>
        </p:nvSpPr>
        <p:spPr>
          <a:xfrm>
            <a:off x="8051802" y="3174339"/>
            <a:ext cx="152400" cy="32067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AADE0445-A4F8-3521-6CF3-EB05B5A814CB}"/>
              </a:ext>
            </a:extLst>
          </p:cNvPr>
          <p:cNvSpPr/>
          <p:nvPr/>
        </p:nvSpPr>
        <p:spPr>
          <a:xfrm>
            <a:off x="10839450" y="3174339"/>
            <a:ext cx="63500" cy="3206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B7A4FDE8-0A0E-49D4-9487-4082CF4840AC}"/>
              </a:ext>
            </a:extLst>
          </p:cNvPr>
          <p:cNvSpPr/>
          <p:nvPr/>
        </p:nvSpPr>
        <p:spPr>
          <a:xfrm>
            <a:off x="6924675" y="3212445"/>
            <a:ext cx="63500" cy="3206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41CD18E2-6342-4D82-0E20-2147212808E6}"/>
              </a:ext>
            </a:extLst>
          </p:cNvPr>
          <p:cNvSpPr/>
          <p:nvPr/>
        </p:nvSpPr>
        <p:spPr>
          <a:xfrm>
            <a:off x="3254373" y="3217477"/>
            <a:ext cx="63500" cy="3206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4 – Current Situation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6428B2F-3F65-485E-9B40-69D84A42D553}"/>
              </a:ext>
            </a:extLst>
          </p:cNvPr>
          <p:cNvSpPr/>
          <p:nvPr/>
        </p:nvSpPr>
        <p:spPr>
          <a:xfrm>
            <a:off x="587103" y="2371136"/>
            <a:ext cx="2386177" cy="677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solidFill>
                  <a:schemeClr val="tx1"/>
                </a:solidFill>
                <a:latin typeface="Lato" panose="020F0502020204030203" pitchFamily="34" charset="0"/>
              </a:rPr>
              <a:t>Percentage of nOPV2 vials that are received by the country and are opened, used during SIAs, and unusable vials that are subsequently destroyed </a:t>
            </a:r>
            <a:endParaRPr lang="en-PK" sz="9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26DDA-2B87-43CA-88D5-7B2DA0D3679E}"/>
              </a:ext>
            </a:extLst>
          </p:cNvPr>
          <p:cNvSpPr/>
          <p:nvPr/>
        </p:nvSpPr>
        <p:spPr>
          <a:xfrm>
            <a:off x="57759" y="2398523"/>
            <a:ext cx="572163" cy="6774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Lato Black" panose="020F0A02020204030203" pitchFamily="34" charset="0"/>
              </a:rPr>
              <a:t>SO 4.1</a:t>
            </a:r>
            <a:endParaRPr lang="en-PK" sz="1000">
              <a:latin typeface="Lato Black" panose="020F0A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6FD499-8DAD-44D4-8811-891E463A723B}"/>
              </a:ext>
            </a:extLst>
          </p:cNvPr>
          <p:cNvSpPr/>
          <p:nvPr/>
        </p:nvSpPr>
        <p:spPr>
          <a:xfrm>
            <a:off x="2818539" y="-27632"/>
            <a:ext cx="6462763" cy="3075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Seven</a:t>
            </a:r>
            <a:r>
              <a:rPr lang="en-US" sz="2800" b="1" dirty="0">
                <a:solidFill>
                  <a:schemeClr val="accent2"/>
                </a:solidFill>
                <a:latin typeface="Lato Black" panose="020F0A02020204030203" pitchFamily="34" charset="0"/>
              </a:rPr>
              <a:t> countries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this indicator is applicable to are </a:t>
            </a:r>
            <a:r>
              <a:rPr lang="en-US" sz="2800" b="1" dirty="0">
                <a:solidFill>
                  <a:schemeClr val="accent2"/>
                </a:solidFill>
                <a:latin typeface="Lato Black" panose="020F0A02020204030203" pitchFamily="34" charset="0"/>
              </a:rPr>
              <a:t>On track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26C16F5-06A2-4008-A9D6-1FC8E709BD4F}"/>
              </a:ext>
            </a:extLst>
          </p:cNvPr>
          <p:cNvCxnSpPr>
            <a:cxnSpLocks/>
          </p:cNvCxnSpPr>
          <p:nvPr/>
        </p:nvCxnSpPr>
        <p:spPr>
          <a:xfrm>
            <a:off x="8414714" y="1010522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8E48A-4B0C-4144-BE16-82056E750F84}"/>
              </a:ext>
            </a:extLst>
          </p:cNvPr>
          <p:cNvSpPr/>
          <p:nvPr/>
        </p:nvSpPr>
        <p:spPr>
          <a:xfrm>
            <a:off x="9281303" y="884757"/>
            <a:ext cx="2886038" cy="54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tx1"/>
                </a:solidFill>
                <a:latin typeface="Lato" panose="020F0502020204030203" pitchFamily="34" charset="0"/>
              </a:rPr>
              <a:t>Number of biomedical facilities retaining poliovirus infectious material (PV IM)</a:t>
            </a:r>
            <a:endParaRPr lang="en-PK" sz="90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638414-DB08-4CAB-B185-99F861812A20}"/>
              </a:ext>
            </a:extLst>
          </p:cNvPr>
          <p:cNvSpPr/>
          <p:nvPr/>
        </p:nvSpPr>
        <p:spPr>
          <a:xfrm>
            <a:off x="8709139" y="833691"/>
            <a:ext cx="572163" cy="564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Lato Black" panose="020F0A02020204030203" pitchFamily="34" charset="0"/>
              </a:rPr>
              <a:t>SO 4.2</a:t>
            </a:r>
            <a:endParaRPr lang="en-PK" sz="1000">
              <a:latin typeface="Lato Black" panose="020F0A0202020403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753B2B-ADCA-419B-8FED-05E26F771F67}"/>
              </a:ext>
            </a:extLst>
          </p:cNvPr>
          <p:cNvSpPr/>
          <p:nvPr/>
        </p:nvSpPr>
        <p:spPr>
          <a:xfrm>
            <a:off x="8686723" y="2693641"/>
            <a:ext cx="3480617" cy="7098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Countries with Number of medical facilities retaining long term polio virus:</a:t>
            </a:r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8513AE9A-C672-437E-8515-4D3AC1936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30926"/>
              </p:ext>
            </p:extLst>
          </p:nvPr>
        </p:nvGraphicFramePr>
        <p:xfrm>
          <a:off x="8686727" y="3407744"/>
          <a:ext cx="3480613" cy="493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489">
                  <a:extLst>
                    <a:ext uri="{9D8B030D-6E8A-4147-A177-3AD203B41FA5}">
                      <a16:colId xmlns:a16="http://schemas.microsoft.com/office/drawing/2014/main" val="1366088954"/>
                    </a:ext>
                  </a:extLst>
                </a:gridCol>
                <a:gridCol w="2137595">
                  <a:extLst>
                    <a:ext uri="{9D8B030D-6E8A-4147-A177-3AD203B41FA5}">
                      <a16:colId xmlns:a16="http://schemas.microsoft.com/office/drawing/2014/main" val="1658989367"/>
                    </a:ext>
                  </a:extLst>
                </a:gridCol>
                <a:gridCol w="548529">
                  <a:extLst>
                    <a:ext uri="{9D8B030D-6E8A-4147-A177-3AD203B41FA5}">
                      <a16:colId xmlns:a16="http://schemas.microsoft.com/office/drawing/2014/main" val="2084435292"/>
                    </a:ext>
                  </a:extLst>
                </a:gridCol>
              </a:tblGrid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EMR</a:t>
                      </a:r>
                      <a:endParaRPr lang="en-PK" sz="1200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ED7D31"/>
                          </a:solidFill>
                          <a:latin typeface="Lato Black" panose="020F0A02020204030203" pitchFamily="34" charset="0"/>
                        </a:rPr>
                        <a:t>Pakistan</a:t>
                      </a:r>
                      <a:endParaRPr lang="en-PK" b="1">
                        <a:solidFill>
                          <a:srgbClr val="ED7D31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ED7D31"/>
                          </a:solidFill>
                          <a:latin typeface="Lato Black" panose="020F0A02020204030203" pitchFamily="34" charset="0"/>
                        </a:rPr>
                        <a:t>1</a:t>
                      </a:r>
                      <a:endParaRPr lang="en-PK" b="1">
                        <a:solidFill>
                          <a:srgbClr val="ED7D31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3731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BB0327-3050-8D28-29C8-870B830408C4}"/>
              </a:ext>
            </a:extLst>
          </p:cNvPr>
          <p:cNvCxnSpPr>
            <a:cxnSpLocks/>
          </p:cNvCxnSpPr>
          <p:nvPr/>
        </p:nvCxnSpPr>
        <p:spPr>
          <a:xfrm>
            <a:off x="5627790" y="3650601"/>
            <a:ext cx="0" cy="2537764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76AD189-C284-0E76-2455-65993503701A}"/>
              </a:ext>
            </a:extLst>
          </p:cNvPr>
          <p:cNvSpPr/>
          <p:nvPr/>
        </p:nvSpPr>
        <p:spPr>
          <a:xfrm>
            <a:off x="111484" y="6293874"/>
            <a:ext cx="5222240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64D95-2A28-BA16-5062-1761CF12D1E7}"/>
              </a:ext>
            </a:extLst>
          </p:cNvPr>
          <p:cNvSpPr/>
          <p:nvPr/>
        </p:nvSpPr>
        <p:spPr>
          <a:xfrm>
            <a:off x="5915157" y="6245571"/>
            <a:ext cx="1324980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748733B-C527-4105-A9DA-98AECA0FC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563066"/>
              </p:ext>
            </p:extLst>
          </p:nvPr>
        </p:nvGraphicFramePr>
        <p:xfrm>
          <a:off x="-89884" y="3365088"/>
          <a:ext cx="8622616" cy="302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5C89B6-1218-4604-3253-CDFDC850EB97}"/>
              </a:ext>
            </a:extLst>
          </p:cNvPr>
          <p:cNvCxnSpPr>
            <a:cxnSpLocks/>
          </p:cNvCxnSpPr>
          <p:nvPr/>
        </p:nvCxnSpPr>
        <p:spPr>
          <a:xfrm>
            <a:off x="7957008" y="3557853"/>
            <a:ext cx="0" cy="2537764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DF9C479-20F6-8B55-ECB9-C40BBD2D6A10}"/>
              </a:ext>
            </a:extLst>
          </p:cNvPr>
          <p:cNvSpPr/>
          <p:nvPr/>
        </p:nvSpPr>
        <p:spPr>
          <a:xfrm>
            <a:off x="7548119" y="6192070"/>
            <a:ext cx="1324980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</p:spTree>
    <p:extLst>
      <p:ext uri="{BB962C8B-B14F-4D97-AF65-F5344CB8AC3E}">
        <p14:creationId xmlns:p14="http://schemas.microsoft.com/office/powerpoint/2010/main" val="103017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2FCFB-A647-D391-8A95-44786C739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8CA400-5AE1-1EB2-7CDE-588CB6A02C6E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Regional Summary – African region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7A236-D194-D4C9-8DFF-92B03E9899EC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9653EE-3851-DA71-5C01-E654E28690B4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49FBF9B-8ED5-B342-92CC-0719673B7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72CFC-7A9D-8175-35B2-486C82E7F6C9}"/>
              </a:ext>
            </a:extLst>
          </p:cNvPr>
          <p:cNvSpPr txBox="1"/>
          <p:nvPr/>
        </p:nvSpPr>
        <p:spPr>
          <a:xfrm>
            <a:off x="167640" y="1039552"/>
            <a:ext cx="502158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7 countries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from the African region have been included in the Polio Transition Priority countries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B9C4B-94AC-68B0-024C-95AFA798FD97}"/>
              </a:ext>
            </a:extLst>
          </p:cNvPr>
          <p:cNvSpPr/>
          <p:nvPr/>
        </p:nvSpPr>
        <p:spPr>
          <a:xfrm>
            <a:off x="5484334" y="1608228"/>
            <a:ext cx="6364763" cy="205029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7429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Nigeria: Improved performance </a:t>
            </a:r>
            <a:r>
              <a:rPr lang="en-US" sz="1600" dirty="0">
                <a:solidFill>
                  <a:schemeClr val="accent5">
                    <a:lumMod val="49000"/>
                  </a:schemeClr>
                </a:solidFill>
                <a:latin typeface="Lato"/>
                <a:ea typeface="Lato"/>
                <a:cs typeface="Lato"/>
              </a:rPr>
              <a:t>in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surveillance and outbreak preparedness and response. </a:t>
            </a: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Improvement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in immunization performance compared to last year, yet </a:t>
            </a: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remains off track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Cameroon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Overall improvement from last year - high performance except for immunization (remains off track)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566CC2-1992-4152-53BC-AE2014E352C5}"/>
              </a:ext>
            </a:extLst>
          </p:cNvPr>
          <p:cNvSpPr/>
          <p:nvPr/>
        </p:nvSpPr>
        <p:spPr>
          <a:xfrm>
            <a:off x="5484333" y="4239551"/>
            <a:ext cx="6364763" cy="24383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7429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Burkina Faso and Mozambique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Weak surveillance </a:t>
            </a:r>
          </a:p>
          <a:p>
            <a:pPr marL="7429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Ethiopia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Immunization and surveillance with low coverages</a:t>
            </a:r>
          </a:p>
          <a:p>
            <a:pPr marL="7429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Guinea and Madagascar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Strong surveillance, but weak performance in immunization and outbreak control and response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Niger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Weak performance in surveillance and outbreak control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C5C704-8852-5CEA-624E-B2A59B090897}"/>
              </a:ext>
            </a:extLst>
          </p:cNvPr>
          <p:cNvSpPr txBox="1"/>
          <p:nvPr/>
        </p:nvSpPr>
        <p:spPr>
          <a:xfrm>
            <a:off x="5484334" y="1228341"/>
            <a:ext cx="63647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Improved performance – On track for most indicators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D8C670-0600-48CD-45FA-A9081AE778C6}"/>
              </a:ext>
            </a:extLst>
          </p:cNvPr>
          <p:cNvSpPr txBox="1"/>
          <p:nvPr/>
        </p:nvSpPr>
        <p:spPr>
          <a:xfrm>
            <a:off x="5484334" y="3842300"/>
            <a:ext cx="636476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FF0000"/>
                </a:solidFill>
              </a:rPr>
              <a:t>Low Performance in several indicators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7345F-3C50-B40A-2445-F4E1A3BAD4C9}"/>
              </a:ext>
            </a:extLst>
          </p:cNvPr>
          <p:cNvSpPr/>
          <p:nvPr/>
        </p:nvSpPr>
        <p:spPr>
          <a:xfrm>
            <a:off x="289560" y="2517050"/>
            <a:ext cx="3535680" cy="3053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Burkina Faso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Central African Rep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Guinea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Madagascar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Mali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Mozambique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Niger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4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CD04A-362C-1FBB-D190-ABFF55085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768E68-DBC5-4740-D93D-4FE4DA51DD5C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Regional Summary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7AEAD0-BC67-6794-8C39-5E968961E913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41D56D-4ED5-C333-0EF0-F90B5A48CAB9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F5D04B9-3FE4-7C9A-3649-27A83CA91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09BDD-08DA-1C10-BB8F-76E88AAE29CE}"/>
              </a:ext>
            </a:extLst>
          </p:cNvPr>
          <p:cNvSpPr txBox="1"/>
          <p:nvPr/>
        </p:nvSpPr>
        <p:spPr>
          <a:xfrm>
            <a:off x="177777" y="879845"/>
            <a:ext cx="464219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AFRO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C388B-D825-A9B9-0859-EE2B9D130A28}"/>
              </a:ext>
            </a:extLst>
          </p:cNvPr>
          <p:cNvSpPr/>
          <p:nvPr/>
        </p:nvSpPr>
        <p:spPr>
          <a:xfrm>
            <a:off x="175262" y="1800022"/>
            <a:ext cx="4649222" cy="489575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Angola and Chad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poor performance and remain off track overall – Though improvement from last year. 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Mali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remains off track overall except for one indicator. 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South Sudan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overall poor performance across all indicators except two. 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DR Congo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overall a mix of decline and slight improvement compared to last year – remains off track for 85% of performance indicators</a:t>
            </a:r>
          </a:p>
          <a:p>
            <a:pPr marL="7429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Central African Rep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Low performance in immunization and outbreak preparedness and response and 60% of surveillance indicators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2E82C-E66D-8F4D-D883-630D0454EA47}"/>
              </a:ext>
            </a:extLst>
          </p:cNvPr>
          <p:cNvSpPr txBox="1"/>
          <p:nvPr/>
        </p:nvSpPr>
        <p:spPr>
          <a:xfrm>
            <a:off x="162346" y="1371180"/>
            <a:ext cx="465258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rgbClr val="FF0000"/>
                </a:solidFill>
              </a:rPr>
              <a:t>Low Performance in all SOs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419B4C-DE4C-26ED-9A20-6693E05573DA}"/>
              </a:ext>
            </a:extLst>
          </p:cNvPr>
          <p:cNvSpPr/>
          <p:nvPr/>
        </p:nvSpPr>
        <p:spPr>
          <a:xfrm>
            <a:off x="5162867" y="1779257"/>
            <a:ext cx="4322325" cy="4916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7429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Somalia and Sudan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Poor performance across indicators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Pakistan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Overall on track especially Strong surveillance </a:t>
            </a:r>
          </a:p>
          <a:p>
            <a:pPr marL="7429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Afghanistan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Poor immunization – On track surveillance except for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decline in surveillance timeliness indicator 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Lato"/>
              <a:ea typeface="Lato"/>
              <a:cs typeface="Lato"/>
            </a:endParaRP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Yemen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Decline in immunization and surveillance performance compared to last year – Poor performance 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Syria –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Strong surveillance – immunization performance improved compared to last year but remains at risk. </a:t>
            </a:r>
          </a:p>
          <a:p>
            <a:pPr marL="457200" marR="0">
              <a:lnSpc>
                <a:spcPct val="115000"/>
              </a:lnSpc>
              <a:spcAft>
                <a:spcPts val="800"/>
              </a:spcAft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A84548-0C04-D356-FF56-B6D043AF8B92}"/>
              </a:ext>
            </a:extLst>
          </p:cNvPr>
          <p:cNvSpPr txBox="1"/>
          <p:nvPr/>
        </p:nvSpPr>
        <p:spPr>
          <a:xfrm>
            <a:off x="5162867" y="878516"/>
            <a:ext cx="40739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EMRO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A2364E-A942-EB24-B721-EC9370EAF226}"/>
              </a:ext>
            </a:extLst>
          </p:cNvPr>
          <p:cNvCxnSpPr>
            <a:cxnSpLocks/>
          </p:cNvCxnSpPr>
          <p:nvPr/>
        </p:nvCxnSpPr>
        <p:spPr>
          <a:xfrm>
            <a:off x="4993675" y="1479112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30057B5-4F3E-0B54-C6A1-7BAE036FEC5C}"/>
              </a:ext>
            </a:extLst>
          </p:cNvPr>
          <p:cNvSpPr/>
          <p:nvPr/>
        </p:nvSpPr>
        <p:spPr>
          <a:xfrm>
            <a:off x="9593724" y="1779257"/>
            <a:ext cx="2395718" cy="4916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Myanmar – Not on track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for any immunization indicators</a:t>
            </a:r>
            <a:endParaRPr lang="en-US" dirty="0"/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Off track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for all surveillance indicators except timeliness of reporting</a:t>
            </a:r>
          </a:p>
          <a:p>
            <a:pPr marL="457200" marR="0">
              <a:lnSpc>
                <a:spcPct val="115000"/>
              </a:lnSpc>
              <a:spcAft>
                <a:spcPts val="800"/>
              </a:spcAft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381A4-33E4-9755-697E-9F21D2F7BA58}"/>
              </a:ext>
            </a:extLst>
          </p:cNvPr>
          <p:cNvSpPr txBox="1"/>
          <p:nvPr/>
        </p:nvSpPr>
        <p:spPr>
          <a:xfrm>
            <a:off x="9485192" y="878516"/>
            <a:ext cx="25042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SEARO</a:t>
            </a:r>
          </a:p>
        </p:txBody>
      </p:sp>
    </p:spTree>
    <p:extLst>
      <p:ext uri="{BB962C8B-B14F-4D97-AF65-F5344CB8AC3E}">
        <p14:creationId xmlns:p14="http://schemas.microsoft.com/office/powerpoint/2010/main" val="50630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B9278-4C89-7FE6-C81F-277C5414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B70819-E4C2-2DA1-0C0B-4A9E985F7F2F}"/>
              </a:ext>
            </a:extLst>
          </p:cNvPr>
          <p:cNvSpPr/>
          <p:nvPr/>
        </p:nvSpPr>
        <p:spPr>
          <a:xfrm>
            <a:off x="9331" y="2965696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Watchlist Countries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26F467-E3E3-680C-6DF5-EA703AA3D8FC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20128E-CAFE-A5DD-9093-B003F309A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8F777-E2CA-3723-468E-1FC98C2ED5A3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262BA81-9663-F476-77D8-7742671F9C8D}"/>
              </a:ext>
            </a:extLst>
          </p:cNvPr>
          <p:cNvGraphicFramePr>
            <a:graphicFrameLocks/>
          </p:cNvGraphicFramePr>
          <p:nvPr/>
        </p:nvGraphicFramePr>
        <p:xfrm>
          <a:off x="6214284" y="696263"/>
          <a:ext cx="2637715" cy="226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963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75CF2-B6AF-45C3-8393-F00E2F637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9E5670-47C7-2AA9-22AD-DB2F7215A5AB}"/>
              </a:ext>
            </a:extLst>
          </p:cNvPr>
          <p:cNvSpPr/>
          <p:nvPr/>
        </p:nvSpPr>
        <p:spPr>
          <a:xfrm>
            <a:off x="-2244" y="589477"/>
            <a:ext cx="4189780" cy="6268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3600">
                <a:latin typeface="Lato Black" panose="020F0A02020204030203" pitchFamily="34" charset="0"/>
              </a:rPr>
              <a:t>National Immunization </a:t>
            </a:r>
            <a:r>
              <a:rPr lang="en-US" sz="3600" err="1">
                <a:latin typeface="Lato Black" panose="020F0A02020204030203" pitchFamily="34" charset="0"/>
              </a:rPr>
              <a:t>Programmes</a:t>
            </a:r>
            <a:endParaRPr lang="en-US" sz="3600">
              <a:latin typeface="Lato Black" panose="020F0A02020204030203" pitchFamily="34" charset="0"/>
            </a:endParaRPr>
          </a:p>
          <a:p>
            <a:endParaRPr lang="en-US" sz="1600">
              <a:latin typeface="Lato Black" panose="020F0A02020204030203" pitchFamily="34" charset="0"/>
            </a:endParaRPr>
          </a:p>
          <a:p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Systematically reach and immunize everyone with polio and other vaccines</a:t>
            </a:r>
          </a:p>
          <a:p>
            <a:endParaRPr lang="en-PK" sz="360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014F3-D69A-DF52-7D76-047A843688A9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1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DFFCA-4BD6-5914-A180-0D7755F6E2F0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B27AC3-EE78-CD6C-7C18-228CBE978F1F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946A331-3658-F6FA-C879-749A30202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5148BC-2020-F29B-F532-1E9EC75EA0A8}"/>
              </a:ext>
            </a:extLst>
          </p:cNvPr>
          <p:cNvSpPr/>
          <p:nvPr/>
        </p:nvSpPr>
        <p:spPr>
          <a:xfrm>
            <a:off x="5812537" y="4545120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sz="2400" b="1">
                <a:solidFill>
                  <a:schemeClr val="accent2"/>
                </a:solidFill>
                <a:latin typeface="Lato Black" panose="020F0A02020204030203" pitchFamily="34" charset="0"/>
              </a:rPr>
              <a:t>districts with DPT3 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coverage greater than or equal to 80%</a:t>
            </a:r>
            <a:endParaRPr lang="en-PK" sz="2400" b="1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98794-8BFE-1EC2-A595-AC209521CE19}"/>
              </a:ext>
            </a:extLst>
          </p:cNvPr>
          <p:cNvSpPr/>
          <p:nvPr/>
        </p:nvSpPr>
        <p:spPr>
          <a:xfrm>
            <a:off x="5812537" y="3031367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National coverage of </a:t>
            </a:r>
            <a:r>
              <a:rPr lang="en-US" sz="2400" b="1">
                <a:solidFill>
                  <a:schemeClr val="accent2"/>
                </a:solidFill>
                <a:latin typeface="Lato Black" panose="020F0A02020204030203" pitchFamily="34" charset="0"/>
              </a:rPr>
              <a:t>DPT3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provided through routine services </a:t>
            </a:r>
            <a:endParaRPr lang="en-PK" sz="2400" b="1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F7AC19-54D9-22A8-00A0-490C24714DF3}"/>
              </a:ext>
            </a:extLst>
          </p:cNvPr>
          <p:cNvSpPr/>
          <p:nvPr/>
        </p:nvSpPr>
        <p:spPr>
          <a:xfrm>
            <a:off x="5812537" y="1517613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National coverage of </a:t>
            </a:r>
            <a:r>
              <a:rPr lang="en-US" sz="2400" b="1">
                <a:solidFill>
                  <a:schemeClr val="accent2"/>
                </a:solidFill>
                <a:latin typeface="Lato Black" panose="020F0A02020204030203" pitchFamily="34" charset="0"/>
              </a:rPr>
              <a:t>IPV1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provided through routine service </a:t>
            </a:r>
            <a:endParaRPr lang="en-PK" sz="2400" b="1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07D57D-52DD-AF8B-9A9B-6DA753744D24}"/>
              </a:ext>
            </a:extLst>
          </p:cNvPr>
          <p:cNvSpPr/>
          <p:nvPr/>
        </p:nvSpPr>
        <p:spPr>
          <a:xfrm>
            <a:off x="4852555" y="4545120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1.3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53B2E-C090-C20C-B04B-9E2955911619}"/>
              </a:ext>
            </a:extLst>
          </p:cNvPr>
          <p:cNvSpPr/>
          <p:nvPr/>
        </p:nvSpPr>
        <p:spPr>
          <a:xfrm>
            <a:off x="4852555" y="3031367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1.2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1F010D-779A-0364-B2D6-907681417025}"/>
              </a:ext>
            </a:extLst>
          </p:cNvPr>
          <p:cNvSpPr/>
          <p:nvPr/>
        </p:nvSpPr>
        <p:spPr>
          <a:xfrm>
            <a:off x="4852555" y="1517613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1.1</a:t>
            </a:r>
            <a:endParaRPr lang="en-PK" sz="240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57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178F-B027-4A37-88D1-AD79901A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B865374-75B9-7D3A-7DEB-4213A9C09F44}"/>
              </a:ext>
            </a:extLst>
          </p:cNvPr>
          <p:cNvGraphicFramePr>
            <a:graphicFrameLocks/>
          </p:cNvGraphicFramePr>
          <p:nvPr/>
        </p:nvGraphicFramePr>
        <p:xfrm>
          <a:off x="-796539" y="909864"/>
          <a:ext cx="4540624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EFEB13C-2F06-242C-7A0C-FB8EDBBB6B68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1 – Current Situation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81DBFF-D09C-3B94-7B73-A70DE207B87C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6F015B-4B76-3B51-EB4E-21B543C23EA8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559A022-0654-94B4-C208-4A7F8FCCB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08E845-805C-A814-24FB-C72756181435}"/>
              </a:ext>
            </a:extLst>
          </p:cNvPr>
          <p:cNvCxnSpPr>
            <a:cxnSpLocks/>
          </p:cNvCxnSpPr>
          <p:nvPr/>
        </p:nvCxnSpPr>
        <p:spPr>
          <a:xfrm>
            <a:off x="7000219" y="917878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423C508-0BA4-256E-3EDE-F120959B4E30}"/>
              </a:ext>
            </a:extLst>
          </p:cNvPr>
          <p:cNvGrpSpPr/>
          <p:nvPr/>
        </p:nvGrpSpPr>
        <p:grpSpPr>
          <a:xfrm>
            <a:off x="262713" y="5679768"/>
            <a:ext cx="2409112" cy="816393"/>
            <a:chOff x="2948202" y="5634823"/>
            <a:chExt cx="2409112" cy="8163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1B6A81-A284-1F1E-DA2C-F7A1D74C051D}"/>
                </a:ext>
              </a:extLst>
            </p:cNvPr>
            <p:cNvSpPr/>
            <p:nvPr/>
          </p:nvSpPr>
          <p:spPr>
            <a:xfrm>
              <a:off x="2948202" y="6199685"/>
              <a:ext cx="331606" cy="2515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sz="1200">
                <a:latin typeface="Lato Black" panose="020F0A02020204030203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E4CE66-4FFB-BDBE-70DA-58C940A9DD63}"/>
                </a:ext>
              </a:extLst>
            </p:cNvPr>
            <p:cNvGrpSpPr/>
            <p:nvPr/>
          </p:nvGrpSpPr>
          <p:grpSpPr>
            <a:xfrm>
              <a:off x="2948202" y="5634823"/>
              <a:ext cx="2409112" cy="816393"/>
              <a:chOff x="2948202" y="5634823"/>
              <a:chExt cx="2409112" cy="81639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2BF517E-91F9-E46F-6B6D-03CCCD66E63C}"/>
                  </a:ext>
                </a:extLst>
              </p:cNvPr>
              <p:cNvSpPr/>
              <p:nvPr/>
            </p:nvSpPr>
            <p:spPr>
              <a:xfrm>
                <a:off x="3264727" y="6199685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rgbClr val="C00000"/>
                    </a:solidFill>
                    <a:latin typeface="Lato" panose="020F0502020204030203" pitchFamily="34" charset="0"/>
                  </a:rPr>
                  <a:t>Off Track</a:t>
                </a:r>
                <a:endParaRPr lang="en-PK" sz="1000" b="1">
                  <a:solidFill>
                    <a:srgbClr val="C00000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FC065A0-5E74-9F00-C768-4E9F2D826DAC}"/>
                  </a:ext>
                </a:extLst>
              </p:cNvPr>
              <p:cNvSpPr/>
              <p:nvPr/>
            </p:nvSpPr>
            <p:spPr>
              <a:xfrm>
                <a:off x="3264727" y="5917254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4"/>
                    </a:solidFill>
                    <a:latin typeface="Lato" panose="020F0502020204030203" pitchFamily="34" charset="0"/>
                  </a:rPr>
                  <a:t>At Risk</a:t>
                </a:r>
                <a:endParaRPr lang="en-PK" sz="1000" b="1">
                  <a:solidFill>
                    <a:schemeClr val="accent4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E67244-8086-ECA5-BE60-74060520515D}"/>
                  </a:ext>
                </a:extLst>
              </p:cNvPr>
              <p:cNvSpPr/>
              <p:nvPr/>
            </p:nvSpPr>
            <p:spPr>
              <a:xfrm>
                <a:off x="3264727" y="5634823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6"/>
                    </a:solidFill>
                    <a:latin typeface="Lato" panose="020F0502020204030203" pitchFamily="34" charset="0"/>
                  </a:rPr>
                  <a:t>On Track</a:t>
                </a:r>
                <a:endParaRPr lang="en-PK" sz="1000" b="1">
                  <a:solidFill>
                    <a:schemeClr val="accent6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90ECCF6-CEFF-1BA4-ADD9-45F21109155E}"/>
                  </a:ext>
                </a:extLst>
              </p:cNvPr>
              <p:cNvSpPr/>
              <p:nvPr/>
            </p:nvSpPr>
            <p:spPr>
              <a:xfrm>
                <a:off x="2948202" y="5917254"/>
                <a:ext cx="331606" cy="2515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742C778-0560-9834-8662-2B06960D242C}"/>
                  </a:ext>
                </a:extLst>
              </p:cNvPr>
              <p:cNvSpPr/>
              <p:nvPr/>
            </p:nvSpPr>
            <p:spPr>
              <a:xfrm>
                <a:off x="2948202" y="5634823"/>
                <a:ext cx="331606" cy="25153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9D101-18B3-ADB6-6664-3659C2789DE3}"/>
              </a:ext>
            </a:extLst>
          </p:cNvPr>
          <p:cNvGrpSpPr/>
          <p:nvPr/>
        </p:nvGrpSpPr>
        <p:grpSpPr>
          <a:xfrm>
            <a:off x="219480" y="4402477"/>
            <a:ext cx="3152704" cy="816393"/>
            <a:chOff x="2948201" y="1192146"/>
            <a:chExt cx="3152704" cy="81639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1BC7611-1577-EA80-737C-A22F76BE7F0B}"/>
                </a:ext>
              </a:extLst>
            </p:cNvPr>
            <p:cNvSpPr/>
            <p:nvPr/>
          </p:nvSpPr>
          <p:spPr>
            <a:xfrm>
              <a:off x="3514269" y="1757008"/>
              <a:ext cx="2586636" cy="251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Percentage of districts with DTP3 coverage greater than or equal to 80%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795C50-F1FD-7067-6608-9217385F046D}"/>
                </a:ext>
              </a:extLst>
            </p:cNvPr>
            <p:cNvSpPr/>
            <p:nvPr/>
          </p:nvSpPr>
          <p:spPr>
            <a:xfrm>
              <a:off x="3514269" y="1474577"/>
              <a:ext cx="2586636" cy="251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National coverage of DPT3 provided through routine services 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C1F50C-3A1C-177D-FF89-E661EE18CFB2}"/>
                </a:ext>
              </a:extLst>
            </p:cNvPr>
            <p:cNvSpPr/>
            <p:nvPr/>
          </p:nvSpPr>
          <p:spPr>
            <a:xfrm>
              <a:off x="2948201" y="1757008"/>
              <a:ext cx="572163" cy="2515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1.3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ADB326-3A84-54B5-3852-9C7181086FC7}"/>
                </a:ext>
              </a:extLst>
            </p:cNvPr>
            <p:cNvSpPr/>
            <p:nvPr/>
          </p:nvSpPr>
          <p:spPr>
            <a:xfrm>
              <a:off x="2948201" y="1474577"/>
              <a:ext cx="572163" cy="2515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1.2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97FBBC-9854-BCC3-25BF-325357DBC1E1}"/>
                </a:ext>
              </a:extLst>
            </p:cNvPr>
            <p:cNvGrpSpPr/>
            <p:nvPr/>
          </p:nvGrpSpPr>
          <p:grpSpPr>
            <a:xfrm>
              <a:off x="2948201" y="1192146"/>
              <a:ext cx="3152704" cy="251531"/>
              <a:chOff x="2948201" y="1192146"/>
              <a:chExt cx="3152704" cy="251531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DC469B-9F8B-1D7F-53B2-B22273522BA2}"/>
                  </a:ext>
                </a:extLst>
              </p:cNvPr>
              <p:cNvSpPr/>
              <p:nvPr/>
            </p:nvSpPr>
            <p:spPr>
              <a:xfrm>
                <a:off x="3514269" y="1192146"/>
                <a:ext cx="2586636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National coverage of IPV1 provided through routine service 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9963D5D-EEDF-56CC-1712-C404DFAB6C2F}"/>
                  </a:ext>
                </a:extLst>
              </p:cNvPr>
              <p:cNvSpPr/>
              <p:nvPr/>
            </p:nvSpPr>
            <p:spPr>
              <a:xfrm>
                <a:off x="2948201" y="1192146"/>
                <a:ext cx="572163" cy="25153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1.1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CC19404-D9D3-3A9B-3459-C8BDBEDA2AC8}"/>
              </a:ext>
            </a:extLst>
          </p:cNvPr>
          <p:cNvSpPr/>
          <p:nvPr/>
        </p:nvSpPr>
        <p:spPr>
          <a:xfrm>
            <a:off x="219480" y="3801551"/>
            <a:ext cx="1330426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F5A930-31B3-503F-3DC6-7867D1E5F508}"/>
              </a:ext>
            </a:extLst>
          </p:cNvPr>
          <p:cNvSpPr/>
          <p:nvPr/>
        </p:nvSpPr>
        <p:spPr>
          <a:xfrm>
            <a:off x="1549906" y="3801550"/>
            <a:ext cx="1330426" cy="398653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EMR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8C47D6-9246-71E8-58B6-1BA0F3BA1BA6}"/>
              </a:ext>
            </a:extLst>
          </p:cNvPr>
          <p:cNvCxnSpPr/>
          <p:nvPr/>
        </p:nvCxnSpPr>
        <p:spPr>
          <a:xfrm>
            <a:off x="1549906" y="854439"/>
            <a:ext cx="0" cy="334576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E858158-7D23-9032-BCA0-E9F1914072AA}"/>
              </a:ext>
            </a:extLst>
          </p:cNvPr>
          <p:cNvSpPr txBox="1"/>
          <p:nvPr/>
        </p:nvSpPr>
        <p:spPr>
          <a:xfrm>
            <a:off x="7025777" y="1769482"/>
            <a:ext cx="488160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43% (3/7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) countries reported more than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90% IPV1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71% (5/7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) countries reported more than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90% coverage of DTP3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43% (3/7)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of the countries reported equal to or more than 80% districts with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DTP3 coverage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474051B-1F4E-43C2-1E8C-D3A3CF3CF146}"/>
              </a:ext>
            </a:extLst>
          </p:cNvPr>
          <p:cNvCxnSpPr/>
          <p:nvPr/>
        </p:nvCxnSpPr>
        <p:spPr>
          <a:xfrm>
            <a:off x="2922514" y="909864"/>
            <a:ext cx="0" cy="334576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D60BBA5-4917-1ECC-E419-CB62AAF459FB}"/>
              </a:ext>
            </a:extLst>
          </p:cNvPr>
          <p:cNvSpPr/>
          <p:nvPr/>
        </p:nvSpPr>
        <p:spPr>
          <a:xfrm>
            <a:off x="2948842" y="3792690"/>
            <a:ext cx="1330426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SEAR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EDE0F-FD18-E4D7-8AF6-79F6C11CE018}"/>
              </a:ext>
            </a:extLst>
          </p:cNvPr>
          <p:cNvSpPr/>
          <p:nvPr/>
        </p:nvSpPr>
        <p:spPr>
          <a:xfrm>
            <a:off x="4620627" y="3791192"/>
            <a:ext cx="1789512" cy="398653"/>
          </a:xfrm>
          <a:prstGeom prst="rect">
            <a:avLst/>
          </a:prstGeom>
          <a:solidFill>
            <a:srgbClr val="F4B18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lack" panose="020F0A02020204030203" pitchFamily="34" charset="0"/>
              </a:rPr>
              <a:t>OVERALL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B3B266-F585-76D7-723E-9E3828BCDADE}"/>
              </a:ext>
            </a:extLst>
          </p:cNvPr>
          <p:cNvCxnSpPr>
            <a:cxnSpLocks/>
          </p:cNvCxnSpPr>
          <p:nvPr/>
        </p:nvCxnSpPr>
        <p:spPr>
          <a:xfrm>
            <a:off x="4279268" y="974253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3AB1AA7-ACAC-3686-F1E5-3022D3ED86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365196"/>
              </p:ext>
            </p:extLst>
          </p:nvPr>
        </p:nvGraphicFramePr>
        <p:xfrm>
          <a:off x="9331" y="378165"/>
          <a:ext cx="1548987" cy="347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21EE83D-128F-93E8-550E-720D0FD3C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613942"/>
              </p:ext>
            </p:extLst>
          </p:nvPr>
        </p:nvGraphicFramePr>
        <p:xfrm>
          <a:off x="4371785" y="909863"/>
          <a:ext cx="2286013" cy="293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34941291-69F8-8938-3157-106E91F2B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39060"/>
              </p:ext>
            </p:extLst>
          </p:nvPr>
        </p:nvGraphicFramePr>
        <p:xfrm>
          <a:off x="2841125" y="598807"/>
          <a:ext cx="1687351" cy="321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3F79076-D984-4BC0-942B-D1AB9ACDD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09682"/>
              </p:ext>
            </p:extLst>
          </p:nvPr>
        </p:nvGraphicFramePr>
        <p:xfrm>
          <a:off x="1425100" y="288076"/>
          <a:ext cx="1589932" cy="3527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35705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6FCA1-A692-E074-098A-F17AE923B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B8E3DB-CEC5-2576-929E-391A1889770B}"/>
              </a:ext>
            </a:extLst>
          </p:cNvPr>
          <p:cNvSpPr/>
          <p:nvPr/>
        </p:nvSpPr>
        <p:spPr>
          <a:xfrm>
            <a:off x="8042223" y="-1"/>
            <a:ext cx="4159108" cy="68255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73CC8F-6CFD-D681-B707-6FE07DD6439B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1: Status by Countries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B5B7E5-3770-D06A-1F70-ADBCE17DBD22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294977-2802-70F9-CB0D-D2BD48E0C766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7BA26F6-020C-1F36-570D-872E7EB00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E76096-A20B-D519-04A0-B89E1DEF8A7F}"/>
              </a:ext>
            </a:extLst>
          </p:cNvPr>
          <p:cNvCxnSpPr>
            <a:cxnSpLocks/>
          </p:cNvCxnSpPr>
          <p:nvPr/>
        </p:nvCxnSpPr>
        <p:spPr>
          <a:xfrm>
            <a:off x="1897625" y="2680031"/>
            <a:ext cx="6138861" cy="39329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6AD062-CBEE-BE64-EFAB-A553E300F644}"/>
              </a:ext>
            </a:extLst>
          </p:cNvPr>
          <p:cNvCxnSpPr>
            <a:cxnSpLocks/>
          </p:cNvCxnSpPr>
          <p:nvPr/>
        </p:nvCxnSpPr>
        <p:spPr>
          <a:xfrm>
            <a:off x="2074164" y="6598198"/>
            <a:ext cx="9950246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59C3289-7845-C759-FD62-8E73D4ED8E01}"/>
              </a:ext>
            </a:extLst>
          </p:cNvPr>
          <p:cNvGrpSpPr/>
          <p:nvPr/>
        </p:nvGrpSpPr>
        <p:grpSpPr>
          <a:xfrm>
            <a:off x="619428" y="1023317"/>
            <a:ext cx="1288026" cy="1670775"/>
            <a:chOff x="619428" y="1023317"/>
            <a:chExt cx="1288026" cy="16707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AAAE810-4E1F-2BFB-ADD3-3E4CFD3418FD}"/>
                </a:ext>
              </a:extLst>
            </p:cNvPr>
            <p:cNvSpPr/>
            <p:nvPr/>
          </p:nvSpPr>
          <p:spPr>
            <a:xfrm>
              <a:off x="619428" y="1023317"/>
              <a:ext cx="1288026" cy="1670775"/>
            </a:xfrm>
            <a:prstGeom prst="rect">
              <a:avLst/>
            </a:prstGeom>
            <a:solidFill>
              <a:srgbClr val="5B9BD5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Lato Black" panose="020F0A02020204030203" pitchFamily="34" charset="0"/>
                </a:rPr>
                <a:t>SO – 1.1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ADD7A2-A21A-52E2-A513-1699E46BDFEC}"/>
                </a:ext>
              </a:extLst>
            </p:cNvPr>
            <p:cNvSpPr/>
            <p:nvPr/>
          </p:nvSpPr>
          <p:spPr>
            <a:xfrm>
              <a:off x="619428" y="1724892"/>
              <a:ext cx="1288026" cy="95513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>
                  <a:solidFill>
                    <a:schemeClr val="tx1"/>
                  </a:solidFill>
                  <a:latin typeface="Lato" panose="020F0502020204030203" pitchFamily="34" charset="0"/>
                </a:rPr>
                <a:t>National coverage of IPV1 provided through routine service </a:t>
              </a:r>
              <a:endParaRPr lang="en-PK" sz="900" b="1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119F2F9-7375-9F01-3715-0670753F6175}"/>
              </a:ext>
            </a:extLst>
          </p:cNvPr>
          <p:cNvSpPr/>
          <p:nvPr/>
        </p:nvSpPr>
        <p:spPr>
          <a:xfrm>
            <a:off x="625165" y="2919539"/>
            <a:ext cx="1288026" cy="1670775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1.2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41F436-E03C-8480-99E1-454C56C2B7B0}"/>
              </a:ext>
            </a:extLst>
          </p:cNvPr>
          <p:cNvSpPr/>
          <p:nvPr/>
        </p:nvSpPr>
        <p:spPr>
          <a:xfrm>
            <a:off x="625165" y="3621114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National coverage of DPT3 provided through routine services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D199A2-BE96-82D4-8C0A-820C9A8FD6F5}"/>
              </a:ext>
            </a:extLst>
          </p:cNvPr>
          <p:cNvSpPr/>
          <p:nvPr/>
        </p:nvSpPr>
        <p:spPr>
          <a:xfrm>
            <a:off x="619428" y="4814638"/>
            <a:ext cx="1288026" cy="1670775"/>
          </a:xfrm>
          <a:prstGeom prst="rect">
            <a:avLst/>
          </a:prstGeom>
          <a:solidFill>
            <a:srgbClr val="20386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1.3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B47AE8-9BBD-8573-4233-F9CB3FE4503D}"/>
              </a:ext>
            </a:extLst>
          </p:cNvPr>
          <p:cNvSpPr/>
          <p:nvPr/>
        </p:nvSpPr>
        <p:spPr>
          <a:xfrm>
            <a:off x="619428" y="5516213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districts with DTP3 coverage greater than or equal to 80%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0F7D3-CEFE-74B7-0179-A0C5F76213EF}"/>
              </a:ext>
            </a:extLst>
          </p:cNvPr>
          <p:cNvSpPr txBox="1"/>
          <p:nvPr/>
        </p:nvSpPr>
        <p:spPr>
          <a:xfrm>
            <a:off x="8116951" y="1793702"/>
            <a:ext cx="387288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Lato Black" panose="020F0A02020204030203" pitchFamily="34" charset="0"/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Lato Black" panose="020F0A02020204030203" pitchFamily="34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rPr>
              <a:t>Indonesia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is at risk on all three indicators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14E17-A76C-E082-B2B6-F128184F4F12}"/>
              </a:ext>
            </a:extLst>
          </p:cNvPr>
          <p:cNvSpPr/>
          <p:nvPr/>
        </p:nvSpPr>
        <p:spPr>
          <a:xfrm>
            <a:off x="2074164" y="6321667"/>
            <a:ext cx="842870" cy="34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E20B88-425D-A272-AF3F-D6C815E67E7B}"/>
              </a:ext>
            </a:extLst>
          </p:cNvPr>
          <p:cNvSpPr/>
          <p:nvPr/>
        </p:nvSpPr>
        <p:spPr>
          <a:xfrm>
            <a:off x="3463787" y="6335537"/>
            <a:ext cx="842870" cy="34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26905F-BE25-F510-08B3-20E62F29DED7}"/>
              </a:ext>
            </a:extLst>
          </p:cNvPr>
          <p:cNvSpPr/>
          <p:nvPr/>
        </p:nvSpPr>
        <p:spPr>
          <a:xfrm>
            <a:off x="5559360" y="6335537"/>
            <a:ext cx="842870" cy="34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DE520E-9D5D-6D45-6829-2DFC6105336F}"/>
              </a:ext>
            </a:extLst>
          </p:cNvPr>
          <p:cNvCxnSpPr/>
          <p:nvPr/>
        </p:nvCxnSpPr>
        <p:spPr>
          <a:xfrm>
            <a:off x="2863286" y="1051558"/>
            <a:ext cx="0" cy="554736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64C0C1-A01D-D969-EAE8-38B032D9ABDA}"/>
              </a:ext>
            </a:extLst>
          </p:cNvPr>
          <p:cNvCxnSpPr/>
          <p:nvPr/>
        </p:nvCxnSpPr>
        <p:spPr>
          <a:xfrm>
            <a:off x="4306657" y="1019220"/>
            <a:ext cx="0" cy="554736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D3730FE-0ECA-C5A4-E368-D693BA03D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176647"/>
              </p:ext>
            </p:extLst>
          </p:nvPr>
        </p:nvGraphicFramePr>
        <p:xfrm>
          <a:off x="2004644" y="734143"/>
          <a:ext cx="5314781" cy="196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301C28-32D3-0231-E0E2-AF6DEBF02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86570"/>
              </p:ext>
            </p:extLst>
          </p:nvPr>
        </p:nvGraphicFramePr>
        <p:xfrm>
          <a:off x="1998907" y="2650101"/>
          <a:ext cx="5319983" cy="208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B25F796-7538-6E4F-A991-E77C274647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32749"/>
              </p:ext>
            </p:extLst>
          </p:nvPr>
        </p:nvGraphicFramePr>
        <p:xfrm>
          <a:off x="1982181" y="4548403"/>
          <a:ext cx="5336707" cy="188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510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043A0-3A90-FDE0-4F2F-63C9957F2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83F2604-4ECB-E3A9-2E2D-7133118D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831" y="924941"/>
            <a:ext cx="5766179" cy="24931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29A5AF-4107-6BB8-9190-BAD623975238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SO1: 2022 to 2023 Change (Country Level Analysis)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083B53-1DD5-46B0-8CA6-8448864E98F0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5035BB-259D-EC7E-9B43-C45DDDB0A685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E9F8352-BFC9-9627-D329-8DF9F0560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A0B2CC-C4C4-F138-2604-DC30D72368AF}"/>
              </a:ext>
            </a:extLst>
          </p:cNvPr>
          <p:cNvSpPr txBox="1"/>
          <p:nvPr/>
        </p:nvSpPr>
        <p:spPr>
          <a:xfrm>
            <a:off x="266348" y="3925218"/>
            <a:ext cx="488160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Overall DTP3 % coverage is increasing compared to IPV% coverage in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Nepal, Indonesia, Iraq and India</a:t>
            </a:r>
            <a:r>
              <a:rPr lang="en-US" b="1" dirty="0">
                <a:solidFill>
                  <a:schemeClr val="accent5">
                    <a:lumMod val="49000"/>
                  </a:schemeClr>
                </a:solidFill>
                <a:latin typeface="Lato"/>
                <a:ea typeface="Lato"/>
                <a:cs typeface="Lato"/>
              </a:rPr>
              <a:t> have declining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IPV coverage compared to last year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9DBAA-6F5A-7B6D-2F4A-4818D9574103}"/>
              </a:ext>
            </a:extLst>
          </p:cNvPr>
          <p:cNvSpPr txBox="1"/>
          <p:nvPr/>
        </p:nvSpPr>
        <p:spPr>
          <a:xfrm rot="5400000">
            <a:off x="11520364" y="1814285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1.2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A5A85-8F19-EBC6-3C36-52037E0C5068}"/>
              </a:ext>
            </a:extLst>
          </p:cNvPr>
          <p:cNvSpPr txBox="1"/>
          <p:nvPr/>
        </p:nvSpPr>
        <p:spPr>
          <a:xfrm rot="5400000">
            <a:off x="11478165" y="4597883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1.3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F5E2D-E2D6-A47F-8DCF-83BB51507092}"/>
              </a:ext>
            </a:extLst>
          </p:cNvPr>
          <p:cNvSpPr txBox="1"/>
          <p:nvPr/>
        </p:nvSpPr>
        <p:spPr>
          <a:xfrm rot="16200000">
            <a:off x="-101774" y="1806402"/>
            <a:ext cx="736244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1.1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7CC04C-E93F-378E-11D7-F3610D5EF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78" y="924940"/>
            <a:ext cx="5403010" cy="25552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719A8-0C46-C9E7-548F-8A0B62CFD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248" y="3631183"/>
            <a:ext cx="5704764" cy="26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97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9CF07-5AFD-2DC0-658C-6447EA78C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411140-808A-61BE-7C39-15E71E10CF7A}"/>
              </a:ext>
            </a:extLst>
          </p:cNvPr>
          <p:cNvSpPr/>
          <p:nvPr/>
        </p:nvSpPr>
        <p:spPr>
          <a:xfrm>
            <a:off x="-2244" y="589477"/>
            <a:ext cx="4189780" cy="6268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sz="3600">
              <a:latin typeface="Lato Black" panose="020F0A02020204030203" pitchFamily="34" charset="0"/>
            </a:endParaRP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National Surveillance Systems</a:t>
            </a:r>
          </a:p>
          <a:p>
            <a:endParaRPr lang="en-US" sz="160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rapidly detect and report poliovirus and other diseases</a:t>
            </a: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				</a:t>
            </a:r>
          </a:p>
          <a:p>
            <a:endParaRPr lang="en-PK" sz="360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F36C40-4695-E5F0-FC57-10F330DE515C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2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800506-1DDF-6EE6-F22A-6B067A783CA4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7E7813-4638-A9CA-64F3-1BD72A8B2E24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ED0DA91-37AA-FB8E-692F-8520100DD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0DC87A-18AF-1A14-EF7E-0C426DD1C801}"/>
              </a:ext>
            </a:extLst>
          </p:cNvPr>
          <p:cNvSpPr/>
          <p:nvPr/>
        </p:nvSpPr>
        <p:spPr>
          <a:xfrm>
            <a:off x="5812537" y="336574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active ES sites meeting sensitivity threshold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of at least 50% samples positive for enterovirus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F5E0F4-F3AE-4D78-AE01-B7009575A9A6}"/>
              </a:ext>
            </a:extLst>
          </p:cNvPr>
          <p:cNvSpPr/>
          <p:nvPr/>
        </p:nvSpPr>
        <p:spPr>
          <a:xfrm>
            <a:off x="5812537" y="2223467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reporting AFP cases and ES sample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final results within 35 days of onset of AFP cases or ES sample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E78B07-3495-FE75-A73F-730FCCD16EC6}"/>
              </a:ext>
            </a:extLst>
          </p:cNvPr>
          <p:cNvSpPr/>
          <p:nvPr/>
        </p:nvSpPr>
        <p:spPr>
          <a:xfrm>
            <a:off x="5812537" y="108119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districts with rate of non-polio AFP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detected annually ≥ 2 per 100 000 population aged less than 15 years.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4C2985-29E6-40B6-9DA7-F335B2D763D5}"/>
              </a:ext>
            </a:extLst>
          </p:cNvPr>
          <p:cNvSpPr/>
          <p:nvPr/>
        </p:nvSpPr>
        <p:spPr>
          <a:xfrm>
            <a:off x="4852555" y="336574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2.3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0886A5-8E8A-5EC8-ECEE-2CBD5D3E4A26}"/>
              </a:ext>
            </a:extLst>
          </p:cNvPr>
          <p:cNvSpPr/>
          <p:nvPr/>
        </p:nvSpPr>
        <p:spPr>
          <a:xfrm>
            <a:off x="4852555" y="2223467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2.2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293B0-A9FA-8B59-9BF6-5DF388FE795D}"/>
              </a:ext>
            </a:extLst>
          </p:cNvPr>
          <p:cNvSpPr/>
          <p:nvPr/>
        </p:nvSpPr>
        <p:spPr>
          <a:xfrm>
            <a:off x="4852555" y="108119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2.1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6380F8-77DB-BA60-DD59-213DD0E91C17}"/>
              </a:ext>
            </a:extLst>
          </p:cNvPr>
          <p:cNvSpPr/>
          <p:nvPr/>
        </p:nvSpPr>
        <p:spPr>
          <a:xfrm>
            <a:off x="5812537" y="4508017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Rate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discarded non-measles non-rubella cases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annually per 100,000 population (provisional data)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B24226-1972-C01D-753F-1AB10E87E046}"/>
              </a:ext>
            </a:extLst>
          </p:cNvPr>
          <p:cNvSpPr/>
          <p:nvPr/>
        </p:nvSpPr>
        <p:spPr>
          <a:xfrm>
            <a:off x="4852555" y="4508017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2.4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9DF2B9-00AD-BB2A-A617-BEF63075DE0A}"/>
              </a:ext>
            </a:extLst>
          </p:cNvPr>
          <p:cNvSpPr/>
          <p:nvPr/>
        </p:nvSpPr>
        <p:spPr>
          <a:xfrm>
            <a:off x="5812537" y="565029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Country average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IHR capacity score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related to laboratory compared to regional average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DD4927-2CBF-87A5-CA8D-0965E24EAFF0}"/>
              </a:ext>
            </a:extLst>
          </p:cNvPr>
          <p:cNvSpPr/>
          <p:nvPr/>
        </p:nvSpPr>
        <p:spPr>
          <a:xfrm>
            <a:off x="4852555" y="565029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2.5</a:t>
            </a:r>
            <a:endParaRPr lang="en-PK" sz="240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4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787FF-4778-AB4F-9A7D-33A4DB1FA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F20CB3-925F-FB77-CD73-31946BF5DE2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2: Status by Regions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FC77BA-9016-4B0C-16A0-AA4FCD507715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07EB9A-BF9F-858D-2599-3B81D6B7A158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C4B1E1C-920F-682F-3E11-6DCDCA2C8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D9E5CBD-8C45-21EE-2DDE-DCC3ED23CCA4}"/>
              </a:ext>
            </a:extLst>
          </p:cNvPr>
          <p:cNvSpPr/>
          <p:nvPr/>
        </p:nvSpPr>
        <p:spPr>
          <a:xfrm>
            <a:off x="4854353" y="6276060"/>
            <a:ext cx="2426727" cy="328221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n = number of countries)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892050-5B9D-1255-61F1-4137FEB4FC32}"/>
              </a:ext>
            </a:extLst>
          </p:cNvPr>
          <p:cNvSpPr/>
          <p:nvPr/>
        </p:nvSpPr>
        <p:spPr>
          <a:xfrm>
            <a:off x="91881" y="3468401"/>
            <a:ext cx="1286437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DB0EB7-4585-485D-8C2C-C4CFADE2BDE3}"/>
              </a:ext>
            </a:extLst>
          </p:cNvPr>
          <p:cNvSpPr/>
          <p:nvPr/>
        </p:nvSpPr>
        <p:spPr>
          <a:xfrm>
            <a:off x="1491780" y="3468401"/>
            <a:ext cx="1439140" cy="398653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EMR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036076-1088-D46D-2BE6-52862C991CCD}"/>
              </a:ext>
            </a:extLst>
          </p:cNvPr>
          <p:cNvCxnSpPr>
            <a:cxnSpLocks/>
          </p:cNvCxnSpPr>
          <p:nvPr/>
        </p:nvCxnSpPr>
        <p:spPr>
          <a:xfrm>
            <a:off x="7053642" y="1542777"/>
            <a:ext cx="0" cy="3145418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75372D-4F52-F5EB-F6CC-8C143A60C5B3}"/>
              </a:ext>
            </a:extLst>
          </p:cNvPr>
          <p:cNvGrpSpPr/>
          <p:nvPr/>
        </p:nvGrpSpPr>
        <p:grpSpPr>
          <a:xfrm>
            <a:off x="101898" y="4855830"/>
            <a:ext cx="3899153" cy="1736942"/>
            <a:chOff x="4919323" y="4923189"/>
            <a:chExt cx="3899153" cy="173694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B953B3-9C51-F339-108C-1B07B37D4254}"/>
                </a:ext>
              </a:extLst>
            </p:cNvPr>
            <p:cNvSpPr/>
            <p:nvPr/>
          </p:nvSpPr>
          <p:spPr>
            <a:xfrm>
              <a:off x="5489961" y="5622297"/>
              <a:ext cx="3328515" cy="33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Percentage of active ES sites meeting sensitivity threshold of at least 50% samples positive for enterovirus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23CC43E-E380-C7A4-CFCA-CFB48A9E7EAB}"/>
                </a:ext>
              </a:extLst>
            </p:cNvPr>
            <p:cNvSpPr/>
            <p:nvPr/>
          </p:nvSpPr>
          <p:spPr>
            <a:xfrm>
              <a:off x="5489961" y="5272743"/>
              <a:ext cx="3328515" cy="33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Percentage of reporting AFP cases and ES sample final results within 35 days of onset of AFP cases or ES sample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DA607C-082D-D861-4BFC-4141B284BBD8}"/>
                </a:ext>
              </a:extLst>
            </p:cNvPr>
            <p:cNvSpPr/>
            <p:nvPr/>
          </p:nvSpPr>
          <p:spPr>
            <a:xfrm>
              <a:off x="4919323" y="5622297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2.3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5647EA-D87E-41E9-ADD7-ADF490AB700F}"/>
                </a:ext>
              </a:extLst>
            </p:cNvPr>
            <p:cNvSpPr/>
            <p:nvPr/>
          </p:nvSpPr>
          <p:spPr>
            <a:xfrm>
              <a:off x="4919323" y="5272743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2.2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FC5D833-CA05-98BE-88A4-AAA856E653C4}"/>
                </a:ext>
              </a:extLst>
            </p:cNvPr>
            <p:cNvGrpSpPr/>
            <p:nvPr/>
          </p:nvGrpSpPr>
          <p:grpSpPr>
            <a:xfrm>
              <a:off x="4919323" y="4923189"/>
              <a:ext cx="3899153" cy="338725"/>
              <a:chOff x="4919323" y="4923189"/>
              <a:chExt cx="3899153" cy="33872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79F7C4-CDE7-7013-C519-EADDF35B4A25}"/>
                  </a:ext>
                </a:extLst>
              </p:cNvPr>
              <p:cNvSpPr/>
              <p:nvPr/>
            </p:nvSpPr>
            <p:spPr>
              <a:xfrm>
                <a:off x="5489961" y="4923189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districts with rate of non-polio AFP detected annually ≥ 2 per 100 000 population aged less than 15 years.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33C390C-5A28-E3DE-8F3D-DE63EDD0F77A}"/>
                  </a:ext>
                </a:extLst>
              </p:cNvPr>
              <p:cNvSpPr/>
              <p:nvPr/>
            </p:nvSpPr>
            <p:spPr>
              <a:xfrm>
                <a:off x="4919323" y="4923189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2.1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4E1A2-FA3B-7906-CBD3-C5B1CC715994}"/>
                </a:ext>
              </a:extLst>
            </p:cNvPr>
            <p:cNvSpPr/>
            <p:nvPr/>
          </p:nvSpPr>
          <p:spPr>
            <a:xfrm>
              <a:off x="5489961" y="5971851"/>
              <a:ext cx="3328515" cy="33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Rate of discarded non-measles non-rubella cases annually per 100,000 population (provisional data)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E879DB6-3F9D-9271-43E1-C7B6BB9CFA65}"/>
                </a:ext>
              </a:extLst>
            </p:cNvPr>
            <p:cNvSpPr/>
            <p:nvPr/>
          </p:nvSpPr>
          <p:spPr>
            <a:xfrm>
              <a:off x="4919323" y="5971851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2.4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EAE675-4B7A-6A3F-D32D-3FA95A3A498B}"/>
                </a:ext>
              </a:extLst>
            </p:cNvPr>
            <p:cNvSpPr/>
            <p:nvPr/>
          </p:nvSpPr>
          <p:spPr>
            <a:xfrm>
              <a:off x="5489961" y="6321406"/>
              <a:ext cx="3328515" cy="338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Country average IHR capacity score related to laboratory compared to regional average 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1C494F4-8C64-DA04-C651-24204467E38E}"/>
                </a:ext>
              </a:extLst>
            </p:cNvPr>
            <p:cNvSpPr/>
            <p:nvPr/>
          </p:nvSpPr>
          <p:spPr>
            <a:xfrm>
              <a:off x="4919323" y="6321406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2.5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22719E-D95D-DA4C-3B7E-998E00A4F62E}"/>
              </a:ext>
            </a:extLst>
          </p:cNvPr>
          <p:cNvCxnSpPr>
            <a:cxnSpLocks/>
          </p:cNvCxnSpPr>
          <p:nvPr/>
        </p:nvCxnSpPr>
        <p:spPr>
          <a:xfrm>
            <a:off x="1458841" y="924807"/>
            <a:ext cx="0" cy="300511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FDEF81-C6C3-E7E3-16C9-A8173DA75C96}"/>
              </a:ext>
            </a:extLst>
          </p:cNvPr>
          <p:cNvGrpSpPr/>
          <p:nvPr/>
        </p:nvGrpSpPr>
        <p:grpSpPr>
          <a:xfrm>
            <a:off x="4854353" y="5021640"/>
            <a:ext cx="2409112" cy="816393"/>
            <a:chOff x="2948202" y="5634823"/>
            <a:chExt cx="2409112" cy="8163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D5C147-3A1D-0E5C-17AC-848F55161243}"/>
                </a:ext>
              </a:extLst>
            </p:cNvPr>
            <p:cNvSpPr/>
            <p:nvPr/>
          </p:nvSpPr>
          <p:spPr>
            <a:xfrm>
              <a:off x="2948202" y="6199685"/>
              <a:ext cx="331606" cy="2515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sz="1200">
                <a:latin typeface="Lato Black" panose="020F0A0202020403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E95DD-B130-0D9F-7F30-489E526F408F}"/>
                </a:ext>
              </a:extLst>
            </p:cNvPr>
            <p:cNvGrpSpPr/>
            <p:nvPr/>
          </p:nvGrpSpPr>
          <p:grpSpPr>
            <a:xfrm>
              <a:off x="2948202" y="5634823"/>
              <a:ext cx="2409112" cy="816393"/>
              <a:chOff x="2948202" y="5634823"/>
              <a:chExt cx="2409112" cy="81639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1ED963-7585-99F3-9FF0-F4982213B6A2}"/>
                  </a:ext>
                </a:extLst>
              </p:cNvPr>
              <p:cNvSpPr/>
              <p:nvPr/>
            </p:nvSpPr>
            <p:spPr>
              <a:xfrm>
                <a:off x="3264727" y="6199685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rgbClr val="C00000"/>
                    </a:solidFill>
                    <a:latin typeface="Lato" panose="020F0502020204030203" pitchFamily="34" charset="0"/>
                  </a:rPr>
                  <a:t>Off Track</a:t>
                </a:r>
                <a:endParaRPr lang="en-PK" sz="1000" b="1">
                  <a:solidFill>
                    <a:srgbClr val="C00000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D9F13EA-FF63-B530-2634-DE3337E817BB}"/>
                  </a:ext>
                </a:extLst>
              </p:cNvPr>
              <p:cNvSpPr/>
              <p:nvPr/>
            </p:nvSpPr>
            <p:spPr>
              <a:xfrm>
                <a:off x="3264727" y="5917254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4"/>
                    </a:solidFill>
                    <a:latin typeface="Lato" panose="020F0502020204030203" pitchFamily="34" charset="0"/>
                  </a:rPr>
                  <a:t>At Risk</a:t>
                </a:r>
                <a:endParaRPr lang="en-PK" sz="1000" b="1">
                  <a:solidFill>
                    <a:schemeClr val="accent4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BA1E47D-D50A-7DD2-2007-589791B94DCF}"/>
                  </a:ext>
                </a:extLst>
              </p:cNvPr>
              <p:cNvSpPr/>
              <p:nvPr/>
            </p:nvSpPr>
            <p:spPr>
              <a:xfrm>
                <a:off x="3264727" y="5634823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6"/>
                    </a:solidFill>
                    <a:latin typeface="Lato" panose="020F0502020204030203" pitchFamily="34" charset="0"/>
                  </a:rPr>
                  <a:t>On Track</a:t>
                </a:r>
                <a:endParaRPr lang="en-PK" sz="1000" b="1">
                  <a:solidFill>
                    <a:schemeClr val="accent6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73B4070-324F-6924-84E0-558E878B7D42}"/>
                  </a:ext>
                </a:extLst>
              </p:cNvPr>
              <p:cNvSpPr/>
              <p:nvPr/>
            </p:nvSpPr>
            <p:spPr>
              <a:xfrm>
                <a:off x="2948202" y="5917254"/>
                <a:ext cx="331606" cy="2515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37B4FDD-DD78-C2A5-F2B4-8F40C3953771}"/>
                  </a:ext>
                </a:extLst>
              </p:cNvPr>
              <p:cNvSpPr/>
              <p:nvPr/>
            </p:nvSpPr>
            <p:spPr>
              <a:xfrm>
                <a:off x="2948202" y="5634823"/>
                <a:ext cx="331606" cy="25153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A93C239-EB85-EB28-09C9-6D43340F906E}"/>
              </a:ext>
            </a:extLst>
          </p:cNvPr>
          <p:cNvSpPr txBox="1"/>
          <p:nvPr/>
        </p:nvSpPr>
        <p:spPr>
          <a:xfrm>
            <a:off x="7391754" y="777413"/>
            <a:ext cx="46999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Lato Black" panose="020F0A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Both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EMR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countries Off Track for IHR capacity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28% (2/7)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achieved benchmark for AFP detection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14% (1/7) countries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reported on track for timeliness of reporting.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57% (4/6 among reported)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on track for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100% (7/7)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on track rate of discarded non-measles non-rubella cases indicator</a:t>
            </a:r>
            <a:endParaRPr lang="en-US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42% (3/7)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on track for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IHR capacity score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for laboratories</a:t>
            </a:r>
          </a:p>
          <a:p>
            <a:endParaRPr lang="en-US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557C1E-135E-5D7C-D746-95AC81512D29}"/>
              </a:ext>
            </a:extLst>
          </p:cNvPr>
          <p:cNvCxnSpPr>
            <a:cxnSpLocks/>
          </p:cNvCxnSpPr>
          <p:nvPr/>
        </p:nvCxnSpPr>
        <p:spPr>
          <a:xfrm>
            <a:off x="4573890" y="1059393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4855080-87BA-F8B6-437D-BAA959B6A1CF}"/>
              </a:ext>
            </a:extLst>
          </p:cNvPr>
          <p:cNvCxnSpPr>
            <a:cxnSpLocks/>
          </p:cNvCxnSpPr>
          <p:nvPr/>
        </p:nvCxnSpPr>
        <p:spPr>
          <a:xfrm>
            <a:off x="7391754" y="1135785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34335CC-D9A6-4477-B03C-1866366D5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634878"/>
              </p:ext>
            </p:extLst>
          </p:nvPr>
        </p:nvGraphicFramePr>
        <p:xfrm>
          <a:off x="1356831" y="769835"/>
          <a:ext cx="1769884" cy="28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AB66B4-E4D1-2C4D-E36A-D9C7F233C740}"/>
              </a:ext>
            </a:extLst>
          </p:cNvPr>
          <p:cNvCxnSpPr>
            <a:cxnSpLocks/>
          </p:cNvCxnSpPr>
          <p:nvPr/>
        </p:nvCxnSpPr>
        <p:spPr>
          <a:xfrm>
            <a:off x="3005701" y="924807"/>
            <a:ext cx="0" cy="300511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48D643-13D3-774F-AA47-D5D22F106526}"/>
              </a:ext>
            </a:extLst>
          </p:cNvPr>
          <p:cNvSpPr/>
          <p:nvPr/>
        </p:nvSpPr>
        <p:spPr>
          <a:xfrm>
            <a:off x="3045202" y="3499837"/>
            <a:ext cx="1286437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SEAR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3734E9-8E44-8912-B307-BA5FA9DB50B9}"/>
              </a:ext>
            </a:extLst>
          </p:cNvPr>
          <p:cNvSpPr/>
          <p:nvPr/>
        </p:nvSpPr>
        <p:spPr>
          <a:xfrm>
            <a:off x="4861650" y="3468401"/>
            <a:ext cx="2118449" cy="398653"/>
          </a:xfrm>
          <a:prstGeom prst="rect">
            <a:avLst/>
          </a:prstGeom>
          <a:solidFill>
            <a:srgbClr val="F4B18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OVERALL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2C2492CC-6B84-45F7-8EE9-294F449AE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440086"/>
              </p:ext>
            </p:extLst>
          </p:nvPr>
        </p:nvGraphicFramePr>
        <p:xfrm>
          <a:off x="-52368" y="777413"/>
          <a:ext cx="1540046" cy="27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DD3885-D97E-4488-97B0-ECA9CB8E48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96916"/>
              </p:ext>
            </p:extLst>
          </p:nvPr>
        </p:nvGraphicFramePr>
        <p:xfrm>
          <a:off x="4573890" y="748840"/>
          <a:ext cx="2649152" cy="275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C7FCBC-0C88-4C40-B29B-CAD678F71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85021"/>
              </p:ext>
            </p:extLst>
          </p:nvPr>
        </p:nvGraphicFramePr>
        <p:xfrm>
          <a:off x="2917959" y="754405"/>
          <a:ext cx="1639031" cy="278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8433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35DA88-C1B9-4101-BA35-511B65BDBC4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Updated List of Countries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4D0EB-6271-4D02-8CB8-AD02C1F0737A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A7A66E-BCB8-4E93-9208-AF30DF10129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12AF1D2-85EF-44C1-8381-775CBFAA0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6416179-10DA-0207-1DD9-743D5EF6BC5C}"/>
              </a:ext>
            </a:extLst>
          </p:cNvPr>
          <p:cNvGrpSpPr/>
          <p:nvPr/>
        </p:nvGrpSpPr>
        <p:grpSpPr>
          <a:xfrm>
            <a:off x="287394" y="996266"/>
            <a:ext cx="2485168" cy="5591763"/>
            <a:chOff x="913490" y="1127209"/>
            <a:chExt cx="3006012" cy="5360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B0B57C-3667-462F-8BF1-470F5250E3F2}"/>
                </a:ext>
              </a:extLst>
            </p:cNvPr>
            <p:cNvSpPr/>
            <p:nvPr/>
          </p:nvSpPr>
          <p:spPr>
            <a:xfrm>
              <a:off x="913490" y="1127209"/>
              <a:ext cx="3006012" cy="5447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Lato" panose="020F0502020204030203" pitchFamily="34" charset="0"/>
                </a:rPr>
                <a:t>Previous list of Priority Countries (20)</a:t>
              </a:r>
              <a:endParaRPr lang="en-PK" sz="16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92C625-2218-4AEA-8EC6-35CC311CAC22}"/>
                </a:ext>
              </a:extLst>
            </p:cNvPr>
            <p:cNvSpPr/>
            <p:nvPr/>
          </p:nvSpPr>
          <p:spPr>
            <a:xfrm>
              <a:off x="913490" y="1699270"/>
              <a:ext cx="3006012" cy="478879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AFR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(7 Countries)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Angola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Cameroon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Chad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DR Congo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Ethiopia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Nigeria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South Sudan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EMR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(8 Countries)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Afghanistan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Iraq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Libya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Pakistan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Somalia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Sudan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Syria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Yemen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SEAR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(5 Countries)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Bangladesh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India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Indonesia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Myanmar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Nepal</a:t>
              </a:r>
            </a:p>
            <a:p>
              <a:endParaRPr lang="en-PK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04E2A3-D535-4976-B9A5-925C40CFD47F}"/>
              </a:ext>
            </a:extLst>
          </p:cNvPr>
          <p:cNvCxnSpPr/>
          <p:nvPr/>
        </p:nvCxnSpPr>
        <p:spPr>
          <a:xfrm>
            <a:off x="3521131" y="1401048"/>
            <a:ext cx="0" cy="4680413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89AACD-18C8-12F7-5152-84DEDC29CE68}"/>
              </a:ext>
            </a:extLst>
          </p:cNvPr>
          <p:cNvGrpSpPr/>
          <p:nvPr/>
        </p:nvGrpSpPr>
        <p:grpSpPr>
          <a:xfrm>
            <a:off x="4286359" y="995164"/>
            <a:ext cx="2571018" cy="5592859"/>
            <a:chOff x="8478567" y="1127211"/>
            <a:chExt cx="3006012" cy="53167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CC9448-132F-494C-9E78-6EA4D001ACD4}"/>
                </a:ext>
              </a:extLst>
            </p:cNvPr>
            <p:cNvSpPr/>
            <p:nvPr/>
          </p:nvSpPr>
          <p:spPr>
            <a:xfrm>
              <a:off x="8478567" y="1127211"/>
              <a:ext cx="3006012" cy="5447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schemeClr val="tx1"/>
                  </a:solidFill>
                  <a:latin typeface="Lato" panose="020F0502020204030203" pitchFamily="34" charset="0"/>
                </a:rPr>
                <a:t>New List of Priority Countries (21)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639B79-C7E6-4E43-82AD-1C12D9EA9B54}"/>
                </a:ext>
              </a:extLst>
            </p:cNvPr>
            <p:cNvSpPr/>
            <p:nvPr/>
          </p:nvSpPr>
          <p:spPr>
            <a:xfrm>
              <a:off x="8478567" y="1691610"/>
              <a:ext cx="3006012" cy="47523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52000" rtlCol="0" anchor="t"/>
            <a:lstStyle/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AFR</a:t>
              </a: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(14 Countries)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Angola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Burkina Faso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Cameroon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Central African Rep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Chad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DR Congo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Ethiopia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Guinea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Madagascar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Mali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Mozambique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Niger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Nigeria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South Sudan</a:t>
              </a:r>
            </a:p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EMR</a:t>
              </a:r>
              <a:r>
                <a:rPr 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(6 Countries)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Afghanistan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Pakistan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Somalia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Sudan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Syria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Yemen</a:t>
              </a:r>
            </a:p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SEAR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(1 country)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Myanmar</a:t>
              </a:r>
            </a:p>
            <a:p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BEC40A-7052-42EE-A49B-9E454B1AE011}"/>
              </a:ext>
            </a:extLst>
          </p:cNvPr>
          <p:cNvCxnSpPr/>
          <p:nvPr/>
        </p:nvCxnSpPr>
        <p:spPr>
          <a:xfrm>
            <a:off x="7877024" y="1415204"/>
            <a:ext cx="0" cy="4680413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76F3DE-C144-965F-C81C-2E5748FCAA5A}"/>
              </a:ext>
            </a:extLst>
          </p:cNvPr>
          <p:cNvGrpSpPr/>
          <p:nvPr/>
        </p:nvGrpSpPr>
        <p:grpSpPr>
          <a:xfrm>
            <a:off x="8889708" y="996408"/>
            <a:ext cx="2571018" cy="5294976"/>
            <a:chOff x="8478567" y="1127211"/>
            <a:chExt cx="3006012" cy="529497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96966D-CB79-56D3-F1D8-C7F5F81DD070}"/>
                </a:ext>
              </a:extLst>
            </p:cNvPr>
            <p:cNvSpPr/>
            <p:nvPr/>
          </p:nvSpPr>
          <p:spPr>
            <a:xfrm>
              <a:off x="8478567" y="1127211"/>
              <a:ext cx="3006012" cy="5447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Lato" panose="020F0502020204030203" pitchFamily="34" charset="0"/>
                </a:rPr>
                <a:t>Watch List Countries</a:t>
              </a:r>
              <a:endParaRPr lang="en-PK" sz="1600" b="1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894807-508A-B262-286F-CECEC1F0AEA5}"/>
                </a:ext>
              </a:extLst>
            </p:cNvPr>
            <p:cNvSpPr/>
            <p:nvPr/>
          </p:nvSpPr>
          <p:spPr>
            <a:xfrm>
              <a:off x="8478567" y="1669808"/>
              <a:ext cx="3006012" cy="475237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252000" rtlCol="0" anchor="t"/>
            <a:lstStyle/>
            <a:p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EMR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(2 Countries)</a:t>
              </a:r>
            </a:p>
            <a:p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Iraq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Libya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  <a:p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SEAR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(4 Countries)</a:t>
              </a:r>
            </a:p>
            <a:p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Bangladesh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India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Indonesia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Nepal</a:t>
              </a:r>
            </a:p>
            <a:p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  <a:p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AFR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 (1 country)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Kenya</a:t>
              </a:r>
            </a:p>
            <a:p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935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9BD3E-FD15-DE56-813B-CD9FCC8C6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AAFFCD-3A0B-2918-4982-E1EA40810CC5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2: Status by Countries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3BFBF0-5368-A147-0BDB-AC059AFDBD1F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5AF45-0CC8-1638-9425-DD4DBB5E8826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7003A06-BED2-209A-E011-5829F0276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DFFD18-1660-F5FF-7FBE-812557A36B2E}"/>
              </a:ext>
            </a:extLst>
          </p:cNvPr>
          <p:cNvSpPr/>
          <p:nvPr/>
        </p:nvSpPr>
        <p:spPr>
          <a:xfrm>
            <a:off x="1703683" y="6185465"/>
            <a:ext cx="842870" cy="34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BDE4D7-0A7F-77B3-EE72-B67619282C46}"/>
              </a:ext>
            </a:extLst>
          </p:cNvPr>
          <p:cNvSpPr/>
          <p:nvPr/>
        </p:nvSpPr>
        <p:spPr>
          <a:xfrm>
            <a:off x="2393707" y="6210071"/>
            <a:ext cx="1034092" cy="395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49E7F-EE12-FB76-CCCB-24873B4AAA86}"/>
              </a:ext>
            </a:extLst>
          </p:cNvPr>
          <p:cNvSpPr/>
          <p:nvPr/>
        </p:nvSpPr>
        <p:spPr>
          <a:xfrm>
            <a:off x="338871" y="1023317"/>
            <a:ext cx="1288026" cy="1670775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A9A19F-E62F-CD60-3990-BF4EEA9F1C7A}"/>
              </a:ext>
            </a:extLst>
          </p:cNvPr>
          <p:cNvSpPr/>
          <p:nvPr/>
        </p:nvSpPr>
        <p:spPr>
          <a:xfrm>
            <a:off x="338871" y="1579418"/>
            <a:ext cx="1288026" cy="11006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districts with rate of non-polio AFP detected annually ≥ 2 per 100 000 population aged less than 15 years.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ECF150-6C83-B18D-A5A0-C9A90AC66C8C}"/>
              </a:ext>
            </a:extLst>
          </p:cNvPr>
          <p:cNvSpPr/>
          <p:nvPr/>
        </p:nvSpPr>
        <p:spPr>
          <a:xfrm>
            <a:off x="344608" y="2784456"/>
            <a:ext cx="1288026" cy="1670775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B9C060-95B6-A7D2-BCC2-59F99B7BBD80}"/>
              </a:ext>
            </a:extLst>
          </p:cNvPr>
          <p:cNvSpPr/>
          <p:nvPr/>
        </p:nvSpPr>
        <p:spPr>
          <a:xfrm>
            <a:off x="344608" y="3486031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reporting AFP cases and ES sample final results within 35 days of onset of AFP cases or ES sample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E1EC22-0ADF-5499-3E10-8CEF2786927F}"/>
              </a:ext>
            </a:extLst>
          </p:cNvPr>
          <p:cNvSpPr/>
          <p:nvPr/>
        </p:nvSpPr>
        <p:spPr>
          <a:xfrm>
            <a:off x="338871" y="4575645"/>
            <a:ext cx="1288026" cy="1670775"/>
          </a:xfrm>
          <a:prstGeom prst="rect">
            <a:avLst/>
          </a:prstGeom>
          <a:solidFill>
            <a:srgbClr val="20386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8EC5C5-0D80-8C48-BF95-4DAD5FF16E15}"/>
              </a:ext>
            </a:extLst>
          </p:cNvPr>
          <p:cNvSpPr/>
          <p:nvPr/>
        </p:nvSpPr>
        <p:spPr>
          <a:xfrm>
            <a:off x="338871" y="5277220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active ES sites meeting sensitivity threshold of at least 50% samples positive for enterovirus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AF80B7-2BF7-BA72-7731-AACB054A91DA}"/>
              </a:ext>
            </a:extLst>
          </p:cNvPr>
          <p:cNvCxnSpPr/>
          <p:nvPr/>
        </p:nvCxnSpPr>
        <p:spPr>
          <a:xfrm>
            <a:off x="3547535" y="1017874"/>
            <a:ext cx="0" cy="554736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8C9CF3-1B9F-FCE5-C8B8-F50424AF77FD}"/>
              </a:ext>
            </a:extLst>
          </p:cNvPr>
          <p:cNvCxnSpPr/>
          <p:nvPr/>
        </p:nvCxnSpPr>
        <p:spPr>
          <a:xfrm>
            <a:off x="2452410" y="1065097"/>
            <a:ext cx="0" cy="554736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6A3E501-A4DB-E186-172B-7FFC510AF4D0}"/>
              </a:ext>
            </a:extLst>
          </p:cNvPr>
          <p:cNvSpPr/>
          <p:nvPr/>
        </p:nvSpPr>
        <p:spPr>
          <a:xfrm>
            <a:off x="4196842" y="6216779"/>
            <a:ext cx="1034092" cy="395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C032D-0EFE-0E1F-8AFE-642FD918DB99}"/>
              </a:ext>
            </a:extLst>
          </p:cNvPr>
          <p:cNvSpPr/>
          <p:nvPr/>
        </p:nvSpPr>
        <p:spPr>
          <a:xfrm>
            <a:off x="5989541" y="1017874"/>
            <a:ext cx="1288026" cy="1670775"/>
          </a:xfrm>
          <a:prstGeom prst="rect">
            <a:avLst/>
          </a:prstGeom>
          <a:solidFill>
            <a:srgbClr val="20386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2E690B-4AAC-849B-9533-385FC6BED4B7}"/>
              </a:ext>
            </a:extLst>
          </p:cNvPr>
          <p:cNvSpPr/>
          <p:nvPr/>
        </p:nvSpPr>
        <p:spPr>
          <a:xfrm>
            <a:off x="5989541" y="1505445"/>
            <a:ext cx="1288026" cy="11006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Rate of discarded non-measles non-rubella cases annually per 100,000 population (provisional data)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058023-60E8-CAD3-1396-58F9D6B1BEE8}"/>
              </a:ext>
            </a:extLst>
          </p:cNvPr>
          <p:cNvSpPr/>
          <p:nvPr/>
        </p:nvSpPr>
        <p:spPr>
          <a:xfrm>
            <a:off x="5973636" y="2755968"/>
            <a:ext cx="1288026" cy="1670775"/>
          </a:xfrm>
          <a:prstGeom prst="rect">
            <a:avLst/>
          </a:prstGeom>
          <a:solidFill>
            <a:srgbClr val="44546A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2.5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9B9AC3-9B4B-F359-8CF4-E798E677C1A9}"/>
              </a:ext>
            </a:extLst>
          </p:cNvPr>
          <p:cNvSpPr/>
          <p:nvPr/>
        </p:nvSpPr>
        <p:spPr>
          <a:xfrm>
            <a:off x="5970601" y="3358777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Country average IHR capacity score related to laboratory compared to regional average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6BB0B2-DAAF-4F26-0786-2E67D7652B73}"/>
              </a:ext>
            </a:extLst>
          </p:cNvPr>
          <p:cNvCxnSpPr>
            <a:cxnSpLocks/>
          </p:cNvCxnSpPr>
          <p:nvPr/>
        </p:nvCxnSpPr>
        <p:spPr>
          <a:xfrm flipH="1">
            <a:off x="9457899" y="915823"/>
            <a:ext cx="1" cy="3710768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5057BF-429A-4DF3-57EB-61B140D72AE4}"/>
              </a:ext>
            </a:extLst>
          </p:cNvPr>
          <p:cNvCxnSpPr>
            <a:cxnSpLocks/>
          </p:cNvCxnSpPr>
          <p:nvPr/>
        </p:nvCxnSpPr>
        <p:spPr>
          <a:xfrm>
            <a:off x="8143746" y="915823"/>
            <a:ext cx="0" cy="3554204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5EF6B79-9BCA-DD7B-3ADF-847C66EA6F70}"/>
              </a:ext>
            </a:extLst>
          </p:cNvPr>
          <p:cNvSpPr/>
          <p:nvPr/>
        </p:nvSpPr>
        <p:spPr>
          <a:xfrm>
            <a:off x="7397757" y="4365443"/>
            <a:ext cx="842870" cy="34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F28920-FEF1-84AD-7A89-B97E15126290}"/>
              </a:ext>
            </a:extLst>
          </p:cNvPr>
          <p:cNvSpPr/>
          <p:nvPr/>
        </p:nvSpPr>
        <p:spPr>
          <a:xfrm>
            <a:off x="8286959" y="4320147"/>
            <a:ext cx="1034092" cy="395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037ECC-7F9B-29A7-C3E4-478A9F7F960D}"/>
              </a:ext>
            </a:extLst>
          </p:cNvPr>
          <p:cNvSpPr/>
          <p:nvPr/>
        </p:nvSpPr>
        <p:spPr>
          <a:xfrm>
            <a:off x="10051091" y="4339359"/>
            <a:ext cx="1034092" cy="395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3C9F284-BCCE-454F-98F5-4B5FF11FB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515308"/>
              </p:ext>
            </p:extLst>
          </p:nvPr>
        </p:nvGraphicFramePr>
        <p:xfrm>
          <a:off x="1746633" y="900793"/>
          <a:ext cx="4178533" cy="184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A36B5B6-B5F5-445E-8074-D2D5185B7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779325"/>
              </p:ext>
            </p:extLst>
          </p:nvPr>
        </p:nvGraphicFramePr>
        <p:xfrm>
          <a:off x="1768728" y="2754779"/>
          <a:ext cx="4156437" cy="181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7CA5324-D00D-418D-A32A-481D6B977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20459"/>
              </p:ext>
            </p:extLst>
          </p:nvPr>
        </p:nvGraphicFramePr>
        <p:xfrm>
          <a:off x="7397757" y="900793"/>
          <a:ext cx="4733169" cy="167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8F1E0E0-1103-4470-8E9D-5A5B5C0A8B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619371"/>
              </p:ext>
            </p:extLst>
          </p:nvPr>
        </p:nvGraphicFramePr>
        <p:xfrm>
          <a:off x="7385245" y="2364115"/>
          <a:ext cx="4665727" cy="200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21BC559-1CE6-4D34-A41D-324DD7D1D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441781"/>
              </p:ext>
            </p:extLst>
          </p:nvPr>
        </p:nvGraphicFramePr>
        <p:xfrm>
          <a:off x="1705722" y="4529055"/>
          <a:ext cx="4283818" cy="206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76444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762A5-88E8-67BC-1E84-EEF04A8D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063015-D475-4AA5-18DE-8A6803A0F6A0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SO2: 2023 to 2024 Change (Country Level Analysis)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7E8A45-C24C-D132-7930-BB3A5D40E5FE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AF0113-CDE1-EE40-BFC7-207198488A21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92B1585-C411-50B3-20E3-BDE8D9ED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7B4913-AF4B-088E-A419-26A57B433A10}"/>
              </a:ext>
            </a:extLst>
          </p:cNvPr>
          <p:cNvSpPr/>
          <p:nvPr/>
        </p:nvSpPr>
        <p:spPr>
          <a:xfrm rot="16200000">
            <a:off x="-669672" y="1964503"/>
            <a:ext cx="2027354" cy="586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Lato" panose="020F0502020204030203" pitchFamily="34" charset="0"/>
              </a:rPr>
              <a:t>% of districts with rate of non-polio AFP detected annually ≥ 2 per 100 000 population aged less than 15 years.</a:t>
            </a:r>
            <a:endParaRPr lang="en-PK" sz="10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A85D69-781A-EA17-7E31-DE49BA325D07}"/>
              </a:ext>
            </a:extLst>
          </p:cNvPr>
          <p:cNvSpPr/>
          <p:nvPr/>
        </p:nvSpPr>
        <p:spPr>
          <a:xfrm rot="16200000">
            <a:off x="-486452" y="4489005"/>
            <a:ext cx="1737158" cy="7114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Lato" panose="020F0502020204030203" pitchFamily="34" charset="0"/>
              </a:rPr>
              <a:t>% of reporting AFP cases and ES sample final results within 35 days of onset of AFP cases or ES sample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230E15-6B20-7057-E30E-FFFD4274E8AC}"/>
              </a:ext>
            </a:extLst>
          </p:cNvPr>
          <p:cNvSpPr/>
          <p:nvPr/>
        </p:nvSpPr>
        <p:spPr>
          <a:xfrm rot="5400000">
            <a:off x="10936308" y="1705478"/>
            <a:ext cx="1823373" cy="586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Lato" panose="020F0502020204030203" pitchFamily="34" charset="0"/>
              </a:rPr>
              <a:t>% of active ES sites meeting sensitivity threshold of at least 50% samples positive for enterovirus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1E33CE-CE9A-3ABA-59CA-E5CDB87532B1}"/>
              </a:ext>
            </a:extLst>
          </p:cNvPr>
          <p:cNvSpPr/>
          <p:nvPr/>
        </p:nvSpPr>
        <p:spPr>
          <a:xfrm rot="5400000">
            <a:off x="10927087" y="4506076"/>
            <a:ext cx="1823375" cy="5860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Lato" panose="020F0502020204030203" pitchFamily="34" charset="0"/>
              </a:rPr>
              <a:t>Rate of discarded non-measles non-rubella cases annually per 100,000 population (provisional data)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5F8CB-0EEE-B952-C78F-34FCF7368B37}"/>
              </a:ext>
            </a:extLst>
          </p:cNvPr>
          <p:cNvSpPr txBox="1"/>
          <p:nvPr/>
        </p:nvSpPr>
        <p:spPr>
          <a:xfrm>
            <a:off x="166718" y="6027798"/>
            <a:ext cx="9343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Myanmar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shows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17% decrease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in sensitivity from last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Libya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is showing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decline in performance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in three indicators compared to last year.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85718-5459-6954-5584-B5CF9D45F23A}"/>
              </a:ext>
            </a:extLst>
          </p:cNvPr>
          <p:cNvSpPr txBox="1"/>
          <p:nvPr/>
        </p:nvSpPr>
        <p:spPr>
          <a:xfrm>
            <a:off x="11479535" y="795656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2.3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7BFC5-4EFC-331C-3D7C-D795187F07EC}"/>
              </a:ext>
            </a:extLst>
          </p:cNvPr>
          <p:cNvSpPr txBox="1"/>
          <p:nvPr/>
        </p:nvSpPr>
        <p:spPr>
          <a:xfrm>
            <a:off x="11545763" y="3543162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2.4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93949-9627-698E-E0BB-239903BC878B}"/>
              </a:ext>
            </a:extLst>
          </p:cNvPr>
          <p:cNvSpPr txBox="1"/>
          <p:nvPr/>
        </p:nvSpPr>
        <p:spPr>
          <a:xfrm>
            <a:off x="3227" y="905283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2.1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64F14-ABF7-F96C-F9D3-AECB20567416}"/>
              </a:ext>
            </a:extLst>
          </p:cNvPr>
          <p:cNvSpPr txBox="1"/>
          <p:nvPr/>
        </p:nvSpPr>
        <p:spPr>
          <a:xfrm>
            <a:off x="9331" y="3606010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2.2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1B8B6-C784-8185-9B80-C90735E7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77" y="820922"/>
            <a:ext cx="5187113" cy="2847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FCB545-50D3-431C-DE92-FA3124776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76" y="3466255"/>
            <a:ext cx="5236488" cy="2571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177A1F-D811-569E-372D-3CBF79182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002" y="831255"/>
            <a:ext cx="5623533" cy="2571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5EF56C-ACB9-696E-053D-0C62B982F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290" y="3413357"/>
            <a:ext cx="5647693" cy="25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3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AB99-9FCA-FC9B-EA57-1CBAD29CA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5211FC-2FC6-B1EC-D3FB-A90BAA03B210}"/>
              </a:ext>
            </a:extLst>
          </p:cNvPr>
          <p:cNvSpPr/>
          <p:nvPr/>
        </p:nvSpPr>
        <p:spPr>
          <a:xfrm>
            <a:off x="-2244" y="589477"/>
            <a:ext cx="4189780" cy="6268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sz="3600">
              <a:latin typeface="Lato Black" panose="020F0A02020204030203" pitchFamily="34" charset="0"/>
            </a:endParaRP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National Health Emergency Systems</a:t>
            </a:r>
          </a:p>
          <a:p>
            <a:endParaRPr lang="en-US" sz="160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Prepare for and respond to polio and other disease outbreaks</a:t>
            </a: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				</a:t>
            </a:r>
          </a:p>
          <a:p>
            <a:endParaRPr lang="en-PK" sz="360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4A432C-EF8C-9E07-9261-921616D2B4EC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3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E9C1CB-6FCE-3665-175D-F43F30C18659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27B6EB-D5F7-22C1-4144-B8A4172EDE99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F3DD0E-1D91-4CDA-A699-D2D4990E0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A72123-3A63-6B6C-DD2E-AE7614D1981E}"/>
              </a:ext>
            </a:extLst>
          </p:cNvPr>
          <p:cNvSpPr/>
          <p:nvPr/>
        </p:nvSpPr>
        <p:spPr>
          <a:xfrm>
            <a:off x="5812537" y="336574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polio (WPV and </a:t>
            </a:r>
            <a:r>
              <a:rPr lang="en-US" b="1" err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cVDPV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) of outbreak response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SIAs delayed or cancelled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due to ruptures of vaccine supply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8B985F-63E4-63D6-714E-99EF75148BF4}"/>
              </a:ext>
            </a:extLst>
          </p:cNvPr>
          <p:cNvSpPr/>
          <p:nvPr/>
        </p:nvSpPr>
        <p:spPr>
          <a:xfrm>
            <a:off x="5812537" y="2223467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the first large-scale campaign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(R1) implemented within 28 days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of outbreak confirmation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5A6A59-DB3A-8DBA-82CE-394B3E299575}"/>
              </a:ext>
            </a:extLst>
          </p:cNvPr>
          <p:cNvSpPr/>
          <p:nvPr/>
        </p:nvSpPr>
        <p:spPr>
          <a:xfrm>
            <a:off x="5812537" y="108119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polio (WPV and </a:t>
            </a:r>
            <a:r>
              <a:rPr lang="en-US" b="1" err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cVDPV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)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outbreaks stopped within 120 days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of outbreak confirmation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D1B5C6-8955-F8F8-C39D-9E2A56CFB801}"/>
              </a:ext>
            </a:extLst>
          </p:cNvPr>
          <p:cNvSpPr/>
          <p:nvPr/>
        </p:nvSpPr>
        <p:spPr>
          <a:xfrm>
            <a:off x="4852555" y="336574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3.3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67BB9D-DECC-E5D8-9A2C-2B9148DA0AF3}"/>
              </a:ext>
            </a:extLst>
          </p:cNvPr>
          <p:cNvSpPr/>
          <p:nvPr/>
        </p:nvSpPr>
        <p:spPr>
          <a:xfrm>
            <a:off x="4852555" y="2223467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3.2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B4F37A-B46C-FD29-33ED-2CB421E5B043}"/>
              </a:ext>
            </a:extLst>
          </p:cNvPr>
          <p:cNvSpPr/>
          <p:nvPr/>
        </p:nvSpPr>
        <p:spPr>
          <a:xfrm>
            <a:off x="4852555" y="108119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3.1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E5F481-C942-9162-DF2E-F4ADC7D9D17B}"/>
              </a:ext>
            </a:extLst>
          </p:cNvPr>
          <p:cNvSpPr/>
          <p:nvPr/>
        </p:nvSpPr>
        <p:spPr>
          <a:xfrm>
            <a:off x="5812537" y="4508017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Measles outbreaks with timely detection and response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- provisional data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65FCF-EC50-EC40-FA31-0A09F9C74488}"/>
              </a:ext>
            </a:extLst>
          </p:cNvPr>
          <p:cNvSpPr/>
          <p:nvPr/>
        </p:nvSpPr>
        <p:spPr>
          <a:xfrm>
            <a:off x="4852555" y="4508017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3.4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04F9CD-DF91-776E-BC92-94340A2449F8}"/>
              </a:ext>
            </a:extLst>
          </p:cNvPr>
          <p:cNvSpPr/>
          <p:nvPr/>
        </p:nvSpPr>
        <p:spPr>
          <a:xfrm>
            <a:off x="5812537" y="5650292"/>
            <a:ext cx="5544727" cy="88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Country average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IHR capacity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score related to Health Emergency management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4251FD-D987-FEA6-9E96-71A15F04ADE9}"/>
              </a:ext>
            </a:extLst>
          </p:cNvPr>
          <p:cNvSpPr/>
          <p:nvPr/>
        </p:nvSpPr>
        <p:spPr>
          <a:xfrm>
            <a:off x="4852555" y="5650292"/>
            <a:ext cx="966079" cy="8893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3.5</a:t>
            </a:r>
            <a:endParaRPr lang="en-PK" sz="240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9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D772F-AB71-5121-F4CB-02FFA27E5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422780-3C1A-D159-F865-209D4980A735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Strategic Outcome 3: Status by Regions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C13B2F-A24C-4D8D-21C2-0516149669E3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21954F-3BBB-695B-4A42-E19EAE887762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E03FD68-F52A-5CD0-CB47-C680C75E1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B9E6D9-E072-07C0-B706-54DEF536CA98}"/>
              </a:ext>
            </a:extLst>
          </p:cNvPr>
          <p:cNvCxnSpPr>
            <a:cxnSpLocks/>
          </p:cNvCxnSpPr>
          <p:nvPr/>
        </p:nvCxnSpPr>
        <p:spPr>
          <a:xfrm>
            <a:off x="3973232" y="1091860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0B5799F-B0AA-FF30-6AF9-9CC81CC802FB}"/>
              </a:ext>
            </a:extLst>
          </p:cNvPr>
          <p:cNvSpPr/>
          <p:nvPr/>
        </p:nvSpPr>
        <p:spPr>
          <a:xfrm>
            <a:off x="0" y="3286153"/>
            <a:ext cx="1306430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0894EE-1545-8EF5-C604-17261710D0E3}"/>
              </a:ext>
            </a:extLst>
          </p:cNvPr>
          <p:cNvSpPr/>
          <p:nvPr/>
        </p:nvSpPr>
        <p:spPr>
          <a:xfrm>
            <a:off x="1389868" y="3292461"/>
            <a:ext cx="1227927" cy="398653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EMR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E93560-2C4D-36C4-FB4B-88BFF3149E69}"/>
              </a:ext>
            </a:extLst>
          </p:cNvPr>
          <p:cNvGrpSpPr/>
          <p:nvPr/>
        </p:nvGrpSpPr>
        <p:grpSpPr>
          <a:xfrm>
            <a:off x="68811" y="4770812"/>
            <a:ext cx="3839154" cy="1736943"/>
            <a:chOff x="21206" y="3682070"/>
            <a:chExt cx="3900679" cy="173694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C2EB71-E5E1-B473-547B-4D10A1DF980C}"/>
                </a:ext>
              </a:extLst>
            </p:cNvPr>
            <p:cNvSpPr/>
            <p:nvPr/>
          </p:nvSpPr>
          <p:spPr>
            <a:xfrm>
              <a:off x="21206" y="3682070"/>
              <a:ext cx="572163" cy="338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3.1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42D8B0-D952-6B76-7E72-66DCD751DEE9}"/>
                </a:ext>
              </a:extLst>
            </p:cNvPr>
            <p:cNvGrpSpPr/>
            <p:nvPr/>
          </p:nvGrpSpPr>
          <p:grpSpPr>
            <a:xfrm>
              <a:off x="22732" y="3682071"/>
              <a:ext cx="3899153" cy="1736942"/>
              <a:chOff x="4919323" y="4923189"/>
              <a:chExt cx="3899153" cy="1736942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F1B222-6366-CBB6-0831-10CBBBDE1695}"/>
                  </a:ext>
                </a:extLst>
              </p:cNvPr>
              <p:cNvSpPr/>
              <p:nvPr/>
            </p:nvSpPr>
            <p:spPr>
              <a:xfrm>
                <a:off x="5489961" y="5622297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polio (WPV and </a:t>
                </a:r>
                <a:r>
                  <a:rPr lang="en-US" sz="900" err="1">
                    <a:solidFill>
                      <a:schemeClr val="tx1"/>
                    </a:solidFill>
                    <a:latin typeface="Lato" panose="020F0502020204030203" pitchFamily="34" charset="0"/>
                  </a:rPr>
                  <a:t>cVDPV</a:t>
                </a:r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) of outbreak response SIAs delayed or cancelled due to ruptures of vaccine supply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BC87980-FC03-CE16-A6D0-456AE9CEEEB8}"/>
                  </a:ext>
                </a:extLst>
              </p:cNvPr>
              <p:cNvSpPr/>
              <p:nvPr/>
            </p:nvSpPr>
            <p:spPr>
              <a:xfrm>
                <a:off x="5489961" y="5272743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the first large-scale campaign (R1) implemented within 28 days of outbreak confirmation 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47E401D-0BB9-4653-7EBA-CB6E420B2C5C}"/>
                  </a:ext>
                </a:extLst>
              </p:cNvPr>
              <p:cNvSpPr/>
              <p:nvPr/>
            </p:nvSpPr>
            <p:spPr>
              <a:xfrm>
                <a:off x="5489961" y="4923189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polio (WPV and </a:t>
                </a:r>
                <a:r>
                  <a:rPr lang="en-US" sz="900" err="1">
                    <a:solidFill>
                      <a:schemeClr val="tx1"/>
                    </a:solidFill>
                    <a:latin typeface="Lato" panose="020F0502020204030203" pitchFamily="34" charset="0"/>
                  </a:rPr>
                  <a:t>cVDPV</a:t>
                </a:r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) outbreaks stopped within 120 days of outbreak confirmation 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4B918F-8CF7-87E2-206B-C92B8B9B4D4B}"/>
                  </a:ext>
                </a:extLst>
              </p:cNvPr>
              <p:cNvSpPr/>
              <p:nvPr/>
            </p:nvSpPr>
            <p:spPr>
              <a:xfrm>
                <a:off x="4919323" y="5622297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3.3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901104F-DDBF-FAAD-CB8C-41A8F95CACBE}"/>
                  </a:ext>
                </a:extLst>
              </p:cNvPr>
              <p:cNvSpPr/>
              <p:nvPr/>
            </p:nvSpPr>
            <p:spPr>
              <a:xfrm>
                <a:off x="4919323" y="5272743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3.2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E86CE4F-2248-2906-DF87-1FB29A27E4CD}"/>
                  </a:ext>
                </a:extLst>
              </p:cNvPr>
              <p:cNvSpPr/>
              <p:nvPr/>
            </p:nvSpPr>
            <p:spPr>
              <a:xfrm>
                <a:off x="5489961" y="5971851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Percentage of Measles outbreaks with timely detection and response - provisional data 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BCFBAF1-97C1-3E70-B1A2-5EF19AD74DD8}"/>
                  </a:ext>
                </a:extLst>
              </p:cNvPr>
              <p:cNvSpPr/>
              <p:nvPr/>
            </p:nvSpPr>
            <p:spPr>
              <a:xfrm>
                <a:off x="4919323" y="5971851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3.4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0395BC-E870-74F9-B74E-43857BB70076}"/>
                  </a:ext>
                </a:extLst>
              </p:cNvPr>
              <p:cNvSpPr/>
              <p:nvPr/>
            </p:nvSpPr>
            <p:spPr>
              <a:xfrm>
                <a:off x="5489961" y="6321406"/>
                <a:ext cx="3328515" cy="3387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Country average IHR capacity score related to Health Emergency management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AEED3E-ADDF-C89B-5E10-2FBF918196B3}"/>
                  </a:ext>
                </a:extLst>
              </p:cNvPr>
              <p:cNvSpPr/>
              <p:nvPr/>
            </p:nvSpPr>
            <p:spPr>
              <a:xfrm>
                <a:off x="4919323" y="6321406"/>
                <a:ext cx="572163" cy="33872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3.5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D2333E-52B7-0CB4-412A-F32B67C50221}"/>
              </a:ext>
            </a:extLst>
          </p:cNvPr>
          <p:cNvCxnSpPr>
            <a:cxnSpLocks/>
          </p:cNvCxnSpPr>
          <p:nvPr/>
        </p:nvCxnSpPr>
        <p:spPr>
          <a:xfrm>
            <a:off x="1344969" y="865364"/>
            <a:ext cx="0" cy="281492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191B36-9088-74E2-C16B-1DFDB68F3515}"/>
              </a:ext>
            </a:extLst>
          </p:cNvPr>
          <p:cNvGrpSpPr/>
          <p:nvPr/>
        </p:nvGrpSpPr>
        <p:grpSpPr>
          <a:xfrm>
            <a:off x="4320251" y="4898003"/>
            <a:ext cx="2409112" cy="816393"/>
            <a:chOff x="2948202" y="5634823"/>
            <a:chExt cx="2409112" cy="8163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2CD066-DE7C-FFC4-95C3-3E06868CDA21}"/>
                </a:ext>
              </a:extLst>
            </p:cNvPr>
            <p:cNvSpPr/>
            <p:nvPr/>
          </p:nvSpPr>
          <p:spPr>
            <a:xfrm>
              <a:off x="2948202" y="6199685"/>
              <a:ext cx="331606" cy="2515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sz="1200">
                <a:latin typeface="Lato Black" panose="020F0A0202020403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ECB19C-DA3B-9D3D-70EC-DD5478CFD157}"/>
                </a:ext>
              </a:extLst>
            </p:cNvPr>
            <p:cNvGrpSpPr/>
            <p:nvPr/>
          </p:nvGrpSpPr>
          <p:grpSpPr>
            <a:xfrm>
              <a:off x="2948202" y="5634823"/>
              <a:ext cx="2409112" cy="816393"/>
              <a:chOff x="2948202" y="5634823"/>
              <a:chExt cx="2409112" cy="81639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B98F93-CB29-B769-EB25-53BCC6501655}"/>
                  </a:ext>
                </a:extLst>
              </p:cNvPr>
              <p:cNvSpPr/>
              <p:nvPr/>
            </p:nvSpPr>
            <p:spPr>
              <a:xfrm>
                <a:off x="3264727" y="6199685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rgbClr val="C00000"/>
                    </a:solidFill>
                    <a:latin typeface="Lato" panose="020F0502020204030203" pitchFamily="34" charset="0"/>
                  </a:rPr>
                  <a:t>Off Track</a:t>
                </a:r>
                <a:endParaRPr lang="en-PK" sz="1000" b="1">
                  <a:solidFill>
                    <a:srgbClr val="C00000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A61B3BA-C7C6-B53A-1578-C78B6E6E3BBE}"/>
                  </a:ext>
                </a:extLst>
              </p:cNvPr>
              <p:cNvSpPr/>
              <p:nvPr/>
            </p:nvSpPr>
            <p:spPr>
              <a:xfrm>
                <a:off x="3264727" y="5917254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4"/>
                    </a:solidFill>
                    <a:latin typeface="Lato" panose="020F0502020204030203" pitchFamily="34" charset="0"/>
                  </a:rPr>
                  <a:t>At Risk</a:t>
                </a:r>
                <a:endParaRPr lang="en-PK" sz="1000" b="1">
                  <a:solidFill>
                    <a:schemeClr val="accent4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5F3590-E096-241F-D06D-15269E83F80F}"/>
                  </a:ext>
                </a:extLst>
              </p:cNvPr>
              <p:cNvSpPr/>
              <p:nvPr/>
            </p:nvSpPr>
            <p:spPr>
              <a:xfrm>
                <a:off x="3264727" y="5634823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6"/>
                    </a:solidFill>
                    <a:latin typeface="Lato" panose="020F0502020204030203" pitchFamily="34" charset="0"/>
                  </a:rPr>
                  <a:t>On Track</a:t>
                </a:r>
                <a:endParaRPr lang="en-PK" sz="1000" b="1">
                  <a:solidFill>
                    <a:schemeClr val="accent6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2BF656-7500-FD8B-CF19-D6742C20D23C}"/>
                  </a:ext>
                </a:extLst>
              </p:cNvPr>
              <p:cNvSpPr/>
              <p:nvPr/>
            </p:nvSpPr>
            <p:spPr>
              <a:xfrm>
                <a:off x="2948202" y="5917254"/>
                <a:ext cx="331606" cy="2515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DAFAF52-06F5-47BC-77DF-C4AAC53DACDB}"/>
                  </a:ext>
                </a:extLst>
              </p:cNvPr>
              <p:cNvSpPr/>
              <p:nvPr/>
            </p:nvSpPr>
            <p:spPr>
              <a:xfrm>
                <a:off x="2948202" y="5634823"/>
                <a:ext cx="331606" cy="25153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C74AFA-2DB8-F76D-A648-8FCD17A4DF4D}"/>
              </a:ext>
            </a:extLst>
          </p:cNvPr>
          <p:cNvSpPr txBox="1"/>
          <p:nvPr/>
        </p:nvSpPr>
        <p:spPr>
          <a:xfrm>
            <a:off x="4463830" y="6226145"/>
            <a:ext cx="23191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Lato Black" panose="020F0A02020204030203" pitchFamily="34" charset="0"/>
              </a:rPr>
              <a:t>n = number of countries)</a:t>
            </a:r>
            <a:endParaRPr lang="en-US" sz="120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708AE8B-F7A7-4DEC-4E28-788F5FFFFFAB}"/>
              </a:ext>
            </a:extLst>
          </p:cNvPr>
          <p:cNvCxnSpPr>
            <a:cxnSpLocks/>
          </p:cNvCxnSpPr>
          <p:nvPr/>
        </p:nvCxnSpPr>
        <p:spPr>
          <a:xfrm>
            <a:off x="7553936" y="1009478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0A99BD4-AACF-B83D-5EA7-78BDD117E754}"/>
              </a:ext>
            </a:extLst>
          </p:cNvPr>
          <p:cNvSpPr/>
          <p:nvPr/>
        </p:nvSpPr>
        <p:spPr>
          <a:xfrm>
            <a:off x="7567684" y="1009478"/>
            <a:ext cx="4534460" cy="5373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Lato Black" panose="020F0A02020204030203" pitchFamily="34" charset="0"/>
              </a:rPr>
              <a:t>100% (8/8)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countries remained on track for </a:t>
            </a:r>
            <a:r>
              <a:rPr lang="en-US" b="1" dirty="0">
                <a:solidFill>
                  <a:schemeClr val="accent2"/>
                </a:solidFill>
                <a:latin typeface="Lato Black" panose="020F0A02020204030203" pitchFamily="34" charset="0"/>
              </a:rPr>
              <a:t>timely outbreak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/>
              </a:solidFill>
              <a:latin typeface="Lato Black" panose="020F0A02020204030203" pitchFamily="34" charset="0"/>
            </a:endParaRPr>
          </a:p>
          <a:p>
            <a:endParaRPr lang="en-US" b="1" dirty="0">
              <a:solidFill>
                <a:schemeClr val="accent2"/>
              </a:solidFill>
              <a:latin typeface="Lato Black" panose="020F0A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Lato Black"/>
                <a:ea typeface="Lato Black"/>
                <a:cs typeface="Lato Black"/>
              </a:rPr>
              <a:t>Kenya </a:t>
            </a:r>
            <a:r>
              <a:rPr lang="en-US" b="1" dirty="0">
                <a:solidFill>
                  <a:schemeClr val="accent5">
                    <a:lumMod val="49000"/>
                  </a:schemeClr>
                </a:solidFill>
                <a:latin typeface="Lato Black"/>
                <a:ea typeface="Lato Black"/>
                <a:cs typeface="Lato Black"/>
              </a:rPr>
              <a:t>is</a:t>
            </a:r>
            <a:r>
              <a:rPr lang="en-US" b="1" dirty="0">
                <a:solidFill>
                  <a:schemeClr val="accent2"/>
                </a:solidFill>
                <a:latin typeface="Lato Black"/>
                <a:ea typeface="Lato Black"/>
                <a:cs typeface="Lato Black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off track for SIAs delayed or cancelled due to ruptures of vaccine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Lato Black" panose="020F0A02020204030203" pitchFamily="34" charset="0"/>
              </a:rPr>
              <a:t>Nepal is off track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on timely detection and response of measles outbreak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Lato Black"/>
                <a:ea typeface="Lato Black"/>
                <a:cs typeface="Lato Black"/>
              </a:rPr>
              <a:t>37% (3/8)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– On track for IHR capacity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Lato Black" panose="020F0A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C5CDD0-6F3E-01F0-AFF7-73384523CC0B}"/>
              </a:ext>
            </a:extLst>
          </p:cNvPr>
          <p:cNvCxnSpPr>
            <a:cxnSpLocks/>
          </p:cNvCxnSpPr>
          <p:nvPr/>
        </p:nvCxnSpPr>
        <p:spPr>
          <a:xfrm>
            <a:off x="2617509" y="865364"/>
            <a:ext cx="0" cy="281492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D770C63-1399-C392-E6AD-F48D15F69D2C}"/>
              </a:ext>
            </a:extLst>
          </p:cNvPr>
          <p:cNvSpPr/>
          <p:nvPr/>
        </p:nvSpPr>
        <p:spPr>
          <a:xfrm>
            <a:off x="2666802" y="3292461"/>
            <a:ext cx="1306430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SEAR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3317E-B103-2C86-08D8-D354ABB8AB1A}"/>
              </a:ext>
            </a:extLst>
          </p:cNvPr>
          <p:cNvSpPr/>
          <p:nvPr/>
        </p:nvSpPr>
        <p:spPr>
          <a:xfrm>
            <a:off x="4376638" y="3269051"/>
            <a:ext cx="2181557" cy="398653"/>
          </a:xfrm>
          <a:prstGeom prst="rect">
            <a:avLst/>
          </a:prstGeom>
          <a:solidFill>
            <a:srgbClr val="F4B18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OVERALL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692F450-FB37-420C-96F5-4A55A571F2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657394"/>
              </p:ext>
            </p:extLst>
          </p:nvPr>
        </p:nvGraphicFramePr>
        <p:xfrm>
          <a:off x="4239090" y="921224"/>
          <a:ext cx="2319105" cy="241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82E0F7-245B-4932-A7CB-0B25C8AA9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068142"/>
              </p:ext>
            </p:extLst>
          </p:nvPr>
        </p:nvGraphicFramePr>
        <p:xfrm>
          <a:off x="-137886" y="865362"/>
          <a:ext cx="1527753" cy="246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8A5A1BE-34B2-49BF-8BBC-02A679CB3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81337"/>
              </p:ext>
            </p:extLst>
          </p:nvPr>
        </p:nvGraphicFramePr>
        <p:xfrm>
          <a:off x="1383509" y="921224"/>
          <a:ext cx="1241454" cy="23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E059368E-6121-4226-AA92-0BC9CF822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188906"/>
              </p:ext>
            </p:extLst>
          </p:nvPr>
        </p:nvGraphicFramePr>
        <p:xfrm>
          <a:off x="2617510" y="920226"/>
          <a:ext cx="1421396" cy="23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55874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2E3C-2513-26CB-0058-F6F2AFACC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9D8F76-D032-0358-04E2-23C6FDE5AA9C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3: Status by Countries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2A3FD3-3656-D002-E0DA-D5CC187049F5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75F803-4A20-3DE4-44BB-8BA3EF7A6187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241201C-A75D-114D-19BE-980117952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47DE22-5030-876B-3EB1-3667E9D9D94C}"/>
              </a:ext>
            </a:extLst>
          </p:cNvPr>
          <p:cNvCxnSpPr>
            <a:cxnSpLocks/>
          </p:cNvCxnSpPr>
          <p:nvPr/>
        </p:nvCxnSpPr>
        <p:spPr>
          <a:xfrm>
            <a:off x="2239776" y="1016824"/>
            <a:ext cx="0" cy="4988602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A6F0433-8ABA-0DA4-AEEF-1AFDE7B7E2EE}"/>
              </a:ext>
            </a:extLst>
          </p:cNvPr>
          <p:cNvSpPr/>
          <p:nvPr/>
        </p:nvSpPr>
        <p:spPr>
          <a:xfrm>
            <a:off x="1477327" y="6310853"/>
            <a:ext cx="823100" cy="419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461787-0A56-148B-1124-22CB2A8E6408}"/>
              </a:ext>
            </a:extLst>
          </p:cNvPr>
          <p:cNvSpPr/>
          <p:nvPr/>
        </p:nvSpPr>
        <p:spPr>
          <a:xfrm>
            <a:off x="2446864" y="6310852"/>
            <a:ext cx="714252" cy="419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FCCEBC-43DA-D7AF-CDEC-9BC76A537C52}"/>
              </a:ext>
            </a:extLst>
          </p:cNvPr>
          <p:cNvSpPr/>
          <p:nvPr/>
        </p:nvSpPr>
        <p:spPr>
          <a:xfrm>
            <a:off x="7641951" y="5031675"/>
            <a:ext cx="823108" cy="226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0"/>
              </a:rPr>
              <a:t>Regional Average = 57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D0089C-CEB4-7E3A-5015-4964DBB9F070}"/>
              </a:ext>
            </a:extLst>
          </p:cNvPr>
          <p:cNvGrpSpPr/>
          <p:nvPr/>
        </p:nvGrpSpPr>
        <p:grpSpPr>
          <a:xfrm>
            <a:off x="6369842" y="930790"/>
            <a:ext cx="1313190" cy="1670775"/>
            <a:chOff x="6389436" y="960789"/>
            <a:chExt cx="1313190" cy="16707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9261F8-C9D6-17E7-ADA8-E5948C0B1685}"/>
                </a:ext>
              </a:extLst>
            </p:cNvPr>
            <p:cNvSpPr/>
            <p:nvPr/>
          </p:nvSpPr>
          <p:spPr>
            <a:xfrm>
              <a:off x="6389436" y="960789"/>
              <a:ext cx="1288026" cy="1670775"/>
            </a:xfrm>
            <a:prstGeom prst="rect">
              <a:avLst/>
            </a:prstGeom>
            <a:solidFill>
              <a:srgbClr val="20386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Lato Black" panose="020F0A02020204030203" pitchFamily="34" charset="0"/>
                </a:rPr>
                <a:t>SO – 3.4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21444B-8B80-4664-A5D7-76E5DED4258A}"/>
                </a:ext>
              </a:extLst>
            </p:cNvPr>
            <p:cNvSpPr/>
            <p:nvPr/>
          </p:nvSpPr>
          <p:spPr>
            <a:xfrm>
              <a:off x="6414600" y="1497301"/>
              <a:ext cx="1288026" cy="110061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>
                  <a:solidFill>
                    <a:schemeClr val="tx1"/>
                  </a:solidFill>
                  <a:latin typeface="Lato" panose="020F0502020204030203" pitchFamily="34" charset="0"/>
                </a:rPr>
                <a:t>Percentage of Measles outbreaks with timely detection and response - provisional data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099E4D-5C62-4919-4025-9367058FD28C}"/>
              </a:ext>
            </a:extLst>
          </p:cNvPr>
          <p:cNvGrpSpPr/>
          <p:nvPr/>
        </p:nvGrpSpPr>
        <p:grpSpPr>
          <a:xfrm>
            <a:off x="6355045" y="2685248"/>
            <a:ext cx="1308393" cy="1670775"/>
            <a:chOff x="6394233" y="3087231"/>
            <a:chExt cx="1308393" cy="167077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68BCF4D-2673-9605-2062-0E81715537D5}"/>
                </a:ext>
              </a:extLst>
            </p:cNvPr>
            <p:cNvSpPr/>
            <p:nvPr/>
          </p:nvSpPr>
          <p:spPr>
            <a:xfrm>
              <a:off x="6414600" y="3087231"/>
              <a:ext cx="1288026" cy="1670775"/>
            </a:xfrm>
            <a:prstGeom prst="rect">
              <a:avLst/>
            </a:prstGeom>
            <a:solidFill>
              <a:srgbClr val="44546A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Lato Black" panose="020F0A02020204030203" pitchFamily="34" charset="0"/>
                </a:rPr>
                <a:t>SO – 3.5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BC5CBC-1883-CE6C-E9CE-FB162C20C752}"/>
                </a:ext>
              </a:extLst>
            </p:cNvPr>
            <p:cNvSpPr/>
            <p:nvPr/>
          </p:nvSpPr>
          <p:spPr>
            <a:xfrm>
              <a:off x="6394233" y="3688760"/>
              <a:ext cx="1288026" cy="95513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>
                  <a:solidFill>
                    <a:schemeClr val="tx1"/>
                  </a:solidFill>
                  <a:latin typeface="Lato" panose="020F0502020204030203" pitchFamily="34" charset="0"/>
                </a:rPr>
                <a:t>Country average IHR capacity score related to Health Emergency management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318453-F8D1-A631-FCCD-3308D0112FB1}"/>
              </a:ext>
            </a:extLst>
          </p:cNvPr>
          <p:cNvCxnSpPr>
            <a:cxnSpLocks/>
          </p:cNvCxnSpPr>
          <p:nvPr/>
        </p:nvCxnSpPr>
        <p:spPr>
          <a:xfrm>
            <a:off x="3380475" y="1056759"/>
            <a:ext cx="0" cy="4948667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6D3AAC-875E-AB64-838D-80D73FB4C544}"/>
              </a:ext>
            </a:extLst>
          </p:cNvPr>
          <p:cNvSpPr/>
          <p:nvPr/>
        </p:nvSpPr>
        <p:spPr>
          <a:xfrm>
            <a:off x="4383529" y="6345124"/>
            <a:ext cx="714252" cy="419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E1D201-A1E0-87AA-5DEF-6B2E1C4B931E}"/>
              </a:ext>
            </a:extLst>
          </p:cNvPr>
          <p:cNvCxnSpPr>
            <a:cxnSpLocks/>
          </p:cNvCxnSpPr>
          <p:nvPr/>
        </p:nvCxnSpPr>
        <p:spPr>
          <a:xfrm>
            <a:off x="8340868" y="972047"/>
            <a:ext cx="0" cy="4345203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0D83339-C2C8-FFFC-0FA5-3AF9F81DABEB}"/>
              </a:ext>
            </a:extLst>
          </p:cNvPr>
          <p:cNvCxnSpPr>
            <a:cxnSpLocks/>
          </p:cNvCxnSpPr>
          <p:nvPr/>
        </p:nvCxnSpPr>
        <p:spPr>
          <a:xfrm>
            <a:off x="9551083" y="1014729"/>
            <a:ext cx="0" cy="4345203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7304DF5-4D36-DB83-7554-871B07FF724D}"/>
              </a:ext>
            </a:extLst>
          </p:cNvPr>
          <p:cNvSpPr/>
          <p:nvPr/>
        </p:nvSpPr>
        <p:spPr>
          <a:xfrm>
            <a:off x="7641951" y="5328762"/>
            <a:ext cx="823100" cy="419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06AD7E-8BA8-5CCB-5BD0-FA368C376342}"/>
              </a:ext>
            </a:extLst>
          </p:cNvPr>
          <p:cNvSpPr/>
          <p:nvPr/>
        </p:nvSpPr>
        <p:spPr>
          <a:xfrm>
            <a:off x="8660169" y="5343092"/>
            <a:ext cx="714252" cy="419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FF4796-16D0-AB8C-176A-09562A52CAA5}"/>
              </a:ext>
            </a:extLst>
          </p:cNvPr>
          <p:cNvSpPr/>
          <p:nvPr/>
        </p:nvSpPr>
        <p:spPr>
          <a:xfrm>
            <a:off x="10292079" y="5322763"/>
            <a:ext cx="714252" cy="419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BF82F2-4395-AC7A-BAD5-9AA634144093}"/>
              </a:ext>
            </a:extLst>
          </p:cNvPr>
          <p:cNvSpPr/>
          <p:nvPr/>
        </p:nvSpPr>
        <p:spPr>
          <a:xfrm>
            <a:off x="8417250" y="4986001"/>
            <a:ext cx="780508" cy="312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bg2">
                    <a:lumMod val="75000"/>
                  </a:schemeClr>
                </a:solidFill>
                <a:latin typeface="Lato" panose="020F0502020204030203" pitchFamily="34" charset="0"/>
              </a:rPr>
              <a:t>Regional Average = 71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0F6394-3E10-5B16-E8AE-8CF399696784}"/>
              </a:ext>
            </a:extLst>
          </p:cNvPr>
          <p:cNvSpPr/>
          <p:nvPr/>
        </p:nvSpPr>
        <p:spPr>
          <a:xfrm>
            <a:off x="205486" y="1016824"/>
            <a:ext cx="1288026" cy="1670775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3.1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07EDBE0-664C-A13E-8BAF-83EAB63570B4}"/>
              </a:ext>
            </a:extLst>
          </p:cNvPr>
          <p:cNvSpPr/>
          <p:nvPr/>
        </p:nvSpPr>
        <p:spPr>
          <a:xfrm>
            <a:off x="205486" y="1586986"/>
            <a:ext cx="1288026" cy="110061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polio (WPV and </a:t>
            </a:r>
            <a:r>
              <a:rPr lang="en-US" sz="900" b="1" err="1">
                <a:solidFill>
                  <a:schemeClr val="tx1"/>
                </a:solidFill>
                <a:latin typeface="Lato" panose="020F0502020204030203" pitchFamily="34" charset="0"/>
              </a:rPr>
              <a:t>cVDPV</a:t>
            </a:r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) outbreaks stopped within 120 days of outbreak confirmation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037EAA-A755-4E53-9DC1-479EF389F7FD}"/>
              </a:ext>
            </a:extLst>
          </p:cNvPr>
          <p:cNvGrpSpPr/>
          <p:nvPr/>
        </p:nvGrpSpPr>
        <p:grpSpPr>
          <a:xfrm>
            <a:off x="205486" y="2792706"/>
            <a:ext cx="1288026" cy="1670775"/>
            <a:chOff x="344608" y="2690937"/>
            <a:chExt cx="1288026" cy="167077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71E2267-2154-843E-DAD3-148513F2FD1C}"/>
                </a:ext>
              </a:extLst>
            </p:cNvPr>
            <p:cNvSpPr/>
            <p:nvPr/>
          </p:nvSpPr>
          <p:spPr>
            <a:xfrm>
              <a:off x="344608" y="2690937"/>
              <a:ext cx="1288026" cy="1670775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Lato Black" panose="020F0A02020204030203" pitchFamily="34" charset="0"/>
                </a:rPr>
                <a:t>SO – 3.2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39B7FF-593C-5E82-46E2-90FEBD21BB8F}"/>
                </a:ext>
              </a:extLst>
            </p:cNvPr>
            <p:cNvSpPr/>
            <p:nvPr/>
          </p:nvSpPr>
          <p:spPr>
            <a:xfrm>
              <a:off x="344608" y="3392512"/>
              <a:ext cx="1288026" cy="95513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>
                  <a:solidFill>
                    <a:schemeClr val="tx1"/>
                  </a:solidFill>
                  <a:latin typeface="Lato" panose="020F0502020204030203" pitchFamily="34" charset="0"/>
                </a:rPr>
                <a:t>Percentage of the first large-scale campaign (R1) implemented within 28 days of outbreak confirmation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D397DE-3534-3C24-11AB-7C7720180216}"/>
              </a:ext>
            </a:extLst>
          </p:cNvPr>
          <p:cNvGrpSpPr/>
          <p:nvPr/>
        </p:nvGrpSpPr>
        <p:grpSpPr>
          <a:xfrm>
            <a:off x="205486" y="4566755"/>
            <a:ext cx="1288026" cy="1670775"/>
            <a:chOff x="338871" y="4482126"/>
            <a:chExt cx="1288026" cy="16707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BD1A50D-2C57-F27F-D4B5-7A35379634B1}"/>
                </a:ext>
              </a:extLst>
            </p:cNvPr>
            <p:cNvSpPr/>
            <p:nvPr/>
          </p:nvSpPr>
          <p:spPr>
            <a:xfrm>
              <a:off x="338871" y="4482126"/>
              <a:ext cx="1288026" cy="1670775"/>
            </a:xfrm>
            <a:prstGeom prst="rect">
              <a:avLst/>
            </a:prstGeom>
            <a:solidFill>
              <a:srgbClr val="20386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Lato Black" panose="020F0A02020204030203" pitchFamily="34" charset="0"/>
                </a:rPr>
                <a:t>SO – 3.3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F67A8B9-CB96-479F-B082-6F62D71D5C72}"/>
                </a:ext>
              </a:extLst>
            </p:cNvPr>
            <p:cNvSpPr/>
            <p:nvPr/>
          </p:nvSpPr>
          <p:spPr>
            <a:xfrm>
              <a:off x="338871" y="5183701"/>
              <a:ext cx="1288026" cy="95513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Percentage of polio (WPV and </a:t>
              </a:r>
              <a:r>
                <a:rPr lang="en-US" sz="900" err="1">
                  <a:solidFill>
                    <a:schemeClr val="tx1"/>
                  </a:solidFill>
                  <a:latin typeface="Lato" panose="020F0502020204030203" pitchFamily="34" charset="0"/>
                </a:rPr>
                <a:t>cVDPV</a:t>
              </a:r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) of outbreak response SIAs delayed or cancelled due to ruptures of vaccine supply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FB976B-6D91-5CCD-7DED-87624217BD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855637"/>
              </p:ext>
            </p:extLst>
          </p:nvPr>
        </p:nvGraphicFramePr>
        <p:xfrm>
          <a:off x="1432784" y="896276"/>
          <a:ext cx="4572000" cy="160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0752393-8E18-40B2-B69B-4245EAFDC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57591"/>
              </p:ext>
            </p:extLst>
          </p:nvPr>
        </p:nvGraphicFramePr>
        <p:xfrm>
          <a:off x="1464020" y="2815046"/>
          <a:ext cx="4762432" cy="171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B5DB945-4F0F-4209-9389-ADDB9318B3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01993"/>
              </p:ext>
            </p:extLst>
          </p:nvPr>
        </p:nvGraphicFramePr>
        <p:xfrm>
          <a:off x="1464019" y="4566755"/>
          <a:ext cx="4762427" cy="165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3B05880-AA08-412D-B4E9-612FB8DD0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927448"/>
              </p:ext>
            </p:extLst>
          </p:nvPr>
        </p:nvGraphicFramePr>
        <p:xfrm>
          <a:off x="7657633" y="981509"/>
          <a:ext cx="4426119" cy="163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E9B6468B-0376-4E8A-9A57-89CAAA297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802706"/>
              </p:ext>
            </p:extLst>
          </p:nvPr>
        </p:nvGraphicFramePr>
        <p:xfrm>
          <a:off x="7608291" y="2887986"/>
          <a:ext cx="4378223" cy="181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67021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54755-1C12-F653-A9DA-8FB921BB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D2A01B-17B8-25B4-32F5-E2E824CB0FA1}"/>
              </a:ext>
            </a:extLst>
          </p:cNvPr>
          <p:cNvSpPr/>
          <p:nvPr/>
        </p:nvSpPr>
        <p:spPr>
          <a:xfrm>
            <a:off x="-2244" y="589477"/>
            <a:ext cx="4189780" cy="6268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sz="3600">
              <a:latin typeface="Lato Black" panose="020F0A02020204030203" pitchFamily="34" charset="0"/>
            </a:endParaRP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Poliovirus Infectious Materials</a:t>
            </a:r>
          </a:p>
          <a:p>
            <a:endParaRPr lang="en-US" sz="160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Are either destroyed or safely and securely contained in line with the established bio-risk management standard</a:t>
            </a: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				</a:t>
            </a:r>
          </a:p>
          <a:p>
            <a:endParaRPr lang="en-PK" sz="360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4D3086-70F9-6C03-1E8B-A4956DF690F8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4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FD1149-B8D5-4943-EE19-213CC692F471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F6E4AB-4930-24C7-3889-97389555AA38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869CE76-3495-9CB1-6793-9912F0719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274814-9ADD-40BD-08FC-4C24911AE5FB}"/>
              </a:ext>
            </a:extLst>
          </p:cNvPr>
          <p:cNvSpPr/>
          <p:nvPr/>
        </p:nvSpPr>
        <p:spPr>
          <a:xfrm>
            <a:off x="5812537" y="3935379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Number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biomedical facilities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retaining poliovirus infectious material (PV IM)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2750C5-3729-8114-B62D-D404148760A9}"/>
              </a:ext>
            </a:extLst>
          </p:cNvPr>
          <p:cNvSpPr/>
          <p:nvPr/>
        </p:nvSpPr>
        <p:spPr>
          <a:xfrm>
            <a:off x="5812537" y="2421625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b="1">
                <a:solidFill>
                  <a:schemeClr val="accent2"/>
                </a:solidFill>
                <a:latin typeface="Lato Black" panose="020F0A02020204030203" pitchFamily="34" charset="0"/>
              </a:rPr>
              <a:t>nOPV2 vials </a:t>
            </a:r>
            <a:r>
              <a:rPr lang="en-US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that are received by the country and are opened, used during SIAs, and unusable vials that are subsequently destroyed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5206A8-AC2C-8E5F-09C4-20E9A18D28EE}"/>
              </a:ext>
            </a:extLst>
          </p:cNvPr>
          <p:cNvSpPr/>
          <p:nvPr/>
        </p:nvSpPr>
        <p:spPr>
          <a:xfrm>
            <a:off x="4852555" y="3935379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4.2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CFEDF3-3DB6-B44F-CFA8-C097A2B26165}"/>
              </a:ext>
            </a:extLst>
          </p:cNvPr>
          <p:cNvSpPr/>
          <p:nvPr/>
        </p:nvSpPr>
        <p:spPr>
          <a:xfrm>
            <a:off x="4852555" y="2421625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4.1</a:t>
            </a:r>
            <a:endParaRPr lang="en-PK" sz="240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88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2BAC5-91F9-F80A-142D-2FEB36CFA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5F5484-FBFD-81AB-0DE6-30959C3B137B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4 – Current Situation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F534D8-ECC2-E52C-7C45-4D74139C4D78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D75FA6-BFAF-342C-95D7-3CE2E3DFC1CF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A24FDE-3984-1FA1-BDC1-F68808BB0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36FBCE-BB8B-A8C7-0778-5BCEE3F38CBC}"/>
              </a:ext>
            </a:extLst>
          </p:cNvPr>
          <p:cNvSpPr/>
          <p:nvPr/>
        </p:nvSpPr>
        <p:spPr>
          <a:xfrm>
            <a:off x="767486" y="5883590"/>
            <a:ext cx="2386177" cy="677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solidFill>
                  <a:schemeClr val="tx1"/>
                </a:solidFill>
                <a:latin typeface="Lato" panose="020F0502020204030203" pitchFamily="34" charset="0"/>
              </a:rPr>
              <a:t>Percentage of nOPV2 vials that are received by the country and are opened, used during SIAs, and unusable vials that are subsequently destroyed </a:t>
            </a:r>
            <a:endParaRPr lang="en-PK" sz="90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9A8B57-D535-D1F1-43A9-E8ED0570F95F}"/>
              </a:ext>
            </a:extLst>
          </p:cNvPr>
          <p:cNvSpPr/>
          <p:nvPr/>
        </p:nvSpPr>
        <p:spPr>
          <a:xfrm>
            <a:off x="209392" y="5961528"/>
            <a:ext cx="572163" cy="6774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Lato Black" panose="020F0A02020204030203" pitchFamily="34" charset="0"/>
              </a:rPr>
              <a:t>SO 4.1</a:t>
            </a:r>
            <a:endParaRPr lang="en-PK" sz="1000">
              <a:latin typeface="Lato Black" panose="020F0A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3932E4-3C6D-0774-4483-979535CB6034}"/>
              </a:ext>
            </a:extLst>
          </p:cNvPr>
          <p:cNvSpPr/>
          <p:nvPr/>
        </p:nvSpPr>
        <p:spPr>
          <a:xfrm>
            <a:off x="476157" y="915593"/>
            <a:ext cx="4024752" cy="2227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Indonesia </a:t>
            </a:r>
            <a:r>
              <a:rPr lang="en-US" sz="2800" b="1" dirty="0">
                <a:solidFill>
                  <a:schemeClr val="accent2"/>
                </a:solidFill>
                <a:latin typeface="Lato Black" panose="020F0A02020204030203" pitchFamily="34" charset="0"/>
              </a:rPr>
              <a:t>is off track on this indicator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B83895-B2F7-39E7-CEE2-F769D0F298CE}"/>
              </a:ext>
            </a:extLst>
          </p:cNvPr>
          <p:cNvCxnSpPr>
            <a:cxnSpLocks/>
          </p:cNvCxnSpPr>
          <p:nvPr/>
        </p:nvCxnSpPr>
        <p:spPr>
          <a:xfrm>
            <a:off x="6093756" y="1155422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9B3D579-DB3C-35BB-5EE4-4279E7002E9A}"/>
              </a:ext>
            </a:extLst>
          </p:cNvPr>
          <p:cNvSpPr/>
          <p:nvPr/>
        </p:nvSpPr>
        <p:spPr>
          <a:xfrm>
            <a:off x="7201325" y="1093627"/>
            <a:ext cx="2886038" cy="54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  <a:latin typeface="Lato" panose="020F0502020204030203" pitchFamily="34" charset="0"/>
              </a:rPr>
              <a:t>Number of biomedical facilities retaining poliovirus infectious material (PV IM)</a:t>
            </a:r>
            <a:endParaRPr lang="en-PK" sz="120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2F9144-6A33-F0CC-F38B-1413934B10DA}"/>
              </a:ext>
            </a:extLst>
          </p:cNvPr>
          <p:cNvSpPr/>
          <p:nvPr/>
        </p:nvSpPr>
        <p:spPr>
          <a:xfrm>
            <a:off x="6629162" y="1142777"/>
            <a:ext cx="572163" cy="564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Lato Black" panose="020F0A02020204030203" pitchFamily="34" charset="0"/>
              </a:rPr>
              <a:t>SO 4.2</a:t>
            </a:r>
            <a:endParaRPr lang="en-PK" sz="1000">
              <a:latin typeface="Lato Black" panose="020F0A0202020403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FF934A-FE5E-EF03-D5EA-A1BDD64DBE61}"/>
              </a:ext>
            </a:extLst>
          </p:cNvPr>
          <p:cNvSpPr/>
          <p:nvPr/>
        </p:nvSpPr>
        <p:spPr>
          <a:xfrm>
            <a:off x="7407363" y="2383961"/>
            <a:ext cx="3480617" cy="70989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Countries with Number of medical facilities retaining long term polio virus:</a:t>
            </a:r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E642F1BD-4704-23B4-44BA-609162E50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31251"/>
              </p:ext>
            </p:extLst>
          </p:nvPr>
        </p:nvGraphicFramePr>
        <p:xfrm>
          <a:off x="7407363" y="3267137"/>
          <a:ext cx="3480613" cy="98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489">
                  <a:extLst>
                    <a:ext uri="{9D8B030D-6E8A-4147-A177-3AD203B41FA5}">
                      <a16:colId xmlns:a16="http://schemas.microsoft.com/office/drawing/2014/main" val="1366088954"/>
                    </a:ext>
                  </a:extLst>
                </a:gridCol>
                <a:gridCol w="2137595">
                  <a:extLst>
                    <a:ext uri="{9D8B030D-6E8A-4147-A177-3AD203B41FA5}">
                      <a16:colId xmlns:a16="http://schemas.microsoft.com/office/drawing/2014/main" val="1658989367"/>
                    </a:ext>
                  </a:extLst>
                </a:gridCol>
                <a:gridCol w="548529">
                  <a:extLst>
                    <a:ext uri="{9D8B030D-6E8A-4147-A177-3AD203B41FA5}">
                      <a16:colId xmlns:a16="http://schemas.microsoft.com/office/drawing/2014/main" val="2084435292"/>
                    </a:ext>
                  </a:extLst>
                </a:gridCol>
              </a:tblGrid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SEAR</a:t>
                      </a:r>
                      <a:endParaRPr lang="en-PK" sz="1200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ED7D31"/>
                          </a:solidFill>
                          <a:latin typeface="Lato Black" panose="020F0A02020204030203" pitchFamily="34" charset="0"/>
                        </a:rPr>
                        <a:t>Indonesia</a:t>
                      </a:r>
                      <a:endParaRPr lang="en-PK" b="1">
                        <a:solidFill>
                          <a:srgbClr val="ED7D31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ED7D31"/>
                          </a:solidFill>
                          <a:latin typeface="Lato Black" panose="020F0A02020204030203" pitchFamily="34" charset="0"/>
                        </a:rPr>
                        <a:t>3</a:t>
                      </a:r>
                      <a:endParaRPr lang="en-PK" b="1">
                        <a:solidFill>
                          <a:srgbClr val="ED7D31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50777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SEAR</a:t>
                      </a:r>
                      <a:endParaRPr lang="en-PK" sz="1200" b="1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ED7D31"/>
                          </a:solidFill>
                          <a:latin typeface="Lato Black" panose="020F0A02020204030203" pitchFamily="34" charset="0"/>
                        </a:rPr>
                        <a:t>India</a:t>
                      </a:r>
                      <a:endParaRPr lang="en-PK" b="1">
                        <a:solidFill>
                          <a:srgbClr val="ED7D31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ED7D31"/>
                          </a:solidFill>
                          <a:latin typeface="Lato Black" panose="020F0A02020204030203" pitchFamily="34" charset="0"/>
                        </a:rPr>
                        <a:t>2</a:t>
                      </a:r>
                      <a:endParaRPr lang="en-PK" b="1">
                        <a:solidFill>
                          <a:srgbClr val="ED7D31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97399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93BC34F-7509-9FF8-B192-622C40C9C2B3}"/>
              </a:ext>
            </a:extLst>
          </p:cNvPr>
          <p:cNvGrpSpPr/>
          <p:nvPr/>
        </p:nvGrpSpPr>
        <p:grpSpPr>
          <a:xfrm>
            <a:off x="3211563" y="5787944"/>
            <a:ext cx="2409112" cy="816393"/>
            <a:chOff x="2948202" y="5634823"/>
            <a:chExt cx="2409112" cy="8163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C15F1E-539E-2CB5-1D8F-B9115BA574D2}"/>
                </a:ext>
              </a:extLst>
            </p:cNvPr>
            <p:cNvSpPr/>
            <p:nvPr/>
          </p:nvSpPr>
          <p:spPr>
            <a:xfrm>
              <a:off x="2948202" y="6199685"/>
              <a:ext cx="331606" cy="2515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sz="1200">
                <a:latin typeface="Lato Black" panose="020F0A02020204030203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99BF27-9D41-F5D7-F7C3-5FA5B556CC94}"/>
                </a:ext>
              </a:extLst>
            </p:cNvPr>
            <p:cNvGrpSpPr/>
            <p:nvPr/>
          </p:nvGrpSpPr>
          <p:grpSpPr>
            <a:xfrm>
              <a:off x="2948202" y="5634823"/>
              <a:ext cx="2409112" cy="816393"/>
              <a:chOff x="2948202" y="5634823"/>
              <a:chExt cx="2409112" cy="81639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1BBE27-11D4-E0D1-D14A-4DABEFF9D55E}"/>
                  </a:ext>
                </a:extLst>
              </p:cNvPr>
              <p:cNvSpPr/>
              <p:nvPr/>
            </p:nvSpPr>
            <p:spPr>
              <a:xfrm>
                <a:off x="3264727" y="6199685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rgbClr val="C00000"/>
                    </a:solidFill>
                    <a:latin typeface="Lato" panose="020F0502020204030203" pitchFamily="34" charset="0"/>
                  </a:rPr>
                  <a:t>Off Track</a:t>
                </a:r>
                <a:endParaRPr lang="en-PK" sz="1000" b="1">
                  <a:solidFill>
                    <a:srgbClr val="C00000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B9E7FC-E5A6-4147-0E44-071AFFEC05E1}"/>
                  </a:ext>
                </a:extLst>
              </p:cNvPr>
              <p:cNvSpPr/>
              <p:nvPr/>
            </p:nvSpPr>
            <p:spPr>
              <a:xfrm>
                <a:off x="3264727" y="5917254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4"/>
                    </a:solidFill>
                    <a:latin typeface="Lato" panose="020F0502020204030203" pitchFamily="34" charset="0"/>
                  </a:rPr>
                  <a:t>At Risk</a:t>
                </a:r>
                <a:endParaRPr lang="en-PK" sz="1000" b="1">
                  <a:solidFill>
                    <a:schemeClr val="accent4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F0ECFC4-C406-CDB1-952E-4DE8ABA01745}"/>
                  </a:ext>
                </a:extLst>
              </p:cNvPr>
              <p:cNvSpPr/>
              <p:nvPr/>
            </p:nvSpPr>
            <p:spPr>
              <a:xfrm>
                <a:off x="3264727" y="5634823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6"/>
                    </a:solidFill>
                    <a:latin typeface="Lato" panose="020F0502020204030203" pitchFamily="34" charset="0"/>
                  </a:rPr>
                  <a:t>On Track</a:t>
                </a:r>
                <a:endParaRPr lang="en-PK" sz="1000" b="1">
                  <a:solidFill>
                    <a:schemeClr val="accent6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0766A1-7107-B9C8-249A-41FBF8141EBD}"/>
                  </a:ext>
                </a:extLst>
              </p:cNvPr>
              <p:cNvSpPr/>
              <p:nvPr/>
            </p:nvSpPr>
            <p:spPr>
              <a:xfrm>
                <a:off x="2948202" y="5917254"/>
                <a:ext cx="331606" cy="2515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961423-1C60-C3B0-9A38-51C546A7E27C}"/>
                  </a:ext>
                </a:extLst>
              </p:cNvPr>
              <p:cNvSpPr/>
              <p:nvPr/>
            </p:nvSpPr>
            <p:spPr>
              <a:xfrm>
                <a:off x="2948202" y="5634823"/>
                <a:ext cx="331606" cy="25153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523C78-2EDE-93C3-BE89-597DA5E4EDF5}"/>
              </a:ext>
            </a:extLst>
          </p:cNvPr>
          <p:cNvCxnSpPr>
            <a:cxnSpLocks/>
          </p:cNvCxnSpPr>
          <p:nvPr/>
        </p:nvCxnSpPr>
        <p:spPr>
          <a:xfrm>
            <a:off x="978452" y="2808374"/>
            <a:ext cx="0" cy="2537764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8F2A78-BFC5-6F6F-9845-76BF0677676D}"/>
              </a:ext>
            </a:extLst>
          </p:cNvPr>
          <p:cNvCxnSpPr>
            <a:cxnSpLocks/>
          </p:cNvCxnSpPr>
          <p:nvPr/>
        </p:nvCxnSpPr>
        <p:spPr>
          <a:xfrm>
            <a:off x="2263617" y="2902838"/>
            <a:ext cx="0" cy="2537764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817F243-679A-74F0-AFBC-F808349F6EDB}"/>
              </a:ext>
            </a:extLst>
          </p:cNvPr>
          <p:cNvSpPr/>
          <p:nvPr/>
        </p:nvSpPr>
        <p:spPr>
          <a:xfrm>
            <a:off x="883697" y="5429452"/>
            <a:ext cx="1502527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541AEC-A97B-915C-D03E-03FCC287A22A}"/>
              </a:ext>
            </a:extLst>
          </p:cNvPr>
          <p:cNvSpPr/>
          <p:nvPr/>
        </p:nvSpPr>
        <p:spPr>
          <a:xfrm>
            <a:off x="-255791" y="5413604"/>
            <a:ext cx="1502527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AFR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75BAD1-6C31-FCD4-4B14-F670E54F6ADC}"/>
              </a:ext>
            </a:extLst>
          </p:cNvPr>
          <p:cNvSpPr/>
          <p:nvPr/>
        </p:nvSpPr>
        <p:spPr>
          <a:xfrm>
            <a:off x="3248630" y="5413604"/>
            <a:ext cx="1502527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748733B-C527-4105-A9DA-98AECA0FC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747612"/>
              </p:ext>
            </p:extLst>
          </p:nvPr>
        </p:nvGraphicFramePr>
        <p:xfrm>
          <a:off x="143945" y="2543825"/>
          <a:ext cx="5171858" cy="272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7187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555F-AFF1-7088-E4C4-F99F970E4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66B8BB-48E3-3818-1311-839A84495516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Regional Summary – Watchlist Countries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53D080-D98C-E045-4296-658C360BC92F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E3E455-13B7-77AD-7ADB-9943FA125443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8322E31-7F32-E4E4-5AFC-175273E54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5C89CF-01EB-AB64-D561-9227E08CF14D}"/>
              </a:ext>
            </a:extLst>
          </p:cNvPr>
          <p:cNvSpPr txBox="1"/>
          <p:nvPr/>
        </p:nvSpPr>
        <p:spPr>
          <a:xfrm>
            <a:off x="-166047" y="4032232"/>
            <a:ext cx="6366681" cy="214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Libya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shows </a:t>
            </a: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sub-optimal immunization performance, and a significant decrease in the surveillance performance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indicators compared to the last year and remains in the risk zone. 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Overall Iraq is performing well; however, a slight decline is observed in half of surveillance performance indicators compared to last year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4E9D0A-4851-8B61-B8EC-7020F5903777}"/>
              </a:ext>
            </a:extLst>
          </p:cNvPr>
          <p:cNvSpPr txBox="1"/>
          <p:nvPr/>
        </p:nvSpPr>
        <p:spPr>
          <a:xfrm>
            <a:off x="98491" y="3152091"/>
            <a:ext cx="437410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EMRO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CD718-5362-B745-E193-71F2D0E81028}"/>
              </a:ext>
            </a:extLst>
          </p:cNvPr>
          <p:cNvSpPr txBox="1"/>
          <p:nvPr/>
        </p:nvSpPr>
        <p:spPr>
          <a:xfrm>
            <a:off x="6916922" y="891956"/>
            <a:ext cx="437410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SEARO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FBF1CB-4B31-88BA-E95A-AC2811D79711}"/>
              </a:ext>
            </a:extLst>
          </p:cNvPr>
          <p:cNvCxnSpPr/>
          <p:nvPr/>
        </p:nvCxnSpPr>
        <p:spPr>
          <a:xfrm>
            <a:off x="6728346" y="891956"/>
            <a:ext cx="0" cy="5836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7B46D5-8227-0182-112D-BC563D6B388A}"/>
              </a:ext>
            </a:extLst>
          </p:cNvPr>
          <p:cNvSpPr txBox="1"/>
          <p:nvPr/>
        </p:nvSpPr>
        <p:spPr>
          <a:xfrm>
            <a:off x="6794862" y="2207853"/>
            <a:ext cx="5196954" cy="292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Four countries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from the South-east Asia region moved to </a:t>
            </a: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watchlist category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Bangladesh and India showing high performance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– Not Off track for any indicator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Indonesia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has </a:t>
            </a: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sub-optimal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performance all immunization and surveillance. </a:t>
            </a:r>
          </a:p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D7D31"/>
                </a:solidFill>
                <a:latin typeface="Lato" panose="020F0502020204030203" pitchFamily="34" charset="0"/>
              </a:rPr>
              <a:t>Nepal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is at risk in several performance indicators. Special focus on immunization and Surveillance is required.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2969E-206E-AAC3-8FD6-D042B5AD17C6}"/>
              </a:ext>
            </a:extLst>
          </p:cNvPr>
          <p:cNvSpPr txBox="1"/>
          <p:nvPr/>
        </p:nvSpPr>
        <p:spPr>
          <a:xfrm>
            <a:off x="98491" y="891956"/>
            <a:ext cx="437410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>
              <a:defRPr sz="240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AFRO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37A33-C4A1-4857-7FE5-F13FE61B5089}"/>
              </a:ext>
            </a:extLst>
          </p:cNvPr>
          <p:cNvSpPr txBox="1"/>
          <p:nvPr/>
        </p:nvSpPr>
        <p:spPr>
          <a:xfrm>
            <a:off x="-166047" y="1860365"/>
            <a:ext cx="6202877" cy="63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Kenya is showing weak performance in surveillance and Outbreak indicators. </a:t>
            </a:r>
          </a:p>
        </p:txBody>
      </p:sp>
    </p:spTree>
    <p:extLst>
      <p:ext uri="{BB962C8B-B14F-4D97-AF65-F5344CB8AC3E}">
        <p14:creationId xmlns:p14="http://schemas.microsoft.com/office/powerpoint/2010/main" val="1679687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5F77F1-DBBB-01E2-FE58-2F7135BA1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" r="5246"/>
          <a:stretch/>
        </p:blipFill>
        <p:spPr>
          <a:xfrm>
            <a:off x="22980" y="66268"/>
            <a:ext cx="12075759" cy="66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25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94362-91DD-A320-0C1A-048337D3D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8C1A88-583E-6723-8F7D-FDBC72AF1460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9326DEA-124F-E819-9FFA-1C74A9C6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6DD16B-C9ED-30CA-7C53-9C5EA36F77B2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131755A-7A83-3F66-37F7-8DCE61C1C2CF}"/>
              </a:ext>
            </a:extLst>
          </p:cNvPr>
          <p:cNvGraphicFramePr>
            <a:graphicFrameLocks/>
          </p:cNvGraphicFramePr>
          <p:nvPr/>
        </p:nvGraphicFramePr>
        <p:xfrm>
          <a:off x="6214284" y="696263"/>
          <a:ext cx="2637715" cy="226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C1DA1F-EC33-E6A1-1A95-E4D3DD24A68D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Polio Transition Countries – Strategic Outcome Indicators Summary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3864B22-4AD6-721C-55A9-DC7177DB9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958902"/>
              </p:ext>
            </p:extLst>
          </p:nvPr>
        </p:nvGraphicFramePr>
        <p:xfrm>
          <a:off x="1088137" y="894767"/>
          <a:ext cx="10516488" cy="5815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516458" imgH="9305912" progId="Excel.Sheet.12">
                  <p:embed/>
                </p:oleObj>
              </mc:Choice>
              <mc:Fallback>
                <p:oleObj name="Worksheet" r:id="rId4" imgW="16516458" imgH="9305912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3864B22-4AD6-721C-55A9-DC7177DB9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8137" y="894767"/>
                        <a:ext cx="10516488" cy="5815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23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BAE0A-E1FF-EEF8-2788-3ABA63BA4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F3E556C-6A36-8134-3D4A-17BDC6B503FD}"/>
              </a:ext>
            </a:extLst>
          </p:cNvPr>
          <p:cNvSpPr/>
          <p:nvPr/>
        </p:nvSpPr>
        <p:spPr>
          <a:xfrm>
            <a:off x="-2245" y="589477"/>
            <a:ext cx="4238579" cy="626852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sz="3600">
              <a:latin typeface="Lato Black" panose="020F0A02020204030203" pitchFamily="34" charset="0"/>
            </a:endParaRPr>
          </a:p>
          <a:p>
            <a:endParaRPr lang="en-US" sz="3600">
              <a:latin typeface="Lato Black" panose="020F0A02020204030203" pitchFamily="34" charset="0"/>
            </a:endParaRPr>
          </a:p>
          <a:p>
            <a:r>
              <a:rPr lang="en-US" sz="3600">
                <a:latin typeface="Lato Black" panose="020F0A02020204030203" pitchFamily="34" charset="0"/>
              </a:rPr>
              <a:t>				</a:t>
            </a:r>
          </a:p>
          <a:p>
            <a:endParaRPr lang="en-PK" sz="360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E957E-B83E-D0FD-62C6-9247004AD4A3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Data Sources and Limitations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833B74-DD52-1DFF-B4B7-F02868AD4F13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B57CE8-53BD-F798-D7AE-BE3EFB8E46B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08872CD-50F9-28EC-C4D9-BAACE90A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0D8881-B1AF-C19A-CBC5-5D0E1FF0C0AF}"/>
              </a:ext>
            </a:extLst>
          </p:cNvPr>
          <p:cNvSpPr/>
          <p:nvPr/>
        </p:nvSpPr>
        <p:spPr>
          <a:xfrm>
            <a:off x="900344" y="1690631"/>
            <a:ext cx="3006012" cy="205694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Indicators integrated with existing monitoring frameworks and reporting systems</a:t>
            </a:r>
          </a:p>
          <a:p>
            <a:endParaRPr lang="en-US" sz="1600">
              <a:solidFill>
                <a:schemeClr val="accent1">
                  <a:lumMod val="75000"/>
                </a:schemeClr>
              </a:solidFill>
              <a:latin typeface="Lato Black" panose="020F0A02020204030203" pitchFamily="34" charset="0"/>
            </a:endParaRPr>
          </a:p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Such as GPEI 2022-2026 strategy KPIs, Immunization Agenda 2030 scorecard and e-SPAR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1DD79C-A97D-9A1D-EC27-0AFFF2A152AB}"/>
              </a:ext>
            </a:extLst>
          </p:cNvPr>
          <p:cNvSpPr/>
          <p:nvPr/>
        </p:nvSpPr>
        <p:spPr>
          <a:xfrm>
            <a:off x="900344" y="4451546"/>
            <a:ext cx="3006012" cy="20569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Collected at the country level using a dedicated web tool and validated at the regional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474FE2-0901-1806-A66D-CD3236E21569}"/>
              </a:ext>
            </a:extLst>
          </p:cNvPr>
          <p:cNvSpPr/>
          <p:nvPr/>
        </p:nvSpPr>
        <p:spPr>
          <a:xfrm>
            <a:off x="205325" y="1093602"/>
            <a:ext cx="621478" cy="53952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Lato Black" panose="020F0A02020204030203" pitchFamily="34" charset="0"/>
              </a:rPr>
              <a:t>Two Distinct Sets of Indicators</a:t>
            </a:r>
            <a:endParaRPr lang="en-PK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6C03FE-179C-45A8-BF12-5DE7C60BD8A4}"/>
              </a:ext>
            </a:extLst>
          </p:cNvPr>
          <p:cNvSpPr/>
          <p:nvPr/>
        </p:nvSpPr>
        <p:spPr>
          <a:xfrm>
            <a:off x="4801708" y="1063504"/>
            <a:ext cx="6902663" cy="5284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Baseline data collected covers the following years: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9DB975-2FF6-1D38-023D-5BD45E2FA241}"/>
              </a:ext>
            </a:extLst>
          </p:cNvPr>
          <p:cNvSpPr/>
          <p:nvPr/>
        </p:nvSpPr>
        <p:spPr>
          <a:xfrm>
            <a:off x="4761713" y="4062841"/>
            <a:ext cx="6902663" cy="528456"/>
          </a:xfrm>
          <a:prstGeom prst="rect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Data Limitations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7B1BBB-077E-7D7C-434C-BDC44ED177CB}"/>
              </a:ext>
            </a:extLst>
          </p:cNvPr>
          <p:cNvSpPr/>
          <p:nvPr/>
        </p:nvSpPr>
        <p:spPr>
          <a:xfrm>
            <a:off x="4801709" y="4591298"/>
            <a:ext cx="2767082" cy="1897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C00000"/>
                </a:solidFill>
                <a:latin typeface="Lato Black" panose="020F0A02020204030203" pitchFamily="34" charset="0"/>
              </a:rPr>
              <a:t>The overall data availability stood at 85%,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rPr>
              <a:t>with 267 of the 315 required data points available across the 21 Polio transition countries.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E4E16D-ED25-6DF2-B69F-060F6A23BB84}"/>
              </a:ext>
            </a:extLst>
          </p:cNvPr>
          <p:cNvSpPr/>
          <p:nvPr/>
        </p:nvSpPr>
        <p:spPr>
          <a:xfrm>
            <a:off x="7572618" y="4667543"/>
            <a:ext cx="4131754" cy="1835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/>
                </a:solidFill>
                <a:latin typeface="Lato" panose="020F0502020204030203" pitchFamily="34" charset="0"/>
              </a:rPr>
              <a:t>Most recent available data used due to lags in reporting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/>
                </a:solidFill>
                <a:latin typeface="Lato" panose="020F0502020204030203" pitchFamily="34" charset="0"/>
              </a:rPr>
              <a:t>Extracted data not further scrutinized for quality checks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/>
                </a:solidFill>
                <a:latin typeface="Lato" panose="020F0502020204030203" pitchFamily="34" charset="0"/>
              </a:rPr>
              <a:t>Proxy indicators used to assess broader health systems performance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tx1"/>
                </a:solidFill>
                <a:latin typeface="Lato" panose="020F0502020204030203" pitchFamily="34" charset="0"/>
              </a:rPr>
              <a:t>For milestones, self reported data is used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679FE7-7BD3-4CD2-C92D-F919E6AF6F13}"/>
              </a:ext>
            </a:extLst>
          </p:cNvPr>
          <p:cNvSpPr/>
          <p:nvPr/>
        </p:nvSpPr>
        <p:spPr>
          <a:xfrm>
            <a:off x="900344" y="1093602"/>
            <a:ext cx="3006012" cy="5447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Lato Black" panose="020F0A02020204030203" pitchFamily="34" charset="0"/>
              </a:rPr>
              <a:t>Strategic Outcomes</a:t>
            </a:r>
            <a:endParaRPr lang="en-PK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FEF578-AFF8-9CE6-ADBB-34B16F20CB9F}"/>
              </a:ext>
            </a:extLst>
          </p:cNvPr>
          <p:cNvSpPr/>
          <p:nvPr/>
        </p:nvSpPr>
        <p:spPr>
          <a:xfrm>
            <a:off x="900344" y="3866092"/>
            <a:ext cx="3006012" cy="5447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Lato" panose="020F0502020204030203" pitchFamily="34" charset="0"/>
              </a:rPr>
              <a:t>Milestones</a:t>
            </a:r>
            <a:endParaRPr lang="en-PK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20B3-FBE0-44D2-CE80-D9865DCF178C}"/>
              </a:ext>
            </a:extLst>
          </p:cNvPr>
          <p:cNvSpPr/>
          <p:nvPr/>
        </p:nvSpPr>
        <p:spPr>
          <a:xfrm>
            <a:off x="4686653" y="1495972"/>
            <a:ext cx="7300022" cy="2541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Immunization indicators (SO 1.1 - 1.3):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year 2023, Jan – Dec 2023 </a:t>
            </a:r>
          </a:p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Surveillance indicators – Acute Flaccid Paralysis, environmental surveillance for Polio and Measles / Rubella surveillance (SO 2.1 - 2.4):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year 2024 (Quarter 3), 12 months rolling: Oct 2023 – Sept 2024</a:t>
            </a:r>
          </a:p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Surveillance indicators – IHR capacity (SO 2.5):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year 2023, Jan – Dec 2023</a:t>
            </a:r>
          </a:p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Health emergency – polio outbreak indicators (SO 3.1 - 3.3):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years 2021-2024 (Quarter 3), Jan 2021 – Sept 2024</a:t>
            </a:r>
          </a:p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Health emergency – measles outbreak and IHR indicators (SO 3.4 – 3.5):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year 2023, Jan – Dec 2023</a:t>
            </a:r>
          </a:p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Containment indicator (SO 4.1):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year 2024 (Quarter 3), Jan – Sept 2024</a:t>
            </a:r>
          </a:p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Biomedical facilities with Poliovirus Infectious Material Indicator4.2):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year 2023</a:t>
            </a:r>
          </a:p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Milestone Indicators (M1 – M4):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year 2023</a:t>
            </a:r>
          </a:p>
          <a:p>
            <a:pPr marL="171450" marR="10795" lvl="0" indent="-171450">
              <a:lnSpc>
                <a:spcPct val="102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Lato" panose="020F0502020204030203" pitchFamily="34" charset="0"/>
              </a:rPr>
              <a:t>Milestone indicator – external health expenditure (M4.2): </a:t>
            </a:r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</a:rPr>
              <a:t>2021 or latest available year.</a:t>
            </a:r>
          </a:p>
        </p:txBody>
      </p:sp>
    </p:spTree>
    <p:extLst>
      <p:ext uri="{BB962C8B-B14F-4D97-AF65-F5344CB8AC3E}">
        <p14:creationId xmlns:p14="http://schemas.microsoft.com/office/powerpoint/2010/main" val="120276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0A4D0-4A39-2A9A-4226-7A1A903F1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06182A-E924-8D35-4784-470B62B89A8C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C7EB52-5385-5D1B-1618-276244837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8188C2-8498-3305-BC1F-1BCBECE82E91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27C7AE-903A-B81B-97C5-1BF3DFD056E1}"/>
              </a:ext>
            </a:extLst>
          </p:cNvPr>
          <p:cNvGraphicFramePr>
            <a:graphicFrameLocks/>
          </p:cNvGraphicFramePr>
          <p:nvPr/>
        </p:nvGraphicFramePr>
        <p:xfrm>
          <a:off x="6214284" y="696263"/>
          <a:ext cx="2637715" cy="226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2D609B7-A9E1-4907-5F76-79BCAD2A3E0A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Watchlist Countries – Strategic Outcome Indicators Summary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B0B5C7-0FEE-DB5B-A8A4-520C889F5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730856"/>
              </p:ext>
            </p:extLst>
          </p:nvPr>
        </p:nvGraphicFramePr>
        <p:xfrm>
          <a:off x="2432304" y="866480"/>
          <a:ext cx="6492240" cy="579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019999" imgH="9305912" progId="Excel.Sheet.12">
                  <p:embed/>
                </p:oleObj>
              </mc:Choice>
              <mc:Fallback>
                <p:oleObj name="Worksheet" r:id="rId4" imgW="8019999" imgH="930591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B0B5C7-0FEE-DB5B-A8A4-520C889F5F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2304" y="866480"/>
                        <a:ext cx="6492240" cy="579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28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F1CBA0-CCEC-E90D-CD6E-686D696A4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0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EFDD2E7-551C-46B0-9171-52E91BEE5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1"/>
          <a:stretch/>
        </p:blipFill>
        <p:spPr bwMode="auto">
          <a:xfrm>
            <a:off x="-11577" y="-32410"/>
            <a:ext cx="12249616" cy="68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A7CD8C-0DFC-4A8E-ACED-4B9ACDFBFDA9}"/>
              </a:ext>
            </a:extLst>
          </p:cNvPr>
          <p:cNvSpPr/>
          <p:nvPr/>
        </p:nvSpPr>
        <p:spPr>
          <a:xfrm>
            <a:off x="-11578" y="2075801"/>
            <a:ext cx="7177487" cy="1921397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DDDFB-1188-4A63-B56D-94A3353594EB}"/>
              </a:ext>
            </a:extLst>
          </p:cNvPr>
          <p:cNvSpPr/>
          <p:nvPr/>
        </p:nvSpPr>
        <p:spPr>
          <a:xfrm>
            <a:off x="319957" y="2469094"/>
            <a:ext cx="7319058" cy="1041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FC9A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A02020204030203" pitchFamily="34" charset="0"/>
              </a:rPr>
              <a:t>Thank You</a:t>
            </a:r>
            <a:endParaRPr lang="en-PK" sz="4400">
              <a:solidFill>
                <a:srgbClr val="FC9A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A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5B7FCB-B2FF-4582-8DA7-31B5649826ED}"/>
              </a:ext>
            </a:extLst>
          </p:cNvPr>
          <p:cNvCxnSpPr>
            <a:cxnSpLocks/>
          </p:cNvCxnSpPr>
          <p:nvPr/>
        </p:nvCxnSpPr>
        <p:spPr>
          <a:xfrm>
            <a:off x="389406" y="3452559"/>
            <a:ext cx="6384621" cy="0"/>
          </a:xfrm>
          <a:prstGeom prst="line">
            <a:avLst/>
          </a:prstGeom>
          <a:ln w="1905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2534F4-D84C-408A-B8D4-986FF0BBFE05}"/>
              </a:ext>
            </a:extLst>
          </p:cNvPr>
          <p:cNvCxnSpPr>
            <a:cxnSpLocks/>
          </p:cNvCxnSpPr>
          <p:nvPr/>
        </p:nvCxnSpPr>
        <p:spPr>
          <a:xfrm>
            <a:off x="0" y="6825591"/>
            <a:ext cx="12192000" cy="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1F086F-8E60-4899-A776-AB5990E122A8}"/>
              </a:ext>
            </a:extLst>
          </p:cNvPr>
          <p:cNvCxnSpPr>
            <a:cxnSpLocks/>
          </p:cNvCxnSpPr>
          <p:nvPr/>
        </p:nvCxnSpPr>
        <p:spPr>
          <a:xfrm>
            <a:off x="-11575" y="-8880"/>
            <a:ext cx="12192000" cy="0"/>
          </a:xfrm>
          <a:prstGeom prst="line">
            <a:avLst/>
          </a:prstGeom>
          <a:ln w="76200" cmpd="sng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BE95018-0A0B-4154-B706-11F74ED0623B}"/>
              </a:ext>
            </a:extLst>
          </p:cNvPr>
          <p:cNvSpPr/>
          <p:nvPr/>
        </p:nvSpPr>
        <p:spPr>
          <a:xfrm>
            <a:off x="-11575" y="2075800"/>
            <a:ext cx="243064" cy="1921396"/>
          </a:xfrm>
          <a:prstGeom prst="rect">
            <a:avLst/>
          </a:prstGeom>
          <a:solidFill>
            <a:srgbClr val="FC9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6209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7DE09-CED5-5922-33C7-DF4464B2F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28138E-7CC0-09F8-5517-2E2FC8F7C48E}"/>
              </a:ext>
            </a:extLst>
          </p:cNvPr>
          <p:cNvSpPr/>
          <p:nvPr/>
        </p:nvSpPr>
        <p:spPr>
          <a:xfrm>
            <a:off x="-2244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Polio transition Goals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4790F2-18BB-188D-627B-3E08C4671511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2182DA8-D9CE-A11E-0DE3-36E119710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C914BA-30B4-0595-451C-6D964CC978D9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52127EE-2AA5-F940-7E3A-A8D81BCC58B9}"/>
              </a:ext>
            </a:extLst>
          </p:cNvPr>
          <p:cNvSpPr txBox="1"/>
          <p:nvPr/>
        </p:nvSpPr>
        <p:spPr>
          <a:xfrm>
            <a:off x="4334383" y="1227156"/>
            <a:ext cx="7340165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Pakistan and Afghanistan remain</a:t>
            </a:r>
            <a:r>
              <a:rPr lang="en-US" sz="20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 endemic</a:t>
            </a:r>
            <a:endParaRPr lang="en-US" sz="2000" b="1" dirty="0">
              <a:solidFill>
                <a:srgbClr val="ED7D31"/>
              </a:solidFill>
              <a:latin typeface="Lato" panose="020F0502020204030203" pitchFamily="34" charset="0"/>
              <a:ea typeface="Lato"/>
              <a:cs typeface="Lato"/>
            </a:endParaRPr>
          </a:p>
          <a:p>
            <a:pPr lvl="1"/>
            <a:endParaRPr lang="en-US" sz="2000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Among 26 countries that reported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cVDPV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>
                <a:solidFill>
                  <a:srgbClr val="ED7D31"/>
                </a:solidFill>
                <a:latin typeface="Lato" panose="020F0502020204030203" pitchFamily="34" charset="0"/>
              </a:rPr>
              <a:t>outbreaks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, 11 are</a:t>
            </a:r>
            <a:r>
              <a:rPr lang="en-US" sz="20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Polio Transition priority countries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20 priority countries (out of 21) reported less than 90%</a:t>
            </a:r>
            <a:r>
              <a:rPr lang="en-US" sz="20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 IPV1 coverage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17 priority countries (out of 21) reported less than 90%</a:t>
            </a:r>
            <a:r>
              <a:rPr lang="en-US" sz="20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 coverage of DTP3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6 countries (out of 21) report </a:t>
            </a:r>
            <a:r>
              <a:rPr lang="en-US" sz="2000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IHR capacity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score related to health emergency management lower than regional averages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201D10-3B36-8FBD-0B34-9000578DB15A}"/>
              </a:ext>
            </a:extLst>
          </p:cNvPr>
          <p:cNvSpPr/>
          <p:nvPr/>
        </p:nvSpPr>
        <p:spPr>
          <a:xfrm>
            <a:off x="-2244" y="850789"/>
            <a:ext cx="4189780" cy="60072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en-US" sz="280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endParaRPr lang="en-US" sz="280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en-US" sz="2800" b="1">
                <a:solidFill>
                  <a:srgbClr val="ED7D31"/>
                </a:solidFill>
                <a:latin typeface="Lato" panose="020F0502020204030203" pitchFamily="34" charset="0"/>
              </a:rPr>
              <a:t>Goal 1: </a:t>
            </a:r>
            <a:r>
              <a:rPr lang="en-US" sz="2800" b="1" i="1">
                <a:solidFill>
                  <a:schemeClr val="bg1"/>
                </a:solidFill>
              </a:rPr>
              <a:t>All countries remain Polio free</a:t>
            </a:r>
          </a:p>
          <a:p>
            <a:endParaRPr lang="en-US" sz="2800" b="1" i="1">
              <a:solidFill>
                <a:schemeClr val="bg1"/>
              </a:solidFill>
            </a:endParaRPr>
          </a:p>
          <a:p>
            <a:r>
              <a:rPr lang="en-US" sz="2800" b="1">
                <a:solidFill>
                  <a:srgbClr val="ED7D31"/>
                </a:solidFill>
                <a:latin typeface="Lato" panose="020F0502020204030203" pitchFamily="34" charset="0"/>
              </a:rPr>
              <a:t>Goal 2: </a:t>
            </a:r>
            <a:r>
              <a:rPr lang="en-US" sz="2800" b="1" i="1">
                <a:solidFill>
                  <a:schemeClr val="bg1"/>
                </a:solidFill>
              </a:rPr>
              <a:t>Minimize the burden of and eliminate vaccine-preventable diseases (VPDs)</a:t>
            </a:r>
          </a:p>
          <a:p>
            <a:endParaRPr lang="en-US" sz="2800" b="1" i="1">
              <a:solidFill>
                <a:schemeClr val="bg1"/>
              </a:solidFill>
            </a:endParaRPr>
          </a:p>
          <a:p>
            <a:r>
              <a:rPr lang="en-US" sz="2800" b="1">
                <a:solidFill>
                  <a:srgbClr val="ED7D31"/>
                </a:solidFill>
                <a:latin typeface="Lato" panose="020F0502020204030203" pitchFamily="34" charset="0"/>
              </a:rPr>
              <a:t>Goal 3: </a:t>
            </a:r>
            <a:r>
              <a:rPr lang="en-US" sz="2800" b="1" i="1">
                <a:solidFill>
                  <a:schemeClr val="bg1"/>
                </a:solidFill>
              </a:rPr>
              <a:t>Rapidly detect and control disease outbreaks</a:t>
            </a:r>
          </a:p>
          <a:p>
            <a:endParaRPr lang="en-US" sz="2000">
              <a:solidFill>
                <a:schemeClr val="bg1"/>
              </a:solidFill>
              <a:latin typeface="Lato Black" panose="020F0A02020204030203" pitchFamily="34" charset="0"/>
            </a:endParaRPr>
          </a:p>
          <a:p>
            <a:r>
              <a:rPr lang="en-US" sz="2800">
                <a:solidFill>
                  <a:schemeClr val="bg1"/>
                </a:solidFill>
                <a:latin typeface="Lato Black" panose="020F0A02020204030203" pitchFamily="34" charset="0"/>
              </a:rPr>
              <a:t>				</a:t>
            </a:r>
          </a:p>
          <a:p>
            <a:endParaRPr lang="en-PK" sz="280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4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825A9-B537-A604-2865-41EB28E3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C0FF70-D42F-FD90-6DB0-E79A0D68765C}"/>
              </a:ext>
            </a:extLst>
          </p:cNvPr>
          <p:cNvSpPr/>
          <p:nvPr/>
        </p:nvSpPr>
        <p:spPr>
          <a:xfrm>
            <a:off x="-2244" y="589477"/>
            <a:ext cx="4189780" cy="62685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sz="3600">
                <a:latin typeface="Lato Black" panose="020F0A02020204030203" pitchFamily="34" charset="0"/>
              </a:rPr>
              <a:t>National Immunization </a:t>
            </a:r>
            <a:r>
              <a:rPr lang="en-US" sz="3600" err="1">
                <a:latin typeface="Lato Black" panose="020F0A02020204030203" pitchFamily="34" charset="0"/>
              </a:rPr>
              <a:t>Programmes</a:t>
            </a:r>
            <a:endParaRPr lang="en-US" sz="3600">
              <a:latin typeface="Lato Black" panose="020F0A02020204030203" pitchFamily="34" charset="0"/>
            </a:endParaRPr>
          </a:p>
          <a:p>
            <a:endParaRPr lang="en-US" sz="1600">
              <a:latin typeface="Lato Black" panose="020F0A02020204030203" pitchFamily="34" charset="0"/>
            </a:endParaRPr>
          </a:p>
          <a:p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</a:rPr>
              <a:t>Systematically reach and immunize everyone with polio and other vaccines</a:t>
            </a:r>
          </a:p>
          <a:p>
            <a:endParaRPr lang="en-PK" sz="3600">
              <a:latin typeface="Lato Black" panose="020F0A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2E1523-BDB9-5A0C-1DC3-D7053BD7A6D3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1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01B80F-B69A-4FAE-9CE9-BCDA367F3C92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C8D8F6-1CD7-E2DE-CC88-27926D5307DD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CB4F104-8A4D-75CC-ABD5-7FCC20B4D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16E729-4F5B-4E94-EC5D-C5D81D1DCC57}"/>
              </a:ext>
            </a:extLst>
          </p:cNvPr>
          <p:cNvSpPr/>
          <p:nvPr/>
        </p:nvSpPr>
        <p:spPr>
          <a:xfrm>
            <a:off x="5812537" y="4545120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Percentage of </a:t>
            </a:r>
            <a:r>
              <a:rPr lang="en-US" sz="2400" b="1">
                <a:solidFill>
                  <a:schemeClr val="accent2"/>
                </a:solidFill>
                <a:latin typeface="Lato Black" panose="020F0A02020204030203" pitchFamily="34" charset="0"/>
              </a:rPr>
              <a:t>districts with DPT3 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coverage greater than or equal to 80%</a:t>
            </a:r>
            <a:endParaRPr lang="en-PK" sz="2400" b="1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A7D06F-7455-881B-A24E-248CC34971BF}"/>
              </a:ext>
            </a:extLst>
          </p:cNvPr>
          <p:cNvSpPr/>
          <p:nvPr/>
        </p:nvSpPr>
        <p:spPr>
          <a:xfrm>
            <a:off x="5812537" y="3031367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National coverage of </a:t>
            </a:r>
            <a:r>
              <a:rPr lang="en-US" sz="2400" b="1">
                <a:solidFill>
                  <a:schemeClr val="accent2"/>
                </a:solidFill>
                <a:latin typeface="Lato Black" panose="020F0A02020204030203" pitchFamily="34" charset="0"/>
              </a:rPr>
              <a:t>DPT3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provided through routine services </a:t>
            </a:r>
            <a:endParaRPr lang="en-PK" sz="2400" b="1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A0DD91-E7D5-80BF-78EF-CC21A380F6D8}"/>
              </a:ext>
            </a:extLst>
          </p:cNvPr>
          <p:cNvSpPr/>
          <p:nvPr/>
        </p:nvSpPr>
        <p:spPr>
          <a:xfrm>
            <a:off x="5812537" y="1517613"/>
            <a:ext cx="5544727" cy="1128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National coverage of </a:t>
            </a:r>
            <a:r>
              <a:rPr lang="en-US" sz="2400" b="1">
                <a:solidFill>
                  <a:schemeClr val="accent2"/>
                </a:solidFill>
                <a:latin typeface="Lato Black" panose="020F0A02020204030203" pitchFamily="34" charset="0"/>
              </a:rPr>
              <a:t>IPV1</a:t>
            </a: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provided through routine service </a:t>
            </a:r>
            <a:endParaRPr lang="en-PK" sz="2400" b="1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06B8AF-AE3F-78C7-5DC4-5C457A1C5CF9}"/>
              </a:ext>
            </a:extLst>
          </p:cNvPr>
          <p:cNvSpPr/>
          <p:nvPr/>
        </p:nvSpPr>
        <p:spPr>
          <a:xfrm>
            <a:off x="4852555" y="4545120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1.3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3C6F08-2D0D-7B45-068B-E1F687F8FF24}"/>
              </a:ext>
            </a:extLst>
          </p:cNvPr>
          <p:cNvSpPr/>
          <p:nvPr/>
        </p:nvSpPr>
        <p:spPr>
          <a:xfrm>
            <a:off x="4852555" y="3031367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1.2</a:t>
            </a:r>
            <a:endParaRPr lang="en-PK" sz="2400">
              <a:latin typeface="Lato Black" panose="020F0A0202020403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12394A-312D-4B51-155A-3C046AE381B3}"/>
              </a:ext>
            </a:extLst>
          </p:cNvPr>
          <p:cNvSpPr/>
          <p:nvPr/>
        </p:nvSpPr>
        <p:spPr>
          <a:xfrm>
            <a:off x="4852555" y="1517613"/>
            <a:ext cx="966079" cy="11283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Lato Black" panose="020F0A02020204030203" pitchFamily="34" charset="0"/>
              </a:rPr>
              <a:t>1.1</a:t>
            </a:r>
            <a:endParaRPr lang="en-PK" sz="2400"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9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AE4C0-A7AD-9F36-72CF-274239A39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C798F82-8B11-3DCE-4EE5-DEA01D9272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130806"/>
              </p:ext>
            </p:extLst>
          </p:nvPr>
        </p:nvGraphicFramePr>
        <p:xfrm>
          <a:off x="-796539" y="909864"/>
          <a:ext cx="4540624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9E114AB-84A7-3381-5639-A7594216BD4F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Strategic Outcome 1 – 2023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F3E961-DBD9-9C54-8F0E-CB185564845E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F72CDE-EAEA-446B-4224-7771667F7977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BD8B6BD-E8BF-2D40-8E08-264A373BA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791EC6-C18B-6EAB-156B-5616797DF1F4}"/>
              </a:ext>
            </a:extLst>
          </p:cNvPr>
          <p:cNvCxnSpPr>
            <a:cxnSpLocks/>
          </p:cNvCxnSpPr>
          <p:nvPr/>
        </p:nvCxnSpPr>
        <p:spPr>
          <a:xfrm>
            <a:off x="6625936" y="1130105"/>
            <a:ext cx="0" cy="5216667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DA805D4-90BA-6682-3FC9-D4AD620042CB}"/>
              </a:ext>
            </a:extLst>
          </p:cNvPr>
          <p:cNvGrpSpPr/>
          <p:nvPr/>
        </p:nvGrpSpPr>
        <p:grpSpPr>
          <a:xfrm>
            <a:off x="278709" y="4981603"/>
            <a:ext cx="2409112" cy="816393"/>
            <a:chOff x="2948202" y="5634823"/>
            <a:chExt cx="2409112" cy="81639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CF6F58-E025-0030-25FD-AE25BEBD3118}"/>
                </a:ext>
              </a:extLst>
            </p:cNvPr>
            <p:cNvSpPr/>
            <p:nvPr/>
          </p:nvSpPr>
          <p:spPr>
            <a:xfrm>
              <a:off x="2948202" y="6199685"/>
              <a:ext cx="331606" cy="25153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sz="1200">
                <a:latin typeface="Lato Black" panose="020F0A02020204030203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E42C98-1F5C-B848-FCC9-12AB8A9FBA6A}"/>
                </a:ext>
              </a:extLst>
            </p:cNvPr>
            <p:cNvGrpSpPr/>
            <p:nvPr/>
          </p:nvGrpSpPr>
          <p:grpSpPr>
            <a:xfrm>
              <a:off x="2948202" y="5634823"/>
              <a:ext cx="2409112" cy="816393"/>
              <a:chOff x="2948202" y="5634823"/>
              <a:chExt cx="2409112" cy="816393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3F4D339-C3C4-63DB-BC41-346869E46790}"/>
                  </a:ext>
                </a:extLst>
              </p:cNvPr>
              <p:cNvSpPr/>
              <p:nvPr/>
            </p:nvSpPr>
            <p:spPr>
              <a:xfrm>
                <a:off x="3264727" y="6199685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rgbClr val="C00000"/>
                    </a:solidFill>
                    <a:latin typeface="Lato" panose="020F0502020204030203" pitchFamily="34" charset="0"/>
                  </a:rPr>
                  <a:t>Off Track</a:t>
                </a:r>
                <a:endParaRPr lang="en-PK" sz="1000" b="1">
                  <a:solidFill>
                    <a:srgbClr val="C00000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FB78F67-5E25-16BC-EE66-24216068339C}"/>
                  </a:ext>
                </a:extLst>
              </p:cNvPr>
              <p:cNvSpPr/>
              <p:nvPr/>
            </p:nvSpPr>
            <p:spPr>
              <a:xfrm>
                <a:off x="3264727" y="5917254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4"/>
                    </a:solidFill>
                    <a:latin typeface="Lato" panose="020F0502020204030203" pitchFamily="34" charset="0"/>
                  </a:rPr>
                  <a:t>At Risk</a:t>
                </a:r>
                <a:endParaRPr lang="en-PK" sz="1000" b="1">
                  <a:solidFill>
                    <a:schemeClr val="accent4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1E98D2-6665-5F36-8C39-304D4E580B84}"/>
                  </a:ext>
                </a:extLst>
              </p:cNvPr>
              <p:cNvSpPr/>
              <p:nvPr/>
            </p:nvSpPr>
            <p:spPr>
              <a:xfrm>
                <a:off x="3264727" y="5634823"/>
                <a:ext cx="2092587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b="1">
                    <a:solidFill>
                      <a:schemeClr val="bg2">
                        <a:lumMod val="75000"/>
                      </a:schemeClr>
                    </a:solidFill>
                    <a:latin typeface="Lato" panose="020F0502020204030203" pitchFamily="34" charset="0"/>
                  </a:rPr>
                  <a:t>Number of Countries </a:t>
                </a:r>
                <a:r>
                  <a:rPr lang="en-US" sz="1000" b="1">
                    <a:solidFill>
                      <a:schemeClr val="accent6"/>
                    </a:solidFill>
                    <a:latin typeface="Lato" panose="020F0502020204030203" pitchFamily="34" charset="0"/>
                  </a:rPr>
                  <a:t>On Track</a:t>
                </a:r>
                <a:endParaRPr lang="en-PK" sz="1000" b="1">
                  <a:solidFill>
                    <a:schemeClr val="accent6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C6FEF5-EF57-054E-7056-DBFC81DDB79F}"/>
                  </a:ext>
                </a:extLst>
              </p:cNvPr>
              <p:cNvSpPr/>
              <p:nvPr/>
            </p:nvSpPr>
            <p:spPr>
              <a:xfrm>
                <a:off x="2948202" y="5917254"/>
                <a:ext cx="331606" cy="25153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B783DAC-6A0B-0AD8-3F4E-14D30AD4F9C4}"/>
                  </a:ext>
                </a:extLst>
              </p:cNvPr>
              <p:cNvSpPr/>
              <p:nvPr/>
            </p:nvSpPr>
            <p:spPr>
              <a:xfrm>
                <a:off x="2948202" y="5634823"/>
                <a:ext cx="331606" cy="25153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K" sz="1200">
                  <a:latin typeface="Lato Black" panose="020F0A02020204030203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2941F-F52D-8830-8421-BA84DAC1964D}"/>
              </a:ext>
            </a:extLst>
          </p:cNvPr>
          <p:cNvGrpSpPr/>
          <p:nvPr/>
        </p:nvGrpSpPr>
        <p:grpSpPr>
          <a:xfrm>
            <a:off x="3252291" y="5026298"/>
            <a:ext cx="3152704" cy="816393"/>
            <a:chOff x="2948201" y="1192146"/>
            <a:chExt cx="3152704" cy="81639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AE0ADD-C311-9082-714C-29499CD62096}"/>
                </a:ext>
              </a:extLst>
            </p:cNvPr>
            <p:cNvSpPr/>
            <p:nvPr/>
          </p:nvSpPr>
          <p:spPr>
            <a:xfrm>
              <a:off x="3514269" y="1757008"/>
              <a:ext cx="2586636" cy="251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Percentage of districts with DTP3 coverage greater than or equal to 80%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ADBF496-FBDA-4E03-2953-311C0A6CA610}"/>
                </a:ext>
              </a:extLst>
            </p:cNvPr>
            <p:cNvSpPr/>
            <p:nvPr/>
          </p:nvSpPr>
          <p:spPr>
            <a:xfrm>
              <a:off x="3514269" y="1474577"/>
              <a:ext cx="2586636" cy="251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>
                  <a:solidFill>
                    <a:schemeClr val="tx1"/>
                  </a:solidFill>
                  <a:latin typeface="Lato" panose="020F0502020204030203" pitchFamily="34" charset="0"/>
                </a:rPr>
                <a:t>National coverage of DPT3 provided through routine services </a:t>
              </a:r>
              <a:endParaRPr lang="en-PK" sz="90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C01402A-5B37-FD91-FB4D-36E0367D1573}"/>
                </a:ext>
              </a:extLst>
            </p:cNvPr>
            <p:cNvSpPr/>
            <p:nvPr/>
          </p:nvSpPr>
          <p:spPr>
            <a:xfrm>
              <a:off x="2948201" y="1757008"/>
              <a:ext cx="572163" cy="2515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1.3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81BC20C-15DC-9932-2F3E-B46C6F96A0FB}"/>
                </a:ext>
              </a:extLst>
            </p:cNvPr>
            <p:cNvSpPr/>
            <p:nvPr/>
          </p:nvSpPr>
          <p:spPr>
            <a:xfrm>
              <a:off x="2948201" y="1474577"/>
              <a:ext cx="572163" cy="25153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latin typeface="Lato Black" panose="020F0A02020204030203" pitchFamily="34" charset="0"/>
                </a:rPr>
                <a:t>SO 1.2</a:t>
              </a:r>
              <a:endParaRPr lang="en-PK" sz="1000">
                <a:latin typeface="Lato Black" panose="020F0A02020204030203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DAE03D-EBED-6174-B0A3-4233A69C888B}"/>
                </a:ext>
              </a:extLst>
            </p:cNvPr>
            <p:cNvGrpSpPr/>
            <p:nvPr/>
          </p:nvGrpSpPr>
          <p:grpSpPr>
            <a:xfrm>
              <a:off x="2948201" y="1192146"/>
              <a:ext cx="3152704" cy="251531"/>
              <a:chOff x="2948201" y="1192146"/>
              <a:chExt cx="3152704" cy="251531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1DE026-5C18-FDED-302A-C4557575C899}"/>
                  </a:ext>
                </a:extLst>
              </p:cNvPr>
              <p:cNvSpPr/>
              <p:nvPr/>
            </p:nvSpPr>
            <p:spPr>
              <a:xfrm>
                <a:off x="3514269" y="1192146"/>
                <a:ext cx="2586636" cy="2515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>
                    <a:solidFill>
                      <a:schemeClr val="tx1"/>
                    </a:solidFill>
                    <a:latin typeface="Lato" panose="020F0502020204030203" pitchFamily="34" charset="0"/>
                  </a:rPr>
                  <a:t>National coverage of IPV1 provided through routine service </a:t>
                </a:r>
                <a:endParaRPr lang="en-PK" sz="900">
                  <a:solidFill>
                    <a:schemeClr val="tx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FF6B86F-E0CD-65BD-CC2E-9F4272A17BFD}"/>
                  </a:ext>
                </a:extLst>
              </p:cNvPr>
              <p:cNvSpPr/>
              <p:nvPr/>
            </p:nvSpPr>
            <p:spPr>
              <a:xfrm>
                <a:off x="2948201" y="1192146"/>
                <a:ext cx="572163" cy="25153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latin typeface="Lato Black" panose="020F0A02020204030203" pitchFamily="34" charset="0"/>
                  </a:rPr>
                  <a:t>SO 1.1</a:t>
                </a:r>
                <a:endParaRPr lang="en-PK" sz="1000">
                  <a:latin typeface="Lato Black" panose="020F0A02020204030203" pitchFamily="34" charset="0"/>
                </a:endParaRPr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CD2BFD-6FFD-6853-5152-3AB3EC940F37}"/>
              </a:ext>
            </a:extLst>
          </p:cNvPr>
          <p:cNvSpPr/>
          <p:nvPr/>
        </p:nvSpPr>
        <p:spPr>
          <a:xfrm>
            <a:off x="152839" y="3738439"/>
            <a:ext cx="1330426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AFR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7DE5F1B-A444-9134-C1DC-7AB652ABF0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009512"/>
              </p:ext>
            </p:extLst>
          </p:nvPr>
        </p:nvGraphicFramePr>
        <p:xfrm>
          <a:off x="1452110" y="736342"/>
          <a:ext cx="1498920" cy="300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FEA2A80-A9B7-4BDE-8CF0-0632F93F955F}"/>
              </a:ext>
            </a:extLst>
          </p:cNvPr>
          <p:cNvSpPr/>
          <p:nvPr/>
        </p:nvSpPr>
        <p:spPr>
          <a:xfrm>
            <a:off x="1573239" y="3741080"/>
            <a:ext cx="1330426" cy="398653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Lato Black" panose="020F0A02020204030203" pitchFamily="34" charset="0"/>
              </a:rPr>
              <a:t>EMR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C9DF9B-F184-AB52-0FDF-69D705753CDE}"/>
              </a:ext>
            </a:extLst>
          </p:cNvPr>
          <p:cNvCxnSpPr>
            <a:cxnSpLocks/>
          </p:cNvCxnSpPr>
          <p:nvPr/>
        </p:nvCxnSpPr>
        <p:spPr>
          <a:xfrm flipH="1">
            <a:off x="1534978" y="854439"/>
            <a:ext cx="14928" cy="280316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418F3D4-8CC5-A004-11CA-AF199AD361B5}"/>
              </a:ext>
            </a:extLst>
          </p:cNvPr>
          <p:cNvSpPr txBox="1"/>
          <p:nvPr/>
        </p:nvSpPr>
        <p:spPr>
          <a:xfrm>
            <a:off x="6929274" y="948690"/>
            <a:ext cx="4881606" cy="59093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In African region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the highest number of countries (8) are Off Track for IPV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EMR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has the highest proportion of countries Off Track across the SO1 indicators, with 4 out of 6 countries off track for both IPV and DTP3 coverage 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Myanmar is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not on track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for any indicator</a:t>
            </a:r>
          </a:p>
          <a:p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Only Burkina Faso reported more than </a:t>
            </a:r>
            <a:r>
              <a:rPr lang="en-US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90% IPV1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Four countries reported more than </a:t>
            </a:r>
            <a:r>
              <a:rPr lang="en-US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90% coverage of DTP3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ED7D3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Nine countries reported equal to or more than 80% districts with </a:t>
            </a:r>
            <a:r>
              <a:rPr lang="en-US" b="1" dirty="0">
                <a:solidFill>
                  <a:srgbClr val="ED7D31"/>
                </a:solidFill>
                <a:latin typeface="Lato" panose="020F0502020204030203" pitchFamily="34" charset="0"/>
              </a:rPr>
              <a:t>DTP3 coverage ≥ 80%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3FC36A8-279B-109C-A5FE-B0A14E385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1900"/>
              </p:ext>
            </p:extLst>
          </p:nvPr>
        </p:nvGraphicFramePr>
        <p:xfrm>
          <a:off x="-26454" y="739083"/>
          <a:ext cx="1627376" cy="298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70B86E4-13D8-48CF-F69D-C560BA0379E4}"/>
              </a:ext>
            </a:extLst>
          </p:cNvPr>
          <p:cNvSpPr/>
          <p:nvPr/>
        </p:nvSpPr>
        <p:spPr>
          <a:xfrm>
            <a:off x="4608626" y="3721778"/>
            <a:ext cx="1713972" cy="398653"/>
          </a:xfrm>
          <a:prstGeom prst="rect">
            <a:avLst/>
          </a:prstGeom>
          <a:solidFill>
            <a:srgbClr val="F4B18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AFR + EMR+SEAR</a:t>
            </a:r>
            <a:endParaRPr lang="en-US" sz="1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616FD3-7C8A-90E6-5FB1-35542C5C5F16}"/>
              </a:ext>
            </a:extLst>
          </p:cNvPr>
          <p:cNvCxnSpPr>
            <a:cxnSpLocks/>
          </p:cNvCxnSpPr>
          <p:nvPr/>
        </p:nvCxnSpPr>
        <p:spPr>
          <a:xfrm>
            <a:off x="4542004" y="909864"/>
            <a:ext cx="0" cy="3676383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5DB514D-A564-B676-7343-455432795A0A}"/>
              </a:ext>
            </a:extLst>
          </p:cNvPr>
          <p:cNvCxnSpPr>
            <a:cxnSpLocks/>
          </p:cNvCxnSpPr>
          <p:nvPr/>
        </p:nvCxnSpPr>
        <p:spPr>
          <a:xfrm flipH="1">
            <a:off x="2874336" y="877793"/>
            <a:ext cx="14928" cy="280316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8EBBCFD-DF08-F495-3D36-8AD2E1BBE7A3}"/>
              </a:ext>
            </a:extLst>
          </p:cNvPr>
          <p:cNvSpPr/>
          <p:nvPr/>
        </p:nvSpPr>
        <p:spPr>
          <a:xfrm>
            <a:off x="2972462" y="3738438"/>
            <a:ext cx="1330426" cy="398653"/>
          </a:xfrm>
          <a:prstGeom prst="rect">
            <a:avLst/>
          </a:prstGeom>
          <a:solidFill>
            <a:srgbClr val="5B9BD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Lato Black" panose="020F0A02020204030203" pitchFamily="34" charset="0"/>
              </a:rPr>
              <a:t>SEAR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7A57148-8608-0B08-03BE-2F75C7A95F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423471"/>
              </p:ext>
            </p:extLst>
          </p:nvPr>
        </p:nvGraphicFramePr>
        <p:xfrm>
          <a:off x="4633056" y="736342"/>
          <a:ext cx="1689541" cy="30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6E2FF8-1166-3F7C-F351-DFCCBAE9C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9190"/>
              </p:ext>
            </p:extLst>
          </p:nvPr>
        </p:nvGraphicFramePr>
        <p:xfrm>
          <a:off x="2799142" y="218369"/>
          <a:ext cx="1689541" cy="353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3260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9A64B-AF6C-8B71-4CA5-DF4360BCF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4E56CD-8611-D2D4-2B5A-346B9BDC7121}"/>
              </a:ext>
            </a:extLst>
          </p:cNvPr>
          <p:cNvSpPr/>
          <p:nvPr/>
        </p:nvSpPr>
        <p:spPr>
          <a:xfrm>
            <a:off x="8034968" y="16204"/>
            <a:ext cx="4159108" cy="682559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C8C1BF-22C4-2995-F858-3488CB03C052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>
                <a:solidFill>
                  <a:schemeClr val="accent1"/>
                </a:solidFill>
                <a:latin typeface="Lato Black" panose="020F0A02020204030203" pitchFamily="34" charset="0"/>
              </a:rPr>
              <a:t>Strategic Outcome 1: Status by Countries - 2023</a:t>
            </a:r>
            <a:endParaRPr lang="en-PK" sz="2800" b="1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A6A39B-2761-193C-20F7-4F3F119B73FE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EC8AE-355C-6E3E-3C57-C20921A6152C}"/>
              </a:ext>
            </a:extLst>
          </p:cNvPr>
          <p:cNvCxnSpPr>
            <a:cxnSpLocks/>
          </p:cNvCxnSpPr>
          <p:nvPr/>
        </p:nvCxnSpPr>
        <p:spPr>
          <a:xfrm>
            <a:off x="0" y="687459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2353CDF-4E1C-D903-8C71-FFDC1FD1B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78F95E-7C69-77D3-F9DB-61415C0E3FF5}"/>
              </a:ext>
            </a:extLst>
          </p:cNvPr>
          <p:cNvCxnSpPr>
            <a:cxnSpLocks/>
          </p:cNvCxnSpPr>
          <p:nvPr/>
        </p:nvCxnSpPr>
        <p:spPr>
          <a:xfrm>
            <a:off x="1897625" y="2680031"/>
            <a:ext cx="6138861" cy="39329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86A81F-48DA-ED7B-8AE9-BD360CEECB9D}"/>
              </a:ext>
            </a:extLst>
          </p:cNvPr>
          <p:cNvCxnSpPr>
            <a:cxnSpLocks/>
          </p:cNvCxnSpPr>
          <p:nvPr/>
        </p:nvCxnSpPr>
        <p:spPr>
          <a:xfrm flipV="1">
            <a:off x="1897625" y="4576253"/>
            <a:ext cx="6062152" cy="28809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DC4AE4-AFAF-7126-F4E9-1ED8554E9BA8}"/>
              </a:ext>
            </a:extLst>
          </p:cNvPr>
          <p:cNvCxnSpPr>
            <a:cxnSpLocks/>
          </p:cNvCxnSpPr>
          <p:nvPr/>
        </p:nvCxnSpPr>
        <p:spPr>
          <a:xfrm>
            <a:off x="1897625" y="6598918"/>
            <a:ext cx="9950246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EA5107-C140-69EB-7E1D-14B0AC33F796}"/>
              </a:ext>
            </a:extLst>
          </p:cNvPr>
          <p:cNvGrpSpPr/>
          <p:nvPr/>
        </p:nvGrpSpPr>
        <p:grpSpPr>
          <a:xfrm>
            <a:off x="619428" y="1023317"/>
            <a:ext cx="1288026" cy="1670775"/>
            <a:chOff x="619428" y="1023317"/>
            <a:chExt cx="1288026" cy="167077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E49324-EAE2-0424-E307-67E2DCD35428}"/>
                </a:ext>
              </a:extLst>
            </p:cNvPr>
            <p:cNvSpPr/>
            <p:nvPr/>
          </p:nvSpPr>
          <p:spPr>
            <a:xfrm>
              <a:off x="619428" y="1023317"/>
              <a:ext cx="1288026" cy="1670775"/>
            </a:xfrm>
            <a:prstGeom prst="rect">
              <a:avLst/>
            </a:prstGeom>
            <a:solidFill>
              <a:srgbClr val="5B9BD5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Lato Black" panose="020F0A02020204030203" pitchFamily="34" charset="0"/>
                </a:rPr>
                <a:t>SO – 1.1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9215A6-C742-145F-EA93-59B6398F42BB}"/>
                </a:ext>
              </a:extLst>
            </p:cNvPr>
            <p:cNvSpPr/>
            <p:nvPr/>
          </p:nvSpPr>
          <p:spPr>
            <a:xfrm>
              <a:off x="619428" y="1724892"/>
              <a:ext cx="1288026" cy="955139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>
                  <a:solidFill>
                    <a:schemeClr val="tx1"/>
                  </a:solidFill>
                  <a:latin typeface="Lato" panose="020F0502020204030203" pitchFamily="34" charset="0"/>
                </a:rPr>
                <a:t>National coverage of IPV1 provided through routine service </a:t>
              </a:r>
              <a:endParaRPr lang="en-PK" sz="900" b="1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003C61A-AF19-7B95-1757-03BC5816816F}"/>
              </a:ext>
            </a:extLst>
          </p:cNvPr>
          <p:cNvSpPr/>
          <p:nvPr/>
        </p:nvSpPr>
        <p:spPr>
          <a:xfrm>
            <a:off x="625165" y="2919539"/>
            <a:ext cx="1288026" cy="1670775"/>
          </a:xfrm>
          <a:prstGeom prst="rect">
            <a:avLst/>
          </a:prstGeom>
          <a:solidFill>
            <a:srgbClr val="2E75B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1.2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CDCF11-C426-5022-3F55-96F2FD23438E}"/>
              </a:ext>
            </a:extLst>
          </p:cNvPr>
          <p:cNvSpPr/>
          <p:nvPr/>
        </p:nvSpPr>
        <p:spPr>
          <a:xfrm>
            <a:off x="625165" y="3621114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National coverage of DPT3 provided through routine services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60106-46C7-8323-F93C-9627CCCCD78F}"/>
              </a:ext>
            </a:extLst>
          </p:cNvPr>
          <p:cNvSpPr/>
          <p:nvPr/>
        </p:nvSpPr>
        <p:spPr>
          <a:xfrm>
            <a:off x="619428" y="4814638"/>
            <a:ext cx="1288026" cy="1670775"/>
          </a:xfrm>
          <a:prstGeom prst="rect">
            <a:avLst/>
          </a:prstGeom>
          <a:solidFill>
            <a:srgbClr val="20386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algn="ctr"/>
            <a:r>
              <a:rPr lang="en-US">
                <a:solidFill>
                  <a:schemeClr val="bg1"/>
                </a:solidFill>
                <a:latin typeface="Lato Black" panose="020F0A02020204030203" pitchFamily="34" charset="0"/>
              </a:rPr>
              <a:t>SO – 1.3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B0FA8B-4B25-8146-4EE7-8D6B46FDFA65}"/>
              </a:ext>
            </a:extLst>
          </p:cNvPr>
          <p:cNvSpPr/>
          <p:nvPr/>
        </p:nvSpPr>
        <p:spPr>
          <a:xfrm>
            <a:off x="619428" y="5516213"/>
            <a:ext cx="1288026" cy="9551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>
                <a:solidFill>
                  <a:schemeClr val="tx1"/>
                </a:solidFill>
                <a:latin typeface="Lato" panose="020F0502020204030203" pitchFamily="34" charset="0"/>
              </a:rPr>
              <a:t>Percentage of districts with DTP3 coverage greater than or equal to 80%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14F81-52A5-A3C9-AFA6-4C57ED79B179}"/>
              </a:ext>
            </a:extLst>
          </p:cNvPr>
          <p:cNvSpPr txBox="1"/>
          <p:nvPr/>
        </p:nvSpPr>
        <p:spPr>
          <a:xfrm>
            <a:off x="8263718" y="929655"/>
            <a:ext cx="37413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rPr>
              <a:t>9/21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countries are not on track for any indicator (they are either At Risk or Off Track)</a:t>
            </a:r>
          </a:p>
          <a:p>
            <a:endParaRPr lang="en-US" sz="1600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Lato Black" panose="020F0A02020204030203" pitchFamily="34" charset="0"/>
              </a:rPr>
              <a:t>2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</a:rPr>
              <a:t> out of these 9 countries are Off Track for all indicators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B65C0-448F-2767-5288-97863ECCB691}"/>
              </a:ext>
            </a:extLst>
          </p:cNvPr>
          <p:cNvSpPr/>
          <p:nvPr/>
        </p:nvSpPr>
        <p:spPr>
          <a:xfrm>
            <a:off x="8068827" y="2927737"/>
            <a:ext cx="1697265" cy="7098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FF0000"/>
                </a:solidFill>
                <a:latin typeface="Lato Black" panose="020F0A02020204030203" pitchFamily="34" charset="0"/>
              </a:rPr>
              <a:t>Countries Off Track for All Indicators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C73F0E-E18A-A1F6-165E-7B79D799E973}"/>
              </a:ext>
            </a:extLst>
          </p:cNvPr>
          <p:cNvSpPr/>
          <p:nvPr/>
        </p:nvSpPr>
        <p:spPr>
          <a:xfrm>
            <a:off x="10227856" y="2650285"/>
            <a:ext cx="1859637" cy="7098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ED7D31"/>
                </a:solidFill>
                <a:latin typeface="Lato Black" panose="020F0A02020204030203" pitchFamily="34" charset="0"/>
              </a:rPr>
              <a:t>Countries At risk/Off Track for any Indicator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5092452D-E033-58B4-AFB2-76DAC9F65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519867"/>
              </p:ext>
            </p:extLst>
          </p:nvPr>
        </p:nvGraphicFramePr>
        <p:xfrm>
          <a:off x="8068826" y="3868501"/>
          <a:ext cx="1697266" cy="965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36">
                  <a:extLst>
                    <a:ext uri="{9D8B030D-6E8A-4147-A177-3AD203B41FA5}">
                      <a16:colId xmlns:a16="http://schemas.microsoft.com/office/drawing/2014/main" val="1366088954"/>
                    </a:ext>
                  </a:extLst>
                </a:gridCol>
                <a:gridCol w="1165230">
                  <a:extLst>
                    <a:ext uri="{9D8B030D-6E8A-4147-A177-3AD203B41FA5}">
                      <a16:colId xmlns:a16="http://schemas.microsoft.com/office/drawing/2014/main" val="1658989367"/>
                    </a:ext>
                  </a:extLst>
                </a:gridCol>
              </a:tblGrid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C00000"/>
                          </a:solidFill>
                          <a:latin typeface="Lato Black" panose="020F0A02020204030203" pitchFamily="34" charset="0"/>
                        </a:rPr>
                        <a:t>Angola</a:t>
                      </a:r>
                      <a:endParaRPr lang="en-PK" sz="1400" b="1">
                        <a:solidFill>
                          <a:srgbClr val="C00000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52995"/>
                  </a:ext>
                </a:extLst>
              </a:tr>
              <a:tr h="471840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EMR</a:t>
                      </a:r>
                      <a:endParaRPr lang="en-PK" sz="105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Lato Black" panose="020F0A02020204030203" pitchFamily="34" charset="0"/>
                        </a:rPr>
                        <a:t>Yemen</a:t>
                      </a:r>
                      <a:endParaRPr lang="en-PK" sz="1400" b="1" dirty="0">
                        <a:solidFill>
                          <a:srgbClr val="C00000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3731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27CEE211-BDBA-D2B0-90D7-0A483A9B8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360777"/>
              </p:ext>
            </p:extLst>
          </p:nvPr>
        </p:nvGraphicFramePr>
        <p:xfrm>
          <a:off x="10227856" y="3327533"/>
          <a:ext cx="1859637" cy="3457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57">
                  <a:extLst>
                    <a:ext uri="{9D8B030D-6E8A-4147-A177-3AD203B41FA5}">
                      <a16:colId xmlns:a16="http://schemas.microsoft.com/office/drawing/2014/main" val="1366088954"/>
                    </a:ext>
                  </a:extLst>
                </a:gridCol>
                <a:gridCol w="1281880">
                  <a:extLst>
                    <a:ext uri="{9D8B030D-6E8A-4147-A177-3AD203B41FA5}">
                      <a16:colId xmlns:a16="http://schemas.microsoft.com/office/drawing/2014/main" val="1658989367"/>
                    </a:ext>
                  </a:extLst>
                </a:gridCol>
              </a:tblGrid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Nigeria</a:t>
                      </a:r>
                      <a:endParaRPr lang="en-PK" sz="1400" b="1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3731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Cameroon</a:t>
                      </a:r>
                      <a:endParaRPr lang="en-PK" sz="1400" b="1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50777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Mali</a:t>
                      </a:r>
                      <a:endParaRPr lang="en-PK" sz="1400" b="1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97399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AFR</a:t>
                      </a:r>
                      <a:endParaRPr lang="en-PK" sz="105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Ethiopia</a:t>
                      </a:r>
                      <a:endParaRPr lang="en-PK" sz="1400" b="1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36314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EMR</a:t>
                      </a:r>
                      <a:endParaRPr lang="en-PK" sz="105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Afghanistan</a:t>
                      </a:r>
                      <a:endParaRPr lang="en-PK" sz="1400" b="1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70661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>EMR</a:t>
                      </a:r>
                      <a:endParaRPr lang="en-PK" sz="105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Syria</a:t>
                      </a:r>
                      <a:endParaRPr lang="en-PK" sz="1400" b="1" dirty="0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43456"/>
                  </a:ext>
                </a:extLst>
              </a:tr>
              <a:tr h="49398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SEAR</a:t>
                      </a:r>
                      <a:endParaRPr lang="en-PK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2"/>
                          </a:solidFill>
                          <a:latin typeface="Lato Black" panose="020F0A02020204030203" pitchFamily="34" charset="0"/>
                        </a:rPr>
                        <a:t>Myanmar</a:t>
                      </a:r>
                      <a:endParaRPr lang="en-PK" sz="1400" b="1" dirty="0">
                        <a:solidFill>
                          <a:schemeClr val="accent2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590858"/>
                  </a:ext>
                </a:extLst>
              </a:tr>
            </a:tbl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38078BB-AD3D-48D8-A99D-1B1A1EA8A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195545"/>
              </p:ext>
            </p:extLst>
          </p:nvPr>
        </p:nvGraphicFramePr>
        <p:xfrm>
          <a:off x="1542197" y="800965"/>
          <a:ext cx="6326829" cy="201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AC08F39F-98D6-4A72-9CC2-DD8E9DA3FF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757011"/>
              </p:ext>
            </p:extLst>
          </p:nvPr>
        </p:nvGraphicFramePr>
        <p:xfrm>
          <a:off x="1512568" y="2650285"/>
          <a:ext cx="6415817" cy="218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5860C94-7E10-43C0-BE88-D514BCFD13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224676"/>
              </p:ext>
            </p:extLst>
          </p:nvPr>
        </p:nvGraphicFramePr>
        <p:xfrm>
          <a:off x="1476803" y="4605062"/>
          <a:ext cx="6478822" cy="204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0581AF-735B-AB01-54E3-D8D7DED1751E}"/>
              </a:ext>
            </a:extLst>
          </p:cNvPr>
          <p:cNvCxnSpPr>
            <a:cxnSpLocks/>
          </p:cNvCxnSpPr>
          <p:nvPr/>
        </p:nvCxnSpPr>
        <p:spPr>
          <a:xfrm>
            <a:off x="5807122" y="737118"/>
            <a:ext cx="61415" cy="5734579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C93835-0A1C-F701-1FF0-378FD9B542A7}"/>
              </a:ext>
            </a:extLst>
          </p:cNvPr>
          <p:cNvCxnSpPr>
            <a:cxnSpLocks/>
          </p:cNvCxnSpPr>
          <p:nvPr/>
        </p:nvCxnSpPr>
        <p:spPr>
          <a:xfrm>
            <a:off x="7451677" y="737118"/>
            <a:ext cx="61415" cy="5734579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91FB43B-1ADA-63F3-B7E1-20256347262E}"/>
              </a:ext>
            </a:extLst>
          </p:cNvPr>
          <p:cNvSpPr/>
          <p:nvPr/>
        </p:nvSpPr>
        <p:spPr>
          <a:xfrm>
            <a:off x="6881701" y="6268951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SEAR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63C8E1-DC28-C2AC-2450-6DDB39916E15}"/>
              </a:ext>
            </a:extLst>
          </p:cNvPr>
          <p:cNvSpPr/>
          <p:nvPr/>
        </p:nvSpPr>
        <p:spPr>
          <a:xfrm>
            <a:off x="5721179" y="6287410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EMRO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F3C342-2305-1C33-B2BB-E5EB0D4A1AAB}"/>
              </a:ext>
            </a:extLst>
          </p:cNvPr>
          <p:cNvSpPr/>
          <p:nvPr/>
        </p:nvSpPr>
        <p:spPr>
          <a:xfrm>
            <a:off x="2751390" y="6340090"/>
            <a:ext cx="1791913" cy="34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ato Black" panose="020F0A02020204030203" pitchFamily="34" charset="0"/>
              </a:rPr>
              <a:t>AFRO</a:t>
            </a:r>
          </a:p>
        </p:txBody>
      </p:sp>
    </p:spTree>
    <p:extLst>
      <p:ext uri="{BB962C8B-B14F-4D97-AF65-F5344CB8AC3E}">
        <p14:creationId xmlns:p14="http://schemas.microsoft.com/office/powerpoint/2010/main" val="300557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6D02F-3C72-93D0-E6B4-BC261F8F5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9B99560-E118-81F8-E5E3-CC38F4FDE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88" y="762384"/>
            <a:ext cx="5615922" cy="26666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7DD921-0ADF-4AF0-535F-DE7E260E0020}"/>
              </a:ext>
            </a:extLst>
          </p:cNvPr>
          <p:cNvSpPr/>
          <p:nvPr/>
        </p:nvSpPr>
        <p:spPr>
          <a:xfrm>
            <a:off x="0" y="0"/>
            <a:ext cx="12192000" cy="737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en-US" sz="2800" b="1" dirty="0">
                <a:solidFill>
                  <a:schemeClr val="accent1"/>
                </a:solidFill>
                <a:latin typeface="Lato Black" panose="020F0A02020204030203" pitchFamily="34" charset="0"/>
              </a:rPr>
              <a:t>SO1: 2022 to 2023 Change (Country Level Analysis)</a:t>
            </a:r>
            <a:endParaRPr lang="en-PK" sz="2800" b="1" dirty="0">
              <a:solidFill>
                <a:schemeClr val="accent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BDCEB5-16BF-2D70-C3BD-515EB644A412}"/>
              </a:ext>
            </a:extLst>
          </p:cNvPr>
          <p:cNvCxnSpPr>
            <a:cxnSpLocks/>
          </p:cNvCxnSpPr>
          <p:nvPr/>
        </p:nvCxnSpPr>
        <p:spPr>
          <a:xfrm>
            <a:off x="9331" y="6825591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014BF7-AA19-ABE9-2D3F-C33CBEF69254}"/>
              </a:ext>
            </a:extLst>
          </p:cNvPr>
          <p:cNvCxnSpPr>
            <a:cxnSpLocks/>
          </p:cNvCxnSpPr>
          <p:nvPr/>
        </p:nvCxnSpPr>
        <p:spPr>
          <a:xfrm>
            <a:off x="-2244" y="762383"/>
            <a:ext cx="12192000" cy="0"/>
          </a:xfrm>
          <a:prstGeom prst="line">
            <a:avLst/>
          </a:prstGeom>
          <a:ln w="76200" cmpd="sng">
            <a:solidFill>
              <a:srgbClr val="FC9A1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FEB218-98C1-02DE-7249-7CE4FC1AA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45" y="147640"/>
            <a:ext cx="1401571" cy="4418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CE874FD-5A8C-AB80-8C66-5BD6E7F0C7D6}"/>
              </a:ext>
            </a:extLst>
          </p:cNvPr>
          <p:cNvSpPr txBox="1"/>
          <p:nvPr/>
        </p:nvSpPr>
        <p:spPr>
          <a:xfrm>
            <a:off x="197768" y="3594887"/>
            <a:ext cx="4881606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Overall DTP3% coverage is increasing compared to IPV% coverage in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Sudan, Yemen and Afghanistan</a:t>
            </a:r>
            <a:r>
              <a:rPr lang="en-US" b="1" dirty="0">
                <a:solidFill>
                  <a:srgbClr val="002060"/>
                </a:solidFill>
                <a:latin typeface="Lato"/>
                <a:ea typeface="Lato"/>
                <a:cs typeface="Lato"/>
              </a:rPr>
              <a:t> </a:t>
            </a:r>
            <a:r>
              <a:rPr lang="en-US" b="1" dirty="0">
                <a:solidFill>
                  <a:schemeClr val="accent5">
                    <a:lumMod val="49000"/>
                  </a:schemeClr>
                </a:solidFill>
                <a:latin typeface="Lato"/>
                <a:ea typeface="Lato"/>
                <a:cs typeface="Lato"/>
              </a:rPr>
              <a:t>had 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 decline in immunization coverage compared to 2022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DR Congo and Myanmar –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National</a:t>
            </a:r>
            <a:r>
              <a:rPr lang="en-US" b="1" dirty="0">
                <a:solidFill>
                  <a:srgbClr val="ED7D3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Lato"/>
                <a:ea typeface="Lato"/>
                <a:cs typeface="Lato"/>
              </a:rPr>
              <a:t>DTP3 coverage is increasing, while % districts with DTP3 coverage benchmark is decreasing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F7882-6DE2-62F9-FC90-E3905CDFAAD0}"/>
              </a:ext>
            </a:extLst>
          </p:cNvPr>
          <p:cNvSpPr txBox="1"/>
          <p:nvPr/>
        </p:nvSpPr>
        <p:spPr>
          <a:xfrm rot="16200000">
            <a:off x="-189515" y="1753511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1.1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9F7E2-2F4A-DEDC-AA1F-ADB1FB28F9BC}"/>
              </a:ext>
            </a:extLst>
          </p:cNvPr>
          <p:cNvSpPr txBox="1"/>
          <p:nvPr/>
        </p:nvSpPr>
        <p:spPr>
          <a:xfrm>
            <a:off x="11444100" y="1637171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1.2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18D3F-6386-05DC-3EA7-04CF5987A66B}"/>
              </a:ext>
            </a:extLst>
          </p:cNvPr>
          <p:cNvSpPr txBox="1"/>
          <p:nvPr/>
        </p:nvSpPr>
        <p:spPr>
          <a:xfrm>
            <a:off x="11444099" y="4300667"/>
            <a:ext cx="736245" cy="338554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SO 1.3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FC044-D947-3796-7B0D-D92D4016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756" y="804292"/>
            <a:ext cx="5439873" cy="2559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0F9E5-51DC-71D8-5FB9-07539B66B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310" y="3743700"/>
            <a:ext cx="5501319" cy="28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9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bac29d-635b-4ff2-84e9-4347505f3004" xsi:nil="true"/>
    <lcf76f155ced4ddcb4097134ff3c332f xmlns="76b97e0f-0b6c-4862-a8b7-8ef0847a5b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671BC794A474F93336529414137EE" ma:contentTypeVersion="18" ma:contentTypeDescription="Create a new document." ma:contentTypeScope="" ma:versionID="689dde024157551fe96762fd015b3d2d">
  <xsd:schema xmlns:xsd="http://www.w3.org/2001/XMLSchema" xmlns:xs="http://www.w3.org/2001/XMLSchema" xmlns:p="http://schemas.microsoft.com/office/2006/metadata/properties" xmlns:ns2="76b97e0f-0b6c-4862-a8b7-8ef0847a5b25" xmlns:ns3="31bac29d-635b-4ff2-84e9-4347505f3004" targetNamespace="http://schemas.microsoft.com/office/2006/metadata/properties" ma:root="true" ma:fieldsID="26eb576b3f53408812163b0319da5ecf" ns2:_="" ns3:_="">
    <xsd:import namespace="76b97e0f-0b6c-4862-a8b7-8ef0847a5b25"/>
    <xsd:import namespace="31bac29d-635b-4ff2-84e9-4347505f3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97e0f-0b6c-4862-a8b7-8ef0847a5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ac29d-635b-4ff2-84e9-4347505f3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ad81af6-b875-4386-8c2f-e831e19173c4}" ma:internalName="TaxCatchAll" ma:showField="CatchAllData" ma:web="31bac29d-635b-4ff2-84e9-4347505f30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91422-F5DE-4100-BED4-9FDACF02B3BD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76b97e0f-0b6c-4862-a8b7-8ef0847a5b2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1bac29d-635b-4ff2-84e9-4347505f3004"/>
  </ds:schemaRefs>
</ds:datastoreItem>
</file>

<file path=customXml/itemProps2.xml><?xml version="1.0" encoding="utf-8"?>
<ds:datastoreItem xmlns:ds="http://schemas.openxmlformats.org/officeDocument/2006/customXml" ds:itemID="{743B2ABC-995B-48DC-B6F6-23003BED13A7}">
  <ds:schemaRefs>
    <ds:schemaRef ds:uri="31bac29d-635b-4ff2-84e9-4347505f3004"/>
    <ds:schemaRef ds:uri="76b97e0f-0b6c-4862-a8b7-8ef0847a5b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36B9D0-71DF-42C5-9A1A-4A2AF5BAF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9188</TotalTime>
  <Words>4044</Words>
  <Application>Microsoft Office PowerPoint</Application>
  <PresentationFormat>Widescreen</PresentationFormat>
  <Paragraphs>729</Paragraphs>
  <Slides>42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Lato</vt:lpstr>
      <vt:lpstr>Lato Black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Iqbal</dc:creator>
  <cp:lastModifiedBy>POLITI, Claudio</cp:lastModifiedBy>
  <cp:revision>177</cp:revision>
  <dcterms:created xsi:type="dcterms:W3CDTF">2024-12-09T10:19:45Z</dcterms:created>
  <dcterms:modified xsi:type="dcterms:W3CDTF">2025-03-08T10:24:23Z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0x010100E0B671BC794A474F93336529414137EE</vt:lpwstr>
  </property>
  <property fmtid="{D5CDD505-2E9C-101B-9397-08002B2CF9AE}" pid="3" name="MediaServiceImageTags">
    <vt:lpwstr/>
  </property>
</Properties>
</file>