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141412206" r:id="rId6"/>
    <p:sldId id="517" r:id="rId7"/>
    <p:sldId id="2141412195" r:id="rId8"/>
    <p:sldId id="2141412196" r:id="rId9"/>
    <p:sldId id="2141412200" r:id="rId10"/>
    <p:sldId id="2141412198" r:id="rId11"/>
    <p:sldId id="2141412199" r:id="rId12"/>
    <p:sldId id="2141412205" r:id="rId13"/>
    <p:sldId id="2141412201" r:id="rId14"/>
    <p:sldId id="2141412202" r:id="rId15"/>
    <p:sldId id="2141412203" r:id="rId16"/>
    <p:sldId id="21414122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7D3115-17AB-722A-6D6F-D653F187D69B}" name="HERICK DE SA, Thiago" initials="HT" userId="S::herickdesat@who.int::ba8496c3-ff94-4355-9250-859c593e94b9" providerId="AD"/>
  <p188:author id="{3EC1C433-55E4-66DD-6888-652FDFD36A5C}" name="Morsch,  Patricia (WDC)" initials="M(" userId="S::morschpat@paho.org::a3579ae3-4711-47cb-a5e8-d3cfd1b24b6d" providerId="AD"/>
  <p188:author id="{9CC20CF2-EACA-E78D-9B47-550D75581CBB}" name="Alvarez,  Delfina (OS-)" initials="A(" userId="S::alvarezdel_paho.org#ext#@worldhealthorg.onmicrosoft.com::99383dab-3a42-479f-8f61-a21d4466e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ELECKA, Agnieszka" initials="BA" lastIdx="1" clrIdx="0">
    <p:extLst>
      <p:ext uri="{19B8F6BF-5375-455C-9EA6-DF929625EA0E}">
        <p15:presenceInfo xmlns:p15="http://schemas.microsoft.com/office/powerpoint/2012/main" userId="S::bieleckaa@who.int::a0d993c7-7114-4f9f-ba55-8c7619648f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095"/>
    <a:srgbClr val="171A17"/>
    <a:srgbClr val="1F2B51"/>
    <a:srgbClr val="081F5C"/>
    <a:srgbClr val="F5A81C"/>
    <a:srgbClr val="FFC813"/>
    <a:srgbClr val="892C2F"/>
    <a:srgbClr val="F5887C"/>
    <a:srgbClr val="0093D5"/>
    <a:srgbClr val="5C8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2EF08-12AD-634E-9725-9257FD87AD75}" v="1" dt="2024-03-18T08:56:54.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8" autoAdjust="0"/>
    <p:restoredTop sz="94747" autoAdjust="0"/>
  </p:normalViewPr>
  <p:slideViewPr>
    <p:cSldViewPr snapToGrid="0">
      <p:cViewPr varScale="1">
        <p:scale>
          <a:sx n="126" d="100"/>
          <a:sy n="126" d="100"/>
        </p:scale>
        <p:origin x="600" y="200"/>
      </p:cViewPr>
      <p:guideLst/>
    </p:cSldViewPr>
  </p:slideViewPr>
  <p:outlineViewPr>
    <p:cViewPr>
      <p:scale>
        <a:sx n="33" d="100"/>
        <a:sy n="33" d="100"/>
      </p:scale>
      <p:origin x="0" y="0"/>
    </p:cViewPr>
  </p:outlin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DA, Kazuki" userId="45fa0172-fed1-45d3-ac83-bd9c1467c61a" providerId="ADAL" clId="{49A2EF08-12AD-634E-9725-9257FD87AD75}"/>
    <pc:docChg chg="modSld modShowInfo">
      <pc:chgData name="YAMADA, Kazuki" userId="45fa0172-fed1-45d3-ac83-bd9c1467c61a" providerId="ADAL" clId="{49A2EF08-12AD-634E-9725-9257FD87AD75}" dt="2024-03-18T08:56:54.690" v="1" actId="18331"/>
      <pc:docMkLst>
        <pc:docMk/>
      </pc:docMkLst>
      <pc:sldChg chg="modSp">
        <pc:chgData name="YAMADA, Kazuki" userId="45fa0172-fed1-45d3-ac83-bd9c1467c61a" providerId="ADAL" clId="{49A2EF08-12AD-634E-9725-9257FD87AD75}" dt="2024-03-18T08:56:54.690" v="1" actId="18331"/>
        <pc:sldMkLst>
          <pc:docMk/>
          <pc:sldMk cId="2081660516" sldId="2141412203"/>
        </pc:sldMkLst>
        <pc:picChg chg="mod">
          <ac:chgData name="YAMADA, Kazuki" userId="45fa0172-fed1-45d3-ac83-bd9c1467c61a" providerId="ADAL" clId="{49A2EF08-12AD-634E-9725-9257FD87AD75}" dt="2024-03-18T08:56:54.690" v="1" actId="18331"/>
          <ac:picMkLst>
            <pc:docMk/>
            <pc:sldMk cId="2081660516" sldId="2141412203"/>
            <ac:picMk id="3" creationId="{4F2051C8-FDDD-F361-74CD-1590CBA16B05}"/>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2-19T10:56:57.411" idx="1">
    <p:pos x="5659" y="182"/>
    <p:text>Dear Alexia, this should be in French--could you please provide the translation?</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5D58A-E863-2743-8E62-D449675ACE94}" type="datetimeFigureOut">
              <a:rPr lang="en-GB" smtClean="0"/>
              <a:t>18/03/2024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4BA71-AE02-BD4D-9CC1-A544F88169CD}" type="slidenum">
              <a:rPr lang="en-GB" smtClean="0"/>
              <a:t>‹#›</a:t>
            </a:fld>
            <a:endParaRPr lang="en-GB"/>
          </a:p>
        </p:txBody>
      </p:sp>
    </p:spTree>
    <p:extLst>
      <p:ext uri="{BB962C8B-B14F-4D97-AF65-F5344CB8AC3E}">
        <p14:creationId xmlns:p14="http://schemas.microsoft.com/office/powerpoint/2010/main" val="362635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err="1">
              <a:cs typeface="Calibri"/>
            </a:endParaRPr>
          </a:p>
        </p:txBody>
      </p:sp>
      <p:sp>
        <p:nvSpPr>
          <p:cNvPr id="4" name="Marcador de número de diapositiva 3"/>
          <p:cNvSpPr>
            <a:spLocks noGrp="1"/>
          </p:cNvSpPr>
          <p:nvPr>
            <p:ph type="sldNum" sz="quarter" idx="5"/>
          </p:nvPr>
        </p:nvSpPr>
        <p:spPr/>
        <p:txBody>
          <a:bodyPr/>
          <a:lstStyle/>
          <a:p>
            <a:fld id="{39B4BA71-AE02-BD4D-9CC1-A544F88169CD}" type="slidenum">
              <a:rPr lang="en-GB" smtClean="0"/>
              <a:t>2</a:t>
            </a:fld>
            <a:endParaRPr lang="en-GB"/>
          </a:p>
        </p:txBody>
      </p:sp>
    </p:spTree>
    <p:extLst>
      <p:ext uri="{BB962C8B-B14F-4D97-AF65-F5344CB8AC3E}">
        <p14:creationId xmlns:p14="http://schemas.microsoft.com/office/powerpoint/2010/main" val="179278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9FFFB7-8D7A-4E22-ACA0-74CD91F8A27B}" type="slidenum">
              <a:rPr lang="en-US" smtClean="0"/>
              <a:t>3</a:t>
            </a:fld>
            <a:endParaRPr lang="en-US"/>
          </a:p>
        </p:txBody>
      </p:sp>
    </p:spTree>
    <p:extLst>
      <p:ext uri="{BB962C8B-B14F-4D97-AF65-F5344CB8AC3E}">
        <p14:creationId xmlns:p14="http://schemas.microsoft.com/office/powerpoint/2010/main" val="371328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err="1"/>
          </a:p>
        </p:txBody>
      </p:sp>
      <p:sp>
        <p:nvSpPr>
          <p:cNvPr id="4" name="Marcador de número de diapositiva 3"/>
          <p:cNvSpPr>
            <a:spLocks noGrp="1"/>
          </p:cNvSpPr>
          <p:nvPr>
            <p:ph type="sldNum" sz="quarter" idx="5"/>
          </p:nvPr>
        </p:nvSpPr>
        <p:spPr/>
        <p:txBody>
          <a:bodyPr/>
          <a:lstStyle/>
          <a:p>
            <a:fld id="{39B4BA71-AE02-BD4D-9CC1-A544F88169CD}" type="slidenum">
              <a:rPr lang="en-GB" smtClean="0"/>
              <a:t>4</a:t>
            </a:fld>
            <a:endParaRPr lang="en-GB"/>
          </a:p>
        </p:txBody>
      </p:sp>
    </p:spTree>
    <p:extLst>
      <p:ext uri="{BB962C8B-B14F-4D97-AF65-F5344CB8AC3E}">
        <p14:creationId xmlns:p14="http://schemas.microsoft.com/office/powerpoint/2010/main" val="225726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B4BA71-AE02-BD4D-9CC1-A544F88169CD}" type="slidenum">
              <a:rPr lang="en-GB" smtClean="0"/>
              <a:t>11</a:t>
            </a:fld>
            <a:endParaRPr lang="en-GB"/>
          </a:p>
        </p:txBody>
      </p:sp>
    </p:spTree>
    <p:extLst>
      <p:ext uri="{BB962C8B-B14F-4D97-AF65-F5344CB8AC3E}">
        <p14:creationId xmlns:p14="http://schemas.microsoft.com/office/powerpoint/2010/main" val="205147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1DDD-56CF-D808-E32E-2D73E8FE5C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A3115F3-776A-BE04-F917-398075198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8F0890B-8CD1-AA4F-1235-BA9EF8F21C99}"/>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5" name="Footer Placeholder 4">
            <a:extLst>
              <a:ext uri="{FF2B5EF4-FFF2-40B4-BE49-F238E27FC236}">
                <a16:creationId xmlns:a16="http://schemas.microsoft.com/office/drawing/2014/main" id="{810C9BED-3BA8-2812-73C6-6F1B380B7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830D8-DE64-44B5-AC29-39A4AB4F4178}"/>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97216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A38E-DD02-D1FB-17F1-1927B42EAD7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8F14A21-EE9F-80AD-F359-035DC42A35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6B9855-7B82-C108-E8DD-AEB88F60EA68}"/>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5" name="Footer Placeholder 4">
            <a:extLst>
              <a:ext uri="{FF2B5EF4-FFF2-40B4-BE49-F238E27FC236}">
                <a16:creationId xmlns:a16="http://schemas.microsoft.com/office/drawing/2014/main" id="{AC4B1BF7-02E2-5278-070F-7AF1E2D94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FBAD-F23A-FEFC-65C3-71B99447884E}"/>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419700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22404-7D89-9CF3-2C13-EB4C0611CF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CD6DA0-4E93-0278-ED3F-BE8F71BBB7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3422BC-7048-384F-A179-06C54124481E}"/>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5" name="Footer Placeholder 4">
            <a:extLst>
              <a:ext uri="{FF2B5EF4-FFF2-40B4-BE49-F238E27FC236}">
                <a16:creationId xmlns:a16="http://schemas.microsoft.com/office/drawing/2014/main" id="{46F59F5F-8A8B-819A-E861-98CD8F36C1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6C488D-2F38-F673-72C0-E10296067B9D}"/>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25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BB84-8487-1777-F9AB-D02CB25FCA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DD766-9C3A-1BAB-2B7A-3C345EFFD3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EC20B0-BAC7-3F71-BED2-C14D90CD47E0}"/>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5" name="Footer Placeholder 4">
            <a:extLst>
              <a:ext uri="{FF2B5EF4-FFF2-40B4-BE49-F238E27FC236}">
                <a16:creationId xmlns:a16="http://schemas.microsoft.com/office/drawing/2014/main" id="{E1E2754C-3FFF-8A8A-D48A-553F05F8A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95618-7286-A650-415F-537EFA3F4FE2}"/>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14029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1ABE-0D81-DD61-B5E9-A33FE0C2B6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CB894C-4E72-3E0D-8422-AE2FE787A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1EB331-792C-D407-42CB-DF23FCE3EF60}"/>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5" name="Footer Placeholder 4">
            <a:extLst>
              <a:ext uri="{FF2B5EF4-FFF2-40B4-BE49-F238E27FC236}">
                <a16:creationId xmlns:a16="http://schemas.microsoft.com/office/drawing/2014/main" id="{13A579AD-E7EC-6BF1-F9BE-17E6470AE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5DB9E0-BB20-01A6-BE4A-80C3ADFE009C}"/>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95961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6E28-C38A-57DE-B572-AEAC85C5763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458A40-6A2B-A3C5-AC3F-9A6DB7C87F3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1B34A7-18F7-E34C-42B9-094EFC4E3A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D318A65-88C3-CCEF-D883-736F76196273}"/>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6" name="Footer Placeholder 5">
            <a:extLst>
              <a:ext uri="{FF2B5EF4-FFF2-40B4-BE49-F238E27FC236}">
                <a16:creationId xmlns:a16="http://schemas.microsoft.com/office/drawing/2014/main" id="{ECA5C83D-AFF6-03F2-AB3D-F3BC2D921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7A4C1-27CD-112C-5411-ABBE30E2271F}"/>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86253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D211-78B4-5979-940D-53A90DDDA30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1042C6-C3A9-F3BC-D569-F73A3CC47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B988DC-6C30-5B97-27F6-4E6F2691B2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B1047E0-3AD0-000D-82DB-EAA873D59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865D32-143B-AA92-0E40-82F64D7485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057789F-F4A4-327B-25C2-EFE0164FD15C}"/>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8" name="Footer Placeholder 7">
            <a:extLst>
              <a:ext uri="{FF2B5EF4-FFF2-40B4-BE49-F238E27FC236}">
                <a16:creationId xmlns:a16="http://schemas.microsoft.com/office/drawing/2014/main" id="{B19BA97A-7BAE-4E67-F076-A71E26AFA3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B90256-9C84-4D4A-5A56-1E46E5ACC238}"/>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1792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39F-581C-BD6B-977A-4149523C58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048A79-393F-1A87-98A1-CBDEA109E017}"/>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4" name="Footer Placeholder 3">
            <a:extLst>
              <a:ext uri="{FF2B5EF4-FFF2-40B4-BE49-F238E27FC236}">
                <a16:creationId xmlns:a16="http://schemas.microsoft.com/office/drawing/2014/main" id="{A8A1DD8F-2810-49AD-398E-678CF61886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77B2B5-A625-8143-2FD9-DD0770789B63}"/>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8678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481B0-63C3-F584-CC05-3F8A78CA833F}"/>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3" name="Footer Placeholder 2">
            <a:extLst>
              <a:ext uri="{FF2B5EF4-FFF2-40B4-BE49-F238E27FC236}">
                <a16:creationId xmlns:a16="http://schemas.microsoft.com/office/drawing/2014/main" id="{24735FB8-344D-5430-5C3A-16A08260C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EBA4AC-EEFF-167E-FFDD-84BE115F0709}"/>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107421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B77E-84DC-E3E2-D77D-FA7EC528D3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115800-E450-966F-999D-B586C7398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B913532-EE59-5EF7-5F88-ECD01318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E15FB8-6146-37F8-ADB7-5A8D38DEA006}"/>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6" name="Footer Placeholder 5">
            <a:extLst>
              <a:ext uri="{FF2B5EF4-FFF2-40B4-BE49-F238E27FC236}">
                <a16:creationId xmlns:a16="http://schemas.microsoft.com/office/drawing/2014/main" id="{EF1E86A4-4B95-FAA4-28EE-51B4B366A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6E084-4CB8-39A7-338F-03E9ADF7CE17}"/>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08397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659C-4B41-E24D-D414-3A39198C38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2121E3D-3156-38F9-AF92-FF27D4CE9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9AE445-30FC-1A07-82B0-06BB77266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488EC3-3904-C45C-74A6-0B17705E2AEF}"/>
              </a:ext>
            </a:extLst>
          </p:cNvPr>
          <p:cNvSpPr>
            <a:spLocks noGrp="1"/>
          </p:cNvSpPr>
          <p:nvPr>
            <p:ph type="dt" sz="half" idx="10"/>
          </p:nvPr>
        </p:nvSpPr>
        <p:spPr/>
        <p:txBody>
          <a:bodyPr/>
          <a:lstStyle/>
          <a:p>
            <a:fld id="{AA59745D-3483-C342-AA99-EA930D57BB96}" type="datetimeFigureOut">
              <a:rPr lang="en-GB" smtClean="0"/>
              <a:t>18/03/2024</a:t>
            </a:fld>
            <a:endParaRPr lang="en-GB"/>
          </a:p>
        </p:txBody>
      </p:sp>
      <p:sp>
        <p:nvSpPr>
          <p:cNvPr id="6" name="Footer Placeholder 5">
            <a:extLst>
              <a:ext uri="{FF2B5EF4-FFF2-40B4-BE49-F238E27FC236}">
                <a16:creationId xmlns:a16="http://schemas.microsoft.com/office/drawing/2014/main" id="{06DBDE1F-09BD-40D4-0413-7AB46633C6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0C422-847F-9456-34F4-763AC2F5FE43}"/>
              </a:ext>
            </a:extLst>
          </p:cNvPr>
          <p:cNvSpPr>
            <a:spLocks noGrp="1"/>
          </p:cNvSpPr>
          <p:nvPr>
            <p:ph type="sldNum" sz="quarter" idx="12"/>
          </p:nvPr>
        </p:nvSpPr>
        <p:spPr/>
        <p:txBody>
          <a:bodyPr/>
          <a:lstStyle/>
          <a:p>
            <a:fld id="{33A329DB-128A-524B-ABDD-A43F5DC5755E}" type="slidenum">
              <a:rPr lang="en-GB" smtClean="0"/>
              <a:t>‹#›</a:t>
            </a:fld>
            <a:endParaRPr lang="en-GB"/>
          </a:p>
        </p:txBody>
      </p:sp>
    </p:spTree>
    <p:extLst>
      <p:ext uri="{BB962C8B-B14F-4D97-AF65-F5344CB8AC3E}">
        <p14:creationId xmlns:p14="http://schemas.microsoft.com/office/powerpoint/2010/main" val="389016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3EAFF-BE40-610F-5B5B-DE4AC6FE1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CC0C635-9C25-A345-4496-320E50B52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F3BCE3-EE60-0400-27ED-B6E9CAFDC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9745D-3483-C342-AA99-EA930D57BB96}" type="datetimeFigureOut">
              <a:rPr lang="en-GB" smtClean="0"/>
              <a:t>18/03/2024</a:t>
            </a:fld>
            <a:endParaRPr lang="en-GB"/>
          </a:p>
        </p:txBody>
      </p:sp>
      <p:sp>
        <p:nvSpPr>
          <p:cNvPr id="5" name="Footer Placeholder 4">
            <a:extLst>
              <a:ext uri="{FF2B5EF4-FFF2-40B4-BE49-F238E27FC236}">
                <a16:creationId xmlns:a16="http://schemas.microsoft.com/office/drawing/2014/main" id="{17812D85-0DEE-300B-67E4-0E6449F9E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77FD10-3476-DFD0-1967-71328D052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329DB-128A-524B-ABDD-A43F5DC5755E}" type="slidenum">
              <a:rPr lang="en-GB" smtClean="0"/>
              <a:t>‹#›</a:t>
            </a:fld>
            <a:endParaRPr lang="en-GB"/>
          </a:p>
        </p:txBody>
      </p:sp>
    </p:spTree>
    <p:extLst>
      <p:ext uri="{BB962C8B-B14F-4D97-AF65-F5344CB8AC3E}">
        <p14:creationId xmlns:p14="http://schemas.microsoft.com/office/powerpoint/2010/main" val="279400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_lT_2ZmTorA?feature=oembed" TargetMode="External"/><Relationship Id="rId6" Type="http://schemas.openxmlformats.org/officeDocument/2006/relationships/image" Target="../media/image27.png"/><Relationship Id="rId11" Type="http://schemas.openxmlformats.org/officeDocument/2006/relationships/image" Target="../media/image28.jpe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B10DBBA2-6B4C-3A16-935B-5D1C8AEB61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355"/>
          <a:stretch/>
        </p:blipFill>
        <p:spPr>
          <a:xfrm>
            <a:off x="4457701" y="1"/>
            <a:ext cx="7734299" cy="6858000"/>
          </a:xfrm>
          <a:prstGeom prst="rect">
            <a:avLst/>
          </a:prstGeom>
        </p:spPr>
      </p:pic>
      <p:sp>
        <p:nvSpPr>
          <p:cNvPr id="6" name="TextBox 5">
            <a:extLst>
              <a:ext uri="{FF2B5EF4-FFF2-40B4-BE49-F238E27FC236}">
                <a16:creationId xmlns:a16="http://schemas.microsoft.com/office/drawing/2014/main" id="{C09ECE65-D85E-4E61-F74A-2D3E257A5523}"/>
              </a:ext>
            </a:extLst>
          </p:cNvPr>
          <p:cNvSpPr txBox="1"/>
          <p:nvPr/>
        </p:nvSpPr>
        <p:spPr>
          <a:xfrm>
            <a:off x="674557" y="839449"/>
            <a:ext cx="6170126" cy="2809273"/>
          </a:xfrm>
          <a:prstGeom prst="rect">
            <a:avLst/>
          </a:prstGeom>
          <a:noFill/>
        </p:spPr>
        <p:txBody>
          <a:bodyPr wrap="square" lIns="91440" tIns="45720" rIns="91440" bIns="45720" rtlCol="0" anchor="t">
            <a:spAutoFit/>
          </a:bodyPr>
          <a:lstStyle/>
          <a:p>
            <a:r>
              <a:rPr lang="pt-BR" sz="4400" b="1" dirty="0" err="1">
                <a:solidFill>
                  <a:srgbClr val="081F5C"/>
                </a:solidFill>
                <a:latin typeface="Source Sans Pro"/>
                <a:ea typeface="Source Sans Pro"/>
              </a:rPr>
              <a:t>Programmes</a:t>
            </a:r>
            <a:r>
              <a:rPr lang="pt-BR" sz="4400" b="1" dirty="0">
                <a:solidFill>
                  <a:srgbClr val="081F5C"/>
                </a:solidFill>
                <a:latin typeface="Source Sans Pro"/>
                <a:ea typeface="Source Sans Pro"/>
              </a:rPr>
              <a:t> </a:t>
            </a:r>
            <a:r>
              <a:rPr lang="pt-BR" sz="4400" b="1" dirty="0" err="1">
                <a:solidFill>
                  <a:srgbClr val="081F5C"/>
                </a:solidFill>
                <a:latin typeface="Source Sans Pro"/>
                <a:ea typeface="Source Sans Pro"/>
              </a:rPr>
              <a:t>nationaux</a:t>
            </a:r>
            <a:r>
              <a:rPr lang="pt-BR" sz="4400" b="1" dirty="0">
                <a:solidFill>
                  <a:srgbClr val="081F5C"/>
                </a:solidFill>
                <a:latin typeface="Source Sans Pro"/>
                <a:ea typeface="Source Sans Pro"/>
              </a:rPr>
              <a:t> </a:t>
            </a:r>
            <a:r>
              <a:rPr lang="pt-BR" sz="4400" b="1" dirty="0" err="1">
                <a:solidFill>
                  <a:srgbClr val="081F5C"/>
                </a:solidFill>
                <a:latin typeface="Source Sans Pro"/>
                <a:ea typeface="Source Sans Pro"/>
              </a:rPr>
              <a:t>pour</a:t>
            </a:r>
            <a:r>
              <a:rPr lang="pt-BR" sz="4400" b="1" dirty="0">
                <a:solidFill>
                  <a:srgbClr val="081F5C"/>
                </a:solidFill>
                <a:latin typeface="Source Sans Pro"/>
                <a:ea typeface="Source Sans Pro"/>
              </a:rPr>
              <a:t> </a:t>
            </a:r>
            <a:r>
              <a:rPr lang="pt-BR" sz="4400" b="1" dirty="0" err="1">
                <a:solidFill>
                  <a:srgbClr val="081F5C"/>
                </a:solidFill>
                <a:latin typeface="Source Sans Pro"/>
                <a:ea typeface="Source Sans Pro"/>
              </a:rPr>
              <a:t>des</a:t>
            </a:r>
            <a:r>
              <a:rPr lang="pt-BR" sz="4400" b="1" dirty="0">
                <a:solidFill>
                  <a:srgbClr val="081F5C"/>
                </a:solidFill>
                <a:latin typeface="Source Sans Pro"/>
                <a:ea typeface="Source Sans Pro"/>
              </a:rPr>
              <a:t> </a:t>
            </a:r>
            <a:r>
              <a:rPr lang="pt-BR" sz="4400" b="1" dirty="0" err="1">
                <a:solidFill>
                  <a:srgbClr val="081F5C"/>
                </a:solidFill>
                <a:latin typeface="Source Sans Pro"/>
                <a:ea typeface="Source Sans Pro"/>
              </a:rPr>
              <a:t>villes</a:t>
            </a:r>
            <a:r>
              <a:rPr lang="pt-BR" sz="4400" b="1" dirty="0">
                <a:solidFill>
                  <a:srgbClr val="081F5C"/>
                </a:solidFill>
                <a:latin typeface="Source Sans Pro"/>
                <a:ea typeface="Source Sans Pro"/>
              </a:rPr>
              <a:t> et </a:t>
            </a:r>
            <a:r>
              <a:rPr lang="pt-BR" sz="4400" b="1" dirty="0" err="1">
                <a:solidFill>
                  <a:srgbClr val="081F5C"/>
                </a:solidFill>
                <a:latin typeface="Source Sans Pro"/>
                <a:ea typeface="Source Sans Pro"/>
              </a:rPr>
              <a:t>des</a:t>
            </a:r>
            <a:r>
              <a:rPr lang="pt-BR" sz="4400" b="1" dirty="0">
                <a:solidFill>
                  <a:srgbClr val="081F5C"/>
                </a:solidFill>
                <a:latin typeface="Source Sans Pro"/>
                <a:ea typeface="Source Sans Pro"/>
              </a:rPr>
              <a:t> </a:t>
            </a:r>
            <a:r>
              <a:rPr lang="pt-BR" sz="4400" b="1" dirty="0" err="1">
                <a:solidFill>
                  <a:srgbClr val="081F5C"/>
                </a:solidFill>
                <a:latin typeface="Source Sans Pro"/>
                <a:ea typeface="Source Sans Pro"/>
              </a:rPr>
              <a:t>communautés</a:t>
            </a:r>
            <a:r>
              <a:rPr lang="pt-BR" sz="4400" b="1" dirty="0">
                <a:solidFill>
                  <a:srgbClr val="081F5C"/>
                </a:solidFill>
                <a:latin typeface="Source Sans Pro"/>
                <a:ea typeface="Source Sans Pro"/>
              </a:rPr>
              <a:t> </a:t>
            </a:r>
            <a:r>
              <a:rPr lang="pt-BR" sz="4400" b="1" dirty="0" err="1">
                <a:solidFill>
                  <a:srgbClr val="081F5C"/>
                </a:solidFill>
                <a:latin typeface="Source Sans Pro"/>
                <a:ea typeface="Source Sans Pro"/>
              </a:rPr>
              <a:t>amies</a:t>
            </a:r>
            <a:endParaRPr lang="pt-BR" sz="4400" b="1" dirty="0">
              <a:solidFill>
                <a:srgbClr val="081F5C"/>
              </a:solidFill>
              <a:latin typeface="Source Sans Pro"/>
              <a:ea typeface="Source Sans Pro"/>
            </a:endParaRPr>
          </a:p>
          <a:p>
            <a:r>
              <a:rPr lang="pt-BR" sz="4400" b="1" dirty="0">
                <a:solidFill>
                  <a:srgbClr val="081F5C"/>
                </a:solidFill>
                <a:latin typeface="Source Sans Pro"/>
                <a:ea typeface="Source Sans Pro"/>
              </a:rPr>
              <a:t>des aîné</a:t>
            </a:r>
            <a:r>
              <a:rPr lang="en-CH" sz="4400" b="1" dirty="0">
                <a:solidFill>
                  <a:srgbClr val="081F5C"/>
                </a:solidFill>
                <a:latin typeface="Source Sans Pro"/>
                <a:ea typeface="Source Sans Pro"/>
              </a:rPr>
              <a:t>s</a:t>
            </a:r>
            <a:endParaRPr lang="pt-BR" sz="4400" b="1" dirty="0">
              <a:solidFill>
                <a:srgbClr val="081F5C"/>
              </a:solidFill>
              <a:latin typeface="Source Sans Pro"/>
              <a:ea typeface="Source Sans Pro"/>
            </a:endParaRPr>
          </a:p>
        </p:txBody>
      </p:sp>
      <p:sp>
        <p:nvSpPr>
          <p:cNvPr id="7" name="TextBox 6">
            <a:extLst>
              <a:ext uri="{FF2B5EF4-FFF2-40B4-BE49-F238E27FC236}">
                <a16:creationId xmlns:a16="http://schemas.microsoft.com/office/drawing/2014/main" id="{8F4E0BC3-65DE-E9C7-3E6B-3C0690BB0A9D}"/>
              </a:ext>
            </a:extLst>
          </p:cNvPr>
          <p:cNvSpPr txBox="1"/>
          <p:nvPr/>
        </p:nvSpPr>
        <p:spPr>
          <a:xfrm>
            <a:off x="674557" y="3941055"/>
            <a:ext cx="5099226" cy="1077218"/>
          </a:xfrm>
          <a:prstGeom prst="rect">
            <a:avLst/>
          </a:prstGeom>
          <a:noFill/>
        </p:spPr>
        <p:txBody>
          <a:bodyPr wrap="square" lIns="91440" tIns="45720" rIns="91440" bIns="45720" rtlCol="0" anchor="t">
            <a:spAutoFit/>
          </a:bodyPr>
          <a:lstStyle/>
          <a:p>
            <a:r>
              <a:rPr lang="pt-BR" sz="3200" dirty="0" err="1">
                <a:solidFill>
                  <a:srgbClr val="081F5C"/>
                </a:solidFill>
                <a:latin typeface="Source Sans Pro"/>
                <a:ea typeface="Source Sans Pro"/>
              </a:rPr>
              <a:t>Pourquoi</a:t>
            </a:r>
            <a:r>
              <a:rPr lang="pt-BR" sz="3200" dirty="0">
                <a:solidFill>
                  <a:srgbClr val="081F5C"/>
                </a:solidFill>
                <a:latin typeface="Source Sans Pro"/>
                <a:ea typeface="Source Sans Pro"/>
              </a:rPr>
              <a:t> </a:t>
            </a:r>
            <a:r>
              <a:rPr lang="pt-BR" sz="3200" dirty="0" err="1">
                <a:solidFill>
                  <a:srgbClr val="081F5C"/>
                </a:solidFill>
                <a:latin typeface="Source Sans Pro"/>
                <a:ea typeface="Source Sans Pro"/>
              </a:rPr>
              <a:t>les</a:t>
            </a:r>
            <a:r>
              <a:rPr lang="pt-BR" sz="3200" dirty="0">
                <a:solidFill>
                  <a:srgbClr val="081F5C"/>
                </a:solidFill>
                <a:latin typeface="Source Sans Pro"/>
                <a:ea typeface="Source Sans Pro"/>
              </a:rPr>
              <a:t> </a:t>
            </a:r>
            <a:r>
              <a:rPr lang="pt-BR" sz="3200" dirty="0" err="1">
                <a:solidFill>
                  <a:srgbClr val="081F5C"/>
                </a:solidFill>
                <a:latin typeface="Source Sans Pro"/>
                <a:ea typeface="Source Sans Pro"/>
              </a:rPr>
              <a:t>développer</a:t>
            </a:r>
            <a:r>
              <a:rPr lang="pt-BR" sz="3200" dirty="0">
                <a:solidFill>
                  <a:srgbClr val="081F5C"/>
                </a:solidFill>
                <a:latin typeface="Source Sans Pro"/>
                <a:ea typeface="Source Sans Pro"/>
              </a:rPr>
              <a:t>,</a:t>
            </a:r>
          </a:p>
          <a:p>
            <a:r>
              <a:rPr lang="pt-BR" sz="3200" dirty="0">
                <a:solidFill>
                  <a:srgbClr val="081F5C"/>
                </a:solidFill>
                <a:latin typeface="Source Sans Pro"/>
                <a:ea typeface="Source Sans Pro"/>
              </a:rPr>
              <a:t>et </a:t>
            </a:r>
            <a:r>
              <a:rPr lang="pt-BR" sz="3200" dirty="0" err="1">
                <a:solidFill>
                  <a:srgbClr val="081F5C"/>
                </a:solidFill>
                <a:latin typeface="Source Sans Pro"/>
                <a:ea typeface="Source Sans Pro"/>
              </a:rPr>
              <a:t>comment</a:t>
            </a:r>
            <a:r>
              <a:rPr lang="pt-BR" sz="3200" dirty="0">
                <a:solidFill>
                  <a:srgbClr val="081F5C"/>
                </a:solidFill>
                <a:latin typeface="Source Sans Pro"/>
                <a:ea typeface="Source Sans Pro"/>
              </a:rPr>
              <a:t> ? </a:t>
            </a:r>
          </a:p>
        </p:txBody>
      </p:sp>
    </p:spTree>
    <p:extLst>
      <p:ext uri="{BB962C8B-B14F-4D97-AF65-F5344CB8AC3E}">
        <p14:creationId xmlns:p14="http://schemas.microsoft.com/office/powerpoint/2010/main" val="264424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469844" y="746842"/>
            <a:ext cx="5307502" cy="5416868"/>
          </a:xfrm>
          <a:prstGeom prst="rect">
            <a:avLst/>
          </a:prstGeom>
          <a:noFill/>
        </p:spPr>
        <p:txBody>
          <a:bodyPr wrap="square" lIns="91440" tIns="45720" rIns="91440" bIns="45720" anchor="t">
            <a:spAutoFit/>
          </a:bodyPr>
          <a:lstStyle/>
          <a:p>
            <a:r>
              <a:rPr lang="pt-BR" sz="2300" b="1" kern="100" dirty="0" err="1">
                <a:solidFill>
                  <a:srgbClr val="081F5C"/>
                </a:solidFill>
                <a:latin typeface="Source Sans Pro"/>
                <a:ea typeface="Source Sans Pro"/>
                <a:cs typeface="Times New Roman"/>
              </a:rPr>
              <a:t>Les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programmes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nationaux</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sont</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un</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moyen</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pour</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les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pays</a:t>
            </a:r>
            <a:r>
              <a:rPr lang="pt-BR" sz="2300" b="1" kern="100" dirty="0">
                <a:solidFill>
                  <a:srgbClr val="081F5C"/>
                </a:solidFill>
                <a:latin typeface="Source Sans Pro"/>
                <a:ea typeface="Source Sans Pro"/>
                <a:cs typeface="Times New Roman"/>
              </a:rPr>
              <a:t> d'</a:t>
            </a:r>
            <a:r>
              <a:rPr lang="pt-BR" sz="2300" b="1" kern="100" dirty="0" err="1">
                <a:solidFill>
                  <a:srgbClr val="081F5C"/>
                </a:solidFill>
                <a:latin typeface="Source Sans Pro"/>
                <a:ea typeface="Source Sans Pro"/>
                <a:cs typeface="Times New Roman"/>
              </a:rPr>
              <a:t>accélérer</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le</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développement</a:t>
            </a:r>
            <a:r>
              <a:rPr lang="pt-BR" sz="2300" b="1" kern="100" dirty="0">
                <a:solidFill>
                  <a:srgbClr val="081F5C"/>
                </a:solidFill>
                <a:latin typeface="Source Sans Pro"/>
                <a:ea typeface="Source Sans Pro"/>
                <a:cs typeface="Times New Roman"/>
              </a:rPr>
              <a:t> de </a:t>
            </a:r>
            <a:r>
              <a:rPr lang="pt-BR" sz="2300" b="1" kern="100" dirty="0" err="1">
                <a:solidFill>
                  <a:srgbClr val="081F5C"/>
                </a:solidFill>
                <a:latin typeface="Source Sans Pro"/>
                <a:ea typeface="Source Sans Pro"/>
                <a:cs typeface="Times New Roman"/>
              </a:rPr>
              <a:t>villes</a:t>
            </a:r>
            <a:r>
              <a:rPr lang="pt-BR" sz="2300" b="1" kern="100" dirty="0">
                <a:solidFill>
                  <a:srgbClr val="081F5C"/>
                </a:solidFill>
                <a:latin typeface="Source Sans Pro"/>
                <a:ea typeface="Source Sans Pro"/>
                <a:cs typeface="Times New Roman"/>
              </a:rPr>
              <a:t> et de </a:t>
            </a:r>
            <a:r>
              <a:rPr lang="pt-BR" sz="2300" b="1" kern="100" dirty="0" err="1">
                <a:solidFill>
                  <a:srgbClr val="081F5C"/>
                </a:solidFill>
                <a:latin typeface="Source Sans Pro"/>
                <a:ea typeface="Source Sans Pro"/>
                <a:cs typeface="Times New Roman"/>
              </a:rPr>
              <a:t>communautés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amies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des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aînés</a:t>
            </a:r>
            <a:r>
              <a:rPr lang="pt-BR" sz="2300" b="1" kern="100" dirty="0">
                <a:solidFill>
                  <a:srgbClr val="081F5C"/>
                </a:solidFill>
                <a:latin typeface="Source Sans Pro"/>
                <a:ea typeface="Source Sans Pro"/>
                <a:cs typeface="Times New Roman"/>
              </a:rPr>
              <a:t>. </a:t>
            </a:r>
            <a:r>
              <a:rPr lang="fr-FR" sz="2400" b="0" i="0" u="none" strike="noStrike" kern="1200" cap="none" spc="0" baseline="0" dirty="0">
                <a:solidFill>
                  <a:srgbClr val="081F5C"/>
                </a:solidFill>
                <a:uFillTx/>
                <a:latin typeface="Source Sans Pro" pitchFamily="34"/>
                <a:ea typeface="Yu Mincho" pitchFamily="18"/>
                <a:cs typeface="Times New Roman" pitchFamily="18"/>
              </a:rPr>
              <a:t>Ils :</a:t>
            </a:r>
            <a:endParaRPr lang="pt-BR" sz="2300" kern="100" dirty="0">
              <a:solidFill>
                <a:srgbClr val="081F5C"/>
              </a:solidFill>
              <a:latin typeface="Source Sans Pro"/>
              <a:ea typeface="Source Sans Pro"/>
              <a:cs typeface="Times New Roman"/>
            </a:endParaRPr>
          </a:p>
          <a:p>
            <a:endParaRPr lang="pt-BR" sz="2300" kern="100" dirty="0">
              <a:solidFill>
                <a:srgbClr val="081F5C"/>
              </a:solidFill>
              <a:latin typeface="Source Sans Pro"/>
              <a:ea typeface="Source Sans Pro"/>
              <a:cs typeface="Times New Roman"/>
            </a:endParaRPr>
          </a:p>
          <a:p>
            <a:pPr marL="457200" indent="-457200">
              <a:buFont typeface="Arial"/>
              <a:buChar char="•"/>
            </a:pPr>
            <a:r>
              <a:rPr lang="pt-BR" sz="2300" kern="100" dirty="0" err="1">
                <a:solidFill>
                  <a:srgbClr val="081F5C"/>
                </a:solidFill>
                <a:latin typeface="Source Sans Pro"/>
                <a:ea typeface="Source Sans Pro"/>
                <a:cs typeface="Times New Roman"/>
              </a:rPr>
              <a:t>permettent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aux</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pays</a:t>
            </a:r>
            <a:r>
              <a:rPr lang="pt-BR" sz="2300" kern="100" dirty="0">
                <a:solidFill>
                  <a:srgbClr val="081F5C"/>
                </a:solidFill>
                <a:latin typeface="Source Sans Pro"/>
                <a:ea typeface="Source Sans Pro"/>
                <a:cs typeface="Times New Roman"/>
              </a:rPr>
              <a:t> de </a:t>
            </a:r>
            <a:r>
              <a:rPr lang="pt-BR" sz="2300" kern="100" dirty="0" err="1">
                <a:solidFill>
                  <a:srgbClr val="081F5C"/>
                </a:solidFill>
                <a:latin typeface="Source Sans Pro"/>
                <a:ea typeface="Source Sans Pro"/>
                <a:cs typeface="Times New Roman"/>
              </a:rPr>
              <a:t>respecter</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engagements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mondiaux</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tels</a:t>
            </a:r>
            <a:r>
              <a:rPr lang="pt-BR" sz="2300" kern="100" dirty="0">
                <a:solidFill>
                  <a:srgbClr val="081F5C"/>
                </a:solidFill>
                <a:latin typeface="Source Sans Pro"/>
                <a:ea typeface="Source Sans Pro"/>
                <a:cs typeface="Times New Roman"/>
              </a:rPr>
              <a:t> que </a:t>
            </a:r>
            <a:r>
              <a:rPr lang="pt-BR" sz="2300" kern="100" dirty="0" err="1">
                <a:solidFill>
                  <a:srgbClr val="081F5C"/>
                </a:solidFill>
                <a:latin typeface="Source Sans Pro"/>
                <a:ea typeface="Source Sans Pro"/>
                <a:cs typeface="Times New Roman"/>
              </a:rPr>
              <a:t>la</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Décennie</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des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Nations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unies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pour</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le</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vieillissement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en</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bonne</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santé</a:t>
            </a:r>
            <a:endParaRPr lang="pt-BR" sz="2300" kern="100" dirty="0">
              <a:solidFill>
                <a:srgbClr val="081F5C"/>
              </a:solidFill>
              <a:latin typeface="Source Sans Pro"/>
              <a:ea typeface="Source Sans Pro"/>
              <a:cs typeface="Times New Roman"/>
            </a:endParaRPr>
          </a:p>
          <a:p>
            <a:pPr marL="457200" indent="-457200">
              <a:buFont typeface="Arial"/>
              <a:buChar char="•"/>
            </a:pPr>
            <a:r>
              <a:rPr lang="pt-BR" sz="2300" kern="100" dirty="0" err="1">
                <a:solidFill>
                  <a:srgbClr val="081F5C"/>
                </a:solidFill>
                <a:latin typeface="Source Sans Pro"/>
                <a:ea typeface="Source Sans Pro"/>
                <a:cs typeface="Times New Roman"/>
              </a:rPr>
              <a:t>inspirent</a:t>
            </a:r>
            <a:r>
              <a:rPr lang="pt-BR" sz="2300" kern="100" dirty="0">
                <a:solidFill>
                  <a:srgbClr val="081F5C"/>
                </a:solidFill>
                <a:latin typeface="Source Sans Pro"/>
                <a:ea typeface="Source Sans Pro"/>
                <a:cs typeface="Times New Roman"/>
              </a:rPr>
              <a:t> et </a:t>
            </a:r>
            <a:r>
              <a:rPr lang="pt-BR" sz="2300" kern="100" dirty="0" err="1">
                <a:solidFill>
                  <a:srgbClr val="081F5C"/>
                </a:solidFill>
                <a:latin typeface="Source Sans Pro"/>
                <a:ea typeface="Source Sans Pro"/>
                <a:cs typeface="Times New Roman"/>
              </a:rPr>
              <a:t>soutiennent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l'action</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locale</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dans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les</a:t>
            </a:r>
            <a:r>
              <a:rPr lang="pt-BR" sz="2300" kern="100" dirty="0">
                <a:solidFill>
                  <a:srgbClr val="081F5C"/>
                </a:solidFill>
                <a:latin typeface="Source Sans Pro"/>
                <a:ea typeface="Source Sans Pro"/>
                <a:cs typeface="Times New Roman"/>
              </a:rPr>
              <a:t> zones </a:t>
            </a:r>
            <a:r>
              <a:rPr lang="pt-BR" sz="2300" kern="100" dirty="0" err="1">
                <a:solidFill>
                  <a:srgbClr val="081F5C"/>
                </a:solidFill>
                <a:latin typeface="Source Sans Pro"/>
                <a:ea typeface="Source Sans Pro"/>
                <a:cs typeface="Times New Roman"/>
              </a:rPr>
              <a:t>rurales</a:t>
            </a:r>
            <a:r>
              <a:rPr lang="pt-BR" sz="2300" kern="100" dirty="0">
                <a:solidFill>
                  <a:srgbClr val="081F5C"/>
                </a:solidFill>
                <a:latin typeface="Source Sans Pro"/>
                <a:ea typeface="Source Sans Pro"/>
                <a:cs typeface="Times New Roman"/>
              </a:rPr>
              <a:t> et </a:t>
            </a:r>
            <a:r>
              <a:rPr lang="pt-BR" sz="2300" kern="100" dirty="0" err="1">
                <a:solidFill>
                  <a:srgbClr val="081F5C"/>
                </a:solidFill>
                <a:latin typeface="Source Sans Pro"/>
                <a:ea typeface="Source Sans Pro"/>
                <a:cs typeface="Times New Roman"/>
              </a:rPr>
              <a:t>urbaines</a:t>
            </a:r>
            <a:endParaRPr lang="pt-BR" sz="2300" kern="100" dirty="0">
              <a:solidFill>
                <a:srgbClr val="081F5C"/>
              </a:solidFill>
              <a:latin typeface="Source Sans Pro"/>
              <a:ea typeface="Source Sans Pro"/>
              <a:cs typeface="Times New Roman"/>
            </a:endParaRPr>
          </a:p>
          <a:p>
            <a:pPr marL="457200" indent="-457200">
              <a:buFont typeface="Arial"/>
              <a:buChar char="•"/>
            </a:pPr>
            <a:r>
              <a:rPr lang="pt-BR" sz="2300" kern="100" dirty="0" err="1">
                <a:solidFill>
                  <a:srgbClr val="081F5C"/>
                </a:solidFill>
                <a:latin typeface="Source Sans Pro"/>
                <a:ea typeface="Source Sans Pro"/>
                <a:cs typeface="Times New Roman"/>
              </a:rPr>
              <a:t>permettent</a:t>
            </a:r>
            <a:r>
              <a:rPr lang="pt-BR" sz="2300" kern="100" dirty="0">
                <a:solidFill>
                  <a:srgbClr val="081F5C"/>
                </a:solidFill>
                <a:latin typeface="Source Sans Pro"/>
                <a:ea typeface="Source Sans Pro"/>
                <a:cs typeface="Times New Roman"/>
              </a:rPr>
              <a:t> à </a:t>
            </a:r>
            <a:r>
              <a:rPr lang="pt-BR" sz="2300" kern="100" dirty="0" err="1">
                <a:solidFill>
                  <a:srgbClr val="081F5C"/>
                </a:solidFill>
                <a:latin typeface="Source Sans Pro"/>
                <a:ea typeface="Source Sans Pro"/>
                <a:cs typeface="Times New Roman"/>
              </a:rPr>
              <a:t>un</a:t>
            </a:r>
            <a:r>
              <a:rPr lang="pt-BR" sz="2300" kern="100" dirty="0">
                <a:solidFill>
                  <a:srgbClr val="081F5C"/>
                </a:solidFill>
                <a:latin typeface="Source Sans Pro"/>
                <a:ea typeface="Source Sans Pro"/>
                <a:cs typeface="Times New Roman"/>
              </a:rPr>
              <a:t> plus </a:t>
            </a:r>
            <a:r>
              <a:rPr lang="pt-BR" sz="2300" kern="100" dirty="0" err="1">
                <a:solidFill>
                  <a:srgbClr val="081F5C"/>
                </a:solidFill>
                <a:latin typeface="Source Sans Pro"/>
                <a:ea typeface="Source Sans Pro"/>
                <a:cs typeface="Times New Roman"/>
              </a:rPr>
              <a:t>grand</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nombre</a:t>
            </a:r>
            <a:r>
              <a:rPr lang="pt-BR" sz="2300" kern="100" dirty="0">
                <a:solidFill>
                  <a:srgbClr val="081F5C"/>
                </a:solidFill>
                <a:latin typeface="Source Sans Pro"/>
                <a:ea typeface="Source Sans Pro"/>
                <a:cs typeface="Times New Roman"/>
              </a:rPr>
              <a:t> de </a:t>
            </a:r>
            <a:r>
              <a:rPr lang="pt-BR" sz="2300" kern="100" dirty="0" err="1">
                <a:solidFill>
                  <a:srgbClr val="081F5C"/>
                </a:solidFill>
                <a:latin typeface="Source Sans Pro"/>
                <a:ea typeface="Source Sans Pro"/>
                <a:cs typeface="Times New Roman"/>
              </a:rPr>
              <a:t>personnes</a:t>
            </a:r>
            <a:r>
              <a:rPr lang="pt-BR" sz="2300" kern="100" dirty="0">
                <a:solidFill>
                  <a:srgbClr val="081F5C"/>
                </a:solidFill>
                <a:latin typeface="Source Sans Pro"/>
                <a:ea typeface="Source Sans Pro"/>
                <a:cs typeface="Times New Roman"/>
              </a:rPr>
              <a:t> de </a:t>
            </a:r>
            <a:r>
              <a:rPr lang="pt-BR" sz="2300" kern="100" dirty="0" err="1">
                <a:solidFill>
                  <a:srgbClr val="081F5C"/>
                </a:solidFill>
                <a:latin typeface="Source Sans Pro"/>
                <a:ea typeface="Source Sans Pro"/>
                <a:cs typeface="Times New Roman"/>
              </a:rPr>
              <a:t>vieillir</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dans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un</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état</a:t>
            </a:r>
            <a:r>
              <a:rPr lang="pt-BR" sz="2300" kern="100" dirty="0">
                <a:solidFill>
                  <a:srgbClr val="081F5C"/>
                </a:solidFill>
                <a:latin typeface="Source Sans Pro"/>
                <a:ea typeface="Source Sans Pro"/>
                <a:cs typeface="Times New Roman"/>
              </a:rPr>
              <a:t> de </a:t>
            </a:r>
            <a:r>
              <a:rPr lang="pt-BR" sz="2300" kern="100" dirty="0" err="1">
                <a:solidFill>
                  <a:srgbClr val="081F5C"/>
                </a:solidFill>
                <a:latin typeface="Source Sans Pro"/>
                <a:ea typeface="Source Sans Pro"/>
                <a:cs typeface="Times New Roman"/>
              </a:rPr>
              <a:t>bonne</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santé</a:t>
            </a:r>
            <a:r>
              <a:rPr lang="pt-BR" sz="2300" kern="100" dirty="0">
                <a:solidFill>
                  <a:srgbClr val="081F5C"/>
                </a:solidFill>
                <a:latin typeface="Source Sans Pro"/>
                <a:ea typeface="Source Sans Pro"/>
                <a:cs typeface="Times New Roman"/>
              </a:rPr>
              <a:t> et de </a:t>
            </a:r>
            <a:r>
              <a:rPr lang="pt-BR" sz="2300" kern="100" dirty="0" err="1">
                <a:solidFill>
                  <a:srgbClr val="081F5C"/>
                </a:solidFill>
                <a:latin typeface="Source Sans Pro"/>
                <a:ea typeface="Source Sans Pro"/>
                <a:cs typeface="Times New Roman"/>
              </a:rPr>
              <a:t>bien-être</a:t>
            </a:r>
            <a:r>
              <a:rPr lang="pt-BR" sz="2300" kern="100" dirty="0">
                <a:solidFill>
                  <a:srgbClr val="081F5C"/>
                </a:solidFill>
                <a:latin typeface="Source Sans Pro"/>
                <a:ea typeface="Source Sans Pro"/>
                <a:cs typeface="Times New Roman"/>
              </a:rPr>
              <a:t>.</a:t>
            </a:r>
          </a:p>
        </p:txBody>
      </p:sp>
      <p:pic>
        <p:nvPicPr>
          <p:cNvPr id="4" name="Immagine 3" descr="Immagine che contiene cerchio, design&#10;&#10;Descrizione generata automaticamente">
            <a:extLst>
              <a:ext uri="{FF2B5EF4-FFF2-40B4-BE49-F238E27FC236}">
                <a16:creationId xmlns:a16="http://schemas.microsoft.com/office/drawing/2014/main" id="{82D527A9-ED2E-FFAE-3FEE-EF525B8EFCB6}"/>
              </a:ext>
            </a:extLst>
          </p:cNvPr>
          <p:cNvPicPr>
            <a:picLocks noChangeAspect="1"/>
          </p:cNvPicPr>
          <p:nvPr/>
        </p:nvPicPr>
        <p:blipFill>
          <a:blip r:embed="rId2"/>
          <a:stretch>
            <a:fillRect/>
          </a:stretch>
        </p:blipFill>
        <p:spPr>
          <a:xfrm>
            <a:off x="5788267" y="811178"/>
            <a:ext cx="6403733" cy="5509848"/>
          </a:xfrm>
          <a:prstGeom prst="rect">
            <a:avLst/>
          </a:prstGeom>
        </p:spPr>
      </p:pic>
    </p:spTree>
    <p:extLst>
      <p:ext uri="{BB962C8B-B14F-4D97-AF65-F5344CB8AC3E}">
        <p14:creationId xmlns:p14="http://schemas.microsoft.com/office/powerpoint/2010/main" val="54845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4"/>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7512" y="4201885"/>
            <a:ext cx="1731537" cy="2457041"/>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4917" y="5122044"/>
            <a:ext cx="544389" cy="1268530"/>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499032" y="776736"/>
            <a:ext cx="4142241" cy="3416320"/>
          </a:xfrm>
          <a:prstGeom prst="rect">
            <a:avLst/>
          </a:prstGeom>
          <a:noFill/>
        </p:spPr>
        <p:txBody>
          <a:bodyPr wrap="square" lIns="91440" tIns="45720" rIns="91440" bIns="45720" anchor="t">
            <a:spAutoFit/>
          </a:bodyPr>
          <a:lstStyle/>
          <a:p>
            <a:pPr>
              <a:tabLst>
                <a:tab pos="2659063" algn="l"/>
              </a:tabLst>
            </a:pPr>
            <a:r>
              <a:rPr lang="pt-BR" sz="2400" b="1" kern="100" dirty="0">
                <a:solidFill>
                  <a:srgbClr val="081F5C"/>
                </a:solidFill>
                <a:latin typeface="Source Sans Pro"/>
                <a:ea typeface="Source Sans Pro"/>
                <a:cs typeface="Times New Roman"/>
              </a:rPr>
              <a:t>Il existe déjà </a:t>
            </a:r>
            <a:r>
              <a:rPr lang="pt-BR" sz="2400" b="1" kern="100" dirty="0" err="1">
                <a:solidFill>
                  <a:srgbClr val="081F5C"/>
                </a:solidFill>
                <a:latin typeface="Source Sans Pro"/>
                <a:ea typeface="Source Sans Pro"/>
                <a:cs typeface="Times New Roman"/>
              </a:rPr>
              <a:t>des</a:t>
            </a:r>
            <a:r>
              <a:rPr lang="pt-BR" sz="2400" b="1" kern="100" dirty="0">
                <a:solidFill>
                  <a:srgbClr val="081F5C"/>
                </a:solidFill>
                <a:latin typeface="Source Sans Pro"/>
                <a:ea typeface="Source Sans Pro"/>
                <a:cs typeface="Times New Roman"/>
              </a:rPr>
              <a:t> exemples </a:t>
            </a:r>
            <a:r>
              <a:rPr lang="pt-BR" sz="2400" b="1" kern="100" dirty="0" err="1">
                <a:solidFill>
                  <a:srgbClr val="081F5C"/>
                </a:solidFill>
                <a:latin typeface="Source Sans Pro"/>
                <a:ea typeface="Source Sans Pro"/>
                <a:cs typeface="Times New Roman"/>
              </a:rPr>
              <a:t>réussis</a:t>
            </a:r>
            <a:r>
              <a:rPr lang="pt-BR" sz="2400" b="1" kern="100" dirty="0">
                <a:solidFill>
                  <a:srgbClr val="081F5C"/>
                </a:solidFill>
                <a:latin typeface="Source Sans Pro"/>
                <a:ea typeface="Source Sans Pro"/>
                <a:cs typeface="Times New Roman"/>
              </a:rPr>
              <a:t> de </a:t>
            </a:r>
            <a:r>
              <a:rPr lang="pt-BR" sz="2400" b="1" kern="100" dirty="0" err="1">
                <a:solidFill>
                  <a:srgbClr val="081F5C"/>
                </a:solidFill>
                <a:latin typeface="Source Sans Pro"/>
                <a:ea typeface="Source Sans Pro"/>
                <a:cs typeface="Times New Roman"/>
              </a:rPr>
              <a:t>programmes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nationaux</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pour</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des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villes</a:t>
            </a:r>
            <a:r>
              <a:rPr lang="pt-BR" sz="2400" b="1" kern="100" dirty="0">
                <a:solidFill>
                  <a:srgbClr val="081F5C"/>
                </a:solidFill>
                <a:latin typeface="Source Sans Pro"/>
                <a:ea typeface="Source Sans Pro"/>
                <a:cs typeface="Times New Roman"/>
              </a:rPr>
              <a:t> et </a:t>
            </a:r>
            <a:r>
              <a:rPr lang="pt-BR" sz="2400" b="1" kern="100" dirty="0" err="1">
                <a:solidFill>
                  <a:srgbClr val="081F5C"/>
                </a:solidFill>
                <a:latin typeface="Source Sans Pro"/>
                <a:ea typeface="Source Sans Pro"/>
                <a:cs typeface="Times New Roman"/>
              </a:rPr>
              <a:t>des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communautés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amies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des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aînés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dans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le</a:t>
            </a:r>
            <a:r>
              <a:rPr lang="pt-BR" sz="2400" b="1" kern="100" dirty="0">
                <a:solidFill>
                  <a:srgbClr val="081F5C"/>
                </a:solidFill>
                <a:latin typeface="Source Sans Pro"/>
                <a:ea typeface="Source Sans Pro"/>
                <a:cs typeface="Times New Roman"/>
              </a:rPr>
              <a:t> monde </a:t>
            </a:r>
            <a:r>
              <a:rPr lang="pt-BR" sz="2400" b="1" kern="100" dirty="0" err="1">
                <a:solidFill>
                  <a:srgbClr val="081F5C"/>
                </a:solidFill>
                <a:latin typeface="Source Sans Pro"/>
                <a:ea typeface="Source Sans Pro"/>
                <a:cs typeface="Times New Roman"/>
              </a:rPr>
              <a:t>entier</a:t>
            </a:r>
            <a:r>
              <a:rPr lang="pt-BR" sz="2400" b="1" kern="100" dirty="0">
                <a:solidFill>
                  <a:srgbClr val="081F5C"/>
                </a:solidFill>
                <a:latin typeface="Source Sans Pro"/>
                <a:ea typeface="Source Sans Pro"/>
                <a:cs typeface="Times New Roman"/>
              </a:rPr>
              <a:t>.</a:t>
            </a:r>
          </a:p>
          <a:p>
            <a:pPr>
              <a:tabLst>
                <a:tab pos="2659063" algn="l"/>
              </a:tabLst>
            </a:pPr>
            <a:endParaRPr lang="pt-BR" sz="2400" b="1" kern="100" dirty="0">
              <a:solidFill>
                <a:srgbClr val="081F5C"/>
              </a:solidFill>
              <a:latin typeface="Source Sans Pro"/>
              <a:ea typeface="Source Sans Pro"/>
              <a:cs typeface="Times New Roman"/>
            </a:endParaRPr>
          </a:p>
          <a:p>
            <a:pPr>
              <a:tabLst>
                <a:tab pos="2659063" algn="l"/>
              </a:tabLst>
            </a:pPr>
            <a:r>
              <a:rPr lang="pt-BR" sz="2400" kern="100" dirty="0">
                <a:solidFill>
                  <a:srgbClr val="081F5C"/>
                </a:solidFill>
                <a:latin typeface="Source Sans Pro"/>
                <a:ea typeface="Source Sans Pro"/>
                <a:cs typeface="Times New Roman"/>
              </a:rPr>
              <a:t>Voici </a:t>
            </a:r>
            <a:r>
              <a:rPr lang="pt-BR" sz="2400" kern="100" dirty="0" err="1">
                <a:solidFill>
                  <a:srgbClr val="081F5C"/>
                </a:solidFill>
                <a:latin typeface="Source Sans Pro"/>
                <a:ea typeface="Source Sans Pro"/>
                <a:cs typeface="Times New Roman"/>
              </a:rPr>
              <a:t>ce</a:t>
            </a:r>
            <a:r>
              <a:rPr lang="pt-BR" sz="2400" kern="100" dirty="0">
                <a:solidFill>
                  <a:srgbClr val="081F5C"/>
                </a:solidFill>
                <a:latin typeface="Source Sans Pro"/>
                <a:ea typeface="Source Sans Pro"/>
                <a:cs typeface="Times New Roman"/>
              </a:rPr>
              <a:t> que </a:t>
            </a:r>
            <a:r>
              <a:rPr lang="pt-BR" sz="2400" kern="100" dirty="0" err="1">
                <a:solidFill>
                  <a:srgbClr val="081F5C"/>
                </a:solidFill>
                <a:latin typeface="Source Sans Pro"/>
                <a:ea typeface="Source Sans Pro"/>
                <a:cs typeface="Times New Roman"/>
              </a:rPr>
              <a:t>certains</a:t>
            </a:r>
            <a:r>
              <a:rPr lang="pt-BR" sz="2400" kern="100" dirty="0">
                <a:solidFill>
                  <a:srgbClr val="081F5C"/>
                </a:solidFill>
                <a:latin typeface="Source Sans Pro"/>
                <a:ea typeface="Source Sans Pro"/>
                <a:cs typeface="Times New Roman"/>
              </a:rPr>
              <a:t> d'entre </a:t>
            </a:r>
            <a:r>
              <a:rPr lang="pt-BR" sz="2400" kern="100" dirty="0" err="1">
                <a:solidFill>
                  <a:srgbClr val="081F5C"/>
                </a:solidFill>
                <a:latin typeface="Source Sans Pro"/>
                <a:ea typeface="Source Sans Pro"/>
                <a:cs typeface="Times New Roman"/>
              </a:rPr>
              <a:t>eux</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ont</a:t>
            </a:r>
            <a:r>
              <a:rPr lang="pt-BR" sz="2400" kern="100" dirty="0">
                <a:solidFill>
                  <a:srgbClr val="081F5C"/>
                </a:solidFill>
                <a:latin typeface="Source Sans Pro"/>
                <a:ea typeface="Source Sans Pro"/>
                <a:cs typeface="Times New Roman"/>
              </a:rPr>
              <a:t> à </a:t>
            </a:r>
            <a:r>
              <a:rPr lang="pt-BR" sz="2400" kern="100" dirty="0" err="1">
                <a:solidFill>
                  <a:srgbClr val="081F5C"/>
                </a:solidFill>
                <a:latin typeface="Source Sans Pro"/>
                <a:ea typeface="Source Sans Pro"/>
                <a:cs typeface="Times New Roman"/>
              </a:rPr>
              <a:t>dire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sur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leurs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bénéfices</a:t>
            </a:r>
            <a:r>
              <a:rPr lang="pt-BR" sz="2400" kern="100" dirty="0">
                <a:solidFill>
                  <a:srgbClr val="081F5C"/>
                </a:solidFill>
                <a:latin typeface="Source Sans Pro"/>
                <a:ea typeface="Source Sans Pro"/>
                <a:cs typeface="Times New Roman"/>
              </a:rPr>
              <a:t> :</a:t>
            </a:r>
          </a:p>
        </p:txBody>
      </p:sp>
      <p:pic>
        <p:nvPicPr>
          <p:cNvPr id="2" name="Online Media 1" descr="Why are age-friendly cities and communities important? – Perspectives from Poland and beyond">
            <a:hlinkClick r:id="" action="ppaction://media"/>
            <a:extLst>
              <a:ext uri="{FF2B5EF4-FFF2-40B4-BE49-F238E27FC236}">
                <a16:creationId xmlns:a16="http://schemas.microsoft.com/office/drawing/2014/main" id="{978E8C5B-158C-262A-DCE2-982060FB0832}"/>
              </a:ext>
            </a:extLst>
          </p:cNvPr>
          <p:cNvPicPr>
            <a:picLocks noRot="1" noChangeAspect="1"/>
          </p:cNvPicPr>
          <p:nvPr>
            <a:videoFile r:link="rId1"/>
          </p:nvPr>
        </p:nvPicPr>
        <p:blipFill>
          <a:blip r:embed="rId11"/>
          <a:stretch>
            <a:fillRect/>
          </a:stretch>
        </p:blipFill>
        <p:spPr>
          <a:xfrm>
            <a:off x="5192425" y="489393"/>
            <a:ext cx="6565279" cy="4923959"/>
          </a:xfrm>
          <a:prstGeom prst="rect">
            <a:avLst/>
          </a:prstGeom>
        </p:spPr>
      </p:pic>
    </p:spTree>
    <p:extLst>
      <p:ext uri="{BB962C8B-B14F-4D97-AF65-F5344CB8AC3E}">
        <p14:creationId xmlns:p14="http://schemas.microsoft.com/office/powerpoint/2010/main" val="394860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5064657" y="709193"/>
            <a:ext cx="6820367" cy="4893647"/>
          </a:xfrm>
          <a:prstGeom prst="rect">
            <a:avLst/>
          </a:prstGeom>
          <a:noFill/>
        </p:spPr>
        <p:txBody>
          <a:bodyPr wrap="square" lIns="91440" tIns="45720" rIns="91440" bIns="45720" anchor="t">
            <a:spAutoFit/>
          </a:bodyPr>
          <a:lstStyle/>
          <a:p>
            <a:r>
              <a:rPr lang="pt-BR" sz="2400" b="1" kern="100" dirty="0">
                <a:solidFill>
                  <a:srgbClr val="081F5C"/>
                </a:solidFill>
                <a:effectLst/>
                <a:latin typeface="Source Sans Pro"/>
                <a:ea typeface="Source Sans Pro"/>
                <a:cs typeface="Times New Roman"/>
              </a:rPr>
              <a:t>L'OMS </a:t>
            </a:r>
            <a:r>
              <a:rPr lang="pt-BR" sz="2400" b="1" kern="100" dirty="0" err="1">
                <a:solidFill>
                  <a:srgbClr val="081F5C"/>
                </a:solidFill>
                <a:effectLst/>
                <a:latin typeface="Source Sans Pro"/>
                <a:ea typeface="Source Sans Pro"/>
                <a:cs typeface="Times New Roman"/>
              </a:rPr>
              <a:t>propose</a:t>
            </a:r>
            <a:r>
              <a:rPr lang="pt-BR" sz="2400" b="1" kern="100" dirty="0">
                <a:solidFill>
                  <a:srgbClr val="081F5C"/>
                </a:solidFill>
                <a:effectLst/>
                <a:latin typeface="Source Sans Pro"/>
                <a:ea typeface="Source Sans Pro"/>
                <a:cs typeface="Times New Roman"/>
              </a:rPr>
              <a:t> </a:t>
            </a:r>
            <a:r>
              <a:rPr lang="pt-BR" sz="2400" b="1" kern="100" dirty="0" err="1">
                <a:solidFill>
                  <a:srgbClr val="081F5C"/>
                </a:solidFill>
                <a:effectLst/>
                <a:latin typeface="Source Sans Pro"/>
                <a:ea typeface="Source Sans Pro"/>
                <a:cs typeface="Times New Roman"/>
              </a:rPr>
              <a:t>un</a:t>
            </a:r>
            <a:r>
              <a:rPr lang="pt-BR" sz="2400" b="1" kern="100" dirty="0">
                <a:solidFill>
                  <a:srgbClr val="081F5C"/>
                </a:solidFill>
                <a:effectLst/>
                <a:latin typeface="Source Sans Pro"/>
                <a:ea typeface="Source Sans Pro"/>
                <a:cs typeface="Times New Roman"/>
              </a:rPr>
              <a:t> nouveau </a:t>
            </a:r>
            <a:r>
              <a:rPr lang="pt-BR" sz="2400" b="1" kern="100" dirty="0" err="1">
                <a:solidFill>
                  <a:srgbClr val="081F5C"/>
                </a:solidFill>
                <a:effectLst/>
                <a:latin typeface="Source Sans Pro"/>
                <a:ea typeface="Source Sans Pro"/>
                <a:cs typeface="Times New Roman"/>
              </a:rPr>
              <a:t>guide</a:t>
            </a:r>
            <a:r>
              <a:rPr lang="pt-BR" sz="2400" b="1" kern="100" dirty="0">
                <a:solidFill>
                  <a:srgbClr val="081F5C"/>
                </a:solidFill>
                <a:effectLst/>
                <a:latin typeface="Source Sans Pro"/>
                <a:ea typeface="Source Sans Pro"/>
                <a:cs typeface="Times New Roman"/>
              </a:rPr>
              <a:t> et une </a:t>
            </a:r>
            <a:r>
              <a:rPr lang="pt-BR" sz="2400" b="1" kern="100" dirty="0" err="1">
                <a:solidFill>
                  <a:srgbClr val="081F5C"/>
                </a:solidFill>
                <a:effectLst/>
                <a:latin typeface="Source Sans Pro"/>
                <a:ea typeface="Source Sans Pro"/>
                <a:cs typeface="Times New Roman"/>
              </a:rPr>
              <a:t>boîte</a:t>
            </a:r>
            <a:r>
              <a:rPr lang="pt-BR" sz="2400" b="1" kern="100" dirty="0">
                <a:solidFill>
                  <a:srgbClr val="081F5C"/>
                </a:solidFill>
                <a:effectLst/>
                <a:latin typeface="Source Sans Pro"/>
                <a:ea typeface="Source Sans Pro"/>
                <a:cs typeface="Times New Roman"/>
              </a:rPr>
              <a:t> à </a:t>
            </a:r>
            <a:r>
              <a:rPr lang="pt-BR" sz="2400" b="1" kern="100" dirty="0" err="1">
                <a:solidFill>
                  <a:srgbClr val="081F5C"/>
                </a:solidFill>
                <a:effectLst/>
                <a:latin typeface="Source Sans Pro"/>
                <a:ea typeface="Source Sans Pro"/>
                <a:cs typeface="Times New Roman"/>
              </a:rPr>
              <a:t>outils</a:t>
            </a:r>
            <a:r>
              <a:rPr lang="pt-BR" sz="2400" b="1"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pour</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aider</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les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pays</a:t>
            </a:r>
            <a:r>
              <a:rPr lang="pt-BR" sz="2400" kern="100" dirty="0">
                <a:solidFill>
                  <a:srgbClr val="081F5C"/>
                </a:solidFill>
                <a:effectLst/>
                <a:latin typeface="Source Sans Pro"/>
                <a:ea typeface="Source Sans Pro"/>
                <a:cs typeface="Times New Roman"/>
              </a:rPr>
              <a:t> à </a:t>
            </a:r>
            <a:r>
              <a:rPr lang="pt-BR" sz="2400" kern="100" dirty="0" err="1">
                <a:solidFill>
                  <a:srgbClr val="081F5C"/>
                </a:solidFill>
                <a:effectLst/>
                <a:latin typeface="Source Sans Pro"/>
                <a:ea typeface="Source Sans Pro"/>
                <a:cs typeface="Times New Roman"/>
              </a:rPr>
              <a:t>élaborer</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des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programmes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nationaux</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pour</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des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villes</a:t>
            </a:r>
            <a:r>
              <a:rPr lang="pt-BR" sz="2400" kern="100" dirty="0">
                <a:solidFill>
                  <a:srgbClr val="081F5C"/>
                </a:solidFill>
                <a:effectLst/>
                <a:latin typeface="Source Sans Pro"/>
                <a:ea typeface="Source Sans Pro"/>
                <a:cs typeface="Times New Roman"/>
              </a:rPr>
              <a:t> et </a:t>
            </a:r>
            <a:r>
              <a:rPr lang="pt-BR" sz="2400" kern="100" dirty="0" err="1">
                <a:solidFill>
                  <a:srgbClr val="081F5C"/>
                </a:solidFill>
                <a:effectLst/>
                <a:latin typeface="Source Sans Pro"/>
                <a:ea typeface="Source Sans Pro"/>
                <a:cs typeface="Times New Roman"/>
              </a:rPr>
              <a:t>des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communautés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amies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des</a:t>
            </a:r>
            <a:r>
              <a:rPr lang="pt-BR" sz="2400" kern="100" dirty="0">
                <a:solidFill>
                  <a:srgbClr val="081F5C"/>
                </a:solidFill>
                <a:effectLst/>
                <a:latin typeface="Source Sans Pro"/>
                <a:ea typeface="Source Sans Pro"/>
                <a:cs typeface="Times New Roman"/>
              </a:rPr>
              <a:t> </a:t>
            </a:r>
            <a:r>
              <a:rPr lang="pt-BR" sz="2400" kern="100" dirty="0" err="1">
                <a:solidFill>
                  <a:srgbClr val="081F5C"/>
                </a:solidFill>
                <a:effectLst/>
                <a:latin typeface="Source Sans Pro"/>
                <a:ea typeface="Source Sans Pro"/>
                <a:cs typeface="Times New Roman"/>
              </a:rPr>
              <a:t>aînés</a:t>
            </a:r>
            <a:r>
              <a:rPr lang="pt-BR" sz="2400" kern="100" dirty="0">
                <a:solidFill>
                  <a:srgbClr val="081F5C"/>
                </a:solidFill>
                <a:effectLst/>
                <a:latin typeface="Source Sans Pro"/>
                <a:ea typeface="Source Sans Pro"/>
                <a:cs typeface="Times New Roman"/>
              </a:rPr>
              <a:t>. Il </a:t>
            </a:r>
            <a:r>
              <a:rPr lang="pt-BR" sz="2400" kern="100" dirty="0" err="1">
                <a:solidFill>
                  <a:srgbClr val="081F5C"/>
                </a:solidFill>
                <a:effectLst/>
                <a:latin typeface="Source Sans Pro"/>
                <a:ea typeface="Source Sans Pro"/>
                <a:cs typeface="Times New Roman"/>
              </a:rPr>
              <a:t>comprend</a:t>
            </a:r>
            <a:r>
              <a:rPr lang="pt-BR" sz="2400" kern="100" dirty="0">
                <a:solidFill>
                  <a:srgbClr val="081F5C"/>
                </a:solidFill>
                <a:effectLst/>
                <a:latin typeface="Source Sans Pro"/>
                <a:ea typeface="Source Sans Pro"/>
                <a:cs typeface="Times New Roman"/>
              </a:rPr>
              <a:t> :</a:t>
            </a:r>
          </a:p>
          <a:p>
            <a:endParaRPr lang="pt-BR" sz="2400" kern="100" dirty="0">
              <a:solidFill>
                <a:srgbClr val="081F5C"/>
              </a:solidFill>
              <a:effectLst/>
              <a:latin typeface="Source Sans Pro"/>
              <a:ea typeface="Source Sans Pro"/>
              <a:cs typeface="Times New Roman"/>
            </a:endParaRPr>
          </a:p>
          <a:p>
            <a:pPr marL="457200" indent="-457200">
              <a:buFont typeface="Arial"/>
              <a:buChar char="•"/>
            </a:pPr>
            <a:r>
              <a:rPr lang="pt-BR" sz="2400" kern="100" dirty="0" err="1">
                <a:solidFill>
                  <a:srgbClr val="081F5C"/>
                </a:solidFill>
                <a:latin typeface="Source Sans Pro"/>
                <a:ea typeface="Source Sans Pro"/>
                <a:cs typeface="Times New Roman"/>
              </a:rPr>
              <a:t>un</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cadre</a:t>
            </a:r>
            <a:r>
              <a:rPr lang="pt-BR" sz="2400" kern="100" dirty="0">
                <a:solidFill>
                  <a:srgbClr val="081F5C"/>
                </a:solidFill>
                <a:latin typeface="Source Sans Pro"/>
                <a:ea typeface="Source Sans Pro"/>
                <a:cs typeface="Times New Roman"/>
              </a:rPr>
              <a:t> pratique </a:t>
            </a:r>
            <a:r>
              <a:rPr lang="pt-BR" sz="2400" kern="100" dirty="0" err="1">
                <a:solidFill>
                  <a:srgbClr val="081F5C"/>
                </a:solidFill>
                <a:latin typeface="Source Sans Pro"/>
                <a:ea typeface="Source Sans Pro"/>
                <a:cs typeface="Times New Roman"/>
              </a:rPr>
              <a:t>étape</a:t>
            </a:r>
            <a:r>
              <a:rPr lang="pt-BR" sz="2400" kern="100" dirty="0">
                <a:solidFill>
                  <a:srgbClr val="081F5C"/>
                </a:solidFill>
                <a:latin typeface="Source Sans Pro"/>
                <a:ea typeface="Source Sans Pro"/>
                <a:cs typeface="Times New Roman"/>
              </a:rPr>
              <a:t> par </a:t>
            </a:r>
            <a:r>
              <a:rPr lang="pt-BR" sz="2400" kern="100" dirty="0" err="1">
                <a:solidFill>
                  <a:srgbClr val="081F5C"/>
                </a:solidFill>
                <a:latin typeface="Source Sans Pro"/>
                <a:ea typeface="Source Sans Pro"/>
                <a:cs typeface="Times New Roman"/>
              </a:rPr>
              <a:t>étape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couvrant</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la</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planification</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la</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mise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en</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œuvre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l'évaluation</a:t>
            </a:r>
            <a:r>
              <a:rPr lang="pt-BR" sz="2400" kern="100" dirty="0">
                <a:solidFill>
                  <a:srgbClr val="081F5C"/>
                </a:solidFill>
                <a:latin typeface="Source Sans Pro"/>
                <a:ea typeface="Source Sans Pro"/>
                <a:cs typeface="Times New Roman"/>
              </a:rPr>
              <a:t> et </a:t>
            </a:r>
            <a:r>
              <a:rPr lang="pt-BR" sz="2400" kern="100" dirty="0" err="1">
                <a:solidFill>
                  <a:srgbClr val="081F5C"/>
                </a:solidFill>
                <a:latin typeface="Source Sans Pro"/>
                <a:ea typeface="Source Sans Pro"/>
                <a:cs typeface="Times New Roman"/>
              </a:rPr>
              <a:t>la</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réflexion</a:t>
            </a:r>
            <a:endParaRPr lang="pt-BR" sz="2400" kern="100" dirty="0">
              <a:solidFill>
                <a:srgbClr val="081F5C"/>
              </a:solidFill>
              <a:latin typeface="Source Sans Pro"/>
              <a:ea typeface="Source Sans Pro"/>
              <a:cs typeface="Times New Roman"/>
            </a:endParaRPr>
          </a:p>
          <a:p>
            <a:pPr marL="457200" indent="-457200">
              <a:buFont typeface="Arial"/>
              <a:buChar char="•"/>
            </a:pPr>
            <a:r>
              <a:rPr lang="pt-BR" sz="2400" kern="100" dirty="0" err="1">
                <a:solidFill>
                  <a:srgbClr val="081F5C"/>
                </a:solidFill>
                <a:latin typeface="Source Sans Pro"/>
                <a:ea typeface="Source Sans Pro"/>
                <a:cs typeface="Times New Roman"/>
              </a:rPr>
              <a:t>des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études</a:t>
            </a:r>
            <a:r>
              <a:rPr lang="pt-BR" sz="2400" kern="100" dirty="0">
                <a:solidFill>
                  <a:srgbClr val="081F5C"/>
                </a:solidFill>
                <a:latin typeface="Source Sans Pro"/>
                <a:ea typeface="Source Sans Pro"/>
                <a:cs typeface="Times New Roman"/>
              </a:rPr>
              <a:t> de </a:t>
            </a:r>
            <a:r>
              <a:rPr lang="pt-BR" sz="2400" kern="100" dirty="0" err="1">
                <a:solidFill>
                  <a:srgbClr val="081F5C"/>
                </a:solidFill>
                <a:latin typeface="Source Sans Pro"/>
                <a:ea typeface="Source Sans Pro"/>
                <a:cs typeface="Times New Roman"/>
              </a:rPr>
              <a:t>cas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détaillées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sur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des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programmes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nationaux</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existants</a:t>
            </a:r>
            <a:endParaRPr lang="pt-BR" sz="2400" kern="100" dirty="0">
              <a:solidFill>
                <a:srgbClr val="081F5C"/>
              </a:solidFill>
              <a:latin typeface="Source Sans Pro"/>
              <a:ea typeface="Source Sans Pro"/>
              <a:cs typeface="Times New Roman"/>
            </a:endParaRPr>
          </a:p>
          <a:p>
            <a:pPr marL="457200" indent="-457200">
              <a:buFont typeface="Arial"/>
              <a:buChar char="•"/>
            </a:pPr>
            <a:r>
              <a:rPr lang="pt-BR" sz="2400" kern="100" dirty="0" err="1">
                <a:solidFill>
                  <a:srgbClr val="081F5C"/>
                </a:solidFill>
                <a:latin typeface="Source Sans Pro"/>
                <a:ea typeface="Source Sans Pro"/>
                <a:cs typeface="Times New Roman"/>
              </a:rPr>
              <a:t>des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contacts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clés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pour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obtenir</a:t>
            </a:r>
            <a:r>
              <a:rPr lang="pt-BR" sz="2400" kern="100" dirty="0">
                <a:solidFill>
                  <a:srgbClr val="081F5C"/>
                </a:solidFill>
                <a:latin typeface="Source Sans Pro"/>
                <a:ea typeface="Source Sans Pro"/>
                <a:cs typeface="Times New Roman"/>
              </a:rPr>
              <a:t> de </a:t>
            </a:r>
            <a:r>
              <a:rPr lang="pt-BR" sz="2400" kern="100" dirty="0" err="1">
                <a:solidFill>
                  <a:srgbClr val="081F5C"/>
                </a:solidFill>
                <a:latin typeface="Source Sans Pro"/>
                <a:ea typeface="Source Sans Pro"/>
                <a:cs typeface="Times New Roman"/>
              </a:rPr>
              <a:t>l'aide</a:t>
            </a:r>
            <a:endParaRPr lang="pt-BR" sz="2400" kern="100" dirty="0">
              <a:solidFill>
                <a:srgbClr val="081F5C"/>
              </a:solidFill>
              <a:latin typeface="Source Sans Pro"/>
              <a:ea typeface="Source Sans Pro"/>
              <a:cs typeface="Times New Roman"/>
            </a:endParaRPr>
          </a:p>
          <a:p>
            <a:pPr marL="457200" indent="-457200">
              <a:buFont typeface="Arial"/>
              <a:buChar char="•"/>
            </a:pPr>
            <a:r>
              <a:rPr lang="pt-BR" sz="2400" kern="100" dirty="0">
                <a:solidFill>
                  <a:srgbClr val="081F5C"/>
                </a:solidFill>
                <a:latin typeface="Source Sans Pro"/>
                <a:ea typeface="Source Sans Pro"/>
                <a:cs typeface="Times New Roman"/>
              </a:rPr>
              <a:t>et </a:t>
            </a:r>
            <a:r>
              <a:rPr lang="pt-BR" sz="2400" kern="100" dirty="0" err="1">
                <a:solidFill>
                  <a:srgbClr val="081F5C"/>
                </a:solidFill>
                <a:latin typeface="Source Sans Pro"/>
                <a:ea typeface="Source Sans Pro"/>
                <a:cs typeface="Times New Roman"/>
              </a:rPr>
              <a:t>bien</a:t>
            </a:r>
            <a:r>
              <a:rPr lang="pt-BR" sz="2400" kern="100" dirty="0">
                <a:solidFill>
                  <a:srgbClr val="081F5C"/>
                </a:solidFill>
                <a:latin typeface="Source Sans Pro"/>
                <a:ea typeface="Source Sans Pro"/>
                <a:cs typeface="Times New Roman"/>
              </a:rPr>
              <a:t> d'</a:t>
            </a:r>
            <a:r>
              <a:rPr lang="pt-BR" sz="2400" kern="100" dirty="0" err="1">
                <a:solidFill>
                  <a:srgbClr val="081F5C"/>
                </a:solidFill>
                <a:latin typeface="Source Sans Pro"/>
                <a:ea typeface="Source Sans Pro"/>
                <a:cs typeface="Times New Roman"/>
              </a:rPr>
              <a:t>autres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choses</a:t>
            </a:r>
            <a:r>
              <a:rPr lang="pt-BR" sz="2400" kern="100" dirty="0">
                <a:solidFill>
                  <a:srgbClr val="081F5C"/>
                </a:solidFill>
                <a:latin typeface="Source Sans Pro"/>
                <a:ea typeface="Source Sans Pro"/>
                <a:cs typeface="Times New Roman"/>
              </a:rPr>
              <a:t> encore...</a:t>
            </a:r>
          </a:p>
          <a:p>
            <a:endParaRPr lang="pt-BR" sz="2400" kern="100" dirty="0">
              <a:solidFill>
                <a:srgbClr val="081F5C"/>
              </a:solidFill>
              <a:latin typeface="Source Sans Pro"/>
              <a:ea typeface="Source Sans Pro"/>
              <a:cs typeface="Times New Roman"/>
            </a:endParaRPr>
          </a:p>
        </p:txBody>
      </p:sp>
      <p:pic>
        <p:nvPicPr>
          <p:cNvPr id="6" name="Picture 1" descr="Qr code&#10;&#10;Description automatically generated">
            <a:extLst>
              <a:ext uri="{FF2B5EF4-FFF2-40B4-BE49-F238E27FC236}">
                <a16:creationId xmlns:a16="http://schemas.microsoft.com/office/drawing/2014/main" id="{BEDEDF61-7C26-6E46-0E71-0EF32029D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9464" y="4955590"/>
            <a:ext cx="1489397" cy="1489397"/>
          </a:xfrm>
          <a:prstGeom prst="rect">
            <a:avLst/>
          </a:prstGeom>
        </p:spPr>
      </p:pic>
      <p:pic>
        <p:nvPicPr>
          <p:cNvPr id="3" name="Picture 2">
            <a:extLst>
              <a:ext uri="{FF2B5EF4-FFF2-40B4-BE49-F238E27FC236}">
                <a16:creationId xmlns:a16="http://schemas.microsoft.com/office/drawing/2014/main" id="{4F2051C8-FDDD-F361-74CD-1590CBA16B0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7038" y="405320"/>
            <a:ext cx="4242455" cy="6002159"/>
          </a:xfrm>
          <a:prstGeom prst="rect">
            <a:avLst/>
          </a:prstGeom>
          <a:noFill/>
          <a:ln cap="flat">
            <a:noFill/>
          </a:ln>
          <a:effectLst>
            <a:outerShdw dist="38096" dir="2700000" algn="tl">
              <a:srgbClr val="000000">
                <a:alpha val="40000"/>
              </a:srgbClr>
            </a:outerShdw>
          </a:effectLst>
        </p:spPr>
      </p:pic>
    </p:spTree>
    <p:extLst>
      <p:ext uri="{BB962C8B-B14F-4D97-AF65-F5344CB8AC3E}">
        <p14:creationId xmlns:p14="http://schemas.microsoft.com/office/powerpoint/2010/main" val="208166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6635" y="4609863"/>
            <a:ext cx="1455365" cy="2065155"/>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3338944" y="2116632"/>
            <a:ext cx="7648568" cy="3046988"/>
          </a:xfrm>
          <a:prstGeom prst="rect">
            <a:avLst/>
          </a:prstGeom>
          <a:noFill/>
        </p:spPr>
        <p:txBody>
          <a:bodyPr wrap="square" lIns="91440" tIns="45720" rIns="91440" bIns="45720" anchor="t">
            <a:spAutoFit/>
          </a:bodyPr>
          <a:lstStyle/>
          <a:p>
            <a:r>
              <a:rPr lang="pt-BR" sz="2400" kern="100" dirty="0">
                <a:solidFill>
                  <a:srgbClr val="081F5C"/>
                </a:solidFill>
                <a:latin typeface="Source Sans Pro"/>
                <a:ea typeface="Source Sans Pro"/>
                <a:cs typeface="Times New Roman"/>
              </a:rPr>
              <a:t>Pour plus de soutien et </a:t>
            </a:r>
            <a:r>
              <a:rPr lang="pt-BR" sz="2400" kern="100" dirty="0" err="1">
                <a:solidFill>
                  <a:srgbClr val="081F5C"/>
                </a:solidFill>
                <a:latin typeface="Source Sans Pro"/>
                <a:ea typeface="Source Sans Pro"/>
                <a:cs typeface="Times New Roman"/>
              </a:rPr>
              <a:t>pour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accéder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au</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guide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visitez</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le</a:t>
            </a:r>
            <a:r>
              <a:rPr lang="pt-BR" sz="2400" kern="100" dirty="0">
                <a:solidFill>
                  <a:srgbClr val="081F5C"/>
                </a:solidFill>
                <a:latin typeface="Source Sans Pro"/>
                <a:ea typeface="Source Sans Pro"/>
                <a:cs typeface="Times New Roman"/>
              </a:rPr>
              <a:t> centre de </a:t>
            </a:r>
            <a:r>
              <a:rPr lang="pt-BR" sz="2400" kern="100" dirty="0" err="1">
                <a:solidFill>
                  <a:srgbClr val="081F5C"/>
                </a:solidFill>
                <a:latin typeface="Source Sans Pro"/>
                <a:ea typeface="Source Sans Pro"/>
                <a:cs typeface="Times New Roman"/>
              </a:rPr>
              <a:t>ressources</a:t>
            </a:r>
            <a:r>
              <a:rPr lang="pt-BR" sz="2400" kern="100" dirty="0">
                <a:solidFill>
                  <a:srgbClr val="081F5C"/>
                </a:solidFill>
                <a:latin typeface="Source Sans Pro"/>
                <a:ea typeface="Source Sans Pro"/>
                <a:cs typeface="Times New Roman"/>
              </a:rPr>
              <a:t> de </a:t>
            </a:r>
            <a:r>
              <a:rPr lang="pt-BR" sz="2400" kern="100" dirty="0" err="1">
                <a:solidFill>
                  <a:srgbClr val="081F5C"/>
                </a:solidFill>
                <a:latin typeface="Source Sans Pro"/>
                <a:ea typeface="Source Sans Pro"/>
                <a:cs typeface="Times New Roman"/>
              </a:rPr>
              <a:t>l'OMS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sur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programmes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nationaux</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pour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villes</a:t>
            </a:r>
            <a:r>
              <a:rPr lang="pt-BR" sz="2400" kern="100" dirty="0">
                <a:solidFill>
                  <a:srgbClr val="081F5C"/>
                </a:solidFill>
                <a:latin typeface="Source Sans Pro"/>
                <a:ea typeface="Source Sans Pro"/>
                <a:cs typeface="Times New Roman"/>
              </a:rPr>
              <a:t> et </a:t>
            </a:r>
            <a:r>
              <a:rPr lang="pt-BR" sz="2400" kern="100" dirty="0" err="1">
                <a:solidFill>
                  <a:srgbClr val="081F5C"/>
                </a:solidFill>
                <a:latin typeface="Source Sans Pro"/>
                <a:ea typeface="Source Sans Pro"/>
                <a:cs typeface="Times New Roman"/>
              </a:rPr>
              <a:t>communautés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amies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des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aînés</a:t>
            </a:r>
            <a:r>
              <a:rPr lang="pt-BR" sz="2400" kern="100" dirty="0">
                <a:solidFill>
                  <a:srgbClr val="081F5C"/>
                </a:solidFill>
                <a:latin typeface="Source Sans Pro"/>
                <a:ea typeface="Source Sans Pro"/>
                <a:cs typeface="Times New Roman"/>
              </a:rPr>
              <a:t>.</a:t>
            </a:r>
          </a:p>
          <a:p>
            <a:endParaRPr lang="pt-BR" sz="2400" kern="100" dirty="0">
              <a:solidFill>
                <a:srgbClr val="081F5C"/>
              </a:solidFill>
              <a:latin typeface="Source Sans Pro"/>
              <a:ea typeface="Source Sans Pro"/>
              <a:cs typeface="Times New Roman"/>
            </a:endParaRPr>
          </a:p>
          <a:p>
            <a:r>
              <a:rPr lang="pt-BR" sz="2400" kern="100" dirty="0" err="1">
                <a:solidFill>
                  <a:srgbClr val="081F5C"/>
                </a:solidFill>
                <a:latin typeface="Source Sans Pro"/>
                <a:ea typeface="Source Sans Pro"/>
                <a:cs typeface="Times New Roman"/>
              </a:rPr>
              <a:t>Rejoignez</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le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réseau</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mondial</a:t>
            </a:r>
            <a:r>
              <a:rPr lang="pt-BR" sz="2400" kern="100" dirty="0">
                <a:solidFill>
                  <a:srgbClr val="081F5C"/>
                </a:solidFill>
                <a:latin typeface="Source Sans Pro"/>
                <a:ea typeface="Source Sans Pro"/>
                <a:cs typeface="Times New Roman"/>
              </a:rPr>
              <a:t> OMS </a:t>
            </a:r>
            <a:r>
              <a:rPr lang="pt-BR" sz="2400" kern="100" dirty="0" err="1">
                <a:solidFill>
                  <a:srgbClr val="081F5C"/>
                </a:solidFill>
                <a:latin typeface="Source Sans Pro"/>
                <a:ea typeface="Source Sans Pro"/>
                <a:cs typeface="Times New Roman"/>
              </a:rPr>
              <a:t>des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villes</a:t>
            </a:r>
            <a:r>
              <a:rPr lang="pt-BR" sz="2400" kern="100" dirty="0">
                <a:solidFill>
                  <a:srgbClr val="081F5C"/>
                </a:solidFill>
                <a:latin typeface="Source Sans Pro"/>
                <a:ea typeface="Source Sans Pro"/>
                <a:cs typeface="Times New Roman"/>
              </a:rPr>
              <a:t> et </a:t>
            </a:r>
            <a:r>
              <a:rPr lang="pt-BR" sz="2400" kern="100" dirty="0" err="1">
                <a:solidFill>
                  <a:srgbClr val="081F5C"/>
                </a:solidFill>
                <a:latin typeface="Source Sans Pro"/>
                <a:ea typeface="Source Sans Pro"/>
                <a:cs typeface="Times New Roman"/>
              </a:rPr>
              <a:t>communautés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amies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des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aînés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afin</a:t>
            </a:r>
            <a:r>
              <a:rPr lang="pt-BR" sz="2400" kern="100" dirty="0">
                <a:solidFill>
                  <a:srgbClr val="081F5C"/>
                </a:solidFill>
                <a:latin typeface="Source Sans Pro"/>
                <a:ea typeface="Source Sans Pro"/>
                <a:cs typeface="Times New Roman"/>
              </a:rPr>
              <a:t> d'</a:t>
            </a:r>
            <a:r>
              <a:rPr lang="pt-BR" sz="2400" kern="100" dirty="0" err="1">
                <a:solidFill>
                  <a:srgbClr val="081F5C"/>
                </a:solidFill>
                <a:latin typeface="Source Sans Pro"/>
                <a:ea typeface="Source Sans Pro"/>
                <a:cs typeface="Times New Roman"/>
              </a:rPr>
              <a:t>entrer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en</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contact</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avec</a:t>
            </a:r>
            <a:r>
              <a:rPr lang="pt-BR" sz="2400" kern="100" dirty="0">
                <a:solidFill>
                  <a:srgbClr val="081F5C"/>
                </a:solidFill>
                <a:latin typeface="Source Sans Pro"/>
                <a:ea typeface="Source Sans Pro"/>
                <a:cs typeface="Times New Roman"/>
              </a:rPr>
              <a:t> d'</a:t>
            </a:r>
            <a:r>
              <a:rPr lang="pt-BR" sz="2400" kern="100" dirty="0" err="1">
                <a:solidFill>
                  <a:srgbClr val="081F5C"/>
                </a:solidFill>
                <a:latin typeface="Source Sans Pro"/>
                <a:ea typeface="Source Sans Pro"/>
                <a:cs typeface="Times New Roman"/>
              </a:rPr>
              <a:t>autres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personnes</a:t>
            </a:r>
            <a:r>
              <a:rPr lang="pt-BR" sz="2400" kern="100" dirty="0">
                <a:solidFill>
                  <a:srgbClr val="081F5C"/>
                </a:solidFill>
                <a:latin typeface="Source Sans Pro"/>
                <a:ea typeface="Source Sans Pro"/>
                <a:cs typeface="Times New Roman"/>
              </a:rPr>
              <a:t>, d'</a:t>
            </a:r>
            <a:r>
              <a:rPr lang="pt-BR" sz="2400" kern="100" dirty="0" err="1">
                <a:solidFill>
                  <a:srgbClr val="081F5C"/>
                </a:solidFill>
                <a:latin typeface="Source Sans Pro"/>
                <a:ea typeface="Source Sans Pro"/>
                <a:cs typeface="Times New Roman"/>
              </a:rPr>
              <a:t>être</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inspiré</a:t>
            </a:r>
            <a:r>
              <a:rPr lang="pt-BR" sz="2400" kern="100" dirty="0">
                <a:solidFill>
                  <a:srgbClr val="081F5C"/>
                </a:solidFill>
                <a:latin typeface="Source Sans Pro"/>
                <a:ea typeface="Source Sans Pro"/>
                <a:cs typeface="Times New Roman"/>
              </a:rPr>
              <a:t> et de </a:t>
            </a:r>
            <a:r>
              <a:rPr lang="pt-BR" sz="2400" kern="100" dirty="0" err="1">
                <a:solidFill>
                  <a:srgbClr val="081F5C"/>
                </a:solidFill>
                <a:latin typeface="Source Sans Pro"/>
                <a:ea typeface="Source Sans Pro"/>
                <a:cs typeface="Times New Roman"/>
              </a:rPr>
              <a:t>recevoir</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un</a:t>
            </a:r>
            <a:r>
              <a:rPr lang="pt-BR" sz="2400" kern="100" dirty="0">
                <a:solidFill>
                  <a:srgbClr val="081F5C"/>
                </a:solidFill>
                <a:latin typeface="Source Sans Pro"/>
                <a:ea typeface="Source Sans Pro"/>
                <a:cs typeface="Times New Roman"/>
              </a:rPr>
              <a:t> soutien.</a:t>
            </a:r>
          </a:p>
        </p:txBody>
      </p:sp>
      <p:pic>
        <p:nvPicPr>
          <p:cNvPr id="11" name="Picture 13" descr="A picture containing text, light&#10;&#10;Description automatically generated">
            <a:extLst>
              <a:ext uri="{FF2B5EF4-FFF2-40B4-BE49-F238E27FC236}">
                <a16:creationId xmlns:a16="http://schemas.microsoft.com/office/drawing/2014/main" id="{E09F69F1-92E7-4F62-6801-4CE8ED2498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2" name="Picture 14" descr="A picture containing text, light, dark, sign&#10;&#10;Description automatically generated">
            <a:extLst>
              <a:ext uri="{FF2B5EF4-FFF2-40B4-BE49-F238E27FC236}">
                <a16:creationId xmlns:a16="http://schemas.microsoft.com/office/drawing/2014/main" id="{897DBB53-A92A-51AF-C3F8-17D69D9ADB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80640">
            <a:off x="795702" y="5455828"/>
            <a:ext cx="949836" cy="732731"/>
          </a:xfrm>
          <a:prstGeom prst="rect">
            <a:avLst/>
          </a:prstGeom>
        </p:spPr>
      </p:pic>
      <p:pic>
        <p:nvPicPr>
          <p:cNvPr id="13" name="Picture 7">
            <a:extLst>
              <a:ext uri="{FF2B5EF4-FFF2-40B4-BE49-F238E27FC236}">
                <a16:creationId xmlns:a16="http://schemas.microsoft.com/office/drawing/2014/main" id="{C31E3CE1-08C9-C4B2-3612-414FD5811E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701" y="4525119"/>
            <a:ext cx="765387" cy="1783497"/>
          </a:xfrm>
          <a:prstGeom prst="rect">
            <a:avLst/>
          </a:prstGeom>
        </p:spPr>
      </p:pic>
      <p:sp>
        <p:nvSpPr>
          <p:cNvPr id="10" name="TextBox 12">
            <a:extLst>
              <a:ext uri="{FF2B5EF4-FFF2-40B4-BE49-F238E27FC236}">
                <a16:creationId xmlns:a16="http://schemas.microsoft.com/office/drawing/2014/main" id="{662A28F8-EEDA-0519-E373-1FC24E1383B9}"/>
              </a:ext>
            </a:extLst>
          </p:cNvPr>
          <p:cNvSpPr txBox="1"/>
          <p:nvPr/>
        </p:nvSpPr>
        <p:spPr>
          <a:xfrm>
            <a:off x="1148080" y="426222"/>
            <a:ext cx="9895840" cy="1323439"/>
          </a:xfrm>
          <a:prstGeom prst="rect">
            <a:avLst/>
          </a:prstGeom>
          <a:noFill/>
        </p:spPr>
        <p:txBody>
          <a:bodyPr wrap="square">
            <a:spAutoFit/>
          </a:bodyPr>
          <a:lstStyle/>
          <a:p>
            <a:pPr algn="ctr"/>
            <a:r>
              <a:rPr lang="en-GB"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Ensemble, nous </a:t>
            </a:r>
            <a:r>
              <a:rPr lang="en-GB" sz="4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pouvons</a:t>
            </a:r>
            <a:r>
              <a:rPr lang="en-GB"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a:t>
            </a:r>
            <a:r>
              <a:rPr lang="en-GB" sz="4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créer</a:t>
            </a:r>
            <a:r>
              <a:rPr lang="en-GB"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un monde </a:t>
            </a:r>
            <a:r>
              <a:rPr lang="en-GB" sz="4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ami</a:t>
            </a:r>
            <a:r>
              <a:rPr lang="en-GB"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des </a:t>
            </a:r>
            <a:r>
              <a:rPr lang="en-GB" sz="4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aînés</a:t>
            </a:r>
            <a:endParaRPr lang="en-GB" sz="4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p:txBody>
      </p:sp>
      <p:pic>
        <p:nvPicPr>
          <p:cNvPr id="14" name="Picture 6" descr="Qr code&#10;&#10;Description automatically generated">
            <a:extLst>
              <a:ext uri="{FF2B5EF4-FFF2-40B4-BE49-F238E27FC236}">
                <a16:creationId xmlns:a16="http://schemas.microsoft.com/office/drawing/2014/main" id="{B5B0E1C6-8BA3-366C-629E-8FB2043BCC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27469" y="2109282"/>
            <a:ext cx="1343093" cy="1343093"/>
          </a:xfrm>
          <a:prstGeom prst="rect">
            <a:avLst/>
          </a:prstGeom>
        </p:spPr>
      </p:pic>
      <p:pic>
        <p:nvPicPr>
          <p:cNvPr id="15" name="Picture 10" descr="Qr code&#10;&#10;Description automatically generated">
            <a:extLst>
              <a:ext uri="{FF2B5EF4-FFF2-40B4-BE49-F238E27FC236}">
                <a16:creationId xmlns:a16="http://schemas.microsoft.com/office/drawing/2014/main" id="{5E3332DE-6A06-DE75-F2D1-A520B67B6B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27469" y="3729877"/>
            <a:ext cx="1343093" cy="1343093"/>
          </a:xfrm>
          <a:prstGeom prst="rect">
            <a:avLst/>
          </a:prstGeom>
        </p:spPr>
      </p:pic>
    </p:spTree>
    <p:extLst>
      <p:ext uri="{BB962C8B-B14F-4D97-AF65-F5344CB8AC3E}">
        <p14:creationId xmlns:p14="http://schemas.microsoft.com/office/powerpoint/2010/main" val="383386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941824BB-0294-4EC7-8AA2-6726DF4A71FA}"/>
              </a:ext>
            </a:extLst>
          </p:cNvPr>
          <p:cNvPicPr>
            <a:picLocks noChangeAspect="1"/>
          </p:cNvPicPr>
          <p:nvPr/>
        </p:nvPicPr>
        <p:blipFill>
          <a:blip r:embed="rId3"/>
          <a:stretch>
            <a:fillRect/>
          </a:stretch>
        </p:blipFill>
        <p:spPr>
          <a:xfrm>
            <a:off x="-17940" y="182982"/>
            <a:ext cx="12227880" cy="6850800"/>
          </a:xfrm>
          <a:prstGeom prst="rect">
            <a:avLst/>
          </a:prstGeom>
        </p:spPr>
      </p:pic>
      <p:pic>
        <p:nvPicPr>
          <p:cNvPr id="6" name="Picture 5">
            <a:extLst>
              <a:ext uri="{FF2B5EF4-FFF2-40B4-BE49-F238E27FC236}">
                <a16:creationId xmlns:a16="http://schemas.microsoft.com/office/drawing/2014/main" id="{48B41179-D9C7-2F63-C4BB-4742C9FE95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57679" y="1325182"/>
            <a:ext cx="5791556" cy="4067752"/>
          </a:xfrm>
          <a:prstGeom prst="rect">
            <a:avLst/>
          </a:prstGeom>
        </p:spPr>
      </p:pic>
      <p:pic>
        <p:nvPicPr>
          <p:cNvPr id="5" name="Picture 4">
            <a:extLst>
              <a:ext uri="{FF2B5EF4-FFF2-40B4-BE49-F238E27FC236}">
                <a16:creationId xmlns:a16="http://schemas.microsoft.com/office/drawing/2014/main" id="{BD10051A-C99D-2314-5B58-0E2BDB84BA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29" y="1325182"/>
            <a:ext cx="5886449" cy="4067752"/>
          </a:xfrm>
          <a:prstGeom prst="rect">
            <a:avLst/>
          </a:prstGeom>
        </p:spPr>
      </p:pic>
      <p:pic>
        <p:nvPicPr>
          <p:cNvPr id="10" name="Picture 9" descr="A picture containing text, lamp&#10;&#10;Description automatically generated">
            <a:extLst>
              <a:ext uri="{FF2B5EF4-FFF2-40B4-BE49-F238E27FC236}">
                <a16:creationId xmlns:a16="http://schemas.microsoft.com/office/drawing/2014/main" id="{8B272EE6-8708-DAA9-5538-F020DAF19A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82372">
            <a:off x="10953246" y="6185015"/>
            <a:ext cx="675209" cy="423074"/>
          </a:xfrm>
          <a:prstGeom prst="rect">
            <a:avLst/>
          </a:prstGeom>
        </p:spPr>
      </p:pic>
      <p:pic>
        <p:nvPicPr>
          <p:cNvPr id="11" name="Picture 10" descr="A picture containing text, light&#10;&#10;Description automatically generated">
            <a:extLst>
              <a:ext uri="{FF2B5EF4-FFF2-40B4-BE49-F238E27FC236}">
                <a16:creationId xmlns:a16="http://schemas.microsoft.com/office/drawing/2014/main" id="{B3E326F7-7D5B-EE13-4FA5-2008888AF0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54336" flipH="1">
            <a:off x="1259556" y="5854859"/>
            <a:ext cx="338046" cy="321556"/>
          </a:xfrm>
          <a:prstGeom prst="rect">
            <a:avLst/>
          </a:prstGeom>
        </p:spPr>
      </p:pic>
      <p:pic>
        <p:nvPicPr>
          <p:cNvPr id="12" name="Picture 11" descr="A picture containing text, light, dark, sign&#10;&#10;Description automatically generated">
            <a:extLst>
              <a:ext uri="{FF2B5EF4-FFF2-40B4-BE49-F238E27FC236}">
                <a16:creationId xmlns:a16="http://schemas.microsoft.com/office/drawing/2014/main" id="{CB078B64-FBEB-CED8-4C4F-BC786F3330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023632">
            <a:off x="220833" y="5531251"/>
            <a:ext cx="949836" cy="732731"/>
          </a:xfrm>
          <a:prstGeom prst="rect">
            <a:avLst/>
          </a:prstGeom>
        </p:spPr>
      </p:pic>
      <p:pic>
        <p:nvPicPr>
          <p:cNvPr id="13" name="Picture 12" descr="A picture containing dark, night sky&#10;&#10;Description automatically generated">
            <a:extLst>
              <a:ext uri="{FF2B5EF4-FFF2-40B4-BE49-F238E27FC236}">
                <a16:creationId xmlns:a16="http://schemas.microsoft.com/office/drawing/2014/main" id="{BE3EB2D1-11EF-11AC-8CFB-4640F8D690D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767537" y="5592463"/>
            <a:ext cx="129389" cy="1082555"/>
          </a:xfrm>
          <a:prstGeom prst="rect">
            <a:avLst/>
          </a:prstGeom>
        </p:spPr>
      </p:pic>
      <p:sp>
        <p:nvSpPr>
          <p:cNvPr id="2" name="Title 1">
            <a:extLst>
              <a:ext uri="{FF2B5EF4-FFF2-40B4-BE49-F238E27FC236}">
                <a16:creationId xmlns:a16="http://schemas.microsoft.com/office/drawing/2014/main" id="{3F0F560E-55DC-F489-7E2C-5EC40D1F5201}"/>
              </a:ext>
            </a:extLst>
          </p:cNvPr>
          <p:cNvSpPr>
            <a:spLocks noGrp="1"/>
          </p:cNvSpPr>
          <p:nvPr>
            <p:ph type="title"/>
          </p:nvPr>
        </p:nvSpPr>
        <p:spPr>
          <a:xfrm>
            <a:off x="393002" y="362530"/>
            <a:ext cx="10877749" cy="720000"/>
          </a:xfrm>
        </p:spPr>
        <p:txBody>
          <a:bodyPr>
            <a:noAutofit/>
          </a:bodyPr>
          <a:lstStyle/>
          <a:p>
            <a:r>
              <a:rPr lang="pt-BR" sz="3200" b="1" dirty="0" err="1">
                <a:solidFill>
                  <a:srgbClr val="002060"/>
                </a:solidFill>
                <a:latin typeface="Source Sans Pro"/>
                <a:ea typeface="Source Sans Pro"/>
                <a:cs typeface="Open Sans"/>
              </a:rPr>
              <a:t>Nous</a:t>
            </a:r>
            <a:r>
              <a:rPr lang="pt-BR" sz="3200" b="1" dirty="0">
                <a:solidFill>
                  <a:srgbClr val="002060"/>
                </a:solidFill>
                <a:latin typeface="Source Sans Pro"/>
                <a:ea typeface="Source Sans Pro"/>
                <a:cs typeface="Open Sans"/>
              </a:rPr>
              <a:t> </a:t>
            </a:r>
            <a:r>
              <a:rPr lang="pt-BR" sz="3200" b="1" dirty="0" err="1">
                <a:solidFill>
                  <a:srgbClr val="002060"/>
                </a:solidFill>
                <a:latin typeface="Source Sans Pro"/>
                <a:ea typeface="Source Sans Pro"/>
                <a:cs typeface="Open Sans"/>
              </a:rPr>
              <a:t>vivons</a:t>
            </a:r>
            <a:r>
              <a:rPr lang="pt-BR" sz="3200" b="1" dirty="0">
                <a:solidFill>
                  <a:srgbClr val="002060"/>
                </a:solidFill>
                <a:latin typeface="Source Sans Pro"/>
                <a:ea typeface="Source Sans Pro"/>
                <a:cs typeface="Open Sans"/>
              </a:rPr>
              <a:t> plus </a:t>
            </a:r>
            <a:r>
              <a:rPr lang="pt-BR" sz="3200" b="1" dirty="0" err="1">
                <a:solidFill>
                  <a:srgbClr val="002060"/>
                </a:solidFill>
                <a:latin typeface="Source Sans Pro"/>
                <a:ea typeface="Source Sans Pro"/>
                <a:cs typeface="Open Sans"/>
              </a:rPr>
              <a:t>longtemps</a:t>
            </a:r>
            <a:r>
              <a:rPr lang="pt-BR" sz="3200" b="1" dirty="0">
                <a:solidFill>
                  <a:srgbClr val="002060"/>
                </a:solidFill>
                <a:latin typeface="Source Sans Pro"/>
                <a:ea typeface="Source Sans Pro"/>
                <a:cs typeface="Open Sans"/>
              </a:rPr>
              <a:t>, mais (</a:t>
            </a:r>
            <a:r>
              <a:rPr lang="pt-BR" sz="3200" b="1" dirty="0" err="1">
                <a:solidFill>
                  <a:srgbClr val="002060"/>
                </a:solidFill>
                <a:latin typeface="Source Sans Pro"/>
                <a:ea typeface="Source Sans Pro"/>
                <a:cs typeface="Open Sans"/>
              </a:rPr>
              <a:t>pas</a:t>
            </a:r>
            <a:r>
              <a:rPr lang="pt-BR" sz="3200" b="1" dirty="0">
                <a:solidFill>
                  <a:srgbClr val="002060"/>
                </a:solidFill>
                <a:latin typeface="Source Sans Pro"/>
                <a:ea typeface="Source Sans Pro"/>
                <a:cs typeface="Open Sans"/>
              </a:rPr>
              <a:t> encore) </a:t>
            </a:r>
            <a:br>
              <a:rPr lang="pt-BR" sz="3200" b="1" dirty="0">
                <a:solidFill>
                  <a:srgbClr val="002060"/>
                </a:solidFill>
                <a:latin typeface="Source Sans Pro"/>
                <a:ea typeface="Source Sans Pro"/>
                <a:cs typeface="Open Sans"/>
              </a:rPr>
            </a:br>
            <a:r>
              <a:rPr lang="pt-BR" sz="3200" b="1" dirty="0" err="1">
                <a:solidFill>
                  <a:srgbClr val="002060"/>
                </a:solidFill>
                <a:latin typeface="Source Sans Pro"/>
                <a:ea typeface="Source Sans Pro"/>
                <a:cs typeface="Open Sans"/>
              </a:rPr>
              <a:t>en</a:t>
            </a:r>
            <a:r>
              <a:rPr lang="pt-BR" sz="3200" b="1" dirty="0">
                <a:solidFill>
                  <a:srgbClr val="002060"/>
                </a:solidFill>
                <a:latin typeface="Source Sans Pro"/>
                <a:ea typeface="Source Sans Pro"/>
                <a:cs typeface="Open Sans"/>
              </a:rPr>
              <a:t> </a:t>
            </a:r>
            <a:r>
              <a:rPr lang="pt-BR" sz="3200" b="1" dirty="0" err="1">
                <a:solidFill>
                  <a:srgbClr val="002060"/>
                </a:solidFill>
                <a:latin typeface="Source Sans Pro"/>
                <a:ea typeface="Source Sans Pro"/>
                <a:cs typeface="Open Sans"/>
              </a:rPr>
              <a:t>meilleure</a:t>
            </a:r>
            <a:r>
              <a:rPr lang="pt-BR" sz="3200" b="1" dirty="0">
                <a:solidFill>
                  <a:srgbClr val="002060"/>
                </a:solidFill>
                <a:latin typeface="Source Sans Pro"/>
                <a:ea typeface="Source Sans Pro"/>
                <a:cs typeface="Open Sans"/>
              </a:rPr>
              <a:t> </a:t>
            </a:r>
            <a:r>
              <a:rPr lang="pt-BR" sz="3200" b="1" dirty="0" err="1">
                <a:solidFill>
                  <a:srgbClr val="002060"/>
                </a:solidFill>
                <a:latin typeface="Source Sans Pro"/>
                <a:ea typeface="Source Sans Pro"/>
                <a:cs typeface="Open Sans"/>
              </a:rPr>
              <a:t>santé</a:t>
            </a:r>
            <a:endParaRPr lang="pt-BR" sz="3200" b="1" dirty="0">
              <a:ea typeface="+mj-lt"/>
              <a:cs typeface="+mj-lt"/>
            </a:endParaRPr>
          </a:p>
        </p:txBody>
      </p:sp>
      <p:sp>
        <p:nvSpPr>
          <p:cNvPr id="3" name="CasellaDiTesto 2">
            <a:extLst>
              <a:ext uri="{FF2B5EF4-FFF2-40B4-BE49-F238E27FC236}">
                <a16:creationId xmlns:a16="http://schemas.microsoft.com/office/drawing/2014/main" id="{4FF41DD1-4F4A-1807-EF2F-1DAF495F1D5A}"/>
              </a:ext>
            </a:extLst>
          </p:cNvPr>
          <p:cNvSpPr txBox="1"/>
          <p:nvPr/>
        </p:nvSpPr>
        <p:spPr>
          <a:xfrm>
            <a:off x="393001" y="1325182"/>
            <a:ext cx="4450461" cy="523220"/>
          </a:xfrm>
          <a:prstGeom prst="rect">
            <a:avLst/>
          </a:prstGeom>
          <a:solidFill>
            <a:schemeClr val="bg1"/>
          </a:solidFill>
        </p:spPr>
        <p:txBody>
          <a:bodyPr wrap="square" rtlCol="0">
            <a:spAutoFit/>
          </a:bodyPr>
          <a:lstStyle/>
          <a:p>
            <a:r>
              <a:rPr lang="fr-FR" sz="1400" b="1" dirty="0">
                <a:effectLst/>
                <a:latin typeface="Source Sans Pro" panose="020B0503030403020204" pitchFamily="34" charset="77"/>
              </a:rPr>
              <a:t>Écart</a:t>
            </a:r>
            <a:r>
              <a:rPr lang="en-CH" sz="1400" b="1" dirty="0">
                <a:effectLst/>
                <a:latin typeface="Source Sans Pro" panose="020B0503030403020204" pitchFamily="34" charset="77"/>
              </a:rPr>
              <a:t>s</a:t>
            </a:r>
            <a:r>
              <a:rPr lang="fr-FR" sz="1400" b="1" dirty="0">
                <a:effectLst/>
                <a:latin typeface="Source Sans Pro" panose="020B0503030403020204" pitchFamily="34" charset="77"/>
              </a:rPr>
              <a:t> entre l’espérance de vie et l’espérance de vie en bonne santé à la naissance</a:t>
            </a:r>
            <a:r>
              <a:rPr lang="it-IT" sz="1400" b="1" dirty="0">
                <a:latin typeface="Source Sans Pro" panose="020B0503030403020204" pitchFamily="34" charset="77"/>
              </a:rPr>
              <a:t>, </a:t>
            </a:r>
            <a:r>
              <a:rPr lang="it-IT" sz="1400" dirty="0">
                <a:latin typeface="Source Sans Pro" panose="020B0503030403020204" pitchFamily="34" charset="77"/>
              </a:rPr>
              <a:t>2000-2019</a:t>
            </a:r>
          </a:p>
        </p:txBody>
      </p:sp>
      <p:sp>
        <p:nvSpPr>
          <p:cNvPr id="4" name="CasellaDiTesto 3">
            <a:extLst>
              <a:ext uri="{FF2B5EF4-FFF2-40B4-BE49-F238E27FC236}">
                <a16:creationId xmlns:a16="http://schemas.microsoft.com/office/drawing/2014/main" id="{77D10550-DD3F-5A67-9FA2-4660F104F0B6}"/>
              </a:ext>
            </a:extLst>
          </p:cNvPr>
          <p:cNvSpPr txBox="1"/>
          <p:nvPr/>
        </p:nvSpPr>
        <p:spPr>
          <a:xfrm>
            <a:off x="6435825" y="1325182"/>
            <a:ext cx="4450461" cy="523220"/>
          </a:xfrm>
          <a:prstGeom prst="rect">
            <a:avLst/>
          </a:prstGeom>
          <a:solidFill>
            <a:schemeClr val="bg1"/>
          </a:solidFill>
        </p:spPr>
        <p:txBody>
          <a:bodyPr wrap="square" rtlCol="0">
            <a:spAutoFit/>
          </a:bodyPr>
          <a:lstStyle/>
          <a:p>
            <a:r>
              <a:rPr lang="fr-FR" sz="1400" b="1" dirty="0">
                <a:effectLst/>
                <a:latin typeface="Source Sans Pro" panose="020B0503030403020204" pitchFamily="34" charset="77"/>
              </a:rPr>
              <a:t>Écart</a:t>
            </a:r>
            <a:r>
              <a:rPr lang="en-CH" sz="1400" b="1" dirty="0">
                <a:effectLst/>
                <a:latin typeface="Source Sans Pro" panose="020B0503030403020204" pitchFamily="34" charset="77"/>
              </a:rPr>
              <a:t>s</a:t>
            </a:r>
            <a:r>
              <a:rPr lang="fr-FR" sz="1400" b="1" dirty="0">
                <a:effectLst/>
                <a:latin typeface="Source Sans Pro" panose="020B0503030403020204" pitchFamily="34" charset="77"/>
              </a:rPr>
              <a:t> entre l’espérance de vie et l’espérance de vie en bonne santé à </a:t>
            </a:r>
            <a:r>
              <a:rPr lang="en-CH" sz="1400" b="1" dirty="0">
                <a:effectLst/>
                <a:latin typeface="Source Sans Pro" panose="020B0503030403020204" pitchFamily="34" charset="77"/>
              </a:rPr>
              <a:t>60 </a:t>
            </a:r>
            <a:r>
              <a:rPr lang="en-CH" sz="1400" b="1" dirty="0" err="1">
                <a:effectLst/>
                <a:latin typeface="Source Sans Pro" panose="020B0503030403020204" pitchFamily="34" charset="77"/>
              </a:rPr>
              <a:t>ans</a:t>
            </a:r>
            <a:r>
              <a:rPr lang="it-IT" sz="1400" dirty="0">
                <a:latin typeface="Source Sans Pro" panose="020B0503030403020204" pitchFamily="34" charset="77"/>
              </a:rPr>
              <a:t>, 2000-2019</a:t>
            </a:r>
          </a:p>
        </p:txBody>
      </p:sp>
      <p:sp>
        <p:nvSpPr>
          <p:cNvPr id="8" name="CasellaDiTesto 7">
            <a:extLst>
              <a:ext uri="{FF2B5EF4-FFF2-40B4-BE49-F238E27FC236}">
                <a16:creationId xmlns:a16="http://schemas.microsoft.com/office/drawing/2014/main" id="{09358326-6696-3ECA-E143-3F6A1001E3E7}"/>
              </a:ext>
            </a:extLst>
          </p:cNvPr>
          <p:cNvSpPr txBox="1"/>
          <p:nvPr/>
        </p:nvSpPr>
        <p:spPr>
          <a:xfrm>
            <a:off x="393001" y="2040065"/>
            <a:ext cx="1594371" cy="369332"/>
          </a:xfrm>
          <a:prstGeom prst="rect">
            <a:avLst/>
          </a:prstGeom>
          <a:solidFill>
            <a:schemeClr val="bg1"/>
          </a:solidFill>
        </p:spPr>
        <p:txBody>
          <a:bodyPr wrap="square" rtlCol="0">
            <a:spAutoFit/>
          </a:bodyPr>
          <a:lstStyle/>
          <a:p>
            <a:r>
              <a:rPr lang="fr-FR" sz="900" dirty="0">
                <a:latin typeface="Source Sans Pro" panose="020B0503030403020204" pitchFamily="34" charset="77"/>
              </a:rPr>
              <a:t>ESPÉRANCE DE VIE À LA NAISSANCE (EN ANNÉES)</a:t>
            </a:r>
            <a:endParaRPr lang="es-ES" sz="900" dirty="0">
              <a:latin typeface="Source Sans Pro" panose="020B0503030403020204" pitchFamily="34" charset="77"/>
            </a:endParaRPr>
          </a:p>
        </p:txBody>
      </p:sp>
      <p:sp>
        <p:nvSpPr>
          <p:cNvPr id="15" name="CasellaDiTesto 14">
            <a:extLst>
              <a:ext uri="{FF2B5EF4-FFF2-40B4-BE49-F238E27FC236}">
                <a16:creationId xmlns:a16="http://schemas.microsoft.com/office/drawing/2014/main" id="{CAA314DB-ABC9-5BAA-3458-D4137D3E796C}"/>
              </a:ext>
            </a:extLst>
          </p:cNvPr>
          <p:cNvSpPr txBox="1"/>
          <p:nvPr/>
        </p:nvSpPr>
        <p:spPr>
          <a:xfrm>
            <a:off x="6420239" y="2040065"/>
            <a:ext cx="2347424" cy="230832"/>
          </a:xfrm>
          <a:prstGeom prst="rect">
            <a:avLst/>
          </a:prstGeom>
          <a:solidFill>
            <a:schemeClr val="bg1"/>
          </a:solidFill>
        </p:spPr>
        <p:txBody>
          <a:bodyPr wrap="square" rtlCol="0">
            <a:spAutoFit/>
          </a:bodyPr>
          <a:lstStyle/>
          <a:p>
            <a:r>
              <a:rPr lang="fr-FR" sz="900" dirty="0">
                <a:latin typeface="Source Sans Pro" panose="020B0503030403020204" pitchFamily="34" charset="77"/>
              </a:rPr>
              <a:t>ESPÉRANCE DE VIE À 60 ANS (EN ANNÉES)</a:t>
            </a:r>
            <a:endParaRPr lang="es-ES" sz="900" dirty="0">
              <a:latin typeface="Source Sans Pro" panose="020B0503030403020204" pitchFamily="34" charset="77"/>
            </a:endParaRPr>
          </a:p>
        </p:txBody>
      </p:sp>
      <p:sp>
        <p:nvSpPr>
          <p:cNvPr id="17" name="CasellaDiTesto 16">
            <a:extLst>
              <a:ext uri="{FF2B5EF4-FFF2-40B4-BE49-F238E27FC236}">
                <a16:creationId xmlns:a16="http://schemas.microsoft.com/office/drawing/2014/main" id="{77B28D57-8B0C-1F58-D743-50EB4E82F2BA}"/>
              </a:ext>
            </a:extLst>
          </p:cNvPr>
          <p:cNvSpPr txBox="1"/>
          <p:nvPr/>
        </p:nvSpPr>
        <p:spPr>
          <a:xfrm>
            <a:off x="732450" y="2473599"/>
            <a:ext cx="1594371" cy="584775"/>
          </a:xfrm>
          <a:prstGeom prst="rect">
            <a:avLst/>
          </a:prstGeom>
          <a:solidFill>
            <a:srgbClr val="287095"/>
          </a:solidFill>
        </p:spPr>
        <p:txBody>
          <a:bodyPr wrap="square" rtlCol="0">
            <a:spAutoFit/>
          </a:bodyPr>
          <a:lstStyle/>
          <a:p>
            <a:r>
              <a:rPr lang="fr-FR" sz="800" b="0" i="1" dirty="0">
                <a:solidFill>
                  <a:schemeClr val="bg1"/>
                </a:solidFill>
                <a:effectLst/>
                <a:latin typeface="Roboto" panose="02000000000000000000" pitchFamily="2" charset="0"/>
              </a:rPr>
              <a:t>En 2000, l’écart entre EV et EV</a:t>
            </a:r>
            <a:r>
              <a:rPr lang="en-CH" sz="800" b="0" i="1" dirty="0">
                <a:solidFill>
                  <a:schemeClr val="bg1"/>
                </a:solidFill>
                <a:effectLst/>
                <a:latin typeface="Roboto" panose="02000000000000000000" pitchFamily="2" charset="0"/>
              </a:rPr>
              <a:t>EBS</a:t>
            </a:r>
            <a:r>
              <a:rPr lang="fr-FR" sz="800" b="0" i="1" dirty="0">
                <a:solidFill>
                  <a:schemeClr val="bg1"/>
                </a:solidFill>
                <a:effectLst/>
                <a:latin typeface="Roboto" panose="02000000000000000000" pitchFamily="2" charset="0"/>
              </a:rPr>
              <a:t> à la naissance pour les hommes était de 7,3 ans et pour les femmes de 9,7 ans.</a:t>
            </a:r>
            <a:endParaRPr lang="en-US" sz="800" i="1" dirty="0">
              <a:solidFill>
                <a:schemeClr val="bg1"/>
              </a:solidFill>
              <a:latin typeface="Source Sans Pro" panose="020B0503030403020204" pitchFamily="34" charset="77"/>
            </a:endParaRPr>
          </a:p>
        </p:txBody>
      </p:sp>
      <p:sp>
        <p:nvSpPr>
          <p:cNvPr id="18" name="CasellaDiTesto 17">
            <a:extLst>
              <a:ext uri="{FF2B5EF4-FFF2-40B4-BE49-F238E27FC236}">
                <a16:creationId xmlns:a16="http://schemas.microsoft.com/office/drawing/2014/main" id="{F16D2CED-079C-2286-5B49-2AF954FAF0F5}"/>
              </a:ext>
            </a:extLst>
          </p:cNvPr>
          <p:cNvSpPr txBox="1"/>
          <p:nvPr/>
        </p:nvSpPr>
        <p:spPr>
          <a:xfrm>
            <a:off x="4478826" y="2921946"/>
            <a:ext cx="1202883" cy="584775"/>
          </a:xfrm>
          <a:prstGeom prst="rect">
            <a:avLst/>
          </a:prstGeom>
          <a:solidFill>
            <a:srgbClr val="287095"/>
          </a:solidFill>
        </p:spPr>
        <p:txBody>
          <a:bodyPr wrap="square" rtlCol="0">
            <a:spAutoFit/>
          </a:bodyPr>
          <a:lstStyle/>
          <a:p>
            <a:r>
              <a:rPr lang="fr-FR" sz="800" b="0" i="1" dirty="0">
                <a:solidFill>
                  <a:schemeClr val="bg1"/>
                </a:solidFill>
                <a:effectLst/>
                <a:latin typeface="Roboto" panose="02000000000000000000" pitchFamily="2" charset="0"/>
              </a:rPr>
              <a:t>En 2019, l'écart était passé à 8,3 ans pour les hommes et à 11,0 ans pour les femmes.</a:t>
            </a:r>
            <a:endParaRPr lang="en-US" sz="800" i="1" dirty="0">
              <a:solidFill>
                <a:schemeClr val="bg1"/>
              </a:solidFill>
              <a:latin typeface="Source Sans Pro" panose="020B0503030403020204" pitchFamily="34" charset="77"/>
            </a:endParaRPr>
          </a:p>
        </p:txBody>
      </p:sp>
      <p:sp>
        <p:nvSpPr>
          <p:cNvPr id="23" name="Rettangolo 22">
            <a:extLst>
              <a:ext uri="{FF2B5EF4-FFF2-40B4-BE49-F238E27FC236}">
                <a16:creationId xmlns:a16="http://schemas.microsoft.com/office/drawing/2014/main" id="{1CD23A0F-2912-3866-E795-F11285014DF4}"/>
              </a:ext>
            </a:extLst>
          </p:cNvPr>
          <p:cNvSpPr/>
          <p:nvPr/>
        </p:nvSpPr>
        <p:spPr>
          <a:xfrm>
            <a:off x="3271137" y="2073790"/>
            <a:ext cx="1131785" cy="8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15A1C438-93CF-50FC-C264-F8C209C45B69}"/>
              </a:ext>
            </a:extLst>
          </p:cNvPr>
          <p:cNvSpPr/>
          <p:nvPr/>
        </p:nvSpPr>
        <p:spPr>
          <a:xfrm>
            <a:off x="2991642" y="2142802"/>
            <a:ext cx="317452"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DBADB255-8BBF-FCED-7F27-C31EF6C3FFA8}"/>
              </a:ext>
            </a:extLst>
          </p:cNvPr>
          <p:cNvSpPr/>
          <p:nvPr/>
        </p:nvSpPr>
        <p:spPr>
          <a:xfrm>
            <a:off x="3234248" y="2655218"/>
            <a:ext cx="1168674" cy="14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7FDDB22E-126C-02F6-0706-2CC1A1F9105B}"/>
              </a:ext>
            </a:extLst>
          </p:cNvPr>
          <p:cNvSpPr txBox="1"/>
          <p:nvPr/>
        </p:nvSpPr>
        <p:spPr>
          <a:xfrm>
            <a:off x="3318921" y="2103078"/>
            <a:ext cx="1168674" cy="584774"/>
          </a:xfrm>
          <a:prstGeom prst="rect">
            <a:avLst/>
          </a:prstGeom>
          <a:noFill/>
          <a:ln>
            <a:solidFill>
              <a:schemeClr val="bg2">
                <a:lumMod val="90000"/>
              </a:schemeClr>
            </a:solidFill>
          </a:ln>
        </p:spPr>
        <p:txBody>
          <a:bodyPr wrap="square" rtlCol="0">
            <a:spAutoFit/>
          </a:bodyPr>
          <a:lstStyle/>
          <a:p>
            <a:pPr>
              <a:spcAft>
                <a:spcPts val="200"/>
              </a:spcAft>
            </a:pPr>
            <a:endParaRPr lang="en-US" sz="600" i="1" dirty="0">
              <a:latin typeface="Source Sans Pro" panose="020B0503030403020204" pitchFamily="34" charset="77"/>
            </a:endParaRPr>
          </a:p>
        </p:txBody>
      </p:sp>
      <p:sp>
        <p:nvSpPr>
          <p:cNvPr id="28" name="Rettangolo 27">
            <a:extLst>
              <a:ext uri="{FF2B5EF4-FFF2-40B4-BE49-F238E27FC236}">
                <a16:creationId xmlns:a16="http://schemas.microsoft.com/office/drawing/2014/main" id="{D9044C0D-514D-27A7-5963-24D3C5A1A8C2}"/>
              </a:ext>
            </a:extLst>
          </p:cNvPr>
          <p:cNvSpPr/>
          <p:nvPr/>
        </p:nvSpPr>
        <p:spPr>
          <a:xfrm>
            <a:off x="9420174" y="2073790"/>
            <a:ext cx="1131785" cy="8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34AF1454-4315-AB7B-9E05-BE433A36D36F}"/>
              </a:ext>
            </a:extLst>
          </p:cNvPr>
          <p:cNvSpPr/>
          <p:nvPr/>
        </p:nvSpPr>
        <p:spPr>
          <a:xfrm>
            <a:off x="9192045" y="2142802"/>
            <a:ext cx="317452"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78C65302-C067-7F45-832E-E9FFA59D8FC6}"/>
              </a:ext>
            </a:extLst>
          </p:cNvPr>
          <p:cNvSpPr/>
          <p:nvPr/>
        </p:nvSpPr>
        <p:spPr>
          <a:xfrm>
            <a:off x="9383285" y="2655218"/>
            <a:ext cx="1168674" cy="14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09505D66-D01E-729D-6197-0A25C8F5408E}"/>
              </a:ext>
            </a:extLst>
          </p:cNvPr>
          <p:cNvSpPr/>
          <p:nvPr/>
        </p:nvSpPr>
        <p:spPr>
          <a:xfrm>
            <a:off x="10427914" y="2057077"/>
            <a:ext cx="317452" cy="63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0AA40021-17FD-8AC4-860E-0DBF2CD59CA1}"/>
              </a:ext>
            </a:extLst>
          </p:cNvPr>
          <p:cNvSpPr txBox="1"/>
          <p:nvPr/>
        </p:nvSpPr>
        <p:spPr>
          <a:xfrm>
            <a:off x="6877755" y="2374317"/>
            <a:ext cx="1201661" cy="584775"/>
          </a:xfrm>
          <a:prstGeom prst="rect">
            <a:avLst/>
          </a:prstGeom>
          <a:solidFill>
            <a:srgbClr val="287095"/>
          </a:solidFill>
        </p:spPr>
        <p:txBody>
          <a:bodyPr wrap="square" rtlCol="0">
            <a:spAutoFit/>
          </a:bodyPr>
          <a:lstStyle/>
          <a:p>
            <a:r>
              <a:rPr lang="fr-FR" sz="800" b="0" i="1" dirty="0">
                <a:solidFill>
                  <a:schemeClr val="bg1"/>
                </a:solidFill>
                <a:effectLst/>
                <a:latin typeface="Roboto" panose="02000000000000000000" pitchFamily="2" charset="0"/>
              </a:rPr>
              <a:t>À 60 ans, l’écart était de 4,1 ans pour les hommes et de 5,3 ans pour les femmes.</a:t>
            </a:r>
            <a:endParaRPr lang="en-US" sz="800" i="1" dirty="0">
              <a:solidFill>
                <a:schemeClr val="bg1"/>
              </a:solidFill>
              <a:latin typeface="Source Sans Pro" panose="020B0503030403020204" pitchFamily="34" charset="77"/>
            </a:endParaRPr>
          </a:p>
        </p:txBody>
      </p:sp>
      <p:sp>
        <p:nvSpPr>
          <p:cNvPr id="36" name="CasellaDiTesto 35">
            <a:extLst>
              <a:ext uri="{FF2B5EF4-FFF2-40B4-BE49-F238E27FC236}">
                <a16:creationId xmlns:a16="http://schemas.microsoft.com/office/drawing/2014/main" id="{8E657AE2-22A4-4D8C-68B4-76EDA1496ECE}"/>
              </a:ext>
            </a:extLst>
          </p:cNvPr>
          <p:cNvSpPr txBox="1"/>
          <p:nvPr/>
        </p:nvSpPr>
        <p:spPr>
          <a:xfrm>
            <a:off x="10565876" y="3017669"/>
            <a:ext cx="1279760" cy="584775"/>
          </a:xfrm>
          <a:prstGeom prst="rect">
            <a:avLst/>
          </a:prstGeom>
          <a:solidFill>
            <a:srgbClr val="287095"/>
          </a:solidFill>
        </p:spPr>
        <p:txBody>
          <a:bodyPr wrap="square" rtlCol="0">
            <a:spAutoFit/>
          </a:bodyPr>
          <a:lstStyle/>
          <a:p>
            <a:r>
              <a:rPr lang="en-CH" sz="800" i="1" dirty="0" err="1">
                <a:solidFill>
                  <a:schemeClr val="bg1"/>
                </a:solidFill>
                <a:latin typeface="Roboto" panose="02000000000000000000" pitchFamily="2" charset="0"/>
              </a:rPr>
              <a:t>En</a:t>
            </a:r>
            <a:r>
              <a:rPr lang="fr-FR" sz="800" b="0" i="1" dirty="0">
                <a:solidFill>
                  <a:schemeClr val="bg1"/>
                </a:solidFill>
                <a:effectLst/>
                <a:latin typeface="Roboto" panose="02000000000000000000" pitchFamily="2" charset="0"/>
              </a:rPr>
              <a:t> 2019, l'augmentation était de 4,7 </a:t>
            </a:r>
            <a:r>
              <a:rPr lang="en-CH" sz="800" b="0" i="1" dirty="0" err="1">
                <a:solidFill>
                  <a:schemeClr val="bg1"/>
                </a:solidFill>
                <a:effectLst/>
                <a:latin typeface="Roboto" panose="02000000000000000000" pitchFamily="2" charset="0"/>
              </a:rPr>
              <a:t>ans</a:t>
            </a:r>
            <a:r>
              <a:rPr lang="fr-FR" sz="800" b="0" i="1" dirty="0">
                <a:solidFill>
                  <a:schemeClr val="bg1"/>
                </a:solidFill>
                <a:effectLst/>
                <a:latin typeface="Roboto" panose="02000000000000000000" pitchFamily="2" charset="0"/>
              </a:rPr>
              <a:t>pour les hommes et de 6,0 </a:t>
            </a:r>
            <a:r>
              <a:rPr lang="en-CH" sz="800" b="0" i="1" dirty="0" err="1">
                <a:solidFill>
                  <a:schemeClr val="bg1"/>
                </a:solidFill>
                <a:effectLst/>
                <a:latin typeface="Roboto" panose="02000000000000000000" pitchFamily="2" charset="0"/>
              </a:rPr>
              <a:t>ans</a:t>
            </a:r>
            <a:r>
              <a:rPr lang="en-CH" sz="800" b="0" i="1" dirty="0">
                <a:solidFill>
                  <a:schemeClr val="bg1"/>
                </a:solidFill>
                <a:effectLst/>
                <a:latin typeface="Roboto" panose="02000000000000000000" pitchFamily="2" charset="0"/>
              </a:rPr>
              <a:t> </a:t>
            </a:r>
            <a:r>
              <a:rPr lang="fr-FR" sz="800" b="0" i="1" dirty="0">
                <a:solidFill>
                  <a:schemeClr val="bg1"/>
                </a:solidFill>
                <a:effectLst/>
                <a:latin typeface="Roboto" panose="02000000000000000000" pitchFamily="2" charset="0"/>
              </a:rPr>
              <a:t>pour les femmes.</a:t>
            </a:r>
            <a:endParaRPr lang="en-US" sz="800" i="1" dirty="0">
              <a:solidFill>
                <a:schemeClr val="bg1"/>
              </a:solidFill>
              <a:latin typeface="Source Sans Pro" panose="020B0503030403020204" pitchFamily="34" charset="77"/>
            </a:endParaRPr>
          </a:p>
        </p:txBody>
      </p:sp>
      <p:sp>
        <p:nvSpPr>
          <p:cNvPr id="19" name="CasellaDiTesto 18">
            <a:extLst>
              <a:ext uri="{FF2B5EF4-FFF2-40B4-BE49-F238E27FC236}">
                <a16:creationId xmlns:a16="http://schemas.microsoft.com/office/drawing/2014/main" id="{D55D5807-F63A-6790-F3D8-F53F62BC704C}"/>
              </a:ext>
            </a:extLst>
          </p:cNvPr>
          <p:cNvSpPr txBox="1"/>
          <p:nvPr/>
        </p:nvSpPr>
        <p:spPr>
          <a:xfrm>
            <a:off x="3760861" y="2118790"/>
            <a:ext cx="693984" cy="538609"/>
          </a:xfrm>
          <a:prstGeom prst="rect">
            <a:avLst/>
          </a:prstGeom>
          <a:solidFill>
            <a:schemeClr val="bg1"/>
          </a:solidFill>
        </p:spPr>
        <p:txBody>
          <a:bodyPr wrap="square" rtlCol="0">
            <a:spAutoFit/>
          </a:bodyPr>
          <a:lstStyle/>
          <a:p>
            <a:pPr>
              <a:spcAft>
                <a:spcPts val="200"/>
              </a:spcAft>
            </a:pPr>
            <a:r>
              <a:rPr lang="fr-FR" sz="600" i="1" dirty="0">
                <a:latin typeface="Source Sans Pro" panose="020B0503030403020204" pitchFamily="34" charset="77"/>
              </a:rPr>
              <a:t>EV FEMMES</a:t>
            </a:r>
          </a:p>
          <a:p>
            <a:pPr>
              <a:spcAft>
                <a:spcPts val="200"/>
              </a:spcAft>
            </a:pPr>
            <a:r>
              <a:rPr lang="fr-FR" sz="600" i="1" dirty="0">
                <a:latin typeface="Source Sans Pro" panose="020B0503030403020204" pitchFamily="34" charset="77"/>
              </a:rPr>
              <a:t>EV HOMMES</a:t>
            </a:r>
          </a:p>
          <a:p>
            <a:pPr>
              <a:spcAft>
                <a:spcPts val="200"/>
              </a:spcAft>
            </a:pPr>
            <a:r>
              <a:rPr lang="fr-FR" sz="600" i="1" dirty="0">
                <a:latin typeface="Source Sans Pro" panose="020B0503030403020204" pitchFamily="34" charset="77"/>
              </a:rPr>
              <a:t>EVEBS FEMME</a:t>
            </a:r>
          </a:p>
          <a:p>
            <a:pPr>
              <a:spcAft>
                <a:spcPts val="200"/>
              </a:spcAft>
            </a:pPr>
            <a:r>
              <a:rPr lang="fr-FR" sz="600" i="1" dirty="0">
                <a:latin typeface="Source Sans Pro" panose="020B0503030403020204" pitchFamily="34" charset="77"/>
              </a:rPr>
              <a:t>EVEBS HOMMES</a:t>
            </a:r>
            <a:endParaRPr lang="en-US" sz="600" i="1" dirty="0">
              <a:latin typeface="Source Sans Pro" panose="020B0503030403020204" pitchFamily="34" charset="77"/>
            </a:endParaRPr>
          </a:p>
        </p:txBody>
      </p:sp>
      <p:sp>
        <p:nvSpPr>
          <p:cNvPr id="16" name="CasellaDiTesto 15">
            <a:extLst>
              <a:ext uri="{FF2B5EF4-FFF2-40B4-BE49-F238E27FC236}">
                <a16:creationId xmlns:a16="http://schemas.microsoft.com/office/drawing/2014/main" id="{D190DA60-BB7C-27B4-057C-169FE1392F89}"/>
              </a:ext>
            </a:extLst>
          </p:cNvPr>
          <p:cNvSpPr txBox="1"/>
          <p:nvPr/>
        </p:nvSpPr>
        <p:spPr>
          <a:xfrm>
            <a:off x="9472847" y="2103078"/>
            <a:ext cx="1168674" cy="584774"/>
          </a:xfrm>
          <a:prstGeom prst="rect">
            <a:avLst/>
          </a:prstGeom>
          <a:noFill/>
          <a:ln>
            <a:solidFill>
              <a:schemeClr val="bg2">
                <a:lumMod val="90000"/>
              </a:schemeClr>
            </a:solidFill>
          </a:ln>
        </p:spPr>
        <p:txBody>
          <a:bodyPr wrap="square" rtlCol="0">
            <a:spAutoFit/>
          </a:bodyPr>
          <a:lstStyle/>
          <a:p>
            <a:pPr>
              <a:spcAft>
                <a:spcPts val="200"/>
              </a:spcAft>
            </a:pPr>
            <a:endParaRPr lang="en-US" sz="600" i="1" dirty="0">
              <a:latin typeface="Source Sans Pro" panose="020B0503030403020204" pitchFamily="34" charset="77"/>
            </a:endParaRPr>
          </a:p>
        </p:txBody>
      </p:sp>
      <p:sp>
        <p:nvSpPr>
          <p:cNvPr id="20" name="CasellaDiTesto 19">
            <a:extLst>
              <a:ext uri="{FF2B5EF4-FFF2-40B4-BE49-F238E27FC236}">
                <a16:creationId xmlns:a16="http://schemas.microsoft.com/office/drawing/2014/main" id="{4B6F7ED1-0266-9763-6CB1-42131ECBD95A}"/>
              </a:ext>
            </a:extLst>
          </p:cNvPr>
          <p:cNvSpPr txBox="1"/>
          <p:nvPr/>
        </p:nvSpPr>
        <p:spPr>
          <a:xfrm>
            <a:off x="9933879" y="2125205"/>
            <a:ext cx="693984" cy="538609"/>
          </a:xfrm>
          <a:prstGeom prst="rect">
            <a:avLst/>
          </a:prstGeom>
          <a:solidFill>
            <a:schemeClr val="bg1"/>
          </a:solidFill>
        </p:spPr>
        <p:txBody>
          <a:bodyPr wrap="square" rtlCol="0">
            <a:spAutoFit/>
          </a:bodyPr>
          <a:lstStyle/>
          <a:p>
            <a:pPr>
              <a:spcAft>
                <a:spcPts val="200"/>
              </a:spcAft>
            </a:pPr>
            <a:r>
              <a:rPr lang="fr-FR" sz="600" i="1" dirty="0">
                <a:latin typeface="Source Sans Pro" panose="020B0503030403020204" pitchFamily="34" charset="77"/>
              </a:rPr>
              <a:t>EV FEMMES</a:t>
            </a:r>
          </a:p>
          <a:p>
            <a:pPr>
              <a:spcAft>
                <a:spcPts val="200"/>
              </a:spcAft>
            </a:pPr>
            <a:r>
              <a:rPr lang="fr-FR" sz="600" i="1" dirty="0">
                <a:latin typeface="Source Sans Pro" panose="020B0503030403020204" pitchFamily="34" charset="77"/>
              </a:rPr>
              <a:t>EV HOMMES</a:t>
            </a:r>
          </a:p>
          <a:p>
            <a:pPr>
              <a:spcAft>
                <a:spcPts val="200"/>
              </a:spcAft>
            </a:pPr>
            <a:r>
              <a:rPr lang="fr-FR" sz="600" i="1" dirty="0">
                <a:latin typeface="Source Sans Pro" panose="020B0503030403020204" pitchFamily="34" charset="77"/>
              </a:rPr>
              <a:t>EVEBS FEMME</a:t>
            </a:r>
          </a:p>
          <a:p>
            <a:pPr>
              <a:spcAft>
                <a:spcPts val="200"/>
              </a:spcAft>
            </a:pPr>
            <a:r>
              <a:rPr lang="fr-FR" sz="600" i="1" dirty="0">
                <a:latin typeface="Source Sans Pro" panose="020B0503030403020204" pitchFamily="34" charset="77"/>
              </a:rPr>
              <a:t>EVEBS HOMMES</a:t>
            </a:r>
            <a:endParaRPr lang="en-US" sz="600" i="1" dirty="0">
              <a:latin typeface="Source Sans Pro" panose="020B0503030403020204" pitchFamily="34" charset="77"/>
            </a:endParaRPr>
          </a:p>
        </p:txBody>
      </p:sp>
    </p:spTree>
    <p:extLst>
      <p:ext uri="{BB962C8B-B14F-4D97-AF65-F5344CB8AC3E}">
        <p14:creationId xmlns:p14="http://schemas.microsoft.com/office/powerpoint/2010/main" val="399876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BC039C-8285-42F5-9F0F-AFE791B84999}"/>
              </a:ext>
            </a:extLst>
          </p:cNvPr>
          <p:cNvSpPr/>
          <p:nvPr/>
        </p:nvSpPr>
        <p:spPr>
          <a:xfrm>
            <a:off x="0" y="0"/>
            <a:ext cx="12192000" cy="1216800"/>
          </a:xfrm>
          <a:prstGeom prst="rect">
            <a:avLst/>
          </a:prstGeom>
          <a:solidFill>
            <a:srgbClr val="081F5C"/>
          </a:solidFill>
        </p:spPr>
        <p:txBody>
          <a:bodyPr wrap="square" lIns="91440" tIns="45720" rIns="91440" bIns="45720" anchor="ctr" anchorCtr="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FFFFFF"/>
                </a:solidFill>
                <a:uFillTx/>
                <a:latin typeface="Source Sans Pro" pitchFamily="34"/>
                <a:ea typeface="Ebrima" pitchFamily="2"/>
                <a:cs typeface="Ebrima" pitchFamily="2"/>
              </a:rPr>
              <a:t>Nos environnements sont essentiels pour combler les écarts</a:t>
            </a:r>
            <a:endParaRPr lang="en-US" sz="1100" b="1" i="0" u="none" strike="noStrike" kern="1200" cap="none" spc="0" baseline="0" dirty="0">
              <a:solidFill>
                <a:srgbClr val="FFFFFF"/>
              </a:solidFill>
              <a:uFillTx/>
              <a:latin typeface="Source Sans Pro" pitchFamily="34"/>
              <a:ea typeface="Ebrima" pitchFamily="2"/>
              <a:cs typeface="Ebrima" pitchFamily="2"/>
            </a:endParaRPr>
          </a:p>
        </p:txBody>
      </p:sp>
      <p:pic>
        <p:nvPicPr>
          <p:cNvPr id="3" name="Picture 2" descr="A picture containing text, light, dark, sign&#10;&#10;Description automatically generated">
            <a:extLst>
              <a:ext uri="{FF2B5EF4-FFF2-40B4-BE49-F238E27FC236}">
                <a16:creationId xmlns:a16="http://schemas.microsoft.com/office/drawing/2014/main" id="{B50541B7-1145-86C1-0510-6FB5E7C28B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356" y="2010564"/>
            <a:ext cx="949836" cy="732731"/>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D68DE456-01F0-569A-6948-43EE379A63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075" y="3007543"/>
            <a:ext cx="913541" cy="892296"/>
          </a:xfrm>
          <a:prstGeom prst="rect">
            <a:avLst/>
          </a:prstGeom>
        </p:spPr>
      </p:pic>
      <p:pic>
        <p:nvPicPr>
          <p:cNvPr id="13" name="Picture 12" descr="A picture containing text, sign, light&#10;&#10;Description automatically generated">
            <a:extLst>
              <a:ext uri="{FF2B5EF4-FFF2-40B4-BE49-F238E27FC236}">
                <a16:creationId xmlns:a16="http://schemas.microsoft.com/office/drawing/2014/main" id="{0AA09470-9BAD-7D7B-C6E0-33E5BAD0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61" y="4164087"/>
            <a:ext cx="933387" cy="796794"/>
          </a:xfrm>
          <a:prstGeom prst="rect">
            <a:avLst/>
          </a:prstGeom>
        </p:spPr>
      </p:pic>
      <p:pic>
        <p:nvPicPr>
          <p:cNvPr id="16" name="Picture 15" descr="A picture containing text, light, sign, lit&#10;&#10;Description automatically generated">
            <a:extLst>
              <a:ext uri="{FF2B5EF4-FFF2-40B4-BE49-F238E27FC236}">
                <a16:creationId xmlns:a16="http://schemas.microsoft.com/office/drawing/2014/main" id="{1E4E5BAD-7855-3958-ADCB-8F63E8E1F6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097" y="5225129"/>
            <a:ext cx="939800" cy="838200"/>
          </a:xfrm>
          <a:prstGeom prst="rect">
            <a:avLst/>
          </a:prstGeom>
        </p:spPr>
      </p:pic>
      <p:sp>
        <p:nvSpPr>
          <p:cNvPr id="18" name="Rectangle 17">
            <a:extLst>
              <a:ext uri="{FF2B5EF4-FFF2-40B4-BE49-F238E27FC236}">
                <a16:creationId xmlns:a16="http://schemas.microsoft.com/office/drawing/2014/main" id="{A2B2EA6A-9EAC-201A-1BAB-886A9E4F9D2E}"/>
              </a:ext>
            </a:extLst>
          </p:cNvPr>
          <p:cNvSpPr/>
          <p:nvPr/>
        </p:nvSpPr>
        <p:spPr>
          <a:xfrm>
            <a:off x="477079" y="1630017"/>
            <a:ext cx="3909392" cy="4810540"/>
          </a:xfrm>
          <a:custGeom>
            <a:avLst/>
            <a:gdLst>
              <a:gd name="connsiteX0" fmla="*/ 0 w 3909392"/>
              <a:gd name="connsiteY0" fmla="*/ 0 h 4810540"/>
              <a:gd name="connsiteX1" fmla="*/ 612471 w 3909392"/>
              <a:gd name="connsiteY1" fmla="*/ 0 h 4810540"/>
              <a:gd name="connsiteX2" fmla="*/ 1146755 w 3909392"/>
              <a:gd name="connsiteY2" fmla="*/ 0 h 4810540"/>
              <a:gd name="connsiteX3" fmla="*/ 1876508 w 3909392"/>
              <a:gd name="connsiteY3" fmla="*/ 0 h 4810540"/>
              <a:gd name="connsiteX4" fmla="*/ 2488980 w 3909392"/>
              <a:gd name="connsiteY4" fmla="*/ 0 h 4810540"/>
              <a:gd name="connsiteX5" fmla="*/ 3101451 w 3909392"/>
              <a:gd name="connsiteY5" fmla="*/ 0 h 4810540"/>
              <a:gd name="connsiteX6" fmla="*/ 3909392 w 3909392"/>
              <a:gd name="connsiteY6" fmla="*/ 0 h 4810540"/>
              <a:gd name="connsiteX7" fmla="*/ 3909392 w 3909392"/>
              <a:gd name="connsiteY7" fmla="*/ 591009 h 4810540"/>
              <a:gd name="connsiteX8" fmla="*/ 3909392 w 3909392"/>
              <a:gd name="connsiteY8" fmla="*/ 1278229 h 4810540"/>
              <a:gd name="connsiteX9" fmla="*/ 3909392 w 3909392"/>
              <a:gd name="connsiteY9" fmla="*/ 1869238 h 4810540"/>
              <a:gd name="connsiteX10" fmla="*/ 3909392 w 3909392"/>
              <a:gd name="connsiteY10" fmla="*/ 2460248 h 4810540"/>
              <a:gd name="connsiteX11" fmla="*/ 3909392 w 3909392"/>
              <a:gd name="connsiteY11" fmla="*/ 3147468 h 4810540"/>
              <a:gd name="connsiteX12" fmla="*/ 3909392 w 3909392"/>
              <a:gd name="connsiteY12" fmla="*/ 3882793 h 4810540"/>
              <a:gd name="connsiteX13" fmla="*/ 3909392 w 3909392"/>
              <a:gd name="connsiteY13" fmla="*/ 4810540 h 4810540"/>
              <a:gd name="connsiteX14" fmla="*/ 3257827 w 3909392"/>
              <a:gd name="connsiteY14" fmla="*/ 4810540 h 4810540"/>
              <a:gd name="connsiteX15" fmla="*/ 2684449 w 3909392"/>
              <a:gd name="connsiteY15" fmla="*/ 4810540 h 4810540"/>
              <a:gd name="connsiteX16" fmla="*/ 2032884 w 3909392"/>
              <a:gd name="connsiteY16" fmla="*/ 4810540 h 4810540"/>
              <a:gd name="connsiteX17" fmla="*/ 1303131 w 3909392"/>
              <a:gd name="connsiteY17" fmla="*/ 4810540 h 4810540"/>
              <a:gd name="connsiteX18" fmla="*/ 651565 w 3909392"/>
              <a:gd name="connsiteY18" fmla="*/ 4810540 h 4810540"/>
              <a:gd name="connsiteX19" fmla="*/ 0 w 3909392"/>
              <a:gd name="connsiteY19" fmla="*/ 4810540 h 4810540"/>
              <a:gd name="connsiteX20" fmla="*/ 0 w 3909392"/>
              <a:gd name="connsiteY20" fmla="*/ 4219531 h 4810540"/>
              <a:gd name="connsiteX21" fmla="*/ 0 w 3909392"/>
              <a:gd name="connsiteY21" fmla="*/ 3580416 h 4810540"/>
              <a:gd name="connsiteX22" fmla="*/ 0 w 3909392"/>
              <a:gd name="connsiteY22" fmla="*/ 2796985 h 4810540"/>
              <a:gd name="connsiteX23" fmla="*/ 0 w 3909392"/>
              <a:gd name="connsiteY23" fmla="*/ 2109765 h 4810540"/>
              <a:gd name="connsiteX24" fmla="*/ 0 w 3909392"/>
              <a:gd name="connsiteY24" fmla="*/ 1470651 h 4810540"/>
              <a:gd name="connsiteX25" fmla="*/ 0 w 3909392"/>
              <a:gd name="connsiteY25" fmla="*/ 927747 h 4810540"/>
              <a:gd name="connsiteX26" fmla="*/ 0 w 3909392"/>
              <a:gd name="connsiteY26" fmla="*/ 0 h 48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09392" h="4810540" extrusionOk="0">
                <a:moveTo>
                  <a:pt x="0" y="0"/>
                </a:moveTo>
                <a:cubicBezTo>
                  <a:pt x="260922" y="27334"/>
                  <a:pt x="433811" y="21655"/>
                  <a:pt x="612471" y="0"/>
                </a:cubicBezTo>
                <a:cubicBezTo>
                  <a:pt x="791131" y="-21655"/>
                  <a:pt x="988028" y="14230"/>
                  <a:pt x="1146755" y="0"/>
                </a:cubicBezTo>
                <a:cubicBezTo>
                  <a:pt x="1305482" y="-14230"/>
                  <a:pt x="1709074" y="-32973"/>
                  <a:pt x="1876508" y="0"/>
                </a:cubicBezTo>
                <a:cubicBezTo>
                  <a:pt x="2043942" y="32973"/>
                  <a:pt x="2284811" y="2177"/>
                  <a:pt x="2488980" y="0"/>
                </a:cubicBezTo>
                <a:cubicBezTo>
                  <a:pt x="2693149" y="-2177"/>
                  <a:pt x="2933032" y="24352"/>
                  <a:pt x="3101451" y="0"/>
                </a:cubicBezTo>
                <a:cubicBezTo>
                  <a:pt x="3269870" y="-24352"/>
                  <a:pt x="3632015" y="21375"/>
                  <a:pt x="3909392" y="0"/>
                </a:cubicBezTo>
                <a:cubicBezTo>
                  <a:pt x="3880829" y="187500"/>
                  <a:pt x="3924336" y="415845"/>
                  <a:pt x="3909392" y="591009"/>
                </a:cubicBezTo>
                <a:cubicBezTo>
                  <a:pt x="3894448" y="766173"/>
                  <a:pt x="3943454" y="1116979"/>
                  <a:pt x="3909392" y="1278229"/>
                </a:cubicBezTo>
                <a:cubicBezTo>
                  <a:pt x="3875330" y="1439479"/>
                  <a:pt x="3917114" y="1616524"/>
                  <a:pt x="3909392" y="1869238"/>
                </a:cubicBezTo>
                <a:cubicBezTo>
                  <a:pt x="3901670" y="2121952"/>
                  <a:pt x="3923297" y="2198202"/>
                  <a:pt x="3909392" y="2460248"/>
                </a:cubicBezTo>
                <a:cubicBezTo>
                  <a:pt x="3895488" y="2722294"/>
                  <a:pt x="3886180" y="2806745"/>
                  <a:pt x="3909392" y="3147468"/>
                </a:cubicBezTo>
                <a:cubicBezTo>
                  <a:pt x="3932604" y="3488191"/>
                  <a:pt x="3919354" y="3586563"/>
                  <a:pt x="3909392" y="3882793"/>
                </a:cubicBezTo>
                <a:cubicBezTo>
                  <a:pt x="3899430" y="4179024"/>
                  <a:pt x="3864919" y="4546355"/>
                  <a:pt x="3909392" y="4810540"/>
                </a:cubicBezTo>
                <a:cubicBezTo>
                  <a:pt x="3698942" y="4840799"/>
                  <a:pt x="3400824" y="4821534"/>
                  <a:pt x="3257827" y="4810540"/>
                </a:cubicBezTo>
                <a:cubicBezTo>
                  <a:pt x="3114830" y="4799546"/>
                  <a:pt x="2954039" y="4832117"/>
                  <a:pt x="2684449" y="4810540"/>
                </a:cubicBezTo>
                <a:cubicBezTo>
                  <a:pt x="2414859" y="4788963"/>
                  <a:pt x="2306364" y="4778729"/>
                  <a:pt x="2032884" y="4810540"/>
                </a:cubicBezTo>
                <a:cubicBezTo>
                  <a:pt x="1759405" y="4842351"/>
                  <a:pt x="1508823" y="4794489"/>
                  <a:pt x="1303131" y="4810540"/>
                </a:cubicBezTo>
                <a:cubicBezTo>
                  <a:pt x="1097439" y="4826591"/>
                  <a:pt x="804380" y="4826381"/>
                  <a:pt x="651565" y="4810540"/>
                </a:cubicBezTo>
                <a:cubicBezTo>
                  <a:pt x="498750" y="4794699"/>
                  <a:pt x="267140" y="4827621"/>
                  <a:pt x="0" y="4810540"/>
                </a:cubicBezTo>
                <a:cubicBezTo>
                  <a:pt x="14990" y="4668446"/>
                  <a:pt x="-18491" y="4353661"/>
                  <a:pt x="0" y="4219531"/>
                </a:cubicBezTo>
                <a:cubicBezTo>
                  <a:pt x="18491" y="4085401"/>
                  <a:pt x="-30873" y="3819383"/>
                  <a:pt x="0" y="3580416"/>
                </a:cubicBezTo>
                <a:cubicBezTo>
                  <a:pt x="30873" y="3341450"/>
                  <a:pt x="38263" y="3154076"/>
                  <a:pt x="0" y="2796985"/>
                </a:cubicBezTo>
                <a:cubicBezTo>
                  <a:pt x="-38263" y="2439894"/>
                  <a:pt x="-2003" y="2394476"/>
                  <a:pt x="0" y="2109765"/>
                </a:cubicBezTo>
                <a:cubicBezTo>
                  <a:pt x="2003" y="1825054"/>
                  <a:pt x="-21587" y="1737602"/>
                  <a:pt x="0" y="1470651"/>
                </a:cubicBezTo>
                <a:cubicBezTo>
                  <a:pt x="21587" y="1203700"/>
                  <a:pt x="22940" y="1143135"/>
                  <a:pt x="0" y="927747"/>
                </a:cubicBezTo>
                <a:cubicBezTo>
                  <a:pt x="-22940" y="712359"/>
                  <a:pt x="-4836" y="348174"/>
                  <a:pt x="0" y="0"/>
                </a:cubicBezTo>
                <a:close/>
              </a:path>
            </a:pathLst>
          </a:custGeom>
          <a:noFill/>
          <a:ln w="25400">
            <a:solidFill>
              <a:srgbClr val="081F5C"/>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9">
            <a:extLst>
              <a:ext uri="{FF2B5EF4-FFF2-40B4-BE49-F238E27FC236}">
                <a16:creationId xmlns:a16="http://schemas.microsoft.com/office/drawing/2014/main" id="{9452861C-754A-CD65-FE75-1B6B32D9482C}"/>
              </a:ext>
            </a:extLst>
          </p:cNvPr>
          <p:cNvSpPr txBox="1"/>
          <p:nvPr/>
        </p:nvSpPr>
        <p:spPr>
          <a:xfrm>
            <a:off x="4781388" y="2146663"/>
            <a:ext cx="7086600" cy="3878098"/>
          </a:xfrm>
          <a:prstGeom prst="rect">
            <a:avLst/>
          </a:prstGeom>
          <a:noFill/>
          <a:ln cap="flat">
            <a:noFill/>
          </a:ln>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700"/>
              </a:spcBef>
              <a:spcAft>
                <a:spcPts val="0"/>
              </a:spcAft>
              <a:buNone/>
              <a:tabLst/>
              <a:defRPr sz="1400" b="0" i="0" u="none" strike="noStrike" kern="0" cap="none" spc="0" baseline="0">
                <a:solidFill>
                  <a:srgbClr val="000000"/>
                </a:solidFill>
                <a:uFillTx/>
              </a:defRPr>
            </a:pPr>
            <a:r>
              <a:rPr lang="fr-FR" sz="2200" b="1" i="0" u="none" strike="noStrike" kern="1200" cap="none" spc="0" baseline="0" dirty="0">
                <a:solidFill>
                  <a:srgbClr val="081F5C"/>
                </a:solidFill>
                <a:uFillTx/>
                <a:latin typeface="Source Sans Pro" pitchFamily="34"/>
                <a:cs typeface="Arial"/>
              </a:rPr>
              <a:t>Les environnements </a:t>
            </a:r>
            <a:r>
              <a:rPr lang="fr-FR" sz="2200" b="0" i="0" u="none" strike="noStrike" kern="1200" cap="none" spc="0" baseline="0" dirty="0">
                <a:solidFill>
                  <a:srgbClr val="081F5C"/>
                </a:solidFill>
                <a:uFillTx/>
                <a:latin typeface="Source Sans Pro" pitchFamily="34"/>
                <a:cs typeface="Arial"/>
              </a:rPr>
              <a:t>comprennent tous les facteurs du monde extérieur qui forment le contexte de la vie d'un individu. </a:t>
            </a:r>
          </a:p>
          <a:p>
            <a:pPr marL="0" marR="0" lvl="0" indent="0" algn="l" defTabSz="457200" rtl="0" fontAlgn="auto" hangingPunct="1">
              <a:lnSpc>
                <a:spcPct val="100000"/>
              </a:lnSpc>
              <a:spcBef>
                <a:spcPts val="700"/>
              </a:spcBef>
              <a:spcAft>
                <a:spcPts val="0"/>
              </a:spcAft>
              <a:buNone/>
              <a:tabLst/>
              <a:defRPr sz="1400" b="0" i="0" u="none" strike="noStrike" kern="0" cap="none" spc="0" baseline="0">
                <a:solidFill>
                  <a:srgbClr val="000000"/>
                </a:solidFill>
                <a:uFillTx/>
              </a:defRPr>
            </a:pPr>
            <a:endParaRPr lang="fr-FR" sz="2200" b="0" i="0" u="none" strike="noStrike" kern="0" cap="none" spc="0" baseline="0" dirty="0">
              <a:solidFill>
                <a:srgbClr val="081F5C"/>
              </a:solidFill>
              <a:uFillTx/>
              <a:latin typeface="Source Sans Pro" pitchFamily="34"/>
              <a:cs typeface="Arial"/>
            </a:endParaRPr>
          </a:p>
          <a:p>
            <a:pPr marL="0" marR="0" lvl="0" indent="0" algn="l" defTabSz="457200" rtl="0" fontAlgn="auto" hangingPunct="1">
              <a:lnSpc>
                <a:spcPct val="100000"/>
              </a:lnSpc>
              <a:spcBef>
                <a:spcPts val="700"/>
              </a:spcBef>
              <a:spcAft>
                <a:spcPts val="0"/>
              </a:spcAft>
              <a:buNone/>
              <a:tabLst/>
              <a:defRPr sz="1400" b="0" i="0" u="none" strike="noStrike" kern="0" cap="none" spc="0" baseline="0">
                <a:solidFill>
                  <a:srgbClr val="000000"/>
                </a:solidFill>
                <a:uFillTx/>
              </a:defRPr>
            </a:pPr>
            <a:r>
              <a:rPr lang="fr-FR" sz="2200" b="0" i="0" u="none" strike="noStrike" kern="1200" cap="none" spc="0" baseline="0" dirty="0">
                <a:solidFill>
                  <a:srgbClr val="081F5C"/>
                </a:solidFill>
                <a:uFillTx/>
                <a:latin typeface="Source Sans Pro" pitchFamily="34"/>
                <a:cs typeface="Arial"/>
              </a:rPr>
              <a:t>Ils comprennent le domicile, les communautés et la société au sens large. Au sein de ces environnements, on trouve toute une série de facteurs, notamment l'environnement bâti, les personnes et leurs relations, les attitudes et les valeurs, les politiques sanitaires et sociales, les systèmes qui les soutiennent et les services </a:t>
            </a:r>
            <a:r>
              <a:rPr lang="en-CH" sz="2200" b="0" i="0" u="none" strike="noStrike" kern="1200" cap="none" spc="0" baseline="0" dirty="0">
                <a:solidFill>
                  <a:srgbClr val="081F5C"/>
                </a:solidFill>
                <a:uFillTx/>
                <a:latin typeface="Source Sans Pro" pitchFamily="34"/>
                <a:cs typeface="Arial"/>
              </a:rPr>
              <a:t>mis</a:t>
            </a:r>
            <a:r>
              <a:rPr lang="fr-FR" sz="2200" b="0" i="0" u="none" strike="noStrike" kern="1200" cap="none" spc="0" baseline="0" dirty="0">
                <a:solidFill>
                  <a:srgbClr val="081F5C"/>
                </a:solidFill>
                <a:uFillTx/>
                <a:latin typeface="Source Sans Pro" pitchFamily="34"/>
                <a:cs typeface="Arial"/>
              </a:rPr>
              <a:t> en œuvre.</a:t>
            </a:r>
            <a:endParaRPr lang="en-US" sz="2200" b="0" i="0" u="none" strike="noStrike" kern="1200" cap="none" spc="0" baseline="0" dirty="0">
              <a:solidFill>
                <a:srgbClr val="081F5C"/>
              </a:solidFill>
              <a:uFillTx/>
              <a:latin typeface="Source Sans Pro" pitchFamily="34"/>
              <a:cs typeface="Arial"/>
            </a:endParaRPr>
          </a:p>
        </p:txBody>
      </p:sp>
      <p:sp>
        <p:nvSpPr>
          <p:cNvPr id="4" name="Content Placeholder 9">
            <a:extLst>
              <a:ext uri="{FF2B5EF4-FFF2-40B4-BE49-F238E27FC236}">
                <a16:creationId xmlns:a16="http://schemas.microsoft.com/office/drawing/2014/main" id="{BD9992E3-904C-2361-7A30-3C71DC00B050}"/>
              </a:ext>
            </a:extLst>
          </p:cNvPr>
          <p:cNvSpPr txBox="1"/>
          <p:nvPr/>
        </p:nvSpPr>
        <p:spPr>
          <a:xfrm>
            <a:off x="2111788" y="2129399"/>
            <a:ext cx="1964213" cy="613891"/>
          </a:xfrm>
          <a:prstGeom prst="rect">
            <a:avLst/>
          </a:prstGeom>
          <a:noFill/>
          <a:ln cap="flat">
            <a:noFill/>
          </a:ln>
        </p:spPr>
        <p:txBody>
          <a:bodyPr vert="horz" wrap="square" lIns="91440" tIns="45720" rIns="91440" bIns="45720" anchor="t" anchorCtr="0" compatLnSpc="1">
            <a:normAutofit/>
          </a:bodyPr>
          <a:lstStyle/>
          <a:p>
            <a:pPr marL="0" marR="0" lvl="0" indent="0" algn="l" defTabSz="457200" rtl="0" fontAlgn="auto" hangingPunct="1">
              <a:lnSpc>
                <a:spcPct val="12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81F5C"/>
                </a:solidFill>
                <a:uFillTx/>
                <a:latin typeface="Source Sans Pro" pitchFamily="34"/>
                <a:cs typeface="Arial"/>
              </a:rPr>
              <a:t>Habitat</a:t>
            </a:r>
            <a:endParaRPr lang="en-US" sz="2400" b="0" i="0" u="none" strike="noStrike" kern="1200" cap="none" spc="0" baseline="0" dirty="0">
              <a:solidFill>
                <a:srgbClr val="081F5C"/>
              </a:solidFill>
              <a:uFillTx/>
              <a:latin typeface="Source Sans Pro" pitchFamily="34"/>
              <a:cs typeface="Arial"/>
            </a:endParaRPr>
          </a:p>
        </p:txBody>
      </p:sp>
      <p:sp>
        <p:nvSpPr>
          <p:cNvPr id="7" name="Content Placeholder 9">
            <a:extLst>
              <a:ext uri="{FF2B5EF4-FFF2-40B4-BE49-F238E27FC236}">
                <a16:creationId xmlns:a16="http://schemas.microsoft.com/office/drawing/2014/main" id="{2A31160D-2FF8-C83F-17A4-D338F8052B08}"/>
              </a:ext>
            </a:extLst>
          </p:cNvPr>
          <p:cNvSpPr txBox="1"/>
          <p:nvPr/>
        </p:nvSpPr>
        <p:spPr>
          <a:xfrm>
            <a:off x="2111788" y="3089849"/>
            <a:ext cx="2669599" cy="955977"/>
          </a:xfrm>
          <a:prstGeom prst="rect">
            <a:avLst/>
          </a:prstGeom>
          <a:noFill/>
          <a:ln cap="flat">
            <a:noFill/>
          </a:ln>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81F5C"/>
                </a:solidFill>
                <a:uFillTx/>
                <a:latin typeface="Source Sans Pro" pitchFamily="34"/>
                <a:cs typeface="Arial"/>
              </a:rPr>
              <a:t>Technologies d’assistance</a:t>
            </a:r>
            <a:endParaRPr lang="en-US" sz="2400" b="0" i="0" u="none" strike="noStrike" kern="1200" cap="none" spc="0" baseline="0">
              <a:solidFill>
                <a:srgbClr val="081F5C"/>
              </a:solidFill>
              <a:uFillTx/>
              <a:latin typeface="Source Sans Pro" pitchFamily="34"/>
              <a:cs typeface="Arial"/>
            </a:endParaRPr>
          </a:p>
        </p:txBody>
      </p:sp>
      <p:sp>
        <p:nvSpPr>
          <p:cNvPr id="8" name="Content Placeholder 9">
            <a:extLst>
              <a:ext uri="{FF2B5EF4-FFF2-40B4-BE49-F238E27FC236}">
                <a16:creationId xmlns:a16="http://schemas.microsoft.com/office/drawing/2014/main" id="{C0FE2AAD-49C6-579C-A974-1498C20A8799}"/>
              </a:ext>
            </a:extLst>
          </p:cNvPr>
          <p:cNvSpPr txBox="1"/>
          <p:nvPr/>
        </p:nvSpPr>
        <p:spPr>
          <a:xfrm>
            <a:off x="2111788" y="4308963"/>
            <a:ext cx="2669599" cy="507034"/>
          </a:xfrm>
          <a:prstGeom prst="rect">
            <a:avLst/>
          </a:prstGeom>
          <a:noFill/>
          <a:ln cap="flat">
            <a:noFill/>
          </a:ln>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81F5C"/>
                </a:solidFill>
                <a:uFillTx/>
                <a:latin typeface="Source Sans Pro" pitchFamily="34"/>
                <a:cs typeface="Arial"/>
              </a:rPr>
              <a:t>Transports</a:t>
            </a:r>
            <a:endParaRPr lang="en-US" sz="2400" b="0" i="0" u="none" strike="noStrike" kern="1200" cap="none" spc="0" baseline="0">
              <a:solidFill>
                <a:srgbClr val="081F5C"/>
              </a:solidFill>
              <a:uFillTx/>
              <a:latin typeface="Source Sans Pro" pitchFamily="34"/>
              <a:cs typeface="Arial"/>
            </a:endParaRPr>
          </a:p>
        </p:txBody>
      </p:sp>
      <p:sp>
        <p:nvSpPr>
          <p:cNvPr id="12" name="Content Placeholder 9">
            <a:extLst>
              <a:ext uri="{FF2B5EF4-FFF2-40B4-BE49-F238E27FC236}">
                <a16:creationId xmlns:a16="http://schemas.microsoft.com/office/drawing/2014/main" id="{7F75BDD3-D0CA-FAB2-C977-B4485D4FFAE3}"/>
              </a:ext>
            </a:extLst>
          </p:cNvPr>
          <p:cNvSpPr txBox="1"/>
          <p:nvPr/>
        </p:nvSpPr>
        <p:spPr>
          <a:xfrm>
            <a:off x="2111788" y="5245464"/>
            <a:ext cx="2108953" cy="955977"/>
          </a:xfrm>
          <a:prstGeom prst="rect">
            <a:avLst/>
          </a:prstGeom>
          <a:noFill/>
          <a:ln cap="flat">
            <a:noFill/>
          </a:ln>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81F5C"/>
                </a:solidFill>
                <a:uFillTx/>
                <a:latin typeface="Source Sans Pro" pitchFamily="34"/>
                <a:cs typeface="Arial"/>
              </a:rPr>
              <a:t>Services sociaux</a:t>
            </a:r>
            <a:endParaRPr lang="en-US" sz="2400" b="0" i="0" u="none" strike="noStrike" kern="1200" cap="none" spc="0" baseline="0">
              <a:solidFill>
                <a:srgbClr val="081F5C"/>
              </a:solidFill>
              <a:uFillTx/>
              <a:latin typeface="Source Sans Pro" pitchFamily="34"/>
              <a:cs typeface="Arial"/>
            </a:endParaRPr>
          </a:p>
        </p:txBody>
      </p:sp>
    </p:spTree>
    <p:extLst>
      <p:ext uri="{BB962C8B-B14F-4D97-AF65-F5344CB8AC3E}">
        <p14:creationId xmlns:p14="http://schemas.microsoft.com/office/powerpoint/2010/main" val="32525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A picture containing shape&#10;&#10;Description automatically generated">
            <a:extLst>
              <a:ext uri="{FF2B5EF4-FFF2-40B4-BE49-F238E27FC236}">
                <a16:creationId xmlns:a16="http://schemas.microsoft.com/office/drawing/2014/main" id="{A4D0FFC5-00ED-E7EE-FF56-287F6954F797}"/>
              </a:ext>
            </a:extLst>
          </p:cNvPr>
          <p:cNvPicPr>
            <a:picLocks noChangeAspect="1"/>
          </p:cNvPicPr>
          <p:nvPr/>
        </p:nvPicPr>
        <p:blipFill>
          <a:blip r:embed="rId3"/>
          <a:stretch>
            <a:fillRect/>
          </a:stretch>
        </p:blipFill>
        <p:spPr>
          <a:xfrm>
            <a:off x="-12183" y="182981"/>
            <a:ext cx="12216366" cy="6844349"/>
          </a:xfrm>
          <a:prstGeom prst="rect">
            <a:avLst/>
          </a:prstGeom>
        </p:spPr>
      </p:pic>
      <p:pic>
        <p:nvPicPr>
          <p:cNvPr id="35" name="Picture 8" descr="A picture containing text, lamp&#10;&#10;Description automatically generated">
            <a:extLst>
              <a:ext uri="{FF2B5EF4-FFF2-40B4-BE49-F238E27FC236}">
                <a16:creationId xmlns:a16="http://schemas.microsoft.com/office/drawing/2014/main" id="{0235B07D-4CAB-E362-72C1-1D60C179A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82372">
            <a:off x="10951826" y="6206807"/>
            <a:ext cx="675209" cy="423074"/>
          </a:xfrm>
          <a:prstGeom prst="rect">
            <a:avLst/>
          </a:prstGeom>
        </p:spPr>
      </p:pic>
      <p:pic>
        <p:nvPicPr>
          <p:cNvPr id="36" name="Picture 13" descr="A picture containing text, light&#10;&#10;Description automatically generated">
            <a:extLst>
              <a:ext uri="{FF2B5EF4-FFF2-40B4-BE49-F238E27FC236}">
                <a16:creationId xmlns:a16="http://schemas.microsoft.com/office/drawing/2014/main" id="{D05FC080-0A04-2570-4A0A-80AE2731D9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37" name="Picture 14" descr="A picture containing text, light, dark, sign&#10;&#10;Description automatically generated">
            <a:extLst>
              <a:ext uri="{FF2B5EF4-FFF2-40B4-BE49-F238E27FC236}">
                <a16:creationId xmlns:a16="http://schemas.microsoft.com/office/drawing/2014/main" id="{651231BF-2ACF-9501-990E-D4291622D0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80640">
            <a:off x="795702" y="5455828"/>
            <a:ext cx="949836" cy="732731"/>
          </a:xfrm>
          <a:prstGeom prst="rect">
            <a:avLst/>
          </a:prstGeom>
        </p:spPr>
      </p:pic>
      <p:pic>
        <p:nvPicPr>
          <p:cNvPr id="38" name="Picture 15" descr="A picture containing dark, night sky&#10;&#10;Description automatically generated">
            <a:extLst>
              <a:ext uri="{FF2B5EF4-FFF2-40B4-BE49-F238E27FC236}">
                <a16:creationId xmlns:a16="http://schemas.microsoft.com/office/drawing/2014/main" id="{10D869A3-A7F9-C9BD-7E9D-C21FABF50C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41305" y="5639121"/>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6435959" y="746842"/>
            <a:ext cx="5405346" cy="4093428"/>
          </a:xfrm>
          <a:prstGeom prst="rect">
            <a:avLst/>
          </a:prstGeom>
          <a:noFill/>
        </p:spPr>
        <p:txBody>
          <a:bodyPr wrap="square" lIns="91440" tIns="45720" rIns="91440" bIns="45720" anchor="t">
            <a:spAutoFit/>
          </a:bodyPr>
          <a:lstStyle/>
          <a:p>
            <a:r>
              <a:rPr lang="pt-BR" sz="2400" b="1" dirty="0" err="1">
                <a:solidFill>
                  <a:srgbClr val="081F5C"/>
                </a:solidFill>
                <a:latin typeface="Source Sans Pro"/>
                <a:ea typeface="Source Sans Pro"/>
              </a:rPr>
              <a:t>Les</a:t>
            </a:r>
            <a:r>
              <a:rPr lang="pt-BR" sz="2400" b="1" dirty="0">
                <a:solidFill>
                  <a:srgbClr val="081F5C"/>
                </a:solidFill>
                <a:latin typeface="Source Sans Pro"/>
                <a:ea typeface="Source Sans Pro"/>
              </a:rPr>
              <a:t> </a:t>
            </a:r>
            <a:r>
              <a:rPr lang="pt-BR" sz="2400" b="1" dirty="0" err="1">
                <a:solidFill>
                  <a:srgbClr val="081F5C"/>
                </a:solidFill>
                <a:latin typeface="Source Sans Pro"/>
                <a:ea typeface="Source Sans Pro"/>
              </a:rPr>
              <a:t>environnements</a:t>
            </a:r>
            <a:r>
              <a:rPr lang="pt-BR" sz="2400" b="1" dirty="0">
                <a:solidFill>
                  <a:srgbClr val="081F5C"/>
                </a:solidFill>
                <a:latin typeface="Source Sans Pro"/>
                <a:ea typeface="Source Sans Pro"/>
              </a:rPr>
              <a:t> amis </a:t>
            </a:r>
            <a:r>
              <a:rPr lang="pt-BR" sz="2400" b="1" dirty="0" err="1">
                <a:solidFill>
                  <a:srgbClr val="081F5C"/>
                </a:solidFill>
                <a:latin typeface="Source Sans Pro"/>
                <a:ea typeface="Source Sans Pro"/>
              </a:rPr>
              <a:t>des</a:t>
            </a:r>
            <a:r>
              <a:rPr lang="pt-BR" sz="2400" b="1" dirty="0">
                <a:solidFill>
                  <a:srgbClr val="081F5C"/>
                </a:solidFill>
                <a:latin typeface="Source Sans Pro"/>
                <a:ea typeface="Source Sans Pro"/>
              </a:rPr>
              <a:t> </a:t>
            </a:r>
            <a:r>
              <a:rPr lang="pt-BR" sz="2400" b="1" dirty="0" err="1">
                <a:solidFill>
                  <a:srgbClr val="081F5C"/>
                </a:solidFill>
                <a:latin typeface="Source Sans Pro"/>
                <a:ea typeface="Source Sans Pro"/>
              </a:rPr>
              <a:t>aînés</a:t>
            </a:r>
            <a:r>
              <a:rPr lang="pt-BR" sz="2400" b="1" dirty="0">
                <a:solidFill>
                  <a:srgbClr val="081F5C"/>
                </a:solidFill>
                <a:latin typeface="Source Sans Pro"/>
                <a:ea typeface="Source Sans Pro"/>
              </a:rPr>
              <a:t> </a:t>
            </a:r>
            <a:r>
              <a:rPr lang="pt-BR" sz="2400" b="1" dirty="0" err="1">
                <a:solidFill>
                  <a:srgbClr val="081F5C"/>
                </a:solidFill>
                <a:latin typeface="Source Sans Pro"/>
                <a:ea typeface="Source Sans Pro"/>
              </a:rPr>
              <a:t>permettent</a:t>
            </a:r>
            <a:r>
              <a:rPr lang="pt-BR" sz="2400" b="1" dirty="0">
                <a:solidFill>
                  <a:srgbClr val="081F5C"/>
                </a:solidFill>
                <a:latin typeface="Source Sans Pro"/>
                <a:ea typeface="Source Sans Pro"/>
              </a:rPr>
              <a:t> à </a:t>
            </a:r>
            <a:r>
              <a:rPr lang="pt-BR" sz="2400" b="1" dirty="0" err="1">
                <a:solidFill>
                  <a:srgbClr val="081F5C"/>
                </a:solidFill>
                <a:latin typeface="Source Sans Pro"/>
                <a:ea typeface="Source Sans Pro"/>
              </a:rPr>
              <a:t>tous</a:t>
            </a:r>
            <a:r>
              <a:rPr lang="pt-BR" sz="2400" b="1" dirty="0">
                <a:solidFill>
                  <a:srgbClr val="081F5C"/>
                </a:solidFill>
                <a:latin typeface="Source Sans Pro"/>
                <a:ea typeface="Source Sans Pro"/>
              </a:rPr>
              <a:t> </a:t>
            </a:r>
            <a:r>
              <a:rPr lang="pt-BR" sz="2400" b="1" dirty="0" err="1">
                <a:solidFill>
                  <a:srgbClr val="081F5C"/>
                </a:solidFill>
                <a:latin typeface="Source Sans Pro"/>
                <a:ea typeface="Source Sans Pro"/>
              </a:rPr>
              <a:t>les</a:t>
            </a:r>
            <a:r>
              <a:rPr lang="pt-BR" sz="2400" b="1" dirty="0">
                <a:solidFill>
                  <a:srgbClr val="081F5C"/>
                </a:solidFill>
                <a:latin typeface="Source Sans Pro"/>
                <a:ea typeface="Source Sans Pro"/>
              </a:rPr>
              <a:t> </a:t>
            </a:r>
            <a:r>
              <a:rPr lang="pt-BR" sz="2400" b="1" dirty="0" err="1">
                <a:solidFill>
                  <a:srgbClr val="081F5C"/>
                </a:solidFill>
                <a:latin typeface="Source Sans Pro"/>
                <a:ea typeface="Source Sans Pro"/>
              </a:rPr>
              <a:t>individus</a:t>
            </a:r>
            <a:r>
              <a:rPr lang="pt-BR" sz="2400" b="1" dirty="0">
                <a:solidFill>
                  <a:srgbClr val="081F5C"/>
                </a:solidFill>
                <a:latin typeface="Source Sans Pro"/>
                <a:ea typeface="Source Sans Pro"/>
              </a:rPr>
              <a:t> de :</a:t>
            </a:r>
          </a:p>
          <a:p>
            <a:endParaRPr lang="pt-BR" sz="2400" dirty="0">
              <a:solidFill>
                <a:srgbClr val="081F5C"/>
              </a:solidFill>
              <a:latin typeface="Source Sans Pro" panose="020B0503030403020204" pitchFamily="34" charset="0"/>
              <a:ea typeface="Yu Mincho" panose="02020400000000000000" pitchFamily="18" charset="-128"/>
            </a:endParaRPr>
          </a:p>
          <a:p>
            <a:pPr marL="457200" indent="-457200">
              <a:spcAft>
                <a:spcPts val="600"/>
              </a:spcAft>
              <a:buFont typeface="Wingdings" pitchFamily="2" charset="2"/>
              <a:buChar char="ü"/>
            </a:pPr>
            <a:r>
              <a:rPr lang="pt-BR" sz="2400" dirty="0" err="1">
                <a:solidFill>
                  <a:srgbClr val="081F5C"/>
                </a:solidFill>
                <a:latin typeface="Source Sans Pro"/>
                <a:ea typeface="Yu Mincho"/>
              </a:rPr>
              <a:t>bien</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vieillir</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dans</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un</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lieu</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qui</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leur</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convient</a:t>
            </a:r>
            <a:endParaRPr lang="pt-BR" sz="2400" dirty="0">
              <a:solidFill>
                <a:srgbClr val="081F5C"/>
              </a:solidFill>
              <a:latin typeface="Source Sans Pro"/>
              <a:ea typeface="Yu Mincho"/>
            </a:endParaRPr>
          </a:p>
          <a:p>
            <a:pPr marL="457200" indent="-457200">
              <a:spcAft>
                <a:spcPts val="600"/>
              </a:spcAft>
              <a:buFont typeface="Wingdings" pitchFamily="2" charset="2"/>
              <a:buChar char="ü"/>
            </a:pPr>
            <a:r>
              <a:rPr lang="pt-BR" sz="2400" dirty="0" err="1">
                <a:solidFill>
                  <a:srgbClr val="081F5C"/>
                </a:solidFill>
                <a:latin typeface="Source Sans Pro"/>
                <a:ea typeface="Yu Mincho"/>
              </a:rPr>
              <a:t>continuer</a:t>
            </a:r>
            <a:r>
              <a:rPr lang="pt-BR" sz="2400" dirty="0">
                <a:solidFill>
                  <a:srgbClr val="081F5C"/>
                </a:solidFill>
                <a:latin typeface="Source Sans Pro"/>
                <a:ea typeface="Yu Mincho"/>
              </a:rPr>
              <a:t> à </a:t>
            </a:r>
            <a:r>
              <a:rPr lang="pt-BR" sz="2400" dirty="0" err="1">
                <a:solidFill>
                  <a:srgbClr val="081F5C"/>
                </a:solidFill>
                <a:latin typeface="Source Sans Pro"/>
                <a:ea typeface="Yu Mincho"/>
              </a:rPr>
              <a:t>s'épanouir</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personnellement</a:t>
            </a:r>
            <a:endParaRPr lang="pt-BR" sz="2400" dirty="0">
              <a:solidFill>
                <a:srgbClr val="081F5C"/>
              </a:solidFill>
              <a:latin typeface="Source Sans Pro"/>
              <a:ea typeface="Yu Mincho"/>
            </a:endParaRPr>
          </a:p>
          <a:p>
            <a:pPr marL="457200" indent="-457200">
              <a:spcAft>
                <a:spcPts val="600"/>
              </a:spcAft>
              <a:buFont typeface="Wingdings" pitchFamily="2" charset="2"/>
              <a:buChar char="ü"/>
            </a:pPr>
            <a:r>
              <a:rPr lang="pt-BR" sz="2400" dirty="0" err="1">
                <a:solidFill>
                  <a:srgbClr val="081F5C"/>
                </a:solidFill>
                <a:latin typeface="Source Sans Pro"/>
                <a:ea typeface="Yu Mincho"/>
              </a:rPr>
              <a:t>être</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inclus</a:t>
            </a:r>
            <a:endParaRPr lang="pt-BR" sz="2400" dirty="0">
              <a:solidFill>
                <a:srgbClr val="081F5C"/>
              </a:solidFill>
              <a:latin typeface="Source Sans Pro"/>
              <a:ea typeface="Yu Mincho"/>
            </a:endParaRPr>
          </a:p>
          <a:p>
            <a:pPr marL="457200" indent="-457200">
              <a:spcAft>
                <a:spcPts val="600"/>
              </a:spcAft>
              <a:buFont typeface="Wingdings" pitchFamily="2" charset="2"/>
              <a:buChar char="ü"/>
            </a:pPr>
            <a:r>
              <a:rPr lang="pt-BR" sz="2400" dirty="0" err="1">
                <a:solidFill>
                  <a:srgbClr val="081F5C"/>
                </a:solidFill>
                <a:latin typeface="Source Sans Pro"/>
                <a:ea typeface="Yu Mincho"/>
              </a:rPr>
              <a:t>contribuer</a:t>
            </a:r>
            <a:r>
              <a:rPr lang="pt-BR" sz="2400" dirty="0">
                <a:solidFill>
                  <a:srgbClr val="081F5C"/>
                </a:solidFill>
                <a:latin typeface="Source Sans Pro"/>
                <a:ea typeface="Yu Mincho"/>
              </a:rPr>
              <a:t> à </a:t>
            </a:r>
            <a:r>
              <a:rPr lang="pt-BR" sz="2400" dirty="0" err="1">
                <a:solidFill>
                  <a:srgbClr val="081F5C"/>
                </a:solidFill>
                <a:latin typeface="Source Sans Pro"/>
                <a:ea typeface="Yu Mincho"/>
              </a:rPr>
              <a:t>leur</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communauté</a:t>
            </a:r>
            <a:endParaRPr lang="pt-BR" sz="2400" dirty="0">
              <a:solidFill>
                <a:srgbClr val="081F5C"/>
              </a:solidFill>
              <a:latin typeface="Source Sans Pro"/>
              <a:ea typeface="Yu Mincho"/>
            </a:endParaRPr>
          </a:p>
          <a:p>
            <a:pPr marL="457200" indent="-457200">
              <a:spcAft>
                <a:spcPts val="600"/>
              </a:spcAft>
              <a:buFont typeface="Wingdings" pitchFamily="2" charset="2"/>
              <a:buChar char="ü"/>
            </a:pPr>
            <a:r>
              <a:rPr lang="pt-BR" sz="2400" dirty="0" err="1">
                <a:solidFill>
                  <a:srgbClr val="081F5C"/>
                </a:solidFill>
                <a:latin typeface="Source Sans Pro"/>
                <a:ea typeface="Yu Mincho"/>
              </a:rPr>
              <a:t>Être</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indépendant</a:t>
            </a:r>
            <a:r>
              <a:rPr lang="pt-BR" sz="2400" dirty="0">
                <a:solidFill>
                  <a:srgbClr val="081F5C"/>
                </a:solidFill>
                <a:latin typeface="Source Sans Pro"/>
                <a:ea typeface="Yu Mincho"/>
              </a:rPr>
              <a:t> et </a:t>
            </a:r>
            <a:r>
              <a:rPr lang="pt-BR" sz="2400" dirty="0" err="1">
                <a:solidFill>
                  <a:srgbClr val="081F5C"/>
                </a:solidFill>
                <a:latin typeface="Source Sans Pro"/>
                <a:ea typeface="Yu Mincho"/>
              </a:rPr>
              <a:t>en</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bonne</a:t>
            </a:r>
            <a:r>
              <a:rPr lang="pt-BR" sz="2400" dirty="0">
                <a:solidFill>
                  <a:srgbClr val="081F5C"/>
                </a:solidFill>
                <a:latin typeface="Source Sans Pro"/>
                <a:ea typeface="Yu Mincho"/>
              </a:rPr>
              <a:t> </a:t>
            </a:r>
            <a:r>
              <a:rPr lang="pt-BR" sz="2400" dirty="0" err="1">
                <a:solidFill>
                  <a:srgbClr val="081F5C"/>
                </a:solidFill>
                <a:latin typeface="Source Sans Pro"/>
                <a:ea typeface="Yu Mincho"/>
              </a:rPr>
              <a:t>santé</a:t>
            </a:r>
            <a:endParaRPr lang="pt-BR" sz="2400" dirty="0">
              <a:solidFill>
                <a:srgbClr val="081F5C"/>
              </a:solidFill>
              <a:latin typeface="Source Sans Pro"/>
              <a:ea typeface="Yu Mincho"/>
            </a:endParaRPr>
          </a:p>
        </p:txBody>
      </p:sp>
      <p:pic>
        <p:nvPicPr>
          <p:cNvPr id="39" name="Picture 7">
            <a:extLst>
              <a:ext uri="{FF2B5EF4-FFF2-40B4-BE49-F238E27FC236}">
                <a16:creationId xmlns:a16="http://schemas.microsoft.com/office/drawing/2014/main" id="{9C13E885-62E4-F294-3458-C6A47B399C8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701" y="4525119"/>
            <a:ext cx="765387" cy="1783497"/>
          </a:xfrm>
          <a:prstGeom prst="rect">
            <a:avLst/>
          </a:prstGeom>
        </p:spPr>
      </p:pic>
      <p:pic>
        <p:nvPicPr>
          <p:cNvPr id="8" name="Image 16" descr="05.png">
            <a:extLst>
              <a:ext uri="{FF2B5EF4-FFF2-40B4-BE49-F238E27FC236}">
                <a16:creationId xmlns:a16="http://schemas.microsoft.com/office/drawing/2014/main" id="{EAC88B36-666E-0ACA-1B97-FADB03F7D3D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 b="5704"/>
          <a:stretch/>
        </p:blipFill>
        <p:spPr>
          <a:xfrm>
            <a:off x="176856" y="785506"/>
            <a:ext cx="6055404" cy="4168346"/>
          </a:xfrm>
          <a:prstGeom prst="rect">
            <a:avLst/>
          </a:prstGeom>
        </p:spPr>
      </p:pic>
      <p:sp>
        <p:nvSpPr>
          <p:cNvPr id="9" name="CasellaDiTesto 8">
            <a:extLst>
              <a:ext uri="{FF2B5EF4-FFF2-40B4-BE49-F238E27FC236}">
                <a16:creationId xmlns:a16="http://schemas.microsoft.com/office/drawing/2014/main" id="{74E1EC92-0411-B40D-755B-5DF0D047212F}"/>
              </a:ext>
            </a:extLst>
          </p:cNvPr>
          <p:cNvSpPr txBox="1"/>
          <p:nvPr/>
        </p:nvSpPr>
        <p:spPr>
          <a:xfrm>
            <a:off x="251927" y="1689130"/>
            <a:ext cx="1282059" cy="338554"/>
          </a:xfrm>
          <a:prstGeom prst="rect">
            <a:avLst/>
          </a:prstGeom>
          <a:solidFill>
            <a:schemeClr val="bg1"/>
          </a:solidFill>
        </p:spPr>
        <p:txBody>
          <a:bodyPr wrap="square" rtlCol="0">
            <a:spAutoFit/>
          </a:bodyPr>
          <a:lstStyle/>
          <a:p>
            <a:pPr algn="r"/>
            <a:r>
              <a:rPr lang="en-CH" sz="1600" dirty="0" err="1">
                <a:solidFill>
                  <a:srgbClr val="5C82A1"/>
                </a:solidFill>
                <a:latin typeface="Source Sans Pro" panose="020B0503030403020204" pitchFamily="34" charset="77"/>
              </a:rPr>
              <a:t>Etre</a:t>
            </a:r>
            <a:r>
              <a:rPr lang="en-CH" sz="1600" dirty="0">
                <a:solidFill>
                  <a:srgbClr val="5C82A1"/>
                </a:solidFill>
                <a:latin typeface="Source Sans Pro" panose="020B0503030403020204" pitchFamily="34" charset="77"/>
              </a:rPr>
              <a:t> mobile</a:t>
            </a:r>
            <a:endParaRPr lang="it-IT" sz="1600" dirty="0">
              <a:solidFill>
                <a:srgbClr val="5C82A1"/>
              </a:solidFill>
              <a:latin typeface="Source Sans Pro" panose="020B0503030403020204" pitchFamily="34" charset="77"/>
            </a:endParaRPr>
          </a:p>
        </p:txBody>
      </p:sp>
      <p:sp>
        <p:nvSpPr>
          <p:cNvPr id="10" name="CasellaDiTesto 9">
            <a:extLst>
              <a:ext uri="{FF2B5EF4-FFF2-40B4-BE49-F238E27FC236}">
                <a16:creationId xmlns:a16="http://schemas.microsoft.com/office/drawing/2014/main" id="{FABFE520-7920-67C5-65CE-21233A293CAC}"/>
              </a:ext>
            </a:extLst>
          </p:cNvPr>
          <p:cNvSpPr txBox="1"/>
          <p:nvPr/>
        </p:nvSpPr>
        <p:spPr>
          <a:xfrm>
            <a:off x="-26843" y="2240425"/>
            <a:ext cx="1642172" cy="1077218"/>
          </a:xfrm>
          <a:prstGeom prst="rect">
            <a:avLst/>
          </a:prstGeom>
          <a:solidFill>
            <a:schemeClr val="bg1"/>
          </a:solidFill>
        </p:spPr>
        <p:txBody>
          <a:bodyPr wrap="square" rtlCol="0">
            <a:spAutoFit/>
          </a:bodyPr>
          <a:lstStyle/>
          <a:p>
            <a:pPr algn="r"/>
            <a:r>
              <a:rPr lang="fr-FR" sz="1600" dirty="0">
                <a:solidFill>
                  <a:srgbClr val="FFC813"/>
                </a:solidFill>
                <a:latin typeface="Source Sans Pro" panose="020B0503030403020204" pitchFamily="34" charset="77"/>
              </a:rPr>
              <a:t>Apprendre, </a:t>
            </a:r>
            <a:r>
              <a:rPr lang="en-CH" sz="1600" dirty="0" err="1">
                <a:solidFill>
                  <a:srgbClr val="FFC813"/>
                </a:solidFill>
                <a:latin typeface="Source Sans Pro" panose="020B0503030403020204" pitchFamily="34" charset="77"/>
              </a:rPr>
              <a:t>évoluer</a:t>
            </a:r>
            <a:r>
              <a:rPr lang="fr-FR" sz="1600" dirty="0">
                <a:solidFill>
                  <a:srgbClr val="FFC813"/>
                </a:solidFill>
                <a:latin typeface="Source Sans Pro" panose="020B0503030403020204" pitchFamily="34" charset="77"/>
              </a:rPr>
              <a:t> et prendre des décisions</a:t>
            </a:r>
            <a:endParaRPr lang="it-IT" sz="1600" dirty="0">
              <a:solidFill>
                <a:srgbClr val="FFC813"/>
              </a:solidFill>
              <a:latin typeface="Source Sans Pro" panose="020B0503030403020204" pitchFamily="34" charset="77"/>
            </a:endParaRPr>
          </a:p>
        </p:txBody>
      </p:sp>
      <p:sp>
        <p:nvSpPr>
          <p:cNvPr id="11" name="CasellaDiTesto 10">
            <a:extLst>
              <a:ext uri="{FF2B5EF4-FFF2-40B4-BE49-F238E27FC236}">
                <a16:creationId xmlns:a16="http://schemas.microsoft.com/office/drawing/2014/main" id="{3ACCC587-CA79-1F11-FA5E-D61A668B4715}"/>
              </a:ext>
            </a:extLst>
          </p:cNvPr>
          <p:cNvSpPr txBox="1"/>
          <p:nvPr/>
        </p:nvSpPr>
        <p:spPr>
          <a:xfrm>
            <a:off x="-26843" y="3310290"/>
            <a:ext cx="2145749" cy="584775"/>
          </a:xfrm>
          <a:prstGeom prst="rect">
            <a:avLst/>
          </a:prstGeom>
          <a:solidFill>
            <a:schemeClr val="bg1"/>
          </a:solidFill>
        </p:spPr>
        <p:txBody>
          <a:bodyPr wrap="square" rtlCol="0">
            <a:spAutoFit/>
          </a:bodyPr>
          <a:lstStyle/>
          <a:p>
            <a:pPr algn="r"/>
            <a:r>
              <a:rPr lang="it-IT" sz="1600" dirty="0">
                <a:solidFill>
                  <a:srgbClr val="0093D5"/>
                </a:solidFill>
                <a:latin typeface="Source Sans Pro" panose="020B0503030403020204" pitchFamily="34" charset="77"/>
              </a:rPr>
              <a:t>Répondre aux</a:t>
            </a:r>
            <a:r>
              <a:rPr lang="en-CH" sz="1600" dirty="0">
                <a:solidFill>
                  <a:srgbClr val="0093D5"/>
                </a:solidFill>
                <a:latin typeface="Source Sans Pro" panose="020B0503030403020204" pitchFamily="34" charset="77"/>
              </a:rPr>
              <a:t> </a:t>
            </a:r>
            <a:r>
              <a:rPr lang="it-IT" sz="1600" dirty="0">
                <a:solidFill>
                  <a:srgbClr val="0093D5"/>
                </a:solidFill>
                <a:latin typeface="Source Sans Pro" panose="020B0503030403020204" pitchFamily="34" charset="77"/>
              </a:rPr>
              <a:t>besoins fondamentaux</a:t>
            </a:r>
          </a:p>
        </p:txBody>
      </p:sp>
      <p:sp>
        <p:nvSpPr>
          <p:cNvPr id="12" name="CasellaDiTesto 11">
            <a:extLst>
              <a:ext uri="{FF2B5EF4-FFF2-40B4-BE49-F238E27FC236}">
                <a16:creationId xmlns:a16="http://schemas.microsoft.com/office/drawing/2014/main" id="{45A04EC9-4095-681E-6C6A-33F941A44CDF}"/>
              </a:ext>
            </a:extLst>
          </p:cNvPr>
          <p:cNvSpPr txBox="1"/>
          <p:nvPr/>
        </p:nvSpPr>
        <p:spPr>
          <a:xfrm>
            <a:off x="4764268" y="1576112"/>
            <a:ext cx="1642172" cy="830997"/>
          </a:xfrm>
          <a:prstGeom prst="rect">
            <a:avLst/>
          </a:prstGeom>
          <a:solidFill>
            <a:schemeClr val="bg1"/>
          </a:solidFill>
        </p:spPr>
        <p:txBody>
          <a:bodyPr wrap="square" rtlCol="0">
            <a:spAutoFit/>
          </a:bodyPr>
          <a:lstStyle/>
          <a:p>
            <a:r>
              <a:rPr lang="fr-FR" sz="1600" dirty="0">
                <a:solidFill>
                  <a:srgbClr val="F5887C"/>
                </a:solidFill>
                <a:latin typeface="Source Sans Pro" panose="020B0503030403020204" pitchFamily="34" charset="77"/>
              </a:rPr>
              <a:t>Construire et entretenir des relations</a:t>
            </a:r>
            <a:r>
              <a:rPr lang="en-CH" sz="1600" dirty="0">
                <a:solidFill>
                  <a:srgbClr val="F5887C"/>
                </a:solidFill>
                <a:latin typeface="Source Sans Pro" panose="020B0503030403020204" pitchFamily="34" charset="77"/>
              </a:rPr>
              <a:t> </a:t>
            </a:r>
            <a:endParaRPr lang="it-IT" sz="1600" dirty="0">
              <a:solidFill>
                <a:srgbClr val="F5887C"/>
              </a:solidFill>
              <a:latin typeface="Source Sans Pro" panose="020B0503030403020204" pitchFamily="34" charset="77"/>
            </a:endParaRPr>
          </a:p>
        </p:txBody>
      </p:sp>
      <p:sp>
        <p:nvSpPr>
          <p:cNvPr id="13" name="CasellaDiTesto 12">
            <a:extLst>
              <a:ext uri="{FF2B5EF4-FFF2-40B4-BE49-F238E27FC236}">
                <a16:creationId xmlns:a16="http://schemas.microsoft.com/office/drawing/2014/main" id="{A59D4134-51C3-D18F-5097-8A0EC1C7883D}"/>
              </a:ext>
            </a:extLst>
          </p:cNvPr>
          <p:cNvSpPr txBox="1"/>
          <p:nvPr/>
        </p:nvSpPr>
        <p:spPr>
          <a:xfrm>
            <a:off x="4682358" y="2611045"/>
            <a:ext cx="1154660" cy="338554"/>
          </a:xfrm>
          <a:prstGeom prst="rect">
            <a:avLst/>
          </a:prstGeom>
          <a:solidFill>
            <a:schemeClr val="bg1"/>
          </a:solidFill>
        </p:spPr>
        <p:txBody>
          <a:bodyPr wrap="square" rtlCol="0">
            <a:spAutoFit/>
          </a:bodyPr>
          <a:lstStyle/>
          <a:p>
            <a:r>
              <a:rPr lang="it-IT" sz="1600" dirty="0">
                <a:solidFill>
                  <a:srgbClr val="892C2F"/>
                </a:solidFill>
                <a:latin typeface="Source Sans Pro" panose="020B0503030403020204" pitchFamily="34" charset="77"/>
              </a:rPr>
              <a:t>Contribuer</a:t>
            </a:r>
          </a:p>
        </p:txBody>
      </p:sp>
    </p:spTree>
    <p:extLst>
      <p:ext uri="{BB962C8B-B14F-4D97-AF65-F5344CB8AC3E}">
        <p14:creationId xmlns:p14="http://schemas.microsoft.com/office/powerpoint/2010/main" val="271687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7512" y="4201885"/>
            <a:ext cx="1731537" cy="2457041"/>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763764" y="761752"/>
            <a:ext cx="5555165" cy="4339650"/>
          </a:xfrm>
          <a:prstGeom prst="rect">
            <a:avLst/>
          </a:prstGeom>
          <a:noFill/>
        </p:spPr>
        <p:txBody>
          <a:bodyPr wrap="square" lIns="91440" tIns="45720" rIns="91440" bIns="45720" anchor="t">
            <a:spAutoFit/>
          </a:bodyPr>
          <a:lstStyle/>
          <a:p>
            <a:r>
              <a:rPr lang="pt-BR" sz="2300" b="1" kern="100" dirty="0" err="1">
                <a:solidFill>
                  <a:srgbClr val="081F5C"/>
                </a:solidFill>
                <a:latin typeface="Source Sans Pro"/>
                <a:ea typeface="Source Sans Pro"/>
                <a:cs typeface="Times New Roman"/>
              </a:rPr>
              <a:t>Les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environnements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favorables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aux</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personnes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âgées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profitent</a:t>
            </a:r>
            <a:r>
              <a:rPr lang="pt-BR" sz="2300" b="1" kern="100" dirty="0">
                <a:solidFill>
                  <a:srgbClr val="081F5C"/>
                </a:solidFill>
                <a:latin typeface="Source Sans Pro"/>
                <a:ea typeface="Source Sans Pro"/>
                <a:cs typeface="Times New Roman"/>
              </a:rPr>
              <a:t> à </a:t>
            </a:r>
            <a:r>
              <a:rPr lang="pt-BR" sz="2300" b="1" kern="100" dirty="0" err="1">
                <a:solidFill>
                  <a:srgbClr val="081F5C"/>
                </a:solidFill>
                <a:latin typeface="Source Sans Pro"/>
                <a:ea typeface="Source Sans Pro"/>
                <a:cs typeface="Times New Roman"/>
              </a:rPr>
              <a:t>tous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les</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membres</a:t>
            </a:r>
            <a:r>
              <a:rPr lang="pt-BR" sz="2300" b="1" kern="100" dirty="0">
                <a:solidFill>
                  <a:srgbClr val="081F5C"/>
                </a:solidFill>
                <a:latin typeface="Source Sans Pro"/>
                <a:ea typeface="Source Sans Pro"/>
                <a:cs typeface="Times New Roman"/>
              </a:rPr>
              <a:t> de </a:t>
            </a:r>
            <a:r>
              <a:rPr lang="pt-BR" sz="2300" b="1" kern="100" dirty="0" err="1">
                <a:solidFill>
                  <a:srgbClr val="081F5C"/>
                </a:solidFill>
                <a:latin typeface="Source Sans Pro"/>
                <a:ea typeface="Source Sans Pro"/>
                <a:cs typeface="Times New Roman"/>
              </a:rPr>
              <a:t>la</a:t>
            </a:r>
            <a:r>
              <a:rPr lang="pt-BR" sz="2300" b="1" kern="100" dirty="0">
                <a:solidFill>
                  <a:srgbClr val="081F5C"/>
                </a:solidFill>
                <a:latin typeface="Source Sans Pro"/>
                <a:ea typeface="Source Sans Pro"/>
                <a:cs typeface="Times New Roman"/>
              </a:rPr>
              <a:t> </a:t>
            </a:r>
            <a:r>
              <a:rPr lang="pt-BR" sz="2300" b="1" kern="100" dirty="0" err="1">
                <a:solidFill>
                  <a:srgbClr val="081F5C"/>
                </a:solidFill>
                <a:latin typeface="Source Sans Pro"/>
                <a:ea typeface="Source Sans Pro"/>
                <a:cs typeface="Times New Roman"/>
              </a:rPr>
              <a:t>communauté</a:t>
            </a:r>
            <a:r>
              <a:rPr lang="pt-BR" sz="2300" b="1"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en</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supprimant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barrières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physiques</a:t>
            </a:r>
            <a:r>
              <a:rPr lang="pt-BR" sz="2300" kern="100" dirty="0">
                <a:solidFill>
                  <a:srgbClr val="081F5C"/>
                </a:solidFill>
                <a:latin typeface="Source Sans Pro"/>
                <a:ea typeface="Source Sans Pro"/>
                <a:cs typeface="Times New Roman"/>
              </a:rPr>
              <a:t> et </a:t>
            </a:r>
            <a:r>
              <a:rPr lang="pt-BR" sz="2300" kern="100" dirty="0" err="1">
                <a:solidFill>
                  <a:srgbClr val="081F5C"/>
                </a:solidFill>
                <a:latin typeface="Source Sans Pro"/>
                <a:ea typeface="Source Sans Pro"/>
                <a:cs typeface="Times New Roman"/>
              </a:rPr>
              <a:t>sociales</a:t>
            </a:r>
            <a:r>
              <a:rPr lang="pt-BR" sz="2300" kern="100" dirty="0">
                <a:solidFill>
                  <a:srgbClr val="081F5C"/>
                </a:solidFill>
                <a:latin typeface="Source Sans Pro"/>
                <a:ea typeface="Source Sans Pro"/>
                <a:cs typeface="Times New Roman"/>
              </a:rPr>
              <a:t> et </a:t>
            </a:r>
            <a:r>
              <a:rPr lang="pt-BR" sz="2300" kern="100" dirty="0" err="1">
                <a:solidFill>
                  <a:srgbClr val="081F5C"/>
                </a:solidFill>
                <a:latin typeface="Source Sans Pro"/>
                <a:ea typeface="Source Sans Pro"/>
                <a:cs typeface="Times New Roman"/>
              </a:rPr>
              <a:t>en</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favorisant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l'inclusion</a:t>
            </a:r>
            <a:r>
              <a:rPr lang="pt-BR" sz="2300" kern="100" dirty="0">
                <a:solidFill>
                  <a:srgbClr val="081F5C"/>
                </a:solidFill>
                <a:latin typeface="Source Sans Pro"/>
                <a:ea typeface="Source Sans Pro"/>
                <a:cs typeface="Times New Roman"/>
              </a:rPr>
              <a:t>. </a:t>
            </a:r>
          </a:p>
          <a:p>
            <a:endParaRPr lang="pt-BR" sz="2300" kern="100" dirty="0">
              <a:solidFill>
                <a:srgbClr val="081F5C"/>
              </a:solidFill>
              <a:latin typeface="Source Sans Pro"/>
              <a:ea typeface="Source Sans Pro"/>
              <a:cs typeface="Times New Roman"/>
            </a:endParaRPr>
          </a:p>
          <a:p>
            <a:r>
              <a:rPr lang="pt-BR" sz="2300" kern="100" dirty="0" err="1">
                <a:solidFill>
                  <a:srgbClr val="081F5C"/>
                </a:solidFill>
                <a:latin typeface="Source Sans Pro"/>
                <a:ea typeface="Source Sans Pro"/>
                <a:cs typeface="Times New Roman"/>
              </a:rPr>
              <a:t>Les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personnes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âgées</a:t>
            </a:r>
            <a:r>
              <a:rPr lang="pt-BR" sz="2300" kern="100" dirty="0">
                <a:solidFill>
                  <a:srgbClr val="081F5C"/>
                </a:solidFill>
                <a:latin typeface="Source Sans Pro"/>
                <a:ea typeface="Source Sans Pro"/>
                <a:cs typeface="Times New Roman"/>
              </a:rPr>
              <a:t> ne </a:t>
            </a:r>
            <a:r>
              <a:rPr lang="pt-BR" sz="2300" kern="100" dirty="0" err="1">
                <a:solidFill>
                  <a:srgbClr val="081F5C"/>
                </a:solidFill>
                <a:latin typeface="Source Sans Pro"/>
                <a:ea typeface="Source Sans Pro"/>
                <a:cs typeface="Times New Roman"/>
              </a:rPr>
              <a:t>sont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pas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seules</a:t>
            </a:r>
            <a:r>
              <a:rPr lang="pt-BR" sz="2300" kern="100" dirty="0">
                <a:solidFill>
                  <a:srgbClr val="081F5C"/>
                </a:solidFill>
                <a:latin typeface="Source Sans Pro"/>
                <a:ea typeface="Source Sans Pro"/>
                <a:cs typeface="Times New Roman"/>
              </a:rPr>
              <a:t> à </a:t>
            </a:r>
            <a:r>
              <a:rPr lang="pt-BR" sz="2300" kern="100" dirty="0" err="1">
                <a:solidFill>
                  <a:srgbClr val="081F5C"/>
                </a:solidFill>
                <a:latin typeface="Source Sans Pro"/>
                <a:ea typeface="Source Sans Pro"/>
                <a:cs typeface="Times New Roman"/>
              </a:rPr>
              <a:t>en</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bénéficier</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Ils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améliorent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également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l'accessibilité</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s'attaquent</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aux</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inégalités</a:t>
            </a:r>
            <a:r>
              <a:rPr lang="pt-BR" sz="2300" kern="100" dirty="0">
                <a:solidFill>
                  <a:srgbClr val="081F5C"/>
                </a:solidFill>
                <a:latin typeface="Source Sans Pro"/>
                <a:ea typeface="Source Sans Pro"/>
                <a:cs typeface="Times New Roman"/>
              </a:rPr>
              <a:t> de </a:t>
            </a:r>
            <a:r>
              <a:rPr lang="pt-BR" sz="2300" kern="100" dirty="0" err="1">
                <a:solidFill>
                  <a:srgbClr val="081F5C"/>
                </a:solidFill>
                <a:latin typeface="Source Sans Pro"/>
                <a:ea typeface="Source Sans Pro"/>
                <a:cs typeface="Times New Roman"/>
              </a:rPr>
              <a:t>genres</a:t>
            </a:r>
            <a:r>
              <a:rPr lang="pt-BR" sz="2300" kern="100" dirty="0">
                <a:solidFill>
                  <a:srgbClr val="081F5C"/>
                </a:solidFill>
                <a:latin typeface="Source Sans Pro"/>
                <a:ea typeface="Source Sans Pro"/>
                <a:cs typeface="Times New Roman"/>
              </a:rPr>
              <a:t> et </a:t>
            </a:r>
            <a:r>
              <a:rPr lang="pt-BR" sz="2300" kern="100" dirty="0" err="1">
                <a:solidFill>
                  <a:srgbClr val="081F5C"/>
                </a:solidFill>
                <a:latin typeface="Source Sans Pro"/>
                <a:ea typeface="Source Sans Pro"/>
                <a:cs typeface="Times New Roman"/>
              </a:rPr>
              <a:t>contribuent</a:t>
            </a:r>
            <a:r>
              <a:rPr lang="pt-BR" sz="2300" kern="100" dirty="0">
                <a:solidFill>
                  <a:srgbClr val="081F5C"/>
                </a:solidFill>
                <a:latin typeface="Source Sans Pro"/>
                <a:ea typeface="Source Sans Pro"/>
                <a:cs typeface="Times New Roman"/>
              </a:rPr>
              <a:t> à </a:t>
            </a:r>
            <a:r>
              <a:rPr lang="pt-BR" sz="2300" kern="100" dirty="0" err="1">
                <a:solidFill>
                  <a:srgbClr val="081F5C"/>
                </a:solidFill>
                <a:latin typeface="Source Sans Pro"/>
                <a:ea typeface="Source Sans Pro"/>
                <a:cs typeface="Times New Roman"/>
              </a:rPr>
              <a:t>renforcer</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la</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résilience</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des</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communautés</a:t>
            </a:r>
            <a:r>
              <a:rPr lang="pt-BR" sz="2300" kern="100" dirty="0">
                <a:solidFill>
                  <a:srgbClr val="081F5C"/>
                </a:solidFill>
                <a:latin typeface="Source Sans Pro"/>
                <a:ea typeface="Source Sans Pro"/>
                <a:cs typeface="Times New Roman"/>
              </a:rPr>
              <a:t> face </a:t>
            </a:r>
            <a:r>
              <a:rPr lang="pt-BR" sz="2300" kern="100" dirty="0" err="1">
                <a:solidFill>
                  <a:srgbClr val="081F5C"/>
                </a:solidFill>
                <a:latin typeface="Source Sans Pro"/>
                <a:ea typeface="Source Sans Pro"/>
                <a:cs typeface="Times New Roman"/>
              </a:rPr>
              <a:t>aux</a:t>
            </a:r>
            <a:r>
              <a:rPr lang="pt-BR" sz="2300" kern="100" dirty="0">
                <a:solidFill>
                  <a:srgbClr val="081F5C"/>
                </a:solidFill>
                <a:latin typeface="Source Sans Pro"/>
                <a:ea typeface="Source Sans Pro"/>
                <a:cs typeface="Times New Roman"/>
              </a:rPr>
              <a:t> </a:t>
            </a:r>
            <a:r>
              <a:rPr lang="pt-BR" sz="2300" kern="100" dirty="0" err="1">
                <a:solidFill>
                  <a:srgbClr val="081F5C"/>
                </a:solidFill>
                <a:latin typeface="Source Sans Pro"/>
                <a:ea typeface="Source Sans Pro"/>
                <a:cs typeface="Times New Roman"/>
              </a:rPr>
              <a:t>situations</a:t>
            </a:r>
            <a:r>
              <a:rPr lang="pt-BR" sz="2300" kern="100" dirty="0">
                <a:solidFill>
                  <a:srgbClr val="081F5C"/>
                </a:solidFill>
                <a:latin typeface="Source Sans Pro"/>
                <a:ea typeface="Source Sans Pro"/>
                <a:cs typeface="Times New Roman"/>
              </a:rPr>
              <a:t> d'</a:t>
            </a:r>
            <a:r>
              <a:rPr lang="pt-BR" sz="2300" kern="100" dirty="0" err="1">
                <a:solidFill>
                  <a:srgbClr val="081F5C"/>
                </a:solidFill>
                <a:latin typeface="Source Sans Pro"/>
                <a:ea typeface="Source Sans Pro"/>
                <a:cs typeface="Times New Roman"/>
              </a:rPr>
              <a:t>urgence</a:t>
            </a:r>
            <a:r>
              <a:rPr lang="pt-BR" sz="2300" kern="100" dirty="0">
                <a:solidFill>
                  <a:srgbClr val="081F5C"/>
                </a:solidFill>
                <a:latin typeface="Source Sans Pro"/>
                <a:ea typeface="Source Sans Pro"/>
                <a:cs typeface="Times New Roman"/>
              </a:rPr>
              <a:t>.</a:t>
            </a:r>
          </a:p>
        </p:txBody>
      </p:sp>
      <p:pic>
        <p:nvPicPr>
          <p:cNvPr id="5" name="Picture 7">
            <a:extLst>
              <a:ext uri="{FF2B5EF4-FFF2-40B4-BE49-F238E27FC236}">
                <a16:creationId xmlns:a16="http://schemas.microsoft.com/office/drawing/2014/main" id="{9813B753-FC59-9CDA-4DC8-8A00997120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701" y="4525119"/>
            <a:ext cx="765387" cy="1783497"/>
          </a:xfrm>
          <a:prstGeom prst="rect">
            <a:avLst/>
          </a:prstGeom>
        </p:spPr>
      </p:pic>
      <p:pic>
        <p:nvPicPr>
          <p:cNvPr id="6" name="Picture 6" descr="A person sitting on a bus&#10;&#10;Description automatically generated with medium confidence">
            <a:extLst>
              <a:ext uri="{FF2B5EF4-FFF2-40B4-BE49-F238E27FC236}">
                <a16:creationId xmlns:a16="http://schemas.microsoft.com/office/drawing/2014/main" id="{CB4A70D9-FA75-AD6E-051E-07FF1792AC1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23273" y="886587"/>
            <a:ext cx="4307591" cy="4401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02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542DD34-C73B-3D1D-DC99-92E6A5E34C3B}"/>
              </a:ext>
            </a:extLst>
          </p:cNvPr>
          <p:cNvPicPr>
            <a:picLocks noChangeAspect="1"/>
          </p:cNvPicPr>
          <p:nvPr/>
        </p:nvPicPr>
        <p:blipFill>
          <a:blip r:embed="rId2"/>
          <a:stretch>
            <a:fillRect/>
          </a:stretch>
        </p:blipFill>
        <p:spPr>
          <a:xfrm>
            <a:off x="-10886" y="182982"/>
            <a:ext cx="12216366" cy="6844349"/>
          </a:xfrm>
          <a:prstGeom prst="rect">
            <a:avLst/>
          </a:prstGeom>
        </p:spPr>
      </p:pic>
      <p:pic>
        <p:nvPicPr>
          <p:cNvPr id="4" name="Picture 3">
            <a:extLst>
              <a:ext uri="{FF2B5EF4-FFF2-40B4-BE49-F238E27FC236}">
                <a16:creationId xmlns:a16="http://schemas.microsoft.com/office/drawing/2014/main" id="{C859CB6A-D40A-7CD2-1BF1-0475E9A84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7512" y="4201885"/>
            <a:ext cx="1731537" cy="2457041"/>
          </a:xfrm>
          <a:prstGeom prst="rect">
            <a:avLst/>
          </a:prstGeom>
        </p:spPr>
      </p:pic>
      <p:pic>
        <p:nvPicPr>
          <p:cNvPr id="8" name="Picture 7">
            <a:extLst>
              <a:ext uri="{FF2B5EF4-FFF2-40B4-BE49-F238E27FC236}">
                <a16:creationId xmlns:a16="http://schemas.microsoft.com/office/drawing/2014/main" id="{27C4AF33-33CB-E789-C050-3C7F7C1358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01" y="4525119"/>
            <a:ext cx="765387" cy="1783497"/>
          </a:xfrm>
          <a:prstGeom prst="rect">
            <a:avLst/>
          </a:prstGeom>
        </p:spPr>
      </p:pic>
      <p:pic>
        <p:nvPicPr>
          <p:cNvPr id="9" name="Picture 8" descr="A picture containing text, lamp&#10;&#10;Description automatically generated">
            <a:extLst>
              <a:ext uri="{FF2B5EF4-FFF2-40B4-BE49-F238E27FC236}">
                <a16:creationId xmlns:a16="http://schemas.microsoft.com/office/drawing/2014/main" id="{2441E805-4E70-5ED3-4B61-5D8FAD525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82372">
            <a:off x="10211996" y="6118243"/>
            <a:ext cx="675209" cy="423074"/>
          </a:xfrm>
          <a:prstGeom prst="rect">
            <a:avLst/>
          </a:prstGeom>
        </p:spPr>
      </p:pic>
      <p:pic>
        <p:nvPicPr>
          <p:cNvPr id="14" name="Picture 13" descr="A picture containing text, light&#10;&#10;Description automatically generated">
            <a:extLst>
              <a:ext uri="{FF2B5EF4-FFF2-40B4-BE49-F238E27FC236}">
                <a16:creationId xmlns:a16="http://schemas.microsoft.com/office/drawing/2014/main" id="{F0C2B3A3-4A61-1664-03B0-CD8C9FC22D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54336" flipH="1">
            <a:off x="1782985" y="5789246"/>
            <a:ext cx="338046" cy="321556"/>
          </a:xfrm>
          <a:prstGeom prst="rect">
            <a:avLst/>
          </a:prstGeom>
        </p:spPr>
      </p:pic>
      <p:pic>
        <p:nvPicPr>
          <p:cNvPr id="15" name="Picture 14" descr="A picture containing text, light, dark, sign&#10;&#10;Description automatically generated">
            <a:extLst>
              <a:ext uri="{FF2B5EF4-FFF2-40B4-BE49-F238E27FC236}">
                <a16:creationId xmlns:a16="http://schemas.microsoft.com/office/drawing/2014/main" id="{8ABE8058-5E5C-B3E9-A5F8-E993966842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280640">
            <a:off x="795702" y="5455828"/>
            <a:ext cx="949836" cy="732731"/>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3D0D245B-323F-8A4C-160E-087E12DE6FB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01475" y="5550557"/>
            <a:ext cx="129389" cy="1082555"/>
          </a:xfrm>
          <a:prstGeom prst="rect">
            <a:avLst/>
          </a:prstGeom>
        </p:spPr>
      </p:pic>
      <p:sp>
        <p:nvSpPr>
          <p:cNvPr id="18" name="TextBox 17">
            <a:extLst>
              <a:ext uri="{FF2B5EF4-FFF2-40B4-BE49-F238E27FC236}">
                <a16:creationId xmlns:a16="http://schemas.microsoft.com/office/drawing/2014/main" id="{956FDE31-F86F-F321-F63D-571A50463A07}"/>
              </a:ext>
            </a:extLst>
          </p:cNvPr>
          <p:cNvSpPr txBox="1"/>
          <p:nvPr/>
        </p:nvSpPr>
        <p:spPr>
          <a:xfrm>
            <a:off x="4753864" y="927441"/>
            <a:ext cx="6058848" cy="4154984"/>
          </a:xfrm>
          <a:prstGeom prst="rect">
            <a:avLst/>
          </a:prstGeom>
          <a:noFill/>
        </p:spPr>
        <p:txBody>
          <a:bodyPr wrap="square" lIns="91440" tIns="45720" rIns="91440" bIns="45720" anchor="t">
            <a:spAutoFit/>
          </a:bodyPr>
          <a:lstStyle/>
          <a:p>
            <a:r>
              <a:rPr lang="pt-BR" sz="2400" kern="100" dirty="0">
                <a:solidFill>
                  <a:srgbClr val="081F5C"/>
                </a:solidFill>
                <a:latin typeface="Source Sans Pro" panose="020B0503030403020204" pitchFamily="34" charset="77"/>
                <a:ea typeface="+mn-lt"/>
                <a:cs typeface="+mn-lt"/>
              </a:rPr>
              <a:t>La </a:t>
            </a:r>
            <a:r>
              <a:rPr lang="pt-BR" sz="2400" kern="100" dirty="0" err="1">
                <a:solidFill>
                  <a:srgbClr val="081F5C"/>
                </a:solidFill>
                <a:latin typeface="Source Sans Pro" panose="020B0503030403020204" pitchFamily="34" charset="77"/>
                <a:ea typeface="+mn-lt"/>
                <a:cs typeface="+mn-lt"/>
              </a:rPr>
              <a:t>création</a:t>
            </a:r>
            <a:r>
              <a:rPr lang="pt-BR" sz="2400" kern="100" dirty="0">
                <a:solidFill>
                  <a:srgbClr val="081F5C"/>
                </a:solidFill>
                <a:latin typeface="Source Sans Pro" panose="020B0503030403020204" pitchFamily="34" charset="77"/>
                <a:ea typeface="+mn-lt"/>
                <a:cs typeface="+mn-lt"/>
              </a:rPr>
              <a:t> d'</a:t>
            </a:r>
            <a:r>
              <a:rPr lang="pt-BR" sz="2400" kern="100" dirty="0" err="1">
                <a:solidFill>
                  <a:srgbClr val="081F5C"/>
                </a:solidFill>
                <a:latin typeface="Source Sans Pro" panose="020B0503030403020204" pitchFamily="34" charset="77"/>
                <a:ea typeface="+mn-lt"/>
                <a:cs typeface="+mn-lt"/>
              </a:rPr>
              <a:t>environnements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favorables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aux</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personnes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âgées</a:t>
            </a:r>
            <a:r>
              <a:rPr lang="pt-BR" sz="2400" kern="100" dirty="0">
                <a:solidFill>
                  <a:srgbClr val="081F5C"/>
                </a:solidFill>
                <a:latin typeface="Source Sans Pro" panose="020B0503030403020204" pitchFamily="34" charset="77"/>
                <a:ea typeface="+mn-lt"/>
                <a:cs typeface="+mn-lt"/>
              </a:rPr>
              <a:t> est </a:t>
            </a:r>
            <a:r>
              <a:rPr lang="pt-BR" sz="2400" kern="100" dirty="0" err="1">
                <a:solidFill>
                  <a:srgbClr val="081F5C"/>
                </a:solidFill>
                <a:latin typeface="Source Sans Pro" panose="020B0503030403020204" pitchFamily="34" charset="77"/>
                <a:ea typeface="+mn-lt"/>
                <a:cs typeface="+mn-lt"/>
              </a:rPr>
              <a:t>également</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l'un</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des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domaines</a:t>
            </a:r>
            <a:r>
              <a:rPr lang="pt-BR" sz="2400" kern="100" dirty="0">
                <a:solidFill>
                  <a:srgbClr val="081F5C"/>
                </a:solidFill>
                <a:latin typeface="Source Sans Pro" panose="020B0503030403020204" pitchFamily="34" charset="77"/>
                <a:ea typeface="+mn-lt"/>
                <a:cs typeface="+mn-lt"/>
              </a:rPr>
              <a:t> d'</a:t>
            </a:r>
            <a:r>
              <a:rPr lang="pt-BR" sz="2400" kern="100" dirty="0" err="1">
                <a:solidFill>
                  <a:srgbClr val="081F5C"/>
                </a:solidFill>
                <a:latin typeface="Source Sans Pro" panose="020B0503030403020204" pitchFamily="34" charset="77"/>
                <a:ea typeface="+mn-lt"/>
                <a:cs typeface="+mn-lt"/>
              </a:rPr>
              <a:t>action</a:t>
            </a:r>
            <a:r>
              <a:rPr lang="pt-BR" sz="2400" kern="100" dirty="0">
                <a:solidFill>
                  <a:srgbClr val="081F5C"/>
                </a:solidFill>
                <a:latin typeface="Source Sans Pro" panose="020B0503030403020204" pitchFamily="34" charset="77"/>
                <a:ea typeface="+mn-lt"/>
                <a:cs typeface="+mn-lt"/>
              </a:rPr>
              <a:t> de </a:t>
            </a:r>
            <a:r>
              <a:rPr lang="pt-BR" sz="2400" kern="100" dirty="0" err="1">
                <a:solidFill>
                  <a:srgbClr val="081F5C"/>
                </a:solidFill>
                <a:latin typeface="Source Sans Pro" panose="020B0503030403020204" pitchFamily="34" charset="77"/>
                <a:ea typeface="+mn-lt"/>
                <a:cs typeface="+mn-lt"/>
              </a:rPr>
              <a:t>la</a:t>
            </a:r>
            <a:r>
              <a:rPr lang="pt-BR" sz="2400"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Décennie</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des</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Nations</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unies</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pour</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le</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vieillissement</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en</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bonne</a:t>
            </a:r>
            <a:r>
              <a:rPr lang="pt-BR" sz="2400" b="1" kern="100" dirty="0">
                <a:solidFill>
                  <a:srgbClr val="081F5C"/>
                </a:solidFill>
                <a:latin typeface="Source Sans Pro" panose="020B0503030403020204" pitchFamily="34" charset="77"/>
                <a:ea typeface="+mn-lt"/>
                <a:cs typeface="+mn-lt"/>
              </a:rPr>
              <a:t> </a:t>
            </a:r>
            <a:r>
              <a:rPr lang="pt-BR" sz="2400" b="1" kern="100" dirty="0" err="1">
                <a:solidFill>
                  <a:srgbClr val="081F5C"/>
                </a:solidFill>
                <a:latin typeface="Source Sans Pro" panose="020B0503030403020204" pitchFamily="34" charset="77"/>
                <a:ea typeface="+mn-lt"/>
                <a:cs typeface="+mn-lt"/>
              </a:rPr>
              <a:t>santé</a:t>
            </a:r>
            <a:r>
              <a:rPr lang="pt-BR" sz="2400" b="1" kern="100" dirty="0">
                <a:solidFill>
                  <a:srgbClr val="081F5C"/>
                </a:solidFill>
                <a:latin typeface="Source Sans Pro" panose="020B0503030403020204" pitchFamily="34" charset="77"/>
                <a:ea typeface="+mn-lt"/>
                <a:cs typeface="+mn-lt"/>
              </a:rPr>
              <a:t> </a:t>
            </a:r>
            <a:r>
              <a:rPr lang="pt-BR" sz="2400" kern="100" dirty="0">
                <a:solidFill>
                  <a:srgbClr val="081F5C"/>
                </a:solidFill>
                <a:latin typeface="Source Sans Pro" panose="020B0503030403020204" pitchFamily="34" charset="77"/>
                <a:ea typeface="+mn-lt"/>
                <a:cs typeface="+mn-lt"/>
              </a:rPr>
              <a:t>(2021-2030).</a:t>
            </a:r>
          </a:p>
          <a:p>
            <a:endParaRPr lang="pt-BR" sz="2400" kern="100" dirty="0">
              <a:solidFill>
                <a:srgbClr val="081F5C"/>
              </a:solidFill>
              <a:latin typeface="Source Sans Pro" panose="020B0503030403020204" pitchFamily="34" charset="77"/>
              <a:ea typeface="+mn-lt"/>
              <a:cs typeface="+mn-lt"/>
            </a:endParaRPr>
          </a:p>
          <a:p>
            <a:r>
              <a:rPr lang="pt-BR" sz="2400" kern="100" dirty="0">
                <a:solidFill>
                  <a:srgbClr val="081F5C"/>
                </a:solidFill>
                <a:latin typeface="Source Sans Pro" panose="020B0503030403020204" pitchFamily="34" charset="77"/>
                <a:ea typeface="+mn-lt"/>
                <a:cs typeface="+mn-lt"/>
              </a:rPr>
              <a:t>La </a:t>
            </a:r>
            <a:r>
              <a:rPr lang="pt-BR" sz="2400" kern="100" dirty="0" err="1">
                <a:solidFill>
                  <a:srgbClr val="081F5C"/>
                </a:solidFill>
                <a:latin typeface="Source Sans Pro" panose="020B0503030403020204" pitchFamily="34" charset="77"/>
                <a:ea typeface="+mn-lt"/>
                <a:cs typeface="+mn-lt"/>
              </a:rPr>
              <a:t>Décennie</a:t>
            </a:r>
            <a:r>
              <a:rPr lang="pt-BR" sz="2400" kern="100" dirty="0">
                <a:solidFill>
                  <a:srgbClr val="081F5C"/>
                </a:solidFill>
                <a:latin typeface="Source Sans Pro" panose="020B0503030403020204" pitchFamily="34" charset="77"/>
                <a:ea typeface="+mn-lt"/>
                <a:cs typeface="+mn-lt"/>
              </a:rPr>
              <a:t> est </a:t>
            </a:r>
            <a:r>
              <a:rPr lang="pt-BR" sz="2400" kern="100" dirty="0" err="1">
                <a:solidFill>
                  <a:srgbClr val="081F5C"/>
                </a:solidFill>
                <a:latin typeface="Source Sans Pro" panose="020B0503030403020204" pitchFamily="34" charset="77"/>
                <a:ea typeface="+mn-lt"/>
                <a:cs typeface="+mn-lt"/>
              </a:rPr>
              <a:t>alignée</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sur</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l'Agenda</a:t>
            </a:r>
            <a:r>
              <a:rPr lang="pt-BR" sz="2400" kern="100" dirty="0">
                <a:solidFill>
                  <a:srgbClr val="081F5C"/>
                </a:solidFill>
                <a:latin typeface="Source Sans Pro" panose="020B0503030403020204" pitchFamily="34" charset="77"/>
                <a:ea typeface="+mn-lt"/>
                <a:cs typeface="+mn-lt"/>
              </a:rPr>
              <a:t> 2030 </a:t>
            </a:r>
            <a:r>
              <a:rPr lang="pt-BR" sz="2400" kern="100" dirty="0" err="1">
                <a:solidFill>
                  <a:srgbClr val="081F5C"/>
                </a:solidFill>
                <a:latin typeface="Source Sans Pro" panose="020B0503030403020204" pitchFamily="34" charset="77"/>
                <a:ea typeface="+mn-lt"/>
                <a:cs typeface="+mn-lt"/>
              </a:rPr>
              <a:t>pour</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le</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développement</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durable</a:t>
            </a:r>
            <a:r>
              <a:rPr lang="pt-BR" sz="2400" kern="100" dirty="0">
                <a:solidFill>
                  <a:srgbClr val="081F5C"/>
                </a:solidFill>
                <a:latin typeface="Source Sans Pro" panose="020B0503030403020204" pitchFamily="34" charset="77"/>
                <a:ea typeface="+mn-lt"/>
                <a:cs typeface="+mn-lt"/>
              </a:rPr>
              <a:t> et </a:t>
            </a:r>
            <a:r>
              <a:rPr lang="pt-BR" sz="2400" kern="100" dirty="0" err="1">
                <a:solidFill>
                  <a:srgbClr val="081F5C"/>
                </a:solidFill>
                <a:latin typeface="Source Sans Pro" panose="020B0503030403020204" pitchFamily="34" charset="77"/>
                <a:ea typeface="+mn-lt"/>
                <a:cs typeface="+mn-lt"/>
              </a:rPr>
              <a:t>sur</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l'engagement</a:t>
            </a:r>
            <a:r>
              <a:rPr lang="pt-BR" sz="2400" kern="100" dirty="0">
                <a:solidFill>
                  <a:srgbClr val="081F5C"/>
                </a:solidFill>
                <a:latin typeface="Source Sans Pro" panose="020B0503030403020204" pitchFamily="34" charset="77"/>
                <a:ea typeface="+mn-lt"/>
                <a:cs typeface="+mn-lt"/>
              </a:rPr>
              <a:t> de </a:t>
            </a:r>
            <a:r>
              <a:rPr lang="pt-BR" sz="2400" kern="100" dirty="0" err="1">
                <a:solidFill>
                  <a:srgbClr val="081F5C"/>
                </a:solidFill>
                <a:latin typeface="Source Sans Pro" panose="020B0503030403020204" pitchFamily="34" charset="77"/>
                <a:ea typeface="+mn-lt"/>
                <a:cs typeface="+mn-lt"/>
              </a:rPr>
              <a:t>tous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les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États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membres</a:t>
            </a:r>
            <a:r>
              <a:rPr lang="pt-BR" sz="2400" kern="100" dirty="0">
                <a:solidFill>
                  <a:srgbClr val="081F5C"/>
                </a:solidFill>
                <a:latin typeface="Source Sans Pro" panose="020B0503030403020204" pitchFamily="34" charset="77"/>
                <a:ea typeface="+mn-lt"/>
                <a:cs typeface="+mn-lt"/>
              </a:rPr>
              <a:t> à </a:t>
            </a:r>
            <a:r>
              <a:rPr lang="pt-BR" sz="2400" kern="100" dirty="0" err="1">
                <a:solidFill>
                  <a:srgbClr val="081F5C"/>
                </a:solidFill>
                <a:latin typeface="Source Sans Pro" panose="020B0503030403020204" pitchFamily="34" charset="77"/>
                <a:ea typeface="+mn-lt"/>
                <a:cs typeface="+mn-lt"/>
              </a:rPr>
              <a:t>améliorer</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la</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vie</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des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générations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actuelles</a:t>
            </a:r>
            <a:r>
              <a:rPr lang="pt-BR" sz="2400" kern="100" dirty="0">
                <a:solidFill>
                  <a:srgbClr val="081F5C"/>
                </a:solidFill>
                <a:latin typeface="Source Sans Pro" panose="020B0503030403020204" pitchFamily="34" charset="77"/>
                <a:ea typeface="+mn-lt"/>
                <a:cs typeface="+mn-lt"/>
              </a:rPr>
              <a:t> et futures de </a:t>
            </a:r>
            <a:r>
              <a:rPr lang="pt-BR" sz="2400" kern="100" dirty="0" err="1">
                <a:solidFill>
                  <a:srgbClr val="081F5C"/>
                </a:solidFill>
                <a:latin typeface="Source Sans Pro" panose="020B0503030403020204" pitchFamily="34" charset="77"/>
                <a:ea typeface="+mn-lt"/>
                <a:cs typeface="+mn-lt"/>
              </a:rPr>
              <a:t>personnes</a:t>
            </a:r>
            <a:r>
              <a:rPr lang="pt-BR" sz="2400" kern="100" dirty="0">
                <a:solidFill>
                  <a:srgbClr val="081F5C"/>
                </a:solidFill>
                <a:latin typeface="Source Sans Pro" panose="020B0503030403020204" pitchFamily="34" charset="77"/>
                <a:ea typeface="+mn-lt"/>
                <a:cs typeface="+mn-lt"/>
              </a:rPr>
              <a:t> </a:t>
            </a:r>
            <a:r>
              <a:rPr lang="pt-BR" sz="2400" kern="100" dirty="0" err="1">
                <a:solidFill>
                  <a:srgbClr val="081F5C"/>
                </a:solidFill>
                <a:latin typeface="Source Sans Pro" panose="020B0503030403020204" pitchFamily="34" charset="77"/>
                <a:ea typeface="+mn-lt"/>
                <a:cs typeface="+mn-lt"/>
              </a:rPr>
              <a:t>âgées</a:t>
            </a:r>
            <a:r>
              <a:rPr lang="pt-BR" sz="2400" kern="100" dirty="0">
                <a:solidFill>
                  <a:srgbClr val="081F5C"/>
                </a:solidFill>
                <a:latin typeface="Source Sans Pro" panose="020B0503030403020204" pitchFamily="34" charset="77"/>
                <a:ea typeface="+mn-lt"/>
                <a:cs typeface="+mn-lt"/>
              </a:rPr>
              <a:t>.</a:t>
            </a:r>
          </a:p>
        </p:txBody>
      </p:sp>
      <p:pic>
        <p:nvPicPr>
          <p:cNvPr id="7" name="Picture 6" descr="Purple text on a black background&#10;&#10;Description automatically generated">
            <a:extLst>
              <a:ext uri="{FF2B5EF4-FFF2-40B4-BE49-F238E27FC236}">
                <a16:creationId xmlns:a16="http://schemas.microsoft.com/office/drawing/2014/main" id="{B0D06D16-8E61-2BA8-610A-17AADE033D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5631" y="866862"/>
            <a:ext cx="3975533" cy="1155571"/>
          </a:xfrm>
          <a:prstGeom prst="rect">
            <a:avLst/>
          </a:prstGeom>
        </p:spPr>
      </p:pic>
      <p:pic>
        <p:nvPicPr>
          <p:cNvPr id="12" name="Immagine 11" descr="Immagine che contiene testo, Elementi grafici, grafica, Carattere&#10;&#10;Descrizione generata automaticamente">
            <a:extLst>
              <a:ext uri="{FF2B5EF4-FFF2-40B4-BE49-F238E27FC236}">
                <a16:creationId xmlns:a16="http://schemas.microsoft.com/office/drawing/2014/main" id="{11576DCA-AFA6-962E-1104-6EAA9835E44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04686" y="2451646"/>
            <a:ext cx="2714906" cy="2254533"/>
          </a:xfrm>
          <a:prstGeom prst="rect">
            <a:avLst/>
          </a:prstGeom>
        </p:spPr>
      </p:pic>
    </p:spTree>
    <p:extLst>
      <p:ext uri="{BB962C8B-B14F-4D97-AF65-F5344CB8AC3E}">
        <p14:creationId xmlns:p14="http://schemas.microsoft.com/office/powerpoint/2010/main" val="25408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941824BB-0294-4EC7-8AA2-6726DF4A71FA}"/>
              </a:ext>
            </a:extLst>
          </p:cNvPr>
          <p:cNvPicPr>
            <a:picLocks noChangeAspect="1"/>
          </p:cNvPicPr>
          <p:nvPr/>
        </p:nvPicPr>
        <p:blipFill>
          <a:blip r:embed="rId2"/>
          <a:stretch>
            <a:fillRect/>
          </a:stretch>
        </p:blipFill>
        <p:spPr>
          <a:xfrm>
            <a:off x="0" y="182981"/>
            <a:ext cx="12227880" cy="6850800"/>
          </a:xfrm>
          <a:prstGeom prst="rect">
            <a:avLst/>
          </a:prstGeom>
        </p:spPr>
      </p:pic>
      <p:pic>
        <p:nvPicPr>
          <p:cNvPr id="10" name="Picture 9" descr="A picture containing text, lamp&#10;&#10;Description automatically generated">
            <a:extLst>
              <a:ext uri="{FF2B5EF4-FFF2-40B4-BE49-F238E27FC236}">
                <a16:creationId xmlns:a16="http://schemas.microsoft.com/office/drawing/2014/main" id="{8B272EE6-8708-DAA9-5538-F020DAF19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2372">
            <a:off x="10953246" y="6185015"/>
            <a:ext cx="675209" cy="423074"/>
          </a:xfrm>
          <a:prstGeom prst="rect">
            <a:avLst/>
          </a:prstGeom>
        </p:spPr>
      </p:pic>
      <p:pic>
        <p:nvPicPr>
          <p:cNvPr id="11" name="Picture 10" descr="A picture containing text, light&#10;&#10;Description automatically generated">
            <a:extLst>
              <a:ext uri="{FF2B5EF4-FFF2-40B4-BE49-F238E27FC236}">
                <a16:creationId xmlns:a16="http://schemas.microsoft.com/office/drawing/2014/main" id="{B3E326F7-7D5B-EE13-4FA5-2008888AF0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54336" flipH="1">
            <a:off x="1259556" y="5854859"/>
            <a:ext cx="338046" cy="321556"/>
          </a:xfrm>
          <a:prstGeom prst="rect">
            <a:avLst/>
          </a:prstGeom>
        </p:spPr>
      </p:pic>
      <p:pic>
        <p:nvPicPr>
          <p:cNvPr id="12" name="Picture 11" descr="A picture containing text, light, dark, sign&#10;&#10;Description automatically generated">
            <a:extLst>
              <a:ext uri="{FF2B5EF4-FFF2-40B4-BE49-F238E27FC236}">
                <a16:creationId xmlns:a16="http://schemas.microsoft.com/office/drawing/2014/main" id="{CB078B64-FBEB-CED8-4C4F-BC786F333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23632">
            <a:off x="220833" y="5531251"/>
            <a:ext cx="949836" cy="732731"/>
          </a:xfrm>
          <a:prstGeom prst="rect">
            <a:avLst/>
          </a:prstGeom>
        </p:spPr>
      </p:pic>
      <p:pic>
        <p:nvPicPr>
          <p:cNvPr id="13" name="Picture 12" descr="A picture containing dark, night sky&#10;&#10;Description automatically generated">
            <a:extLst>
              <a:ext uri="{FF2B5EF4-FFF2-40B4-BE49-F238E27FC236}">
                <a16:creationId xmlns:a16="http://schemas.microsoft.com/office/drawing/2014/main" id="{BE3EB2D1-11EF-11AC-8CFB-4640F8D690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67537" y="5592463"/>
            <a:ext cx="129389" cy="1082555"/>
          </a:xfrm>
          <a:prstGeom prst="rect">
            <a:avLst/>
          </a:prstGeom>
        </p:spPr>
      </p:pic>
      <p:sp>
        <p:nvSpPr>
          <p:cNvPr id="8" name="TextBox 7">
            <a:extLst>
              <a:ext uri="{FF2B5EF4-FFF2-40B4-BE49-F238E27FC236}">
                <a16:creationId xmlns:a16="http://schemas.microsoft.com/office/drawing/2014/main" id="{D5C206D8-3ADB-B2E2-70C3-4FC3CD688402}"/>
              </a:ext>
            </a:extLst>
          </p:cNvPr>
          <p:cNvSpPr txBox="1"/>
          <p:nvPr/>
        </p:nvSpPr>
        <p:spPr>
          <a:xfrm>
            <a:off x="469844" y="742526"/>
            <a:ext cx="5648481" cy="4324261"/>
          </a:xfrm>
          <a:prstGeom prst="rect">
            <a:avLst/>
          </a:prstGeom>
          <a:noFill/>
        </p:spPr>
        <p:txBody>
          <a:bodyPr wrap="square" lIns="91440" tIns="45720" rIns="91440" bIns="45720" anchor="t">
            <a:spAutoFit/>
          </a:bodyPr>
          <a:lstStyle/>
          <a:p>
            <a:r>
              <a:rPr lang="pt-BR" sz="2500" b="1" kern="100" dirty="0">
                <a:solidFill>
                  <a:srgbClr val="081F5C"/>
                </a:solidFill>
                <a:latin typeface="Source Sans Pro"/>
                <a:ea typeface="Source Sans Pro"/>
                <a:cs typeface="Times New Roman"/>
              </a:rPr>
              <a:t>Le </a:t>
            </a:r>
            <a:r>
              <a:rPr lang="pt-BR" sz="2500" b="1" kern="100" dirty="0" err="1">
                <a:solidFill>
                  <a:srgbClr val="081F5C"/>
                </a:solidFill>
                <a:latin typeface="Source Sans Pro"/>
                <a:ea typeface="Source Sans Pro"/>
                <a:cs typeface="Times New Roman"/>
              </a:rPr>
              <a:t>développement</a:t>
            </a:r>
            <a:r>
              <a:rPr lang="pt-BR" sz="2500" b="1" kern="100" dirty="0">
                <a:solidFill>
                  <a:srgbClr val="081F5C"/>
                </a:solidFill>
                <a:latin typeface="Source Sans Pro"/>
                <a:ea typeface="Source Sans Pro"/>
                <a:cs typeface="Times New Roman"/>
              </a:rPr>
              <a:t> de </a:t>
            </a:r>
            <a:r>
              <a:rPr lang="pt-BR" sz="2500" b="1" kern="100" dirty="0" err="1">
                <a:solidFill>
                  <a:srgbClr val="081F5C"/>
                </a:solidFill>
                <a:latin typeface="Source Sans Pro"/>
                <a:ea typeface="Source Sans Pro"/>
                <a:cs typeface="Times New Roman"/>
              </a:rPr>
              <a:t>villes</a:t>
            </a:r>
            <a:r>
              <a:rPr lang="pt-BR" sz="2500" b="1" kern="100" dirty="0">
                <a:solidFill>
                  <a:srgbClr val="081F5C"/>
                </a:solidFill>
                <a:latin typeface="Source Sans Pro"/>
                <a:ea typeface="Source Sans Pro"/>
                <a:cs typeface="Times New Roman"/>
              </a:rPr>
              <a:t> et de </a:t>
            </a:r>
            <a:r>
              <a:rPr lang="pt-BR" sz="2500" b="1" kern="100" dirty="0" err="1">
                <a:solidFill>
                  <a:srgbClr val="081F5C"/>
                </a:solidFill>
                <a:latin typeface="Source Sans Pro"/>
                <a:ea typeface="Source Sans Pro"/>
                <a:cs typeface="Times New Roman"/>
              </a:rPr>
              <a:t>communautés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amies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des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aînés</a:t>
            </a:r>
            <a:r>
              <a:rPr lang="pt-BR" sz="2500" b="1" kern="100" dirty="0">
                <a:solidFill>
                  <a:srgbClr val="081F5C"/>
                </a:solidFill>
                <a:latin typeface="Source Sans Pro"/>
                <a:ea typeface="Source Sans Pro"/>
                <a:cs typeface="Times New Roman"/>
              </a:rPr>
              <a:t> est </a:t>
            </a:r>
            <a:r>
              <a:rPr lang="pt-BR" sz="2500" b="1" kern="100" dirty="0" err="1">
                <a:solidFill>
                  <a:srgbClr val="081F5C"/>
                </a:solidFill>
                <a:latin typeface="Source Sans Pro"/>
                <a:ea typeface="Source Sans Pro"/>
                <a:cs typeface="Times New Roman"/>
              </a:rPr>
              <a:t>un</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moyen</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éprouvé</a:t>
            </a:r>
            <a:r>
              <a:rPr lang="pt-BR" sz="2500" b="1" kern="100" dirty="0">
                <a:solidFill>
                  <a:srgbClr val="081F5C"/>
                </a:solidFill>
                <a:latin typeface="Source Sans Pro"/>
                <a:ea typeface="Source Sans Pro"/>
                <a:cs typeface="Times New Roman"/>
              </a:rPr>
              <a:t> de </a:t>
            </a:r>
            <a:r>
              <a:rPr lang="pt-BR" sz="2500" b="1" kern="100" dirty="0" err="1">
                <a:solidFill>
                  <a:srgbClr val="081F5C"/>
                </a:solidFill>
                <a:latin typeface="Source Sans Pro"/>
                <a:ea typeface="Source Sans Pro"/>
                <a:cs typeface="Times New Roman"/>
              </a:rPr>
              <a:t>créer</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des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environnements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favorables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aux</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personnes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âgées</a:t>
            </a:r>
            <a:r>
              <a:rPr lang="pt-BR" sz="2500" b="1" kern="100" dirty="0">
                <a:solidFill>
                  <a:srgbClr val="081F5C"/>
                </a:solidFill>
                <a:latin typeface="Source Sans Pro"/>
                <a:ea typeface="Source Sans Pro"/>
                <a:cs typeface="Times New Roman"/>
              </a:rPr>
              <a:t>.</a:t>
            </a:r>
          </a:p>
          <a:p>
            <a:endParaRPr lang="pt-BR" sz="2500" kern="100" dirty="0">
              <a:solidFill>
                <a:srgbClr val="081F5C"/>
              </a:solidFill>
              <a:latin typeface="Source Sans Pro"/>
              <a:ea typeface="Source Sans Pro"/>
              <a:cs typeface="Times New Roman"/>
            </a:endParaRPr>
          </a:p>
          <a:p>
            <a:r>
              <a:rPr lang="pt-BR" sz="2500" kern="100" dirty="0" err="1">
                <a:solidFill>
                  <a:srgbClr val="081F5C"/>
                </a:solidFill>
                <a:latin typeface="Source Sans Pro"/>
                <a:ea typeface="Source Sans Pro"/>
                <a:cs typeface="Times New Roman"/>
              </a:rPr>
              <a:t>Les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villes</a:t>
            </a:r>
            <a:r>
              <a:rPr lang="pt-BR" sz="2500" kern="100" dirty="0">
                <a:solidFill>
                  <a:srgbClr val="081F5C"/>
                </a:solidFill>
                <a:latin typeface="Source Sans Pro"/>
                <a:ea typeface="Source Sans Pro"/>
                <a:cs typeface="Times New Roman"/>
              </a:rPr>
              <a:t> et </a:t>
            </a:r>
            <a:r>
              <a:rPr lang="pt-BR" sz="2500" kern="100" dirty="0" err="1">
                <a:solidFill>
                  <a:srgbClr val="081F5C"/>
                </a:solidFill>
                <a:latin typeface="Source Sans Pro"/>
                <a:ea typeface="Source Sans Pro"/>
                <a:cs typeface="Times New Roman"/>
              </a:rPr>
              <a:t>communautés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amies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des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aînés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améliorent</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l'accès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aux</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services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clés</a:t>
            </a:r>
            <a:r>
              <a:rPr lang="pt-BR" sz="2500" kern="100" dirty="0">
                <a:solidFill>
                  <a:srgbClr val="081F5C"/>
                </a:solidFill>
                <a:latin typeface="Source Sans Pro"/>
                <a:ea typeface="Source Sans Pro"/>
                <a:cs typeface="Times New Roman"/>
              </a:rPr>
              <a:t> et </a:t>
            </a:r>
            <a:r>
              <a:rPr lang="pt-BR" sz="2500" kern="100" dirty="0" err="1">
                <a:solidFill>
                  <a:srgbClr val="081F5C"/>
                </a:solidFill>
                <a:latin typeface="Source Sans Pro"/>
                <a:ea typeface="Source Sans Pro"/>
                <a:cs typeface="Times New Roman"/>
              </a:rPr>
              <a:t>permettent</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aux</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individus</a:t>
            </a:r>
            <a:r>
              <a:rPr lang="pt-BR" sz="2500" kern="100" dirty="0">
                <a:solidFill>
                  <a:srgbClr val="081F5C"/>
                </a:solidFill>
                <a:latin typeface="Source Sans Pro"/>
                <a:ea typeface="Source Sans Pro"/>
                <a:cs typeface="Times New Roman"/>
              </a:rPr>
              <a:t> d'</a:t>
            </a:r>
            <a:r>
              <a:rPr lang="pt-BR" sz="2500" kern="100" dirty="0" err="1">
                <a:solidFill>
                  <a:srgbClr val="081F5C"/>
                </a:solidFill>
                <a:latin typeface="Source Sans Pro"/>
                <a:ea typeface="Source Sans Pro"/>
                <a:cs typeface="Times New Roman"/>
              </a:rPr>
              <a:t>être</a:t>
            </a:r>
            <a:r>
              <a:rPr lang="pt-BR" sz="2500" kern="100" dirty="0">
                <a:solidFill>
                  <a:srgbClr val="081F5C"/>
                </a:solidFill>
                <a:latin typeface="Source Sans Pro"/>
                <a:ea typeface="Source Sans Pro"/>
                <a:cs typeface="Times New Roman"/>
              </a:rPr>
              <a:t> et de </a:t>
            </a:r>
            <a:r>
              <a:rPr lang="pt-BR" sz="2500" kern="100" dirty="0" err="1">
                <a:solidFill>
                  <a:srgbClr val="081F5C"/>
                </a:solidFill>
                <a:latin typeface="Source Sans Pro"/>
                <a:ea typeface="Source Sans Pro"/>
                <a:cs typeface="Times New Roman"/>
              </a:rPr>
              <a:t>faire</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ce</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qui</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leur</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tient</a:t>
            </a:r>
            <a:r>
              <a:rPr lang="pt-BR" sz="2500" kern="100" dirty="0">
                <a:solidFill>
                  <a:srgbClr val="081F5C"/>
                </a:solidFill>
                <a:latin typeface="Source Sans Pro"/>
                <a:ea typeface="Source Sans Pro"/>
                <a:cs typeface="Times New Roman"/>
              </a:rPr>
              <a:t> à </a:t>
            </a:r>
            <a:r>
              <a:rPr lang="pt-BR" sz="2500" kern="100" dirty="0" err="1">
                <a:solidFill>
                  <a:srgbClr val="081F5C"/>
                </a:solidFill>
                <a:latin typeface="Source Sans Pro"/>
                <a:ea typeface="Source Sans Pro"/>
                <a:cs typeface="Times New Roman"/>
              </a:rPr>
              <a:t>cœur</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grâce</a:t>
            </a:r>
            <a:r>
              <a:rPr lang="pt-BR" sz="2500" kern="100" dirty="0">
                <a:solidFill>
                  <a:srgbClr val="081F5C"/>
                </a:solidFill>
                <a:latin typeface="Source Sans Pro"/>
                <a:ea typeface="Source Sans Pro"/>
                <a:cs typeface="Times New Roman"/>
              </a:rPr>
              <a:t> à </a:t>
            </a:r>
            <a:r>
              <a:rPr lang="pt-BR" sz="2500" kern="100" dirty="0" err="1">
                <a:solidFill>
                  <a:srgbClr val="081F5C"/>
                </a:solidFill>
                <a:latin typeface="Source Sans Pro"/>
                <a:ea typeface="Source Sans Pro"/>
                <a:cs typeface="Times New Roman"/>
              </a:rPr>
              <a:t>des</a:t>
            </a:r>
            <a:r>
              <a:rPr lang="pt-BR" sz="2500" kern="100" dirty="0">
                <a:solidFill>
                  <a:srgbClr val="081F5C"/>
                </a:solidFill>
                <a:latin typeface="Source Sans Pro"/>
                <a:ea typeface="Source Sans Pro"/>
                <a:cs typeface="Times New Roman"/>
              </a:rPr>
              <a:t> </a:t>
            </a:r>
            <a:r>
              <a:rPr lang="pt-BR" sz="2500" kern="100" dirty="0" err="1">
                <a:solidFill>
                  <a:srgbClr val="081F5C"/>
                </a:solidFill>
                <a:latin typeface="Source Sans Pro"/>
                <a:ea typeface="Source Sans Pro"/>
                <a:cs typeface="Times New Roman"/>
              </a:rPr>
              <a:t>actions</a:t>
            </a:r>
            <a:r>
              <a:rPr lang="pt-BR" sz="2500"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dans</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huit</a:t>
            </a:r>
            <a:r>
              <a:rPr lang="pt-BR" sz="2500" b="1" kern="100" dirty="0">
                <a:solidFill>
                  <a:srgbClr val="081F5C"/>
                </a:solidFill>
                <a:latin typeface="Source Sans Pro"/>
                <a:ea typeface="Source Sans Pro"/>
                <a:cs typeface="Times New Roman"/>
              </a:rPr>
              <a:t> </a:t>
            </a:r>
            <a:r>
              <a:rPr lang="pt-BR" sz="2500" b="1" kern="100" dirty="0" err="1">
                <a:solidFill>
                  <a:srgbClr val="081F5C"/>
                </a:solidFill>
                <a:latin typeface="Source Sans Pro"/>
                <a:ea typeface="Source Sans Pro"/>
                <a:cs typeface="Times New Roman"/>
              </a:rPr>
              <a:t>domaines</a:t>
            </a:r>
            <a:r>
              <a:rPr lang="pt-BR" sz="2500" kern="100" dirty="0">
                <a:solidFill>
                  <a:srgbClr val="081F5C"/>
                </a:solidFill>
                <a:latin typeface="Source Sans Pro"/>
                <a:ea typeface="Source Sans Pro"/>
                <a:cs typeface="Times New Roman"/>
              </a:rPr>
              <a:t>.</a:t>
            </a:r>
          </a:p>
        </p:txBody>
      </p:sp>
      <p:pic>
        <p:nvPicPr>
          <p:cNvPr id="26" name="Picture 13" descr="Diagram&#10;&#10;Description automatically generated">
            <a:extLst>
              <a:ext uri="{FF2B5EF4-FFF2-40B4-BE49-F238E27FC236}">
                <a16:creationId xmlns:a16="http://schemas.microsoft.com/office/drawing/2014/main" id="{D61930FB-7CE7-0E67-02C7-EDD592FC3E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8325" y="535468"/>
            <a:ext cx="6109528" cy="6139550"/>
          </a:xfrm>
          <a:prstGeom prst="rect">
            <a:avLst/>
          </a:prstGeom>
        </p:spPr>
      </p:pic>
      <p:sp>
        <p:nvSpPr>
          <p:cNvPr id="27" name="CasellaDiTesto 26">
            <a:extLst>
              <a:ext uri="{FF2B5EF4-FFF2-40B4-BE49-F238E27FC236}">
                <a16:creationId xmlns:a16="http://schemas.microsoft.com/office/drawing/2014/main" id="{755F737B-447C-4D00-044C-E8E92CCE2A20}"/>
              </a:ext>
            </a:extLst>
          </p:cNvPr>
          <p:cNvSpPr txBox="1"/>
          <p:nvPr/>
        </p:nvSpPr>
        <p:spPr>
          <a:xfrm rot="4181963">
            <a:off x="7953257" y="2104008"/>
            <a:ext cx="1264253" cy="261610"/>
          </a:xfrm>
          <a:prstGeom prst="rect">
            <a:avLst/>
          </a:prstGeom>
          <a:solidFill>
            <a:srgbClr val="F5A81C"/>
          </a:solidFill>
        </p:spPr>
        <p:txBody>
          <a:bodyPr wrap="square" rtlCol="0">
            <a:spAutoFit/>
          </a:bodyPr>
          <a:lstStyle/>
          <a:p>
            <a:pPr algn="r"/>
            <a:r>
              <a:rPr lang="it-IT" sz="1100" b="1" dirty="0">
                <a:solidFill>
                  <a:srgbClr val="081F5C"/>
                </a:solidFill>
                <a:latin typeface="Source Sans Pro Semibold" panose="020B0503030403020204" pitchFamily="34" charset="77"/>
              </a:rPr>
              <a:t>TRANSPOR</a:t>
            </a:r>
            <a:r>
              <a:rPr lang="en-CH" sz="1100" b="1" dirty="0">
                <a:solidFill>
                  <a:srgbClr val="081F5C"/>
                </a:solidFill>
                <a:latin typeface="Source Sans Pro Semibold" panose="020B0503030403020204" pitchFamily="34" charset="77"/>
              </a:rPr>
              <a:t>TS </a:t>
            </a:r>
            <a:endParaRPr lang="it-IT" sz="1100" b="1" dirty="0">
              <a:solidFill>
                <a:srgbClr val="081F5C"/>
              </a:solidFill>
              <a:latin typeface="Source Sans Pro Semibold" panose="020B0503030403020204" pitchFamily="34" charset="77"/>
            </a:endParaRPr>
          </a:p>
        </p:txBody>
      </p:sp>
      <p:sp>
        <p:nvSpPr>
          <p:cNvPr id="30" name="CasellaDiTesto 29">
            <a:extLst>
              <a:ext uri="{FF2B5EF4-FFF2-40B4-BE49-F238E27FC236}">
                <a16:creationId xmlns:a16="http://schemas.microsoft.com/office/drawing/2014/main" id="{3B4D077B-6767-1318-A101-CBF326302253}"/>
              </a:ext>
            </a:extLst>
          </p:cNvPr>
          <p:cNvSpPr txBox="1"/>
          <p:nvPr/>
        </p:nvSpPr>
        <p:spPr>
          <a:xfrm rot="17484023">
            <a:off x="9083180" y="2016491"/>
            <a:ext cx="1290525" cy="261610"/>
          </a:xfrm>
          <a:prstGeom prst="rect">
            <a:avLst/>
          </a:prstGeom>
          <a:solidFill>
            <a:srgbClr val="F5A81C"/>
          </a:solidFill>
        </p:spPr>
        <p:txBody>
          <a:bodyPr wrap="square" rtlCol="0">
            <a:spAutoFit/>
          </a:bodyPr>
          <a:lstStyle/>
          <a:p>
            <a:r>
              <a:rPr lang="en-CH" sz="1100" b="1" dirty="0">
                <a:solidFill>
                  <a:srgbClr val="081F5C"/>
                </a:solidFill>
                <a:latin typeface="Source Sans Pro Semibold" panose="020B0503030403020204" pitchFamily="34" charset="77"/>
              </a:rPr>
              <a:t>LOGEMENT</a:t>
            </a:r>
            <a:endParaRPr lang="it-IT" sz="1100" b="1" dirty="0">
              <a:solidFill>
                <a:srgbClr val="081F5C"/>
              </a:solidFill>
              <a:latin typeface="Source Sans Pro Semibold" panose="020B0503030403020204" pitchFamily="34" charset="77"/>
            </a:endParaRPr>
          </a:p>
        </p:txBody>
      </p:sp>
      <p:sp>
        <p:nvSpPr>
          <p:cNvPr id="31" name="CasellaDiTesto 30">
            <a:extLst>
              <a:ext uri="{FF2B5EF4-FFF2-40B4-BE49-F238E27FC236}">
                <a16:creationId xmlns:a16="http://schemas.microsoft.com/office/drawing/2014/main" id="{9E9092C0-325B-8132-594C-DDE982ECC2C8}"/>
              </a:ext>
            </a:extLst>
          </p:cNvPr>
          <p:cNvSpPr txBox="1"/>
          <p:nvPr/>
        </p:nvSpPr>
        <p:spPr>
          <a:xfrm rot="20277807">
            <a:off x="9891754" y="2864812"/>
            <a:ext cx="1286908" cy="430887"/>
          </a:xfrm>
          <a:prstGeom prst="rect">
            <a:avLst/>
          </a:prstGeom>
          <a:solidFill>
            <a:srgbClr val="F5A81C"/>
          </a:solidFill>
        </p:spPr>
        <p:txBody>
          <a:bodyPr wrap="square" rtlCol="0">
            <a:spAutoFit/>
          </a:bodyPr>
          <a:lstStyle/>
          <a:p>
            <a:r>
              <a:rPr lang="it-IT" sz="1100" b="1" dirty="0">
                <a:solidFill>
                  <a:srgbClr val="081F5C"/>
                </a:solidFill>
                <a:latin typeface="Source Sans Pro Semibold" panose="020B0503030403020204" pitchFamily="34" charset="77"/>
              </a:rPr>
              <a:t>PARTICIPATION</a:t>
            </a:r>
          </a:p>
          <a:p>
            <a:r>
              <a:rPr lang="it-IT" sz="1100" b="1" dirty="0">
                <a:solidFill>
                  <a:srgbClr val="081F5C"/>
                </a:solidFill>
                <a:latin typeface="Source Sans Pro Semibold" panose="020B0503030403020204" pitchFamily="34" charset="77"/>
              </a:rPr>
              <a:t>SOCIALE</a:t>
            </a:r>
          </a:p>
        </p:txBody>
      </p:sp>
      <p:sp>
        <p:nvSpPr>
          <p:cNvPr id="32" name="CasellaDiTesto 31">
            <a:extLst>
              <a:ext uri="{FF2B5EF4-FFF2-40B4-BE49-F238E27FC236}">
                <a16:creationId xmlns:a16="http://schemas.microsoft.com/office/drawing/2014/main" id="{A1390449-C8EF-B8F6-700C-F2EBEF13CE89}"/>
              </a:ext>
            </a:extLst>
          </p:cNvPr>
          <p:cNvSpPr txBox="1"/>
          <p:nvPr/>
        </p:nvSpPr>
        <p:spPr>
          <a:xfrm rot="1513386">
            <a:off x="9872697" y="3994381"/>
            <a:ext cx="1414925" cy="430887"/>
          </a:xfrm>
          <a:prstGeom prst="rect">
            <a:avLst/>
          </a:prstGeom>
          <a:solidFill>
            <a:srgbClr val="F5A81C"/>
          </a:solidFill>
        </p:spPr>
        <p:txBody>
          <a:bodyPr wrap="square" rtlCol="0">
            <a:spAutoFit/>
          </a:bodyPr>
          <a:lstStyle/>
          <a:p>
            <a:r>
              <a:rPr lang="it-IT" sz="1100" b="1" dirty="0">
                <a:solidFill>
                  <a:srgbClr val="081F5C"/>
                </a:solidFill>
                <a:latin typeface="Source Sans Pro Semibold" panose="020B0503030403020204" pitchFamily="34" charset="77"/>
              </a:rPr>
              <a:t>RESPECT ET INCLUSION SOCIALE</a:t>
            </a:r>
          </a:p>
        </p:txBody>
      </p:sp>
      <p:sp>
        <p:nvSpPr>
          <p:cNvPr id="33" name="CasellaDiTesto 32">
            <a:extLst>
              <a:ext uri="{FF2B5EF4-FFF2-40B4-BE49-F238E27FC236}">
                <a16:creationId xmlns:a16="http://schemas.microsoft.com/office/drawing/2014/main" id="{54208C1B-E43C-7C14-3E90-0F6564335EA3}"/>
              </a:ext>
            </a:extLst>
          </p:cNvPr>
          <p:cNvSpPr txBox="1"/>
          <p:nvPr/>
        </p:nvSpPr>
        <p:spPr>
          <a:xfrm rot="4179339">
            <a:off x="9059829" y="4719776"/>
            <a:ext cx="1394557" cy="600164"/>
          </a:xfrm>
          <a:prstGeom prst="rect">
            <a:avLst/>
          </a:prstGeom>
          <a:solidFill>
            <a:srgbClr val="F5A81C"/>
          </a:solidFill>
        </p:spPr>
        <p:txBody>
          <a:bodyPr wrap="square" rtlCol="0">
            <a:spAutoFit/>
          </a:bodyPr>
          <a:lstStyle/>
          <a:p>
            <a:r>
              <a:rPr lang="it-IT" sz="1100" b="1" dirty="0">
                <a:solidFill>
                  <a:srgbClr val="081F5C"/>
                </a:solidFill>
                <a:latin typeface="Source Sans Pro Semibold" panose="020B0503030403020204" pitchFamily="34" charset="77"/>
              </a:rPr>
              <a:t>PARTICIPATION</a:t>
            </a:r>
            <a:r>
              <a:rPr lang="en-CH" sz="1100" b="1" dirty="0">
                <a:solidFill>
                  <a:srgbClr val="081F5C"/>
                </a:solidFill>
                <a:latin typeface="Source Sans Pro Semibold" panose="020B0503030403020204" pitchFamily="34" charset="77"/>
              </a:rPr>
              <a:t> A LA VIE</a:t>
            </a:r>
            <a:r>
              <a:rPr lang="it-IT" sz="1100" b="1" dirty="0">
                <a:solidFill>
                  <a:srgbClr val="081F5C"/>
                </a:solidFill>
                <a:latin typeface="Source Sans Pro Semibold" panose="020B0503030403020204" pitchFamily="34" charset="77"/>
              </a:rPr>
              <a:t> CIVIQUE ET EMPLOI</a:t>
            </a:r>
          </a:p>
        </p:txBody>
      </p:sp>
      <p:sp>
        <p:nvSpPr>
          <p:cNvPr id="34" name="CasellaDiTesto 33">
            <a:extLst>
              <a:ext uri="{FF2B5EF4-FFF2-40B4-BE49-F238E27FC236}">
                <a16:creationId xmlns:a16="http://schemas.microsoft.com/office/drawing/2014/main" id="{0F86301B-1F52-FAC2-D6D9-04913EEDF2D1}"/>
              </a:ext>
            </a:extLst>
          </p:cNvPr>
          <p:cNvSpPr txBox="1"/>
          <p:nvPr/>
        </p:nvSpPr>
        <p:spPr>
          <a:xfrm rot="17524310">
            <a:off x="7946939" y="4774177"/>
            <a:ext cx="1289914" cy="430887"/>
          </a:xfrm>
          <a:prstGeom prst="rect">
            <a:avLst/>
          </a:prstGeom>
          <a:solidFill>
            <a:srgbClr val="F5A81C"/>
          </a:solidFill>
        </p:spPr>
        <p:txBody>
          <a:bodyPr wrap="square" rtlCol="0">
            <a:spAutoFit/>
          </a:bodyPr>
          <a:lstStyle/>
          <a:p>
            <a:pPr algn="r"/>
            <a:r>
              <a:rPr lang="it-IT" sz="1100" b="1" dirty="0">
                <a:solidFill>
                  <a:srgbClr val="081F5C"/>
                </a:solidFill>
                <a:latin typeface="Source Sans Pro Semibold" panose="020B0503030403020204" pitchFamily="34" charset="77"/>
              </a:rPr>
              <a:t>COMMUNICATION ET INFORMATION</a:t>
            </a:r>
          </a:p>
        </p:txBody>
      </p:sp>
      <p:sp>
        <p:nvSpPr>
          <p:cNvPr id="35" name="CasellaDiTesto 34">
            <a:extLst>
              <a:ext uri="{FF2B5EF4-FFF2-40B4-BE49-F238E27FC236}">
                <a16:creationId xmlns:a16="http://schemas.microsoft.com/office/drawing/2014/main" id="{68AC4006-CE19-F006-51DB-B4C449D36963}"/>
              </a:ext>
            </a:extLst>
          </p:cNvPr>
          <p:cNvSpPr txBox="1"/>
          <p:nvPr/>
        </p:nvSpPr>
        <p:spPr>
          <a:xfrm rot="20415662">
            <a:off x="6949888" y="3855544"/>
            <a:ext cx="1490926" cy="600164"/>
          </a:xfrm>
          <a:prstGeom prst="rect">
            <a:avLst/>
          </a:prstGeom>
          <a:solidFill>
            <a:srgbClr val="F5A81C"/>
          </a:solidFill>
        </p:spPr>
        <p:txBody>
          <a:bodyPr wrap="square" rtlCol="0">
            <a:spAutoFit/>
          </a:bodyPr>
          <a:lstStyle/>
          <a:p>
            <a:pPr algn="r"/>
            <a:r>
              <a:rPr lang="fr-FR" sz="1100" b="1" dirty="0">
                <a:solidFill>
                  <a:srgbClr val="081F5C"/>
                </a:solidFill>
                <a:latin typeface="Source Sans Pro Semibold" panose="020B0503030403020204" pitchFamily="34" charset="77"/>
              </a:rPr>
              <a:t>SOUTIEN COMMUNAUTAIRE ET SERVICES DE SANTÉ</a:t>
            </a:r>
            <a:endParaRPr lang="it-IT" sz="1100" b="1" dirty="0">
              <a:solidFill>
                <a:srgbClr val="081F5C"/>
              </a:solidFill>
              <a:latin typeface="Source Sans Pro Semibold" panose="020B0503030403020204" pitchFamily="34" charset="77"/>
            </a:endParaRPr>
          </a:p>
        </p:txBody>
      </p:sp>
      <p:sp>
        <p:nvSpPr>
          <p:cNvPr id="36" name="CasellaDiTesto 35">
            <a:extLst>
              <a:ext uri="{FF2B5EF4-FFF2-40B4-BE49-F238E27FC236}">
                <a16:creationId xmlns:a16="http://schemas.microsoft.com/office/drawing/2014/main" id="{0A7F439B-78BA-C6A6-FF3B-8F5A819FF730}"/>
              </a:ext>
            </a:extLst>
          </p:cNvPr>
          <p:cNvSpPr txBox="1"/>
          <p:nvPr/>
        </p:nvSpPr>
        <p:spPr>
          <a:xfrm rot="1551773">
            <a:off x="7096891" y="2695028"/>
            <a:ext cx="1329934" cy="600164"/>
          </a:xfrm>
          <a:prstGeom prst="rect">
            <a:avLst/>
          </a:prstGeom>
          <a:solidFill>
            <a:srgbClr val="F5A81C"/>
          </a:solidFill>
        </p:spPr>
        <p:txBody>
          <a:bodyPr wrap="square" rtlCol="0">
            <a:spAutoFit/>
          </a:bodyPr>
          <a:lstStyle/>
          <a:p>
            <a:pPr algn="r"/>
            <a:r>
              <a:rPr lang="it-IT" sz="1100" b="1" dirty="0">
                <a:solidFill>
                  <a:srgbClr val="081F5C"/>
                </a:solidFill>
                <a:latin typeface="Source Sans Pro Semibold" panose="020B0503030403020204" pitchFamily="34" charset="77"/>
              </a:rPr>
              <a:t>ESPACES EXTÉRIEURS ET BÂTIMENTS</a:t>
            </a:r>
          </a:p>
        </p:txBody>
      </p:sp>
      <p:sp>
        <p:nvSpPr>
          <p:cNvPr id="37" name="CasellaDiTesto 36">
            <a:extLst>
              <a:ext uri="{FF2B5EF4-FFF2-40B4-BE49-F238E27FC236}">
                <a16:creationId xmlns:a16="http://schemas.microsoft.com/office/drawing/2014/main" id="{44C3D42F-AB6D-2F7E-666B-08ECDB28E63C}"/>
              </a:ext>
            </a:extLst>
          </p:cNvPr>
          <p:cNvSpPr txBox="1"/>
          <p:nvPr/>
        </p:nvSpPr>
        <p:spPr>
          <a:xfrm>
            <a:off x="8593411" y="3302821"/>
            <a:ext cx="1166409" cy="600164"/>
          </a:xfrm>
          <a:prstGeom prst="rect">
            <a:avLst/>
          </a:prstGeom>
          <a:solidFill>
            <a:srgbClr val="1F2B51"/>
          </a:solidFill>
        </p:spPr>
        <p:txBody>
          <a:bodyPr wrap="square" rtlCol="0">
            <a:spAutoFit/>
          </a:bodyPr>
          <a:lstStyle/>
          <a:p>
            <a:pPr algn="ctr"/>
            <a:r>
              <a:rPr lang="fr-FR" sz="1100" b="1" dirty="0">
                <a:solidFill>
                  <a:schemeClr val="bg1"/>
                </a:solidFill>
                <a:latin typeface="Source Sans Pro Semibold" panose="020B0503030403020204" pitchFamily="34" charset="77"/>
              </a:rPr>
              <a:t>VILLE OU COMMUNAUTÉ </a:t>
            </a:r>
            <a:r>
              <a:rPr lang="en-CH" sz="1100" b="1" dirty="0">
                <a:solidFill>
                  <a:schemeClr val="bg1"/>
                </a:solidFill>
                <a:latin typeface="Source Sans Pro Semibold" panose="020B0503030403020204" pitchFamily="34" charset="77"/>
              </a:rPr>
              <a:t>AMIE </a:t>
            </a:r>
            <a:r>
              <a:rPr lang="en-CH" sz="1100" b="1">
                <a:solidFill>
                  <a:schemeClr val="bg1"/>
                </a:solidFill>
                <a:latin typeface="Source Sans Pro Semibold" panose="020B0503030403020204" pitchFamily="34" charset="77"/>
              </a:rPr>
              <a:t>DES </a:t>
            </a:r>
            <a:r>
              <a:rPr lang="fr-FR" sz="1100" b="1" dirty="0">
                <a:solidFill>
                  <a:schemeClr val="bg1"/>
                </a:solidFill>
                <a:latin typeface="Source Sans Pro Semibold" panose="020B0503030403020204" pitchFamily="34" charset="77"/>
              </a:rPr>
              <a:t>AÎNÉS</a:t>
            </a:r>
            <a:endParaRPr lang="en-CH" sz="1100" b="1" dirty="0">
              <a:solidFill>
                <a:schemeClr val="bg1"/>
              </a:solidFill>
              <a:latin typeface="Source Sans Pro Semibold" panose="020B0503030403020204" pitchFamily="34" charset="77"/>
            </a:endParaRPr>
          </a:p>
        </p:txBody>
      </p:sp>
    </p:spTree>
    <p:extLst>
      <p:ext uri="{BB962C8B-B14F-4D97-AF65-F5344CB8AC3E}">
        <p14:creationId xmlns:p14="http://schemas.microsoft.com/office/powerpoint/2010/main" val="246668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C206D8-3ADB-B2E2-70C3-4FC3CD688402}"/>
              </a:ext>
            </a:extLst>
          </p:cNvPr>
          <p:cNvSpPr txBox="1"/>
          <p:nvPr/>
        </p:nvSpPr>
        <p:spPr>
          <a:xfrm>
            <a:off x="610108" y="420198"/>
            <a:ext cx="10827913" cy="1200329"/>
          </a:xfrm>
          <a:prstGeom prst="rect">
            <a:avLst/>
          </a:prstGeom>
          <a:noFill/>
        </p:spPr>
        <p:txBody>
          <a:bodyPr wrap="square" lIns="91440" tIns="45720" rIns="91440" bIns="45720" anchor="t">
            <a:spAutoFit/>
          </a:bodyPr>
          <a:lstStyle/>
          <a:p>
            <a:r>
              <a:rPr lang="pt-BR" sz="2400" b="1" kern="100" dirty="0" err="1">
                <a:solidFill>
                  <a:srgbClr val="081F5C"/>
                </a:solidFill>
                <a:latin typeface="Source Sans Pro"/>
                <a:ea typeface="Source Sans Pro"/>
                <a:cs typeface="Times New Roman"/>
              </a:rPr>
              <a:t>Les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avantages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sont</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démontrés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quotidiennement</a:t>
            </a:r>
            <a:r>
              <a:rPr lang="pt-BR" sz="2400" b="1" kern="100" dirty="0">
                <a:solidFill>
                  <a:srgbClr val="081F5C"/>
                </a:solidFill>
                <a:latin typeface="Source Sans Pro"/>
                <a:ea typeface="Source Sans Pro"/>
                <a:cs typeface="Times New Roman"/>
              </a:rPr>
              <a:t> par </a:t>
            </a:r>
            <a:r>
              <a:rPr lang="pt-BR" sz="2400" b="1" kern="100" dirty="0" err="1">
                <a:solidFill>
                  <a:srgbClr val="081F5C"/>
                </a:solidFill>
                <a:latin typeface="Source Sans Pro"/>
                <a:ea typeface="Source Sans Pro"/>
                <a:cs typeface="Times New Roman"/>
              </a:rPr>
              <a:t>le</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Réseau</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mondial</a:t>
            </a:r>
            <a:r>
              <a:rPr lang="pt-BR" sz="2400" b="1" kern="100" dirty="0">
                <a:solidFill>
                  <a:srgbClr val="081F5C"/>
                </a:solidFill>
                <a:latin typeface="Source Sans Pro"/>
                <a:ea typeface="Source Sans Pro"/>
                <a:cs typeface="Times New Roman"/>
              </a:rPr>
              <a:t> OMS </a:t>
            </a:r>
            <a:r>
              <a:rPr lang="pt-BR" sz="2400" b="1" kern="100" dirty="0" err="1">
                <a:solidFill>
                  <a:srgbClr val="081F5C"/>
                </a:solidFill>
                <a:latin typeface="Source Sans Pro"/>
                <a:ea typeface="Source Sans Pro"/>
                <a:cs typeface="Times New Roman"/>
              </a:rPr>
              <a:t>des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villes</a:t>
            </a:r>
            <a:r>
              <a:rPr lang="pt-BR" sz="2400" b="1" kern="100" dirty="0">
                <a:solidFill>
                  <a:srgbClr val="081F5C"/>
                </a:solidFill>
                <a:latin typeface="Source Sans Pro"/>
                <a:ea typeface="Source Sans Pro"/>
                <a:cs typeface="Times New Roman"/>
              </a:rPr>
              <a:t> et </a:t>
            </a:r>
            <a:r>
              <a:rPr lang="pt-BR" sz="2400" b="1" kern="100" dirty="0" err="1">
                <a:solidFill>
                  <a:srgbClr val="081F5C"/>
                </a:solidFill>
                <a:latin typeface="Source Sans Pro"/>
                <a:ea typeface="Source Sans Pro"/>
                <a:cs typeface="Times New Roman"/>
              </a:rPr>
              <a:t>communautés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amies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des</a:t>
            </a:r>
            <a:r>
              <a:rPr lang="pt-BR" sz="2400" b="1" kern="100" dirty="0">
                <a:solidFill>
                  <a:srgbClr val="081F5C"/>
                </a:solidFill>
                <a:latin typeface="Source Sans Pro"/>
                <a:ea typeface="Source Sans Pro"/>
                <a:cs typeface="Times New Roman"/>
              </a:rPr>
              <a:t> </a:t>
            </a:r>
            <a:r>
              <a:rPr lang="pt-BR" sz="2400" b="1" kern="100" dirty="0" err="1">
                <a:solidFill>
                  <a:srgbClr val="081F5C"/>
                </a:solidFill>
                <a:latin typeface="Source Sans Pro"/>
                <a:ea typeface="Source Sans Pro"/>
                <a:cs typeface="Times New Roman"/>
              </a:rPr>
              <a:t>aînés</a:t>
            </a:r>
            <a:r>
              <a:rPr lang="pt-BR" sz="2400" b="1"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qui</a:t>
            </a:r>
            <a:r>
              <a:rPr lang="pt-BR" sz="2400" kern="100" dirty="0">
                <a:solidFill>
                  <a:srgbClr val="081F5C"/>
                </a:solidFill>
                <a:latin typeface="Source Sans Pro"/>
                <a:ea typeface="Source Sans Pro"/>
                <a:cs typeface="Times New Roman"/>
              </a:rPr>
              <a:t> compte plus de 1 500 </a:t>
            </a:r>
            <a:r>
              <a:rPr lang="pt-BR" sz="2400" kern="100" dirty="0" err="1">
                <a:solidFill>
                  <a:srgbClr val="081F5C"/>
                </a:solidFill>
                <a:latin typeface="Source Sans Pro"/>
                <a:ea typeface="Source Sans Pro"/>
                <a:cs typeface="Times New Roman"/>
              </a:rPr>
              <a:t>membres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dans</a:t>
            </a:r>
            <a:r>
              <a:rPr lang="pt-BR" sz="2400" kern="100" dirty="0">
                <a:solidFill>
                  <a:srgbClr val="081F5C"/>
                </a:solidFill>
                <a:latin typeface="Source Sans Pro"/>
                <a:ea typeface="Source Sans Pro"/>
                <a:cs typeface="Times New Roman"/>
              </a:rPr>
              <a:t> 51 </a:t>
            </a:r>
            <a:r>
              <a:rPr lang="pt-BR" sz="2400" kern="100" dirty="0" err="1">
                <a:solidFill>
                  <a:srgbClr val="081F5C"/>
                </a:solidFill>
                <a:latin typeface="Source Sans Pro"/>
                <a:ea typeface="Source Sans Pro"/>
                <a:cs typeface="Times New Roman"/>
              </a:rPr>
              <a:t>pays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tous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déterminés</a:t>
            </a:r>
            <a:r>
              <a:rPr lang="pt-BR" sz="2400" kern="100" dirty="0">
                <a:solidFill>
                  <a:srgbClr val="081F5C"/>
                </a:solidFill>
                <a:latin typeface="Source Sans Pro"/>
                <a:ea typeface="Source Sans Pro"/>
                <a:cs typeface="Times New Roman"/>
              </a:rPr>
              <a:t> à </a:t>
            </a:r>
            <a:r>
              <a:rPr lang="pt-BR" sz="2400" kern="100" dirty="0" err="1">
                <a:solidFill>
                  <a:srgbClr val="081F5C"/>
                </a:solidFill>
                <a:latin typeface="Source Sans Pro"/>
                <a:ea typeface="Source Sans Pro"/>
                <a:cs typeface="Times New Roman"/>
              </a:rPr>
              <a:t>devenir</a:t>
            </a:r>
            <a:r>
              <a:rPr lang="pt-BR" sz="2400" kern="100" dirty="0">
                <a:solidFill>
                  <a:srgbClr val="081F5C"/>
                </a:solidFill>
                <a:latin typeface="Source Sans Pro"/>
                <a:ea typeface="Source Sans Pro"/>
                <a:cs typeface="Times New Roman"/>
              </a:rPr>
              <a:t> plus </a:t>
            </a:r>
            <a:r>
              <a:rPr lang="pt-BR" sz="2400" kern="100" dirty="0" err="1">
                <a:solidFill>
                  <a:srgbClr val="081F5C"/>
                </a:solidFill>
                <a:latin typeface="Source Sans Pro"/>
                <a:ea typeface="Source Sans Pro"/>
                <a:cs typeface="Times New Roman"/>
              </a:rPr>
              <a:t>favorables</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aux</a:t>
            </a:r>
            <a:r>
              <a:rPr lang="pt-BR" sz="2400" kern="100" dirty="0">
                <a:solidFill>
                  <a:srgbClr val="081F5C"/>
                </a:solidFill>
                <a:latin typeface="Source Sans Pro"/>
                <a:ea typeface="Source Sans Pro"/>
                <a:cs typeface="Times New Roman"/>
              </a:rPr>
              <a:t> </a:t>
            </a:r>
            <a:r>
              <a:rPr lang="pt-BR" sz="2400" kern="100" dirty="0" err="1">
                <a:solidFill>
                  <a:srgbClr val="081F5C"/>
                </a:solidFill>
                <a:latin typeface="Source Sans Pro"/>
                <a:ea typeface="Source Sans Pro"/>
                <a:cs typeface="Times New Roman"/>
              </a:rPr>
              <a:t>aînés</a:t>
            </a:r>
            <a:r>
              <a:rPr lang="pt-BR" sz="2400" kern="100" dirty="0">
                <a:solidFill>
                  <a:srgbClr val="081F5C"/>
                </a:solidFill>
                <a:latin typeface="Source Sans Pro"/>
                <a:ea typeface="Source Sans Pro"/>
                <a:cs typeface="Times New Roman"/>
              </a:rPr>
              <a:t>.</a:t>
            </a:r>
          </a:p>
        </p:txBody>
      </p:sp>
      <p:pic>
        <p:nvPicPr>
          <p:cNvPr id="3" name="Picture 5">
            <a:extLst>
              <a:ext uri="{FF2B5EF4-FFF2-40B4-BE49-F238E27FC236}">
                <a16:creationId xmlns:a16="http://schemas.microsoft.com/office/drawing/2014/main" id="{839E0697-5B99-7B51-BC55-F87FF2E30A01}"/>
              </a:ext>
            </a:extLst>
          </p:cNvPr>
          <p:cNvPicPr>
            <a:picLocks noChangeAspect="1"/>
          </p:cNvPicPr>
          <p:nvPr/>
        </p:nvPicPr>
        <p:blipFill>
          <a:blip r:embed="rId2"/>
          <a:stretch>
            <a:fillRect/>
          </a:stretch>
        </p:blipFill>
        <p:spPr>
          <a:xfrm>
            <a:off x="679890" y="2259470"/>
            <a:ext cx="7305870" cy="4099775"/>
          </a:xfrm>
          <a:prstGeom prst="rect">
            <a:avLst/>
          </a:prstGeom>
        </p:spPr>
      </p:pic>
      <p:pic>
        <p:nvPicPr>
          <p:cNvPr id="5" name="Picture 2" descr="Qr code&#10;&#10;Description automatically generated">
            <a:extLst>
              <a:ext uri="{FF2B5EF4-FFF2-40B4-BE49-F238E27FC236}">
                <a16:creationId xmlns:a16="http://schemas.microsoft.com/office/drawing/2014/main" id="{432C8DA7-7343-ECE3-14CD-0C5BC3C2C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0770" y="3058627"/>
            <a:ext cx="3230777" cy="3230777"/>
          </a:xfrm>
          <a:prstGeom prst="rect">
            <a:avLst/>
          </a:prstGeom>
        </p:spPr>
      </p:pic>
      <p:sp>
        <p:nvSpPr>
          <p:cNvPr id="6" name="TextBox 3">
            <a:extLst>
              <a:ext uri="{FF2B5EF4-FFF2-40B4-BE49-F238E27FC236}">
                <a16:creationId xmlns:a16="http://schemas.microsoft.com/office/drawing/2014/main" id="{B5B714A2-6776-7B6F-60C3-2F6AF12749C7}"/>
              </a:ext>
            </a:extLst>
          </p:cNvPr>
          <p:cNvSpPr txBox="1"/>
          <p:nvPr/>
        </p:nvSpPr>
        <p:spPr>
          <a:xfrm>
            <a:off x="8484792" y="2425796"/>
            <a:ext cx="3082732" cy="1015663"/>
          </a:xfrm>
          <a:prstGeom prst="rect">
            <a:avLst/>
          </a:prstGeom>
          <a:noFill/>
        </p:spPr>
        <p:txBody>
          <a:bodyPr wrap="square">
            <a:spAutoFit/>
          </a:bodyPr>
          <a:lstStyle/>
          <a:p>
            <a:r>
              <a:rPr lang="en-GB" sz="2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Apprenez</a:t>
            </a:r>
            <a:r>
              <a:rPr lang="en-GB" sz="2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a:t>
            </a:r>
            <a:r>
              <a:rPr lang="en-GB" sz="2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davantage</a:t>
            </a:r>
            <a:r>
              <a:rPr lang="en-GB" sz="2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sur le </a:t>
            </a:r>
            <a:r>
              <a:rPr lang="en-GB" sz="2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réseau</a:t>
            </a:r>
            <a:r>
              <a:rPr lang="en-GB" sz="2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a:t>
            </a:r>
            <a:r>
              <a:rPr lang="en-GB" sz="2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mondial</a:t>
            </a:r>
            <a:r>
              <a:rPr lang="en-GB" sz="2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 </a:t>
            </a:r>
            <a:r>
              <a:rPr lang="en-GB" sz="2000" b="1" kern="100" dirty="0" err="1">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ici</a:t>
            </a:r>
            <a:r>
              <a:rPr lang="en-GB" sz="2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rPr>
              <a:t>:</a:t>
            </a:r>
          </a:p>
          <a:p>
            <a:endParaRPr lang="en-GB" sz="2000" b="1" kern="100" dirty="0">
              <a:solidFill>
                <a:srgbClr val="081F5C"/>
              </a:solidFill>
              <a:effectLst/>
              <a:latin typeface="Source Sans Pro" panose="020B050303040302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46724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Graphical user interface, application, website&#10;&#10;Description automatically generated">
            <a:extLst>
              <a:ext uri="{FF2B5EF4-FFF2-40B4-BE49-F238E27FC236}">
                <a16:creationId xmlns:a16="http://schemas.microsoft.com/office/drawing/2014/main" id="{EBE1F9BC-EC15-A396-0F9E-1AEAFE5B03AF}"/>
              </a:ext>
            </a:extLst>
          </p:cNvPr>
          <p:cNvPicPr>
            <a:picLocks noGrp="1" noChangeAspect="1"/>
          </p:cNvPicPr>
          <p:nvPr>
            <p:ph idx="1"/>
          </p:nvPr>
        </p:nvPicPr>
        <p:blipFill>
          <a:blip r:embed="rId2"/>
          <a:stretch>
            <a:fillRect/>
          </a:stretch>
        </p:blipFill>
        <p:spPr>
          <a:xfrm>
            <a:off x="4264405" y="544475"/>
            <a:ext cx="7291248" cy="5814770"/>
          </a:xfrm>
          <a:prstGeom prst="rect">
            <a:avLst/>
          </a:prstGeom>
          <a:effectLst>
            <a:outerShdw blurRad="281837" dir="2700000" sx="100880" sy="100880" algn="tl" rotWithShape="0">
              <a:prstClr val="black">
                <a:alpha val="26902"/>
              </a:prstClr>
            </a:outerShdw>
          </a:effectLst>
        </p:spPr>
      </p:pic>
      <p:sp>
        <p:nvSpPr>
          <p:cNvPr id="6" name="TextBox 7">
            <a:extLst>
              <a:ext uri="{FF2B5EF4-FFF2-40B4-BE49-F238E27FC236}">
                <a16:creationId xmlns:a16="http://schemas.microsoft.com/office/drawing/2014/main" id="{868E74F3-3F68-5D6E-803D-A62EF039F32A}"/>
              </a:ext>
            </a:extLst>
          </p:cNvPr>
          <p:cNvSpPr txBox="1"/>
          <p:nvPr/>
        </p:nvSpPr>
        <p:spPr>
          <a:xfrm>
            <a:off x="469845" y="498755"/>
            <a:ext cx="3492556" cy="3477875"/>
          </a:xfrm>
          <a:prstGeom prst="rect">
            <a:avLst/>
          </a:prstGeom>
          <a:noFill/>
        </p:spPr>
        <p:txBody>
          <a:bodyPr wrap="square" lIns="91440" tIns="45720" rIns="91440" bIns="45720" anchor="t">
            <a:spAutoFit/>
          </a:bodyPr>
          <a:lstStyle/>
          <a:p>
            <a:r>
              <a:rPr lang="pt-BR" sz="2200" b="1" kern="100" dirty="0">
                <a:solidFill>
                  <a:srgbClr val="081F5C"/>
                </a:solidFill>
                <a:latin typeface="Source Sans Pro"/>
                <a:ea typeface="Source Sans Pro"/>
                <a:cs typeface="Times New Roman"/>
              </a:rPr>
              <a:t>Par exemple, </a:t>
            </a:r>
            <a:r>
              <a:rPr lang="pt-BR" sz="2200" b="1" kern="100" dirty="0" err="1">
                <a:solidFill>
                  <a:srgbClr val="081F5C"/>
                </a:solidFill>
                <a:latin typeface="Source Sans Pro"/>
                <a:ea typeface="Source Sans Pro"/>
                <a:cs typeface="Times New Roman"/>
              </a:rPr>
              <a:t>la</a:t>
            </a:r>
            <a:r>
              <a:rPr lang="pt-BR" sz="2200" b="1" kern="100" dirty="0">
                <a:solidFill>
                  <a:srgbClr val="081F5C"/>
                </a:solidFill>
                <a:latin typeface="Source Sans Pro"/>
                <a:ea typeface="Source Sans Pro"/>
                <a:cs typeface="Times New Roman"/>
              </a:rPr>
              <a:t> base de </a:t>
            </a:r>
            <a:r>
              <a:rPr lang="pt-BR" sz="2200" b="1" kern="100" dirty="0" err="1">
                <a:solidFill>
                  <a:srgbClr val="081F5C"/>
                </a:solidFill>
                <a:latin typeface="Source Sans Pro"/>
                <a:ea typeface="Source Sans Pro"/>
                <a:cs typeface="Times New Roman"/>
              </a:rPr>
              <a:t>données</a:t>
            </a:r>
            <a:r>
              <a:rPr lang="pt-BR" sz="2200" b="1" kern="100" dirty="0">
                <a:solidFill>
                  <a:srgbClr val="081F5C"/>
                </a:solidFill>
                <a:latin typeface="Source Sans Pro"/>
                <a:ea typeface="Source Sans Pro"/>
                <a:cs typeface="Times New Roman"/>
              </a:rPr>
              <a:t> </a:t>
            </a:r>
            <a:r>
              <a:rPr lang="pt-BR" sz="2200" b="1" kern="100" dirty="0" err="1">
                <a:solidFill>
                  <a:srgbClr val="081F5C"/>
                </a:solidFill>
                <a:latin typeface="Source Sans Pro"/>
                <a:ea typeface="Source Sans Pro"/>
                <a:cs typeface="Times New Roman"/>
              </a:rPr>
              <a:t>mondiale</a:t>
            </a:r>
            <a:r>
              <a:rPr lang="pt-BR" sz="2200" b="1" kern="100" dirty="0">
                <a:solidFill>
                  <a:srgbClr val="081F5C"/>
                </a:solidFill>
                <a:latin typeface="Source Sans Pro"/>
                <a:ea typeface="Source Sans Pro"/>
                <a:cs typeface="Times New Roman"/>
              </a:rPr>
              <a:t> </a:t>
            </a:r>
            <a:r>
              <a:rPr lang="pt-BR" sz="2200" b="1" kern="100" dirty="0" err="1">
                <a:solidFill>
                  <a:srgbClr val="081F5C"/>
                </a:solidFill>
                <a:latin typeface="Source Sans Pro"/>
                <a:ea typeface="Source Sans Pro"/>
                <a:cs typeface="Times New Roman"/>
              </a:rPr>
              <a:t>des</a:t>
            </a:r>
            <a:r>
              <a:rPr lang="pt-BR" sz="2200" b="1" kern="100" dirty="0">
                <a:solidFill>
                  <a:srgbClr val="081F5C"/>
                </a:solidFill>
                <a:latin typeface="Source Sans Pro"/>
                <a:ea typeface="Source Sans Pro"/>
                <a:cs typeface="Times New Roman"/>
              </a:rPr>
              <a:t> pratiques </a:t>
            </a:r>
            <a:r>
              <a:rPr lang="pt-BR" sz="2200" b="1" kern="100" dirty="0" err="1">
                <a:solidFill>
                  <a:srgbClr val="081F5C"/>
                </a:solidFill>
                <a:latin typeface="Source Sans Pro"/>
                <a:ea typeface="Source Sans Pro"/>
                <a:cs typeface="Times New Roman"/>
              </a:rPr>
              <a:t>favorables</a:t>
            </a:r>
            <a:r>
              <a:rPr lang="pt-BR" sz="2200" b="1" kern="100" dirty="0">
                <a:solidFill>
                  <a:srgbClr val="081F5C"/>
                </a:solidFill>
                <a:latin typeface="Source Sans Pro"/>
                <a:ea typeface="Source Sans Pro"/>
                <a:cs typeface="Times New Roman"/>
              </a:rPr>
              <a:t> </a:t>
            </a:r>
            <a:r>
              <a:rPr lang="pt-BR" sz="2200" b="1" kern="100" dirty="0" err="1">
                <a:solidFill>
                  <a:srgbClr val="081F5C"/>
                </a:solidFill>
                <a:latin typeface="Source Sans Pro"/>
                <a:ea typeface="Source Sans Pro"/>
                <a:cs typeface="Times New Roman"/>
              </a:rPr>
              <a:t>aux</a:t>
            </a:r>
            <a:r>
              <a:rPr lang="pt-BR" sz="2200" b="1" kern="100" dirty="0">
                <a:solidFill>
                  <a:srgbClr val="081F5C"/>
                </a:solidFill>
                <a:latin typeface="Source Sans Pro"/>
                <a:ea typeface="Source Sans Pro"/>
                <a:cs typeface="Times New Roman"/>
              </a:rPr>
              <a:t> </a:t>
            </a:r>
            <a:r>
              <a:rPr lang="pt-BR" sz="2200" b="1" kern="100" dirty="0" err="1">
                <a:solidFill>
                  <a:srgbClr val="081F5C"/>
                </a:solidFill>
                <a:latin typeface="Source Sans Pro"/>
                <a:ea typeface="Source Sans Pro"/>
                <a:cs typeface="Times New Roman"/>
              </a:rPr>
              <a:t>personnes</a:t>
            </a:r>
            <a:r>
              <a:rPr lang="pt-BR" sz="2200" b="1" kern="100" dirty="0">
                <a:solidFill>
                  <a:srgbClr val="081F5C"/>
                </a:solidFill>
                <a:latin typeface="Source Sans Pro"/>
                <a:ea typeface="Source Sans Pro"/>
                <a:cs typeface="Times New Roman"/>
              </a:rPr>
              <a:t> </a:t>
            </a:r>
            <a:r>
              <a:rPr lang="pt-BR" sz="2200" b="1" kern="100" dirty="0" err="1">
                <a:solidFill>
                  <a:srgbClr val="081F5C"/>
                </a:solidFill>
                <a:latin typeface="Source Sans Pro"/>
                <a:ea typeface="Source Sans Pro"/>
                <a:cs typeface="Times New Roman"/>
              </a:rPr>
              <a:t>âgées</a:t>
            </a:r>
            <a:r>
              <a:rPr lang="pt-BR" sz="2200" b="1"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présente</a:t>
            </a:r>
            <a:r>
              <a:rPr lang="pt-BR" sz="2200" kern="100" dirty="0">
                <a:solidFill>
                  <a:srgbClr val="081F5C"/>
                </a:solidFill>
                <a:latin typeface="Source Sans Pro"/>
                <a:ea typeface="Source Sans Pro"/>
                <a:cs typeface="Times New Roman"/>
              </a:rPr>
              <a:t> plus de 700 </a:t>
            </a:r>
            <a:r>
              <a:rPr lang="pt-BR" sz="2200" kern="100" dirty="0" err="1">
                <a:solidFill>
                  <a:srgbClr val="081F5C"/>
                </a:solidFill>
                <a:latin typeface="Source Sans Pro"/>
                <a:ea typeface="Source Sans Pro"/>
                <a:cs typeface="Times New Roman"/>
              </a:rPr>
              <a:t>activités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concrètes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mises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en</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œuvre</a:t>
            </a:r>
            <a:r>
              <a:rPr lang="pt-BR" sz="2200" kern="100" dirty="0">
                <a:solidFill>
                  <a:srgbClr val="081F5C"/>
                </a:solidFill>
                <a:latin typeface="Source Sans Pro"/>
                <a:ea typeface="Source Sans Pro"/>
                <a:cs typeface="Times New Roman"/>
              </a:rPr>
              <a:t> par </a:t>
            </a:r>
            <a:r>
              <a:rPr lang="pt-BR" sz="2200" kern="100" dirty="0" err="1">
                <a:solidFill>
                  <a:srgbClr val="081F5C"/>
                </a:solidFill>
                <a:latin typeface="Source Sans Pro"/>
                <a:ea typeface="Source Sans Pro"/>
                <a:cs typeface="Times New Roman"/>
              </a:rPr>
              <a:t>les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membres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du</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réseau</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mondial</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pour</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faire</a:t>
            </a:r>
            <a:r>
              <a:rPr lang="pt-BR" sz="2200" kern="100" dirty="0">
                <a:solidFill>
                  <a:srgbClr val="081F5C"/>
                </a:solidFill>
                <a:latin typeface="Source Sans Pro"/>
                <a:ea typeface="Source Sans Pro"/>
                <a:cs typeface="Times New Roman"/>
              </a:rPr>
              <a:t> de </a:t>
            </a:r>
            <a:r>
              <a:rPr lang="pt-BR" sz="2200" kern="100" dirty="0" err="1">
                <a:solidFill>
                  <a:srgbClr val="081F5C"/>
                </a:solidFill>
                <a:latin typeface="Source Sans Pro"/>
                <a:ea typeface="Source Sans Pro"/>
                <a:cs typeface="Times New Roman"/>
              </a:rPr>
              <a:t>leurs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communautés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des</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lieux</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où</a:t>
            </a:r>
            <a:r>
              <a:rPr lang="pt-BR" sz="2200" kern="100" dirty="0">
                <a:solidFill>
                  <a:srgbClr val="081F5C"/>
                </a:solidFill>
                <a:latin typeface="Source Sans Pro"/>
                <a:ea typeface="Source Sans Pro"/>
                <a:cs typeface="Times New Roman"/>
              </a:rPr>
              <a:t> </a:t>
            </a:r>
            <a:r>
              <a:rPr lang="pt-BR" sz="2200" kern="100" dirty="0" err="1">
                <a:solidFill>
                  <a:srgbClr val="081F5C"/>
                </a:solidFill>
                <a:latin typeface="Source Sans Pro"/>
                <a:ea typeface="Source Sans Pro"/>
                <a:cs typeface="Times New Roman"/>
              </a:rPr>
              <a:t>il</a:t>
            </a:r>
            <a:r>
              <a:rPr lang="pt-BR" sz="2200" kern="100" dirty="0">
                <a:solidFill>
                  <a:srgbClr val="081F5C"/>
                </a:solidFill>
                <a:latin typeface="Source Sans Pro"/>
                <a:ea typeface="Source Sans Pro"/>
                <a:cs typeface="Times New Roman"/>
              </a:rPr>
              <a:t> fait </a:t>
            </a:r>
            <a:r>
              <a:rPr lang="pt-BR" sz="2200" kern="100" dirty="0" err="1">
                <a:solidFill>
                  <a:srgbClr val="081F5C"/>
                </a:solidFill>
                <a:latin typeface="Source Sans Pro"/>
                <a:ea typeface="Source Sans Pro"/>
                <a:cs typeface="Times New Roman"/>
              </a:rPr>
              <a:t>bon</a:t>
            </a:r>
            <a:r>
              <a:rPr lang="pt-BR" sz="2200" kern="100" dirty="0">
                <a:solidFill>
                  <a:srgbClr val="081F5C"/>
                </a:solidFill>
                <a:latin typeface="Source Sans Pro"/>
                <a:ea typeface="Source Sans Pro"/>
                <a:cs typeface="Times New Roman"/>
              </a:rPr>
              <a:t> </a:t>
            </a:r>
            <a:r>
              <a:rPr lang="pt-BR" sz="2200" b="1" kern="100" dirty="0" err="1">
                <a:solidFill>
                  <a:srgbClr val="081F5C"/>
                </a:solidFill>
                <a:latin typeface="Source Sans Pro"/>
                <a:ea typeface="Source Sans Pro"/>
                <a:cs typeface="Times New Roman"/>
              </a:rPr>
              <a:t>vieillir</a:t>
            </a:r>
            <a:r>
              <a:rPr lang="pt-BR" sz="2200" kern="100" dirty="0">
                <a:solidFill>
                  <a:srgbClr val="081F5C"/>
                </a:solidFill>
                <a:latin typeface="Source Sans Pro"/>
                <a:ea typeface="Source Sans Pro"/>
                <a:cs typeface="Times New Roman"/>
              </a:rPr>
              <a:t>.</a:t>
            </a:r>
          </a:p>
        </p:txBody>
      </p:sp>
      <p:pic>
        <p:nvPicPr>
          <p:cNvPr id="5" name="Picture 4" descr="Qr code&#10;&#10;Description automatically generated">
            <a:extLst>
              <a:ext uri="{FF2B5EF4-FFF2-40B4-BE49-F238E27FC236}">
                <a16:creationId xmlns:a16="http://schemas.microsoft.com/office/drawing/2014/main" id="{A704223A-29E2-33FA-3BBC-F34920D828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845" y="4520326"/>
            <a:ext cx="1949805" cy="1949805"/>
          </a:xfrm>
          <a:prstGeom prst="rect">
            <a:avLst/>
          </a:prstGeom>
        </p:spPr>
      </p:pic>
    </p:spTree>
    <p:extLst>
      <p:ext uri="{BB962C8B-B14F-4D97-AF65-F5344CB8AC3E}">
        <p14:creationId xmlns:p14="http://schemas.microsoft.com/office/powerpoint/2010/main" val="1483263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373C8D223904899B19F81321465FA" ma:contentTypeVersion="14" ma:contentTypeDescription="Create a new document." ma:contentTypeScope="" ma:versionID="471bd5dce20edefc2a1f6bef2ab0a57d">
  <xsd:schema xmlns:xsd="http://www.w3.org/2001/XMLSchema" xmlns:xs="http://www.w3.org/2001/XMLSchema" xmlns:p="http://schemas.microsoft.com/office/2006/metadata/properties" xmlns:ns2="2224b2ff-404b-477d-a3c3-2dfab7719f3c" xmlns:ns3="49a55fd1-98e3-4296-b206-96d91aa97ef2" targetNamespace="http://schemas.microsoft.com/office/2006/metadata/properties" ma:root="true" ma:fieldsID="3b7a19978321454c13fa9e3e69baff42" ns2:_="" ns3:_="">
    <xsd:import namespace="2224b2ff-404b-477d-a3c3-2dfab7719f3c"/>
    <xsd:import namespace="49a55fd1-98e3-4296-b206-96d91aa97e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4b2ff-404b-477d-a3c3-2dfab7719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a55fd1-98e3-4296-b206-96d91aa97ef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98f681f-76da-4f7e-960c-0c97bb622f84}" ma:internalName="TaxCatchAll" ma:showField="CatchAllData" ma:web="49a55fd1-98e3-4296-b206-96d91aa97e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9a55fd1-98e3-4296-b206-96d91aa97ef2" xsi:nil="true"/>
    <lcf76f155ced4ddcb4097134ff3c332f xmlns="2224b2ff-404b-477d-a3c3-2dfab7719f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5055DF-4439-444A-A561-5AAA4CD05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24b2ff-404b-477d-a3c3-2dfab7719f3c"/>
    <ds:schemaRef ds:uri="49a55fd1-98e3-4296-b206-96d91aa97e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59BF9-99F6-49C0-9152-8206068FB94A}">
  <ds:schemaRefs>
    <ds:schemaRef ds:uri="http://schemas.microsoft.com/sharepoint/v3/contenttype/forms"/>
  </ds:schemaRefs>
</ds:datastoreItem>
</file>

<file path=customXml/itemProps3.xml><?xml version="1.0" encoding="utf-8"?>
<ds:datastoreItem xmlns:ds="http://schemas.openxmlformats.org/officeDocument/2006/customXml" ds:itemID="{81E1460D-0019-4FAE-971C-F418CEB47266}">
  <ds:schemaRefs>
    <ds:schemaRef ds:uri="2224b2ff-404b-477d-a3c3-2dfab7719f3c"/>
    <ds:schemaRef ds:uri="http://www.w3.org/XML/1998/namespace"/>
    <ds:schemaRef ds:uri="http://schemas.microsoft.com/office/2006/documentManagement/types"/>
    <ds:schemaRef ds:uri="49a55fd1-98e3-4296-b206-96d91aa97ef2"/>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273</TotalTime>
  <Words>900</Words>
  <Application>Microsoft Macintosh PowerPoint</Application>
  <PresentationFormat>Widescreen</PresentationFormat>
  <Paragraphs>85</Paragraphs>
  <Slides>13</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Roboto</vt:lpstr>
      <vt:lpstr>Source Sans Pro</vt:lpstr>
      <vt:lpstr>Source Sans Pro Semibold</vt:lpstr>
      <vt:lpstr>Wingdings</vt:lpstr>
      <vt:lpstr>Office Theme</vt:lpstr>
      <vt:lpstr>PowerPoint Presentation</vt:lpstr>
      <vt:lpstr>Nous vivons plus longtemps, mais (pas encore)  en meilleure santé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YAMADA, Kazuki</dc:creator>
  <cp:lastModifiedBy>YAMADA, Kazuki</cp:lastModifiedBy>
  <cp:revision>325</cp:revision>
  <dcterms:created xsi:type="dcterms:W3CDTF">2023-04-17T03:15:29Z</dcterms:created>
  <dcterms:modified xsi:type="dcterms:W3CDTF">2024-03-18T08:57:04Z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0x0101004E2373C8D223904899B19F81321465FA</vt:lpwstr>
  </property>
</Properties>
</file>