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3"/>
  </p:sldMasterIdLst>
  <p:notesMasterIdLst>
    <p:notesMasterId r:id="rId17"/>
  </p:notesMasterIdLst>
  <p:sldIdLst>
    <p:sldId id="256" r:id="rId4"/>
    <p:sldId id="2141412193" r:id="rId5"/>
    <p:sldId id="517" r:id="rId6"/>
    <p:sldId id="2141412195" r:id="rId7"/>
    <p:sldId id="2141412196" r:id="rId8"/>
    <p:sldId id="2141412200" r:id="rId9"/>
    <p:sldId id="2141412198" r:id="rId10"/>
    <p:sldId id="2141412199" r:id="rId11"/>
    <p:sldId id="2141412205" r:id="rId12"/>
    <p:sldId id="2141412201" r:id="rId13"/>
    <p:sldId id="2141412202" r:id="rId14"/>
    <p:sldId id="2141412203" r:id="rId15"/>
    <p:sldId id="214141220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Source Sans Pro" panose="020B0503030403020204" pitchFamily="34" charset="77"/>
      <p:regular r:id="rId24"/>
      <p:bold r:id="rId25"/>
      <p:italic r:id="rId26"/>
      <p:boldItalic r:id="rId27"/>
    </p:embeddedFont>
    <p:embeddedFont>
      <p:font typeface="Source Sans Pro Semibold" panose="020B0503030403020204" pitchFamily="34" charset="77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ELECKA, Agnieszka" initials="BA" lastIdx="4" clrIdx="0">
    <p:extLst>
      <p:ext uri="{19B8F6BF-5375-455C-9EA6-DF929625EA0E}">
        <p15:presenceInfo xmlns:p15="http://schemas.microsoft.com/office/powerpoint/2012/main" userId="S::bieleckaa@who.int::a0d993c7-7114-4f9f-ba55-8c7619648f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5"/>
    <p:restoredTop sz="90565" autoAdjust="0"/>
  </p:normalViewPr>
  <p:slideViewPr>
    <p:cSldViewPr snapToGrid="0">
      <p:cViewPr>
        <p:scale>
          <a:sx n="104" d="100"/>
          <a:sy n="104" d="100"/>
        </p:scale>
        <p:origin x="10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commentAuthors" Target="commentAuthors.xml"/><Relationship Id="rId37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1T16:26:41.390" idx="1">
    <p:pos x="2463" y="623"/>
    <p:text>To add both logos in Russian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1T16:29:03.647" idx="4">
    <p:pos x="1557" y="529"/>
    <p:text>I changed the spelling here so please make sure to use this text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1T16:27:51.604" idx="2">
    <p:pos x="7450" y="615"/>
    <p:text>Content of the circle should be in Russian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1T16:28:04.457" idx="3">
    <p:pos x="2866" y="447"/>
    <p:text>Cover of the guide should be the Russian translation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5D58A-E863-2743-8E62-D449675ACE9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BA71-AE02-BD4D-9CC1-A544F88169C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35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понять все взаимосвязи, нужно улучшить понимание среды, которая касается не только физических условий, но и всех факторов внешнего мира, формирующих контекст жизни человека</a:t>
            </a:r>
            <a:r>
              <a:rPr lang="en-US" dirty="0">
                <a:latin typeface="Source Sans Pro" panose="020B0503030403020204" pitchFamily="34" charset="0"/>
              </a:rPr>
              <a:t>. </a:t>
            </a:r>
            <a:r>
              <a:rPr lang="ru-RU" dirty="0">
                <a:latin typeface="Source Sans Pro" panose="020B0503030403020204" pitchFamily="34" charset="0"/>
              </a:rPr>
              <a:t>Это, к примеру, антропогенная среда, люди и их контакты, отношения и ценности</a:t>
            </a:r>
            <a:r>
              <a:rPr lang="en-US" dirty="0">
                <a:latin typeface="Source Sans Pro" panose="020B0503030403020204" pitchFamily="34" charset="0"/>
              </a:rPr>
              <a:t>, </a:t>
            </a:r>
            <a:r>
              <a:rPr lang="ru-RU" dirty="0">
                <a:latin typeface="Source Sans Pro" panose="020B0503030403020204" pitchFamily="34" charset="0"/>
              </a:rPr>
              <a:t>политика в области здравоохранения и социальная политика</a:t>
            </a:r>
            <a:r>
              <a:rPr lang="en-US" dirty="0">
                <a:latin typeface="Source Sans Pro" panose="020B0503030403020204" pitchFamily="34" charset="0"/>
              </a:rPr>
              <a:t>, </a:t>
            </a:r>
            <a:r>
              <a:rPr lang="ru-RU" dirty="0">
                <a:latin typeface="Source Sans Pro" panose="020B0503030403020204" pitchFamily="34" charset="0"/>
              </a:rPr>
              <a:t>системы, которые их поддерживают, и услуги, которые они оказывают</a:t>
            </a:r>
            <a:r>
              <a:rPr lang="en-US" dirty="0">
                <a:latin typeface="Source Sans Pro" panose="020B0503030403020204" pitchFamily="34" charset="0"/>
              </a:rPr>
              <a:t>. 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FFB7-8D7A-4E22-ACA0-74CD91F8A2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8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 из видео: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Natalie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заместитель директора по населенным пунктам в Центре благополучного старения: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все стареем и живем дольше, и больше людей живут дольше.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Paloma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Cuchi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представитель ВОЗ в Польше: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понимаем, что нужно действовать.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Сети и группы волонтеров из числа людей старшего возраста могут протянуть руку разным сообществам так, как этого не могут сделать правительственные органы страны.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 Rizzo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специалист по международным отношениям в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Friendly Ireland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целом, люди старшего возраста часто становятся волонтерами. Они создают тысячи программ по всей стране в рамках программы создания благоприятных условий для пожилых людей.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рады сообщить, что Краков как раз сегодня присоединяется к сети и получит соответствующий сертификат.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Okonska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Walkow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представитель мэра Кракова: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 старшего возраста обладают огромным потенциалом и опытом. Они читают, записывают интересные радиопрограммы, приносят обеды своим немощным друзьям.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Maria, 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жительница Кракова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75 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встречаемся, знакомимся. Очень важно не сидеть дома.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национальной сети мы заряжаем друг друга энергией, делимся информацией.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Существует множество способов, помогающих нам оставаться в добром здравии, сохранять общение и финансовую обеспеченность по мере старения.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4BA71-AE02-BD4D-9CC1-A544F88169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91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1DDD-56CF-D808-E32E-2D73E8FE5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115F3-776A-BE04-F917-398075198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0890B-8CD1-AA4F-1235-BA9EF8F2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C9BED-3BA8-2812-73C6-6F1B380B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830D8-DE64-44B5-AC29-39A4AB4F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6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A38E-DD02-D1FB-17F1-1927B42E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14A21-EE9F-80AD-F359-035DC42A3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B9855-7B82-C108-E8DD-AEB88F60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1BF7-02E2-5278-070F-7AF1E2D9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BFBAD-F23A-FEFC-65C3-71B99447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0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422404-7D89-9CF3-2C13-EB4C0611C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D6DA0-4E93-0278-ED3F-BE8F71BBB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422BC-7048-384F-A179-06C541244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9F5F-8A8B-819A-E861-98CD8F36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C488D-2F38-F673-72C0-E1029606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BB84-8487-1777-F9AB-D02CB25F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DD766-9C3A-1BAB-2B7A-3C345EFFD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C20B0-BAC7-3F71-BED2-C14D90CD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2754C-3FFF-8A8A-D48A-553F05F8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95618-7286-A650-415F-537EFA3F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29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81ABE-0D81-DD61-B5E9-A33FE0C2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B894C-4E72-3E0D-8422-AE2FE787A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EB331-792C-D407-42CB-DF23FCE3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579AD-E7EC-6BF1-F9BE-17E6470A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DB9E0-BB20-01A6-BE4A-80C3ADFE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61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6E28-C38A-57DE-B572-AEAC85C5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58A40-6A2B-A3C5-AC3F-9A6DB7C87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B34A7-18F7-E34C-42B9-094EFC4E3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18A65-88C3-CCEF-D883-736F7619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5C83D-AFF6-03F2-AB3D-F3BC2D92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7A4C1-27CD-112C-5411-ABBE30E2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53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D211-78B4-5979-940D-53A90DDDA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042C6-C3A9-F3BC-D569-F73A3CC47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988DC-6C30-5B97-27F6-4E6F2691B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047E0-3AD0-000D-82DB-EAA873D59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865D32-143B-AA92-0E40-82F64D748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7789F-F4A4-327B-25C2-EFE0164F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9BA97A-7BAE-4E67-F076-A71E26AF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B90256-9C84-4D4A-5A56-1E46E5AC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9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739F-581C-BD6B-977A-4149523C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48A79-393F-1A87-98A1-CBDEA109E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1DD8F-2810-49AD-398E-678CF618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7B2B5-A625-8143-2FD9-DD077078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4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481B0-63C3-F584-CC05-3F8A78CA8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35FB8-344D-5430-5C3A-16A08260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BA4AC-EEFF-167E-FFDD-84BE115F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21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B77E-84DC-E3E2-D77D-FA7EC528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15800-E450-966F-999D-B586C7398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13532-EE59-5EF7-5F88-ECD013181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15FB8-6146-37F8-ADB7-5A8D38DE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E86A4-4B95-FAA4-28EE-51B4B366A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6E084-4CB8-39A7-338F-03E9ADF7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97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659C-4B41-E24D-D414-3A39198C3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21E3D-3156-38F9-AF92-FF27D4CE9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AE445-30FC-1A07-82B0-06BB77266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88EC3-3904-C45C-74A6-0B17705E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45D-3483-C342-AA99-EA930D57BB96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BDE1F-09BD-40D4-0413-7AB46633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0C422-847F-9456-34F4-763AC2F5F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29DB-128A-524B-ABDD-A43F5DC575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6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3EAFF-BE40-610F-5B5B-DE4AC6FE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0C635-9C25-A345-4496-320E50B52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BCE3-EE60-0400-27ED-B6E9CAFDC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9745D-3483-C342-AA99-EA930D57BB96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12D85-0DEE-300B-67E4-0E6449F9E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7FD10-3476-DFD0-1967-71328D052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329DB-128A-524B-ABDD-A43F5DC575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0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lT_2ZmTorA?feature=oembed" TargetMode="External"/><Relationship Id="rId6" Type="http://schemas.openxmlformats.org/officeDocument/2006/relationships/image" Target="../media/image23.png"/><Relationship Id="rId11" Type="http://schemas.openxmlformats.org/officeDocument/2006/relationships/image" Target="../media/image24.jpe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omments" Target="../comments/comment1.xml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10DBBA2-6B4C-3A16-935B-5D1C8AEB61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55"/>
          <a:stretch/>
        </p:blipFill>
        <p:spPr>
          <a:xfrm>
            <a:off x="4457701" y="1"/>
            <a:ext cx="77342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9ECE65-D85E-4E61-F74A-2D3E257A5523}"/>
              </a:ext>
            </a:extLst>
          </p:cNvPr>
          <p:cNvSpPr txBox="1"/>
          <p:nvPr/>
        </p:nvSpPr>
        <p:spPr>
          <a:xfrm>
            <a:off x="535219" y="525940"/>
            <a:ext cx="72154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81F5C"/>
                </a:solidFill>
                <a:latin typeface="Source Sans Pro" panose="020B0503030403020204" pitchFamily="34" charset="0"/>
              </a:rPr>
              <a:t>Национальные программы для городов и сообществ, благоприятных для пожилых людей</a:t>
            </a:r>
            <a:endParaRPr lang="en-GB" sz="4400" b="1" dirty="0">
              <a:solidFill>
                <a:srgbClr val="081F5C"/>
              </a:solidFill>
              <a:latin typeface="Source Sans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E0BC3-65DE-E9C7-3E6B-3C0690BB0A9D}"/>
              </a:ext>
            </a:extLst>
          </p:cNvPr>
          <p:cNvSpPr txBox="1"/>
          <p:nvPr/>
        </p:nvSpPr>
        <p:spPr>
          <a:xfrm>
            <a:off x="535218" y="3560258"/>
            <a:ext cx="5682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81F5C"/>
                </a:solidFill>
                <a:latin typeface="Source Sans Pro" panose="020B0503030403020204" pitchFamily="34" charset="0"/>
              </a:rPr>
              <a:t>Зачем и как их разрабатывать</a:t>
            </a:r>
            <a:endParaRPr lang="en-GB" sz="3200" dirty="0">
              <a:solidFill>
                <a:srgbClr val="081F5C"/>
              </a:solidFill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4424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C206D8-3ADB-B2E2-70C3-4FC3CD688402}"/>
              </a:ext>
            </a:extLst>
          </p:cNvPr>
          <p:cNvSpPr txBox="1"/>
          <p:nvPr/>
        </p:nvSpPr>
        <p:spPr>
          <a:xfrm>
            <a:off x="469844" y="746842"/>
            <a:ext cx="5174002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Национальные программы – один из способов для стран ускорить развитие благоприятных для пожилых людей городов и сообществ</a:t>
            </a:r>
            <a:r>
              <a:rPr lang="en-GB" sz="21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ru-RU" sz="21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Они</a:t>
            </a:r>
            <a:r>
              <a:rPr lang="en-GB" sz="21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:</a:t>
            </a:r>
          </a:p>
          <a:p>
            <a:endParaRPr lang="en-GB" sz="2100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Позволяют странам реализовывать глобальные обязательства</a:t>
            </a:r>
            <a:r>
              <a:rPr lang="en-GB" sz="21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ru-RU" sz="21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такие как Десятилетие здорового старения</a:t>
            </a:r>
            <a:endParaRPr lang="en-GB" sz="2100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Стимулировать и поддерживать </a:t>
            </a:r>
            <a:r>
              <a:rPr lang="ru-RU" sz="2100" kern="100" dirty="0">
                <a:solidFill>
                  <a:srgbClr val="081F5C"/>
                </a:solidFill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действия на местном уровне </a:t>
            </a:r>
            <a:r>
              <a:rPr lang="ru-RU" sz="21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в сельской местности и городах</a:t>
            </a:r>
            <a:endParaRPr lang="en-GB" sz="2100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Обеспечивают возможность для большего числа людей проводить старость, сохраняя здоровье и благополучие</a:t>
            </a:r>
            <a:endParaRPr lang="en-GB" sz="2100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" name="Immagine 3" descr="Immagine che contiene cerchio&#10;&#10;Descrizione generata automaticamente">
            <a:extLst>
              <a:ext uri="{FF2B5EF4-FFF2-40B4-BE49-F238E27FC236}">
                <a16:creationId xmlns:a16="http://schemas.microsoft.com/office/drawing/2014/main" id="{8E9294FF-F1BE-DA47-F267-1C89C0493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846" y="906246"/>
            <a:ext cx="6318002" cy="545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5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542DD34-C73B-3D1D-DC99-92E6A5E34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6" y="182982"/>
            <a:ext cx="12216366" cy="6844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59CB6A-D40A-7CD2-1BF1-0475E9A84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7512" y="4201885"/>
            <a:ext cx="1731537" cy="2457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C4AF33-33CB-E789-C050-3C7F7C1358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17" y="5122044"/>
            <a:ext cx="544389" cy="1268530"/>
          </a:xfrm>
          <a:prstGeom prst="rect">
            <a:avLst/>
          </a:prstGeom>
        </p:spPr>
      </p:pic>
      <p:pic>
        <p:nvPicPr>
          <p:cNvPr id="9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2441E805-4E70-5ED3-4B61-5D8FAD525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2372">
            <a:off x="10211996" y="6118243"/>
            <a:ext cx="675209" cy="423074"/>
          </a:xfrm>
          <a:prstGeom prst="rect">
            <a:avLst/>
          </a:prstGeom>
        </p:spPr>
      </p:pic>
      <p:pic>
        <p:nvPicPr>
          <p:cNvPr id="14" name="Picture 13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F0C2B3A3-4A61-1664-03B0-CD8C9FC22D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4336" flipH="1">
            <a:off x="1782985" y="5789246"/>
            <a:ext cx="338046" cy="321556"/>
          </a:xfrm>
          <a:prstGeom prst="rect">
            <a:avLst/>
          </a:prstGeom>
        </p:spPr>
      </p:pic>
      <p:pic>
        <p:nvPicPr>
          <p:cNvPr id="15" name="Picture 14" descr="A picture containing text, light, dark, sign&#10;&#10;Description automatically generated">
            <a:extLst>
              <a:ext uri="{FF2B5EF4-FFF2-40B4-BE49-F238E27FC236}">
                <a16:creationId xmlns:a16="http://schemas.microsoft.com/office/drawing/2014/main" id="{8ABE8058-5E5C-B3E9-A5F8-E993966842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80640">
            <a:off x="795702" y="5455828"/>
            <a:ext cx="949836" cy="732731"/>
          </a:xfrm>
          <a:prstGeom prst="rect">
            <a:avLst/>
          </a:prstGeom>
        </p:spPr>
      </p:pic>
      <p:pic>
        <p:nvPicPr>
          <p:cNvPr id="16" name="Picture 15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3D0D245B-323F-8A4C-160E-087E12DE6F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1475" y="5550557"/>
            <a:ext cx="129389" cy="10825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6FDE31-F86F-F321-F63D-571A50463A07}"/>
              </a:ext>
            </a:extLst>
          </p:cNvPr>
          <p:cNvSpPr txBox="1"/>
          <p:nvPr/>
        </p:nvSpPr>
        <p:spPr>
          <a:xfrm>
            <a:off x="552450" y="743219"/>
            <a:ext cx="415390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659063" algn="l"/>
              </a:tabLst>
            </a:pPr>
            <a:r>
              <a:rPr lang="ru-RU" sz="24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Уже есть успешные примеры национальных программ для благоприятных для пожилых </a:t>
            </a:r>
            <a:r>
              <a:rPr lang="ru-RU" sz="2400" b="1" kern="100" dirty="0">
                <a:solidFill>
                  <a:srgbClr val="081F5C"/>
                </a:solidFill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людей </a:t>
            </a:r>
            <a:r>
              <a:rPr lang="ru-RU" sz="24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городов и сообществ по всему миру</a:t>
            </a:r>
            <a:r>
              <a:rPr lang="en-GB" sz="24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</a:p>
          <a:p>
            <a:pPr>
              <a:tabLst>
                <a:tab pos="2659063" algn="l"/>
              </a:tabLst>
            </a:pPr>
            <a:endParaRPr lang="en-GB" sz="2400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tabLst>
                <a:tab pos="2659063" algn="l"/>
              </a:tabLst>
            </a:pPr>
            <a:r>
              <a:rPr lang="ru-RU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Вот что некоторые из них говорят о пользе участия</a:t>
            </a:r>
            <a:r>
              <a:rPr lang="en-GB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Online Media 1" descr="Why are age-friendly cities and communities important? – Perspectives from Poland and beyond">
            <a:hlinkClick r:id="" action="ppaction://media"/>
            <a:extLst>
              <a:ext uri="{FF2B5EF4-FFF2-40B4-BE49-F238E27FC236}">
                <a16:creationId xmlns:a16="http://schemas.microsoft.com/office/drawing/2014/main" id="{2A16ACFA-48A5-390D-3276-DBCA6FA459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5192425" y="464206"/>
            <a:ext cx="6565279" cy="492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C206D8-3ADB-B2E2-70C3-4FC3CD688402}"/>
              </a:ext>
            </a:extLst>
          </p:cNvPr>
          <p:cNvSpPr txBox="1"/>
          <p:nvPr/>
        </p:nvSpPr>
        <p:spPr>
          <a:xfrm>
            <a:off x="5064657" y="709193"/>
            <a:ext cx="6820367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Новое руководство и набор инструментов </a:t>
            </a:r>
            <a:r>
              <a:rPr lang="ru-RU" sz="2600" kern="100" dirty="0">
                <a:solidFill>
                  <a:srgbClr val="081F5C"/>
                </a:solidFill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разработан ВОЗ в поддержку странам при разработке </a:t>
            </a:r>
            <a:r>
              <a:rPr lang="ru-RU" sz="26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национальных программ по благоприятным для пожилых людей городам и сообществам</a:t>
            </a:r>
            <a:r>
              <a:rPr lang="en-GB" sz="26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ru-RU" sz="26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Он содержит</a:t>
            </a:r>
            <a:r>
              <a:rPr lang="en-GB" sz="26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:</a:t>
            </a:r>
          </a:p>
          <a:p>
            <a:endParaRPr lang="en-GB" sz="2600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Практический пошаговый механизм планирования</a:t>
            </a:r>
            <a:r>
              <a:rPr lang="en-GB" sz="26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ru-RU" sz="26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реализации</a:t>
            </a:r>
            <a:r>
              <a:rPr lang="en-GB" sz="26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ru-RU" sz="26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оценки и анализа</a:t>
            </a:r>
            <a:endParaRPr lang="en-GB" sz="2600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Подробные практические примеры действующих национальных программ</a:t>
            </a:r>
            <a:endParaRPr lang="en-GB" sz="2600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Ключевые контакты для поддержки</a:t>
            </a:r>
            <a:endParaRPr lang="en-GB" sz="2600" kern="100" dirty="0">
              <a:solidFill>
                <a:srgbClr val="081F5C"/>
              </a:solidFill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… </a:t>
            </a:r>
            <a:r>
              <a:rPr lang="ru-RU" sz="26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и многое другое</a:t>
            </a:r>
            <a:endParaRPr lang="en-GB" sz="2600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F49B1-D51C-C9F6-68C9-DE32DD9EDC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4104" y="736452"/>
            <a:ext cx="3835333" cy="5385094"/>
          </a:xfrm>
          <a:prstGeom prst="rect">
            <a:avLst/>
          </a:prstGeom>
          <a:effectLst>
            <a:outerShdw blurRad="173709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66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542DD34-C73B-3D1D-DC99-92E6A5E3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6" y="182982"/>
            <a:ext cx="12216366" cy="6844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59CB6A-D40A-7CD2-1BF1-0475E9A84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512" y="4593771"/>
            <a:ext cx="1455365" cy="2065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C4AF33-33CB-E789-C050-3C7F7C1358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18" y="4761192"/>
            <a:ext cx="656507" cy="1529787"/>
          </a:xfrm>
          <a:prstGeom prst="rect">
            <a:avLst/>
          </a:prstGeom>
        </p:spPr>
      </p:pic>
      <p:pic>
        <p:nvPicPr>
          <p:cNvPr id="9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2441E805-4E70-5ED3-4B61-5D8FAD525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2372">
            <a:off x="10211996" y="6118243"/>
            <a:ext cx="675209" cy="423074"/>
          </a:xfrm>
          <a:prstGeom prst="rect">
            <a:avLst/>
          </a:prstGeom>
        </p:spPr>
      </p:pic>
      <p:pic>
        <p:nvPicPr>
          <p:cNvPr id="14" name="Picture 13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F0C2B3A3-4A61-1664-03B0-CD8C9FC22D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4336" flipH="1">
            <a:off x="1782985" y="5789246"/>
            <a:ext cx="338046" cy="321556"/>
          </a:xfrm>
          <a:prstGeom prst="rect">
            <a:avLst/>
          </a:prstGeom>
        </p:spPr>
      </p:pic>
      <p:pic>
        <p:nvPicPr>
          <p:cNvPr id="15" name="Picture 14" descr="A picture containing text, light, dark, sign&#10;&#10;Description automatically generated">
            <a:extLst>
              <a:ext uri="{FF2B5EF4-FFF2-40B4-BE49-F238E27FC236}">
                <a16:creationId xmlns:a16="http://schemas.microsoft.com/office/drawing/2014/main" id="{8ABE8058-5E5C-B3E9-A5F8-E993966842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80640">
            <a:off x="795702" y="5455828"/>
            <a:ext cx="949836" cy="732731"/>
          </a:xfrm>
          <a:prstGeom prst="rect">
            <a:avLst/>
          </a:prstGeom>
        </p:spPr>
      </p:pic>
      <p:pic>
        <p:nvPicPr>
          <p:cNvPr id="16" name="Picture 15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3D0D245B-323F-8A4C-160E-087E12DE6F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1475" y="5550557"/>
            <a:ext cx="129389" cy="10825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6FDE31-F86F-F321-F63D-571A50463A07}"/>
              </a:ext>
            </a:extLst>
          </p:cNvPr>
          <p:cNvSpPr txBox="1"/>
          <p:nvPr/>
        </p:nvSpPr>
        <p:spPr>
          <a:xfrm>
            <a:off x="2970287" y="1896996"/>
            <a:ext cx="86242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Для дополнительной поддержки и получения доступа к руководству пройдите на сайт ВОЗ по национальным программам для благоприятных для пожилых людей городов и сообществ</a:t>
            </a:r>
            <a:endParaRPr lang="en-GB" sz="2400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GB" sz="2400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ru-RU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Присоединяйтесь к Глобальной сети ВОЗ городов и сообществ, благоприятных для пожилых людей, для установления контактов</a:t>
            </a:r>
            <a:r>
              <a:rPr lang="en-GB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ru-RU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вдохновения и получения поддержки</a:t>
            </a:r>
            <a:endParaRPr lang="en-GB" sz="2400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722D5FB9-6F99-1E2A-8C60-76793F1BD3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424" y="1969826"/>
            <a:ext cx="1343093" cy="1343093"/>
          </a:xfrm>
          <a:prstGeom prst="rect">
            <a:avLst/>
          </a:prstGeom>
        </p:spPr>
      </p:pic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A62751B1-8FB4-6466-49AF-482D79863D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423" y="3875164"/>
            <a:ext cx="1343093" cy="13430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AB8BAC-2401-1176-203D-0DB738BCA1B3}"/>
              </a:ext>
            </a:extLst>
          </p:cNvPr>
          <p:cNvSpPr txBox="1"/>
          <p:nvPr/>
        </p:nvSpPr>
        <p:spPr>
          <a:xfrm>
            <a:off x="0" y="333854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Вместе мы создадим благоприятный для пожилых людей мир</a:t>
            </a:r>
            <a:endParaRPr lang="en-GB" sz="3600" b="1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6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941824BB-0294-4EC7-8AA2-6726DF4A7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6" y="182981"/>
            <a:ext cx="12227880" cy="6850800"/>
          </a:xfrm>
          <a:prstGeom prst="rect">
            <a:avLst/>
          </a:prstGeom>
        </p:spPr>
      </p:pic>
      <p:pic>
        <p:nvPicPr>
          <p:cNvPr id="10" name="Picture 9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8B272EE6-8708-DAA9-5538-F020DAF19A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2372">
            <a:off x="10953246" y="6185015"/>
            <a:ext cx="675209" cy="423074"/>
          </a:xfrm>
          <a:prstGeom prst="rect">
            <a:avLst/>
          </a:prstGeom>
        </p:spPr>
      </p:pic>
      <p:pic>
        <p:nvPicPr>
          <p:cNvPr id="11" name="Picture 10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B3E326F7-7D5B-EE13-4FA5-2008888AF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4336" flipH="1">
            <a:off x="1259556" y="5854859"/>
            <a:ext cx="338046" cy="321556"/>
          </a:xfrm>
          <a:prstGeom prst="rect">
            <a:avLst/>
          </a:prstGeom>
        </p:spPr>
      </p:pic>
      <p:pic>
        <p:nvPicPr>
          <p:cNvPr id="12" name="Picture 11" descr="A picture containing text, light, dark, sign&#10;&#10;Description automatically generated">
            <a:extLst>
              <a:ext uri="{FF2B5EF4-FFF2-40B4-BE49-F238E27FC236}">
                <a16:creationId xmlns:a16="http://schemas.microsoft.com/office/drawing/2014/main" id="{CB078B64-FBEB-CED8-4C4F-BC786F333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23632">
            <a:off x="220833" y="5531251"/>
            <a:ext cx="949836" cy="732731"/>
          </a:xfrm>
          <a:prstGeom prst="rect">
            <a:avLst/>
          </a:prstGeom>
        </p:spPr>
      </p:pic>
      <p:pic>
        <p:nvPicPr>
          <p:cNvPr id="13" name="Picture 1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BE3EB2D1-11EF-11AC-8CFB-4640F8D690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7537" y="5592463"/>
            <a:ext cx="129389" cy="1082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F560E-55DC-F489-7E2C-5EC40D1F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02" y="362530"/>
            <a:ext cx="11374535" cy="720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 живем дольше</a:t>
            </a:r>
            <a:r>
              <a:rPr lang="en-US" sz="4000" b="1" dirty="0">
                <a:solidFill>
                  <a:srgbClr val="00206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4000" b="1" dirty="0">
                <a:solidFill>
                  <a:srgbClr val="00206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 </a:t>
            </a:r>
            <a:r>
              <a:rPr lang="en-US" sz="4000" b="1" dirty="0">
                <a:solidFill>
                  <a:srgbClr val="00206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4000" b="1" dirty="0">
                <a:solidFill>
                  <a:srgbClr val="00206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пока что</a:t>
            </a:r>
            <a:r>
              <a:rPr lang="en-US" sz="4000" b="1" dirty="0">
                <a:solidFill>
                  <a:srgbClr val="00206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4000" b="1" dirty="0">
                <a:solidFill>
                  <a:srgbClr val="00206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здоровее</a:t>
            </a:r>
            <a:endParaRPr lang="en-US" sz="4000" b="1" dirty="0">
              <a:solidFill>
                <a:srgbClr val="002060"/>
              </a:solidFill>
              <a:latin typeface="Source Sans Pro" panose="020B05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265D1-AE09-A237-FEB4-1C7499E03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199" y="1110987"/>
            <a:ext cx="11510446" cy="43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0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BC039C-8285-42F5-9F0F-AFE791B84999}"/>
              </a:ext>
            </a:extLst>
          </p:cNvPr>
          <p:cNvSpPr/>
          <p:nvPr/>
        </p:nvSpPr>
        <p:spPr>
          <a:xfrm>
            <a:off x="0" y="0"/>
            <a:ext cx="12192000" cy="1216800"/>
          </a:xfrm>
          <a:prstGeom prst="rect">
            <a:avLst/>
          </a:prstGeom>
          <a:solidFill>
            <a:srgbClr val="081F5C"/>
          </a:solidFill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prstClr val="white"/>
                </a:solidFill>
                <a:latin typeface="Source Sans Pro" panose="020B05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Наша среда имеет важное значение для </a:t>
            </a:r>
            <a:r>
              <a:rPr lang="en-US" sz="3000" b="1" dirty="0">
                <a:solidFill>
                  <a:prstClr val="white"/>
                </a:solidFill>
                <a:latin typeface="Source Sans Pro" panose="020B05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ru-RU" sz="3000" b="1" dirty="0">
                <a:solidFill>
                  <a:prstClr val="white"/>
                </a:solidFill>
                <a:latin typeface="Source Sans Pro" panose="020B0503030403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устранения разрывов</a:t>
            </a:r>
            <a:endParaRPr lang="en-US" sz="3000" b="1" dirty="0">
              <a:solidFill>
                <a:prstClr val="white"/>
              </a:solidFill>
              <a:latin typeface="Source Sans Pro" panose="020B0503030403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B2BDAE7F-D632-4071-99C1-16F6A10F9118}"/>
              </a:ext>
            </a:extLst>
          </p:cNvPr>
          <p:cNvSpPr txBox="1">
            <a:spLocks/>
          </p:cNvSpPr>
          <p:nvPr/>
        </p:nvSpPr>
        <p:spPr>
          <a:xfrm>
            <a:off x="4781390" y="2146661"/>
            <a:ext cx="7086600" cy="3878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81F5C"/>
                </a:solidFill>
                <a:latin typeface="Source Sans Pro" panose="020B0503030403020204" pitchFamily="34" charset="0"/>
              </a:rPr>
              <a:t>Среда</a:t>
            </a:r>
            <a:r>
              <a:rPr lang="en-US" b="1" dirty="0">
                <a:solidFill>
                  <a:srgbClr val="081F5C"/>
                </a:solidFill>
                <a:latin typeface="Source Sans Pro" panose="020B0503030403020204" pitchFamily="34" charset="0"/>
              </a:rPr>
              <a:t> </a:t>
            </a:r>
            <a:r>
              <a:rPr lang="ru-RU" dirty="0">
                <a:solidFill>
                  <a:srgbClr val="081F5C"/>
                </a:solidFill>
                <a:latin typeface="Source Sans Pro" panose="020B0503030403020204" pitchFamily="34" charset="0"/>
              </a:rPr>
              <a:t>включает все факторы внешнего мира, которые формируют контекст жизни человека</a:t>
            </a:r>
            <a:r>
              <a:rPr lang="en-US" dirty="0">
                <a:solidFill>
                  <a:srgbClr val="081F5C"/>
                </a:solidFill>
                <a:latin typeface="Source Sans Pro" panose="020B0503030403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1F5C"/>
                </a:solidFill>
                <a:latin typeface="Source Sans Pro" panose="020B0503030403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081F5C"/>
                </a:solidFill>
                <a:latin typeface="Source Sans Pro" panose="020B0503030403020204" pitchFamily="34" charset="0"/>
              </a:rPr>
              <a:t>Это дом, сообщества и общество в целом, каждое из которых является рядом факторов</a:t>
            </a:r>
            <a:r>
              <a:rPr lang="en-US" dirty="0">
                <a:solidFill>
                  <a:srgbClr val="081F5C"/>
                </a:solidFill>
                <a:latin typeface="Source Sans Pro" panose="020B0503030403020204" pitchFamily="34" charset="0"/>
              </a:rPr>
              <a:t>, </a:t>
            </a:r>
            <a:r>
              <a:rPr lang="ru-RU" dirty="0">
                <a:solidFill>
                  <a:srgbClr val="081F5C"/>
                </a:solidFill>
                <a:latin typeface="Source Sans Pro" panose="020B0503030403020204" pitchFamily="34" charset="0"/>
              </a:rPr>
              <a:t>включая антропогенную среду, людей и их контакты</a:t>
            </a:r>
            <a:r>
              <a:rPr lang="en-US" dirty="0">
                <a:solidFill>
                  <a:srgbClr val="081F5C"/>
                </a:solidFill>
                <a:latin typeface="Source Sans Pro" panose="020B0503030403020204" pitchFamily="34" charset="0"/>
              </a:rPr>
              <a:t>, </a:t>
            </a:r>
            <a:r>
              <a:rPr lang="ru-RU" dirty="0">
                <a:solidFill>
                  <a:srgbClr val="081F5C"/>
                </a:solidFill>
                <a:latin typeface="Source Sans Pro" panose="020B0503030403020204" pitchFamily="34" charset="0"/>
              </a:rPr>
              <a:t>отношения и ценности</a:t>
            </a:r>
            <a:r>
              <a:rPr lang="en-US" dirty="0">
                <a:solidFill>
                  <a:srgbClr val="081F5C"/>
                </a:solidFill>
                <a:latin typeface="Source Sans Pro" panose="020B0503030403020204" pitchFamily="34" charset="0"/>
              </a:rPr>
              <a:t>, </a:t>
            </a:r>
            <a:r>
              <a:rPr lang="ru-RU" dirty="0">
                <a:solidFill>
                  <a:srgbClr val="081F5C"/>
                </a:solidFill>
                <a:latin typeface="Source Sans Pro" panose="020B0503030403020204" pitchFamily="34" charset="0"/>
              </a:rPr>
              <a:t>меры политики в области здравоохранения и социальной политики</a:t>
            </a:r>
            <a:r>
              <a:rPr lang="en-US" dirty="0">
                <a:solidFill>
                  <a:srgbClr val="081F5C"/>
                </a:solidFill>
                <a:latin typeface="Source Sans Pro" panose="020B0503030403020204" pitchFamily="34" charset="0"/>
              </a:rPr>
              <a:t>, </a:t>
            </a:r>
            <a:r>
              <a:rPr lang="ru-RU" dirty="0">
                <a:solidFill>
                  <a:srgbClr val="081F5C"/>
                </a:solidFill>
                <a:latin typeface="Source Sans Pro" panose="020B0503030403020204" pitchFamily="34" charset="0"/>
              </a:rPr>
              <a:t>системы, поддерживающие их, а также услуги, которые они оказывают</a:t>
            </a:r>
            <a:r>
              <a:rPr lang="en-US" dirty="0">
                <a:solidFill>
                  <a:srgbClr val="081F5C"/>
                </a:solidFill>
                <a:latin typeface="Source Sans Pro" panose="020B0503030403020204" pitchFamily="34" charset="0"/>
              </a:rPr>
              <a:t>. </a:t>
            </a:r>
          </a:p>
        </p:txBody>
      </p:sp>
      <p:pic>
        <p:nvPicPr>
          <p:cNvPr id="3" name="Picture 2" descr="A picture containing text, light, dark, sign&#10;&#10;Description automatically generated">
            <a:extLst>
              <a:ext uri="{FF2B5EF4-FFF2-40B4-BE49-F238E27FC236}">
                <a16:creationId xmlns:a16="http://schemas.microsoft.com/office/drawing/2014/main" id="{B50541B7-1145-86C1-0510-6FB5E7C28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56" y="2010564"/>
            <a:ext cx="949836" cy="732731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8D37D754-1941-4FF7-0B44-447F7E9D8C9C}"/>
              </a:ext>
            </a:extLst>
          </p:cNvPr>
          <p:cNvSpPr txBox="1">
            <a:spLocks/>
          </p:cNvSpPr>
          <p:nvPr/>
        </p:nvSpPr>
        <p:spPr>
          <a:xfrm>
            <a:off x="2111790" y="1902865"/>
            <a:ext cx="1964212" cy="613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81F5C"/>
                </a:solidFill>
                <a:latin typeface="Source Sans Pro" panose="020B0503030403020204" pitchFamily="34" charset="0"/>
              </a:rPr>
              <a:t>Жилищные условия</a:t>
            </a:r>
            <a:endParaRPr lang="en-US" sz="2400" dirty="0">
              <a:solidFill>
                <a:srgbClr val="081F5C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D68DE456-01F0-569A-6948-43EE379A6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75" y="3007543"/>
            <a:ext cx="913541" cy="892296"/>
          </a:xfrm>
          <a:prstGeom prst="rect">
            <a:avLst/>
          </a:prstGeom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8C2CE861-ED49-9C93-2662-223D0D28A4B8}"/>
              </a:ext>
            </a:extLst>
          </p:cNvPr>
          <p:cNvSpPr txBox="1">
            <a:spLocks/>
          </p:cNvSpPr>
          <p:nvPr/>
        </p:nvSpPr>
        <p:spPr>
          <a:xfrm>
            <a:off x="2111790" y="3089848"/>
            <a:ext cx="2669600" cy="955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81F5C"/>
                </a:solidFill>
                <a:latin typeface="Source Sans Pro" panose="020B0503030403020204" pitchFamily="34" charset="0"/>
              </a:rPr>
              <a:t>Технические возможности</a:t>
            </a:r>
            <a:endParaRPr lang="en-US" sz="2400" dirty="0">
              <a:solidFill>
                <a:srgbClr val="081F5C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3" name="Picture 12" descr="A picture containing text, sign, light&#10;&#10;Description automatically generated">
            <a:extLst>
              <a:ext uri="{FF2B5EF4-FFF2-40B4-BE49-F238E27FC236}">
                <a16:creationId xmlns:a16="http://schemas.microsoft.com/office/drawing/2014/main" id="{0AA09470-9BAD-7D7B-C6E0-33E5BAD00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61" y="4164087"/>
            <a:ext cx="933387" cy="796794"/>
          </a:xfrm>
          <a:prstGeom prst="rect">
            <a:avLst/>
          </a:prstGeom>
        </p:spPr>
      </p:pic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241547B6-A19C-631A-6AA0-C7D87A4D523A}"/>
              </a:ext>
            </a:extLst>
          </p:cNvPr>
          <p:cNvSpPr txBox="1">
            <a:spLocks/>
          </p:cNvSpPr>
          <p:nvPr/>
        </p:nvSpPr>
        <p:spPr>
          <a:xfrm>
            <a:off x="2111790" y="4308964"/>
            <a:ext cx="2669600" cy="507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81F5C"/>
                </a:solidFill>
                <a:latin typeface="Source Sans Pro" panose="020B0503030403020204" pitchFamily="34" charset="0"/>
              </a:rPr>
              <a:t>Транспорт</a:t>
            </a:r>
            <a:endParaRPr lang="en-US" sz="2400" dirty="0">
              <a:solidFill>
                <a:srgbClr val="081F5C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6" name="Picture 15" descr="A picture containing text, light, sign, lit&#10;&#10;Description automatically generated">
            <a:extLst>
              <a:ext uri="{FF2B5EF4-FFF2-40B4-BE49-F238E27FC236}">
                <a16:creationId xmlns:a16="http://schemas.microsoft.com/office/drawing/2014/main" id="{1E4E5BAD-7855-3958-ADCB-8F63E8E1F6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97" y="5225129"/>
            <a:ext cx="939800" cy="838200"/>
          </a:xfrm>
          <a:prstGeom prst="rect">
            <a:avLst/>
          </a:prstGeom>
        </p:spPr>
      </p:pic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95D67F03-D08B-3715-6115-A8B903394348}"/>
              </a:ext>
            </a:extLst>
          </p:cNvPr>
          <p:cNvSpPr txBox="1">
            <a:spLocks/>
          </p:cNvSpPr>
          <p:nvPr/>
        </p:nvSpPr>
        <p:spPr>
          <a:xfrm>
            <a:off x="2111790" y="5245467"/>
            <a:ext cx="2108953" cy="955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81F5C"/>
                </a:solidFill>
                <a:latin typeface="Source Sans Pro" panose="020B0503030403020204" pitchFamily="34" charset="0"/>
              </a:rPr>
              <a:t>Объекты социальной сферы</a:t>
            </a:r>
            <a:endParaRPr lang="en-US" sz="2400" dirty="0">
              <a:solidFill>
                <a:srgbClr val="081F5C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B2EA6A-9EAC-201A-1BAB-886A9E4F9D2E}"/>
              </a:ext>
            </a:extLst>
          </p:cNvPr>
          <p:cNvSpPr/>
          <p:nvPr/>
        </p:nvSpPr>
        <p:spPr>
          <a:xfrm>
            <a:off x="477079" y="1630017"/>
            <a:ext cx="3909392" cy="4810540"/>
          </a:xfrm>
          <a:custGeom>
            <a:avLst/>
            <a:gdLst>
              <a:gd name="connsiteX0" fmla="*/ 0 w 3909392"/>
              <a:gd name="connsiteY0" fmla="*/ 0 h 4810540"/>
              <a:gd name="connsiteX1" fmla="*/ 612471 w 3909392"/>
              <a:gd name="connsiteY1" fmla="*/ 0 h 4810540"/>
              <a:gd name="connsiteX2" fmla="*/ 1146755 w 3909392"/>
              <a:gd name="connsiteY2" fmla="*/ 0 h 4810540"/>
              <a:gd name="connsiteX3" fmla="*/ 1876508 w 3909392"/>
              <a:gd name="connsiteY3" fmla="*/ 0 h 4810540"/>
              <a:gd name="connsiteX4" fmla="*/ 2488980 w 3909392"/>
              <a:gd name="connsiteY4" fmla="*/ 0 h 4810540"/>
              <a:gd name="connsiteX5" fmla="*/ 3101451 w 3909392"/>
              <a:gd name="connsiteY5" fmla="*/ 0 h 4810540"/>
              <a:gd name="connsiteX6" fmla="*/ 3909392 w 3909392"/>
              <a:gd name="connsiteY6" fmla="*/ 0 h 4810540"/>
              <a:gd name="connsiteX7" fmla="*/ 3909392 w 3909392"/>
              <a:gd name="connsiteY7" fmla="*/ 591009 h 4810540"/>
              <a:gd name="connsiteX8" fmla="*/ 3909392 w 3909392"/>
              <a:gd name="connsiteY8" fmla="*/ 1278229 h 4810540"/>
              <a:gd name="connsiteX9" fmla="*/ 3909392 w 3909392"/>
              <a:gd name="connsiteY9" fmla="*/ 1869238 h 4810540"/>
              <a:gd name="connsiteX10" fmla="*/ 3909392 w 3909392"/>
              <a:gd name="connsiteY10" fmla="*/ 2460248 h 4810540"/>
              <a:gd name="connsiteX11" fmla="*/ 3909392 w 3909392"/>
              <a:gd name="connsiteY11" fmla="*/ 3147468 h 4810540"/>
              <a:gd name="connsiteX12" fmla="*/ 3909392 w 3909392"/>
              <a:gd name="connsiteY12" fmla="*/ 3882793 h 4810540"/>
              <a:gd name="connsiteX13" fmla="*/ 3909392 w 3909392"/>
              <a:gd name="connsiteY13" fmla="*/ 4810540 h 4810540"/>
              <a:gd name="connsiteX14" fmla="*/ 3257827 w 3909392"/>
              <a:gd name="connsiteY14" fmla="*/ 4810540 h 4810540"/>
              <a:gd name="connsiteX15" fmla="*/ 2684449 w 3909392"/>
              <a:gd name="connsiteY15" fmla="*/ 4810540 h 4810540"/>
              <a:gd name="connsiteX16" fmla="*/ 2032884 w 3909392"/>
              <a:gd name="connsiteY16" fmla="*/ 4810540 h 4810540"/>
              <a:gd name="connsiteX17" fmla="*/ 1303131 w 3909392"/>
              <a:gd name="connsiteY17" fmla="*/ 4810540 h 4810540"/>
              <a:gd name="connsiteX18" fmla="*/ 651565 w 3909392"/>
              <a:gd name="connsiteY18" fmla="*/ 4810540 h 4810540"/>
              <a:gd name="connsiteX19" fmla="*/ 0 w 3909392"/>
              <a:gd name="connsiteY19" fmla="*/ 4810540 h 4810540"/>
              <a:gd name="connsiteX20" fmla="*/ 0 w 3909392"/>
              <a:gd name="connsiteY20" fmla="*/ 4219531 h 4810540"/>
              <a:gd name="connsiteX21" fmla="*/ 0 w 3909392"/>
              <a:gd name="connsiteY21" fmla="*/ 3580416 h 4810540"/>
              <a:gd name="connsiteX22" fmla="*/ 0 w 3909392"/>
              <a:gd name="connsiteY22" fmla="*/ 2796985 h 4810540"/>
              <a:gd name="connsiteX23" fmla="*/ 0 w 3909392"/>
              <a:gd name="connsiteY23" fmla="*/ 2109765 h 4810540"/>
              <a:gd name="connsiteX24" fmla="*/ 0 w 3909392"/>
              <a:gd name="connsiteY24" fmla="*/ 1470651 h 4810540"/>
              <a:gd name="connsiteX25" fmla="*/ 0 w 3909392"/>
              <a:gd name="connsiteY25" fmla="*/ 927747 h 4810540"/>
              <a:gd name="connsiteX26" fmla="*/ 0 w 3909392"/>
              <a:gd name="connsiteY26" fmla="*/ 0 h 48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09392" h="4810540" extrusionOk="0">
                <a:moveTo>
                  <a:pt x="0" y="0"/>
                </a:moveTo>
                <a:cubicBezTo>
                  <a:pt x="260922" y="27334"/>
                  <a:pt x="433811" y="21655"/>
                  <a:pt x="612471" y="0"/>
                </a:cubicBezTo>
                <a:cubicBezTo>
                  <a:pt x="791131" y="-21655"/>
                  <a:pt x="988028" y="14230"/>
                  <a:pt x="1146755" y="0"/>
                </a:cubicBezTo>
                <a:cubicBezTo>
                  <a:pt x="1305482" y="-14230"/>
                  <a:pt x="1709074" y="-32973"/>
                  <a:pt x="1876508" y="0"/>
                </a:cubicBezTo>
                <a:cubicBezTo>
                  <a:pt x="2043942" y="32973"/>
                  <a:pt x="2284811" y="2177"/>
                  <a:pt x="2488980" y="0"/>
                </a:cubicBezTo>
                <a:cubicBezTo>
                  <a:pt x="2693149" y="-2177"/>
                  <a:pt x="2933032" y="24352"/>
                  <a:pt x="3101451" y="0"/>
                </a:cubicBezTo>
                <a:cubicBezTo>
                  <a:pt x="3269870" y="-24352"/>
                  <a:pt x="3632015" y="21375"/>
                  <a:pt x="3909392" y="0"/>
                </a:cubicBezTo>
                <a:cubicBezTo>
                  <a:pt x="3880829" y="187500"/>
                  <a:pt x="3924336" y="415845"/>
                  <a:pt x="3909392" y="591009"/>
                </a:cubicBezTo>
                <a:cubicBezTo>
                  <a:pt x="3894448" y="766173"/>
                  <a:pt x="3943454" y="1116979"/>
                  <a:pt x="3909392" y="1278229"/>
                </a:cubicBezTo>
                <a:cubicBezTo>
                  <a:pt x="3875330" y="1439479"/>
                  <a:pt x="3917114" y="1616524"/>
                  <a:pt x="3909392" y="1869238"/>
                </a:cubicBezTo>
                <a:cubicBezTo>
                  <a:pt x="3901670" y="2121952"/>
                  <a:pt x="3923297" y="2198202"/>
                  <a:pt x="3909392" y="2460248"/>
                </a:cubicBezTo>
                <a:cubicBezTo>
                  <a:pt x="3895488" y="2722294"/>
                  <a:pt x="3886180" y="2806745"/>
                  <a:pt x="3909392" y="3147468"/>
                </a:cubicBezTo>
                <a:cubicBezTo>
                  <a:pt x="3932604" y="3488191"/>
                  <a:pt x="3919354" y="3586563"/>
                  <a:pt x="3909392" y="3882793"/>
                </a:cubicBezTo>
                <a:cubicBezTo>
                  <a:pt x="3899430" y="4179024"/>
                  <a:pt x="3864919" y="4546355"/>
                  <a:pt x="3909392" y="4810540"/>
                </a:cubicBezTo>
                <a:cubicBezTo>
                  <a:pt x="3698942" y="4840799"/>
                  <a:pt x="3400824" y="4821534"/>
                  <a:pt x="3257827" y="4810540"/>
                </a:cubicBezTo>
                <a:cubicBezTo>
                  <a:pt x="3114830" y="4799546"/>
                  <a:pt x="2954039" y="4832117"/>
                  <a:pt x="2684449" y="4810540"/>
                </a:cubicBezTo>
                <a:cubicBezTo>
                  <a:pt x="2414859" y="4788963"/>
                  <a:pt x="2306364" y="4778729"/>
                  <a:pt x="2032884" y="4810540"/>
                </a:cubicBezTo>
                <a:cubicBezTo>
                  <a:pt x="1759405" y="4842351"/>
                  <a:pt x="1508823" y="4794489"/>
                  <a:pt x="1303131" y="4810540"/>
                </a:cubicBezTo>
                <a:cubicBezTo>
                  <a:pt x="1097439" y="4826591"/>
                  <a:pt x="804380" y="4826381"/>
                  <a:pt x="651565" y="4810540"/>
                </a:cubicBezTo>
                <a:cubicBezTo>
                  <a:pt x="498750" y="4794699"/>
                  <a:pt x="267140" y="4827621"/>
                  <a:pt x="0" y="4810540"/>
                </a:cubicBezTo>
                <a:cubicBezTo>
                  <a:pt x="14990" y="4668446"/>
                  <a:pt x="-18491" y="4353661"/>
                  <a:pt x="0" y="4219531"/>
                </a:cubicBezTo>
                <a:cubicBezTo>
                  <a:pt x="18491" y="4085401"/>
                  <a:pt x="-30873" y="3819383"/>
                  <a:pt x="0" y="3580416"/>
                </a:cubicBezTo>
                <a:cubicBezTo>
                  <a:pt x="30873" y="3341450"/>
                  <a:pt x="38263" y="3154076"/>
                  <a:pt x="0" y="2796985"/>
                </a:cubicBezTo>
                <a:cubicBezTo>
                  <a:pt x="-38263" y="2439894"/>
                  <a:pt x="-2003" y="2394476"/>
                  <a:pt x="0" y="2109765"/>
                </a:cubicBezTo>
                <a:cubicBezTo>
                  <a:pt x="2003" y="1825054"/>
                  <a:pt x="-21587" y="1737602"/>
                  <a:pt x="0" y="1470651"/>
                </a:cubicBezTo>
                <a:cubicBezTo>
                  <a:pt x="21587" y="1203700"/>
                  <a:pt x="22940" y="1143135"/>
                  <a:pt x="0" y="927747"/>
                </a:cubicBezTo>
                <a:cubicBezTo>
                  <a:pt x="-22940" y="712359"/>
                  <a:pt x="-4836" y="348174"/>
                  <a:pt x="0" y="0"/>
                </a:cubicBezTo>
                <a:close/>
              </a:path>
            </a:pathLst>
          </a:custGeom>
          <a:noFill/>
          <a:ln w="25400">
            <a:solidFill>
              <a:srgbClr val="081F5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542DD34-C73B-3D1D-DC99-92E6A5E3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6" y="182982"/>
            <a:ext cx="12216366" cy="6844349"/>
          </a:xfrm>
          <a:prstGeom prst="rect">
            <a:avLst/>
          </a:prstGeom>
        </p:spPr>
      </p:pic>
      <p:pic>
        <p:nvPicPr>
          <p:cNvPr id="9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2441E805-4E70-5ED3-4B61-5D8FAD525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2372">
            <a:off x="10951826" y="6206807"/>
            <a:ext cx="675209" cy="423074"/>
          </a:xfrm>
          <a:prstGeom prst="rect">
            <a:avLst/>
          </a:prstGeom>
        </p:spPr>
      </p:pic>
      <p:pic>
        <p:nvPicPr>
          <p:cNvPr id="14" name="Picture 13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F0C2B3A3-4A61-1664-03B0-CD8C9FC22D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4336" flipH="1">
            <a:off x="1782985" y="5789246"/>
            <a:ext cx="338046" cy="321556"/>
          </a:xfrm>
          <a:prstGeom prst="rect">
            <a:avLst/>
          </a:prstGeom>
        </p:spPr>
      </p:pic>
      <p:pic>
        <p:nvPicPr>
          <p:cNvPr id="15" name="Picture 14" descr="A picture containing text, light, dark, sign&#10;&#10;Description automatically generated">
            <a:extLst>
              <a:ext uri="{FF2B5EF4-FFF2-40B4-BE49-F238E27FC236}">
                <a16:creationId xmlns:a16="http://schemas.microsoft.com/office/drawing/2014/main" id="{8ABE8058-5E5C-B3E9-A5F8-E99396684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80640">
            <a:off x="795702" y="5455828"/>
            <a:ext cx="949836" cy="732731"/>
          </a:xfrm>
          <a:prstGeom prst="rect">
            <a:avLst/>
          </a:prstGeom>
        </p:spPr>
      </p:pic>
      <p:pic>
        <p:nvPicPr>
          <p:cNvPr id="16" name="Picture 15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3D0D245B-323F-8A4C-160E-087E12DE6F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1305" y="5639121"/>
            <a:ext cx="129389" cy="108255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D8934D5-16D7-33FF-EB80-A7FBDAE10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322" y="704371"/>
            <a:ext cx="5935708" cy="440391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D7FF62E-3F23-FB2B-B150-831D9E8B61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1" y="4525119"/>
            <a:ext cx="765387" cy="1783497"/>
          </a:xfrm>
          <a:prstGeom prst="rect">
            <a:avLst/>
          </a:prstGeom>
        </p:spPr>
      </p:pic>
      <p:sp>
        <p:nvSpPr>
          <p:cNvPr id="11" name="TextBox 17">
            <a:extLst>
              <a:ext uri="{FF2B5EF4-FFF2-40B4-BE49-F238E27FC236}">
                <a16:creationId xmlns:a16="http://schemas.microsoft.com/office/drawing/2014/main" id="{5D653062-BDDA-FF2C-717C-21735EEF2A79}"/>
              </a:ext>
            </a:extLst>
          </p:cNvPr>
          <p:cNvSpPr txBox="1"/>
          <p:nvPr/>
        </p:nvSpPr>
        <p:spPr>
          <a:xfrm>
            <a:off x="6435959" y="704371"/>
            <a:ext cx="566234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</a:rPr>
              <a:t>Благоприятная для пожилых людей среда</a:t>
            </a:r>
            <a:r>
              <a:rPr lang="en-GB" sz="2400" b="1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</a:rPr>
              <a:t> </a:t>
            </a:r>
            <a:r>
              <a:rPr lang="ru-RU" sz="24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</a:rPr>
              <a:t>дает возможность всем людям</a:t>
            </a:r>
            <a:r>
              <a:rPr lang="en-GB" sz="24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</a:rPr>
              <a:t>:</a:t>
            </a:r>
          </a:p>
          <a:p>
            <a:endParaRPr lang="en-GB" sz="2400" dirty="0">
              <a:solidFill>
                <a:srgbClr val="081F5C"/>
              </a:solidFill>
              <a:latin typeface="Source Sans Pro" panose="020B0503030403020204" pitchFamily="34" charset="0"/>
              <a:ea typeface="Yu Mincho" panose="02020400000000000000" pitchFamily="18" charset="-128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</a:rPr>
              <a:t>проводить старость в месте, которое им подходит</a:t>
            </a:r>
            <a:endParaRPr lang="en-GB" sz="2400" dirty="0">
              <a:solidFill>
                <a:srgbClr val="081F5C"/>
              </a:solidFill>
              <a:latin typeface="Source Sans Pro" panose="020B0503030403020204" pitchFamily="34" charset="0"/>
              <a:ea typeface="Yu Mincho" panose="02020400000000000000" pitchFamily="18" charset="-128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</a:rPr>
              <a:t>продолжать личностно развиваться</a:t>
            </a:r>
            <a:endParaRPr lang="en-GB" sz="2400" dirty="0">
              <a:solidFill>
                <a:srgbClr val="081F5C"/>
              </a:solidFill>
              <a:latin typeface="Source Sans Pro" panose="020B0503030403020204" pitchFamily="34" charset="0"/>
              <a:ea typeface="Yu Mincho" panose="02020400000000000000" pitchFamily="18" charset="-128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</a:rPr>
              <a:t>принимать участие</a:t>
            </a:r>
            <a:endParaRPr lang="en-GB" sz="24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</a:rPr>
              <a:t>вносить вклад в жизнь своих сообществ</a:t>
            </a:r>
            <a:endParaRPr lang="en-GB" sz="24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</a:rPr>
              <a:t>сохранять независимость и здоровье</a:t>
            </a:r>
            <a:endParaRPr lang="en-GB" sz="2400" dirty="0">
              <a:solidFill>
                <a:srgbClr val="081F5C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7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542DD34-C73B-3D1D-DC99-92E6A5E3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6" y="182982"/>
            <a:ext cx="12216366" cy="6844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59CB6A-D40A-7CD2-1BF1-0475E9A84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512" y="4201885"/>
            <a:ext cx="1731537" cy="2457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C4AF33-33CB-E789-C050-3C7F7C1358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43" y="4841358"/>
            <a:ext cx="638756" cy="1488422"/>
          </a:xfrm>
          <a:prstGeom prst="rect">
            <a:avLst/>
          </a:prstGeom>
        </p:spPr>
      </p:pic>
      <p:pic>
        <p:nvPicPr>
          <p:cNvPr id="9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2441E805-4E70-5ED3-4B61-5D8FAD525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2372">
            <a:off x="10211996" y="6118243"/>
            <a:ext cx="675209" cy="423074"/>
          </a:xfrm>
          <a:prstGeom prst="rect">
            <a:avLst/>
          </a:prstGeom>
        </p:spPr>
      </p:pic>
      <p:pic>
        <p:nvPicPr>
          <p:cNvPr id="14" name="Picture 13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F0C2B3A3-4A61-1664-03B0-CD8C9FC22D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4336" flipH="1">
            <a:off x="1782985" y="5789246"/>
            <a:ext cx="338046" cy="321556"/>
          </a:xfrm>
          <a:prstGeom prst="rect">
            <a:avLst/>
          </a:prstGeom>
        </p:spPr>
      </p:pic>
      <p:pic>
        <p:nvPicPr>
          <p:cNvPr id="15" name="Picture 14" descr="A picture containing text, light, dark, sign&#10;&#10;Description automatically generated">
            <a:extLst>
              <a:ext uri="{FF2B5EF4-FFF2-40B4-BE49-F238E27FC236}">
                <a16:creationId xmlns:a16="http://schemas.microsoft.com/office/drawing/2014/main" id="{8ABE8058-5E5C-B3E9-A5F8-E993966842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80640">
            <a:off x="795702" y="5455828"/>
            <a:ext cx="949836" cy="732731"/>
          </a:xfrm>
          <a:prstGeom prst="rect">
            <a:avLst/>
          </a:prstGeom>
        </p:spPr>
      </p:pic>
      <p:pic>
        <p:nvPicPr>
          <p:cNvPr id="16" name="Picture 15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3D0D245B-323F-8A4C-160E-087E12DE6F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1475" y="5550557"/>
            <a:ext cx="129389" cy="1082555"/>
          </a:xfrm>
          <a:prstGeom prst="rect">
            <a:avLst/>
          </a:prstGeom>
        </p:spPr>
      </p:pic>
      <p:pic>
        <p:nvPicPr>
          <p:cNvPr id="7" name="Picture 6" descr="A person sitting on a bus&#10;&#10;Description automatically generated with medium confidence">
            <a:extLst>
              <a:ext uri="{FF2B5EF4-FFF2-40B4-BE49-F238E27FC236}">
                <a16:creationId xmlns:a16="http://schemas.microsoft.com/office/drawing/2014/main" id="{191DFCF7-CBA6-EBBE-22E2-B7BEBC2B12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273" y="886587"/>
            <a:ext cx="4307591" cy="4401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7">
            <a:extLst>
              <a:ext uri="{FF2B5EF4-FFF2-40B4-BE49-F238E27FC236}">
                <a16:creationId xmlns:a16="http://schemas.microsoft.com/office/drawing/2014/main" id="{60829234-52F4-7E4F-E474-A0F68D83837A}"/>
              </a:ext>
            </a:extLst>
          </p:cNvPr>
          <p:cNvSpPr txBox="1"/>
          <p:nvPr/>
        </p:nvSpPr>
        <p:spPr>
          <a:xfrm>
            <a:off x="763764" y="743813"/>
            <a:ext cx="571520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Благоприятная для пожилых людей среда идет на пользу всем членам общины</a:t>
            </a:r>
            <a:r>
              <a:rPr lang="ru-RU" sz="2200" b="1" kern="100" dirty="0">
                <a:solidFill>
                  <a:srgbClr val="081F5C"/>
                </a:solidFill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ru-RU" sz="22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как следствие устранения физических и социальных барьеров и содействия инклюзивности</a:t>
            </a:r>
            <a:r>
              <a:rPr lang="en-GB" sz="2200" b="1" kern="100" dirty="0">
                <a:solidFill>
                  <a:srgbClr val="081F5C"/>
                </a:solidFill>
                <a:effectLst/>
                <a:latin typeface="Source Sans Pro Semibold" panose="020B0503030403020204" pitchFamily="34" charset="77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</a:p>
          <a:p>
            <a:r>
              <a:rPr lang="en-GB" sz="2200" b="1" kern="100" dirty="0">
                <a:solidFill>
                  <a:srgbClr val="081F5C"/>
                </a:solidFill>
                <a:effectLst/>
                <a:latin typeface="Source Sans Pro Semibold" panose="020B0503030403020204" pitchFamily="34" charset="77"/>
                <a:ea typeface="Yu Mincho" panose="02020400000000000000" pitchFamily="18" charset="-128"/>
                <a:cs typeface="Times New Roman" panose="02020603050405020304" pitchFamily="18" charset="0"/>
              </a:rPr>
              <a:t> </a:t>
            </a:r>
          </a:p>
          <a:p>
            <a:r>
              <a:rPr lang="ru-RU" sz="2200" b="1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</a:rPr>
              <a:t>Она идет на пользу не только людям старшего возраста, но и улучшает доступность</a:t>
            </a:r>
            <a:r>
              <a:rPr lang="en-GB" sz="2200" b="1" dirty="0">
                <a:solidFill>
                  <a:srgbClr val="081F5C"/>
                </a:solidFill>
                <a:effectLst/>
                <a:latin typeface="Source Sans Pro Semibold" panose="020B0503030403020204" pitchFamily="34" charset="77"/>
                <a:ea typeface="Yu Mincho" panose="02020400000000000000" pitchFamily="18" charset="-128"/>
              </a:rPr>
              <a:t>, </a:t>
            </a:r>
            <a:r>
              <a:rPr lang="ru-RU" sz="2200" b="1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</a:rPr>
              <a:t>устраняет гендерные неравенства и помогает нарастить устойчивость сообществ к воздействию чрезвычайных ситуаций</a:t>
            </a:r>
            <a:r>
              <a:rPr lang="en-GB" sz="2200" b="1" dirty="0">
                <a:solidFill>
                  <a:srgbClr val="081F5C"/>
                </a:solidFill>
                <a:effectLst/>
                <a:latin typeface="Source Sans Pro Semibold" panose="020B0503030403020204" pitchFamily="34" charset="77"/>
                <a:ea typeface="Yu Mincho" panose="02020400000000000000" pitchFamily="18" charset="-128"/>
              </a:rPr>
              <a:t>. </a:t>
            </a:r>
            <a:endParaRPr lang="en-GB" sz="2200" b="1" dirty="0">
              <a:solidFill>
                <a:srgbClr val="081F5C"/>
              </a:solidFill>
              <a:latin typeface="Source Sans Pro Semibold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302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542DD34-C73B-3D1D-DC99-92E6A5E3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6" y="182982"/>
            <a:ext cx="12216366" cy="6844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59CB6A-D40A-7CD2-1BF1-0475E9A84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512" y="4201885"/>
            <a:ext cx="1731537" cy="2457041"/>
          </a:xfrm>
          <a:prstGeom prst="rect">
            <a:avLst/>
          </a:prstGeom>
        </p:spPr>
      </p:pic>
      <p:pic>
        <p:nvPicPr>
          <p:cNvPr id="9" name="Picture 8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2441E805-4E70-5ED3-4B61-5D8FAD525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2372">
            <a:off x="10211996" y="6118243"/>
            <a:ext cx="675209" cy="423074"/>
          </a:xfrm>
          <a:prstGeom prst="rect">
            <a:avLst/>
          </a:prstGeom>
        </p:spPr>
      </p:pic>
      <p:pic>
        <p:nvPicPr>
          <p:cNvPr id="14" name="Picture 13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F0C2B3A3-4A61-1664-03B0-CD8C9FC22D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4336" flipH="1">
            <a:off x="1782985" y="5789246"/>
            <a:ext cx="338046" cy="321556"/>
          </a:xfrm>
          <a:prstGeom prst="rect">
            <a:avLst/>
          </a:prstGeom>
        </p:spPr>
      </p:pic>
      <p:pic>
        <p:nvPicPr>
          <p:cNvPr id="15" name="Picture 14" descr="A picture containing text, light, dark, sign&#10;&#10;Description automatically generated">
            <a:extLst>
              <a:ext uri="{FF2B5EF4-FFF2-40B4-BE49-F238E27FC236}">
                <a16:creationId xmlns:a16="http://schemas.microsoft.com/office/drawing/2014/main" id="{8ABE8058-5E5C-B3E9-A5F8-E99396684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80640">
            <a:off x="795702" y="5455828"/>
            <a:ext cx="949836" cy="732731"/>
          </a:xfrm>
          <a:prstGeom prst="rect">
            <a:avLst/>
          </a:prstGeom>
        </p:spPr>
      </p:pic>
      <p:pic>
        <p:nvPicPr>
          <p:cNvPr id="16" name="Picture 15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3D0D245B-323F-8A4C-160E-087E12DE6F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1475" y="5550557"/>
            <a:ext cx="129389" cy="1082555"/>
          </a:xfrm>
          <a:prstGeom prst="rect">
            <a:avLst/>
          </a:prstGeom>
        </p:spPr>
      </p:pic>
      <p:sp>
        <p:nvSpPr>
          <p:cNvPr id="5" name="TextBox 17">
            <a:extLst>
              <a:ext uri="{FF2B5EF4-FFF2-40B4-BE49-F238E27FC236}">
                <a16:creationId xmlns:a16="http://schemas.microsoft.com/office/drawing/2014/main" id="{4E4D5C10-C578-11B7-CF01-4080F3A08432}"/>
              </a:ext>
            </a:extLst>
          </p:cNvPr>
          <p:cNvSpPr txBox="1"/>
          <p:nvPr/>
        </p:nvSpPr>
        <p:spPr>
          <a:xfrm>
            <a:off x="4688251" y="955510"/>
            <a:ext cx="647700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Создание благоприятной для пожилых людей среды – это еще и одно из направлений действий </a:t>
            </a:r>
            <a:r>
              <a:rPr lang="en-GB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ru-RU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в рамках </a:t>
            </a:r>
            <a:r>
              <a:rPr lang="ru-RU" sz="24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Десятилетия здорового старения </a:t>
            </a:r>
            <a:r>
              <a:rPr lang="en-GB" sz="24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(2021–2030</a:t>
            </a:r>
            <a:r>
              <a:rPr lang="ru-RU" sz="24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гг.</a:t>
            </a:r>
            <a:r>
              <a:rPr lang="en-GB" sz="24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ru-RU" sz="24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объявленного ООН</a:t>
            </a:r>
            <a:r>
              <a:rPr lang="en-GB" sz="24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</a:p>
          <a:p>
            <a:endParaRPr lang="en-GB" sz="2400" b="1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ru-RU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Десятилетие здорового старения согласовано с Повесткой дня в области устойчивого развития до </a:t>
            </a:r>
            <a:r>
              <a:rPr lang="en-GB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2030 </a:t>
            </a:r>
            <a:r>
              <a:rPr lang="ru-RU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г. и обязательствами всех государств-членов по улучшению жизни нынешнего и будущего поколений пожилых людей</a:t>
            </a:r>
            <a:r>
              <a:rPr lang="en-GB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</a:p>
          <a:p>
            <a:endParaRPr lang="en-GB" sz="2400" b="1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testo, Elementi grafici, grafica, fiore&#10;&#10;Descrizione generata automaticamente">
            <a:extLst>
              <a:ext uri="{FF2B5EF4-FFF2-40B4-BE49-F238E27FC236}">
                <a16:creationId xmlns:a16="http://schemas.microsoft.com/office/drawing/2014/main" id="{36AA0A3E-BB47-0C0A-6C26-12CF0B2E7A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6053" y="2334105"/>
            <a:ext cx="2600614" cy="2621503"/>
          </a:xfrm>
          <a:prstGeom prst="rect">
            <a:avLst/>
          </a:prstGeom>
        </p:spPr>
      </p:pic>
      <p:pic>
        <p:nvPicPr>
          <p:cNvPr id="17" name="Immagine 16" descr="Immagine che contiene Elementi grafici, Carattere, grafica, cerchio&#10;&#10;Descrizione generata automaticamente">
            <a:extLst>
              <a:ext uri="{FF2B5EF4-FFF2-40B4-BE49-F238E27FC236}">
                <a16:creationId xmlns:a16="http://schemas.microsoft.com/office/drawing/2014/main" id="{0A3787BB-44E9-B146-9DE3-2F42414A9E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816" y="953854"/>
            <a:ext cx="3580866" cy="1176260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AD3F4AF2-AD1D-C80F-B9F0-6B960DA9B0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43" y="4841358"/>
            <a:ext cx="638756" cy="14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941824BB-0294-4EC7-8AA2-6726DF4A7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6" y="182981"/>
            <a:ext cx="12227880" cy="6850800"/>
          </a:xfrm>
          <a:prstGeom prst="rect">
            <a:avLst/>
          </a:prstGeom>
        </p:spPr>
      </p:pic>
      <p:pic>
        <p:nvPicPr>
          <p:cNvPr id="10" name="Picture 9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8B272EE6-8708-DAA9-5538-F020DAF19A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2372">
            <a:off x="10953246" y="6185015"/>
            <a:ext cx="675209" cy="423074"/>
          </a:xfrm>
          <a:prstGeom prst="rect">
            <a:avLst/>
          </a:prstGeom>
        </p:spPr>
      </p:pic>
      <p:pic>
        <p:nvPicPr>
          <p:cNvPr id="11" name="Picture 10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B3E326F7-7D5B-EE13-4FA5-2008888AF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4336" flipH="1">
            <a:off x="1259556" y="5854859"/>
            <a:ext cx="338046" cy="321556"/>
          </a:xfrm>
          <a:prstGeom prst="rect">
            <a:avLst/>
          </a:prstGeom>
        </p:spPr>
      </p:pic>
      <p:pic>
        <p:nvPicPr>
          <p:cNvPr id="12" name="Picture 11" descr="A picture containing text, light, dark, sign&#10;&#10;Description automatically generated">
            <a:extLst>
              <a:ext uri="{FF2B5EF4-FFF2-40B4-BE49-F238E27FC236}">
                <a16:creationId xmlns:a16="http://schemas.microsoft.com/office/drawing/2014/main" id="{CB078B64-FBEB-CED8-4C4F-BC786F333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23632">
            <a:off x="220833" y="5531251"/>
            <a:ext cx="949836" cy="732731"/>
          </a:xfrm>
          <a:prstGeom prst="rect">
            <a:avLst/>
          </a:prstGeom>
        </p:spPr>
      </p:pic>
      <p:pic>
        <p:nvPicPr>
          <p:cNvPr id="13" name="Picture 1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BE3EB2D1-11EF-11AC-8CFB-4640F8D690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7537" y="5592463"/>
            <a:ext cx="129389" cy="1082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9527E7-BFA4-0855-0643-6363F6D50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18011"/>
            <a:ext cx="5700648" cy="5469813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64B46A0A-894E-0220-F59D-85F353A34AA3}"/>
              </a:ext>
            </a:extLst>
          </p:cNvPr>
          <p:cNvSpPr txBox="1"/>
          <p:nvPr/>
        </p:nvSpPr>
        <p:spPr>
          <a:xfrm>
            <a:off x="417678" y="742526"/>
            <a:ext cx="56484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Развитие благоприятных для пожилых людей городов и сообществ – эффективный способ создания благоприятной для пожилых людей среды</a:t>
            </a:r>
            <a:r>
              <a:rPr lang="en-GB" sz="24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</a:p>
          <a:p>
            <a:endParaRPr lang="en-GB" sz="2400" b="1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ru-RU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Благоприятные для пожилых людей города и сообщества улучшают доступ к ключевым услугам и дают возможность людям быть и делать то, что ценно для них по </a:t>
            </a:r>
            <a:r>
              <a:rPr lang="ru-RU" sz="24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восьми направлениям</a:t>
            </a:r>
            <a:r>
              <a:rPr lang="en-GB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6668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85EEA8-33BC-8726-2287-8F64011C0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90" y="2259470"/>
            <a:ext cx="7305870" cy="4099775"/>
          </a:xfrm>
          <a:prstGeom prst="rect">
            <a:avLst/>
          </a:prstGeom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E4F2B426-8532-DB02-9F78-984F43838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770" y="3058627"/>
            <a:ext cx="3230777" cy="3230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D2F67C-C831-F82B-4470-9B958382C1AF}"/>
              </a:ext>
            </a:extLst>
          </p:cNvPr>
          <p:cNvSpPr txBox="1"/>
          <p:nvPr/>
        </p:nvSpPr>
        <p:spPr>
          <a:xfrm>
            <a:off x="8495263" y="2436856"/>
            <a:ext cx="30617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00" dirty="0">
                <a:solidFill>
                  <a:srgbClr val="081F5C"/>
                </a:solidFill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Узнайте больше о Глобальной сети здесь</a:t>
            </a:r>
            <a:r>
              <a:rPr lang="en-GB" sz="20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:</a:t>
            </a:r>
            <a:endParaRPr lang="en-GB" sz="2000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2E106091-B644-EBCF-632B-D418649D841F}"/>
              </a:ext>
            </a:extLst>
          </p:cNvPr>
          <p:cNvSpPr txBox="1"/>
          <p:nvPr/>
        </p:nvSpPr>
        <p:spPr>
          <a:xfrm>
            <a:off x="610108" y="420198"/>
            <a:ext cx="109193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Преимущества ежедневно демонстрируются Глобальной сетью ВОЗ городов и сообществ, благоприятных для пожилых людей</a:t>
            </a:r>
            <a:r>
              <a:rPr lang="en-GB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ru-RU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объединяющей более</a:t>
            </a:r>
            <a:r>
              <a:rPr lang="en-GB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1400 </a:t>
            </a:r>
            <a:r>
              <a:rPr lang="ru-RU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членов из </a:t>
            </a:r>
            <a:r>
              <a:rPr lang="en-GB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51 </a:t>
            </a:r>
            <a:r>
              <a:rPr lang="ru-RU" sz="24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страны, каждый из которых привержен созданию для пожилых людей благоприятных условий</a:t>
            </a:r>
            <a:endParaRPr lang="en-GB" sz="2400" kern="100" dirty="0">
              <a:solidFill>
                <a:srgbClr val="081F5C"/>
              </a:solidFill>
              <a:effectLst/>
              <a:latin typeface="Source Sans Pro" panose="020B0503030403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4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C206D8-3ADB-B2E2-70C3-4FC3CD688402}"/>
              </a:ext>
            </a:extLst>
          </p:cNvPr>
          <p:cNvSpPr txBox="1"/>
          <p:nvPr/>
        </p:nvSpPr>
        <p:spPr>
          <a:xfrm>
            <a:off x="469845" y="498755"/>
            <a:ext cx="381477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К примеру</a:t>
            </a:r>
            <a:r>
              <a:rPr lang="en-GB" sz="20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ru-RU" sz="2000" b="1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Глобальная база данных практик создания благоприятных для пожилых людей условий </a:t>
            </a:r>
            <a:r>
              <a:rPr lang="ru-RU" sz="20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содержит информацию о более </a:t>
            </a:r>
            <a:r>
              <a:rPr lang="en-GB" sz="20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700 </a:t>
            </a:r>
            <a:r>
              <a:rPr lang="ru-RU" sz="20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конкретных действий, осуществляемых членами Глобальной сети, чтобы  сделать свои сообщества более комфортными для проведения старости</a:t>
            </a:r>
            <a:r>
              <a:rPr lang="en-GB" sz="2000" kern="100" dirty="0">
                <a:solidFill>
                  <a:srgbClr val="081F5C"/>
                </a:solidFill>
                <a:effectLst/>
                <a:latin typeface="Source Sans Pro" panose="020B0503030403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49DD85E7-3E1A-0BB0-2E53-E8D0997868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45" y="4520326"/>
            <a:ext cx="1949805" cy="1949805"/>
          </a:xfrm>
          <a:prstGeom prst="rect">
            <a:avLst/>
          </a:prstGeom>
        </p:spPr>
      </p:pic>
      <p:pic>
        <p:nvPicPr>
          <p:cNvPr id="6" name="Content Placeholder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FB0F2A1-BE54-5EB3-9BB7-1ED1ADE2B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405" y="544475"/>
            <a:ext cx="7291248" cy="5814770"/>
          </a:xfrm>
          <a:prstGeom prst="rect">
            <a:avLst/>
          </a:prstGeom>
          <a:effectLst>
            <a:outerShdw blurRad="281837" dir="2700000" sx="100880" sy="100880" algn="tl" rotWithShape="0">
              <a:prstClr val="black">
                <a:alpha val="26902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263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373C8D223904899B19F81321465FA" ma:contentTypeVersion="14" ma:contentTypeDescription="Create a new document." ma:contentTypeScope="" ma:versionID="471bd5dce20edefc2a1f6bef2ab0a57d">
  <xsd:schema xmlns:xsd="http://www.w3.org/2001/XMLSchema" xmlns:xs="http://www.w3.org/2001/XMLSchema" xmlns:p="http://schemas.microsoft.com/office/2006/metadata/properties" xmlns:ns2="2224b2ff-404b-477d-a3c3-2dfab7719f3c" xmlns:ns3="49a55fd1-98e3-4296-b206-96d91aa97ef2" targetNamespace="http://schemas.microsoft.com/office/2006/metadata/properties" ma:root="true" ma:fieldsID="3b7a19978321454c13fa9e3e69baff42" ns2:_="" ns3:_="">
    <xsd:import namespace="2224b2ff-404b-477d-a3c3-2dfab7719f3c"/>
    <xsd:import namespace="49a55fd1-98e3-4296-b206-96d91aa97e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24b2ff-404b-477d-a3c3-2dfab7719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55fd1-98e3-4296-b206-96d91aa97ef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798f681f-76da-4f7e-960c-0c97bb622f84}" ma:internalName="TaxCatchAll" ma:showField="CatchAllData" ma:web="49a55fd1-98e3-4296-b206-96d91aa97e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a55fd1-98e3-4296-b206-96d91aa97ef2" xsi:nil="true"/>
    <lcf76f155ced4ddcb4097134ff3c332f xmlns="2224b2ff-404b-477d-a3c3-2dfab7719f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BA7CD6-90A4-48F6-84E2-E9F48B65A8D9}"/>
</file>

<file path=customXml/itemProps2.xml><?xml version="1.0" encoding="utf-8"?>
<ds:datastoreItem xmlns:ds="http://schemas.openxmlformats.org/officeDocument/2006/customXml" ds:itemID="{3AA7F9D2-FB03-4771-AB27-29B7865525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47AC93-E7F1-4CB2-8A2B-11D5C77FE117}"/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846</Words>
  <Application>Microsoft Macintosh PowerPoint</Application>
  <PresentationFormat>Widescreen</PresentationFormat>
  <Paragraphs>76</Paragraphs>
  <Slides>13</Slides>
  <Notes>2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Calibri</vt:lpstr>
      <vt:lpstr>Wingdings</vt:lpstr>
      <vt:lpstr>Source Sans Pro Semibold</vt:lpstr>
      <vt:lpstr>Source Sans Pro</vt:lpstr>
      <vt:lpstr>Calibri Light</vt:lpstr>
      <vt:lpstr>Arial</vt:lpstr>
      <vt:lpstr>Office Theme</vt:lpstr>
      <vt:lpstr>Presentazione standard di PowerPoint</vt:lpstr>
      <vt:lpstr>Мы живем дольше, но (пока что) не здоровее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YAMADA, Kazuki</dc:creator>
  <cp:lastModifiedBy>Microsoft Office User</cp:lastModifiedBy>
  <cp:revision>8</cp:revision>
  <dcterms:created xsi:type="dcterms:W3CDTF">2023-04-17T03:15:29Z</dcterms:created>
  <dcterms:modified xsi:type="dcterms:W3CDTF">2024-02-27T10:45:18Z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0x0101004E2373C8D223904899B19F81321465FA</vt:lpwstr>
  </property>
</Properties>
</file>