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sldIdLst>
    <p:sldId id="326" r:id="rId5"/>
    <p:sldId id="308" r:id="rId6"/>
    <p:sldId id="298" r:id="rId7"/>
    <p:sldId id="312" r:id="rId8"/>
    <p:sldId id="327" r:id="rId9"/>
    <p:sldId id="328" r:id="rId10"/>
    <p:sldId id="329" r:id="rId11"/>
    <p:sldId id="309" r:id="rId12"/>
    <p:sldId id="335" r:id="rId13"/>
    <p:sldId id="330" r:id="rId14"/>
    <p:sldId id="331" r:id="rId15"/>
    <p:sldId id="333" r:id="rId16"/>
    <p:sldId id="317" r:id="rId17"/>
    <p:sldId id="334" r:id="rId18"/>
    <p:sldId id="336" r:id="rId19"/>
    <p:sldId id="337" r:id="rId20"/>
    <p:sldId id="338" r:id="rId21"/>
    <p:sldId id="339" r:id="rId22"/>
    <p:sldId id="340" r:id="rId23"/>
    <p:sldId id="3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D"/>
    <a:srgbClr val="1B037F"/>
    <a:srgbClr val="2C2C2C"/>
    <a:srgbClr val="F36F23"/>
    <a:srgbClr val="FABE9C"/>
    <a:srgbClr val="009ADE"/>
    <a:srgbClr val="79B5E3"/>
    <a:srgbClr val="0B5791"/>
    <a:srgbClr val="000038"/>
    <a:srgbClr val="DD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55D58-8C7A-4B76-89EC-BC65A3C0C0CC}" v="3" dt="2022-10-05T07:38:14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5"/>
    <p:restoredTop sz="94705"/>
  </p:normalViewPr>
  <p:slideViewPr>
    <p:cSldViewPr snapToGrid="0" snapToObjects="1">
      <p:cViewPr varScale="1">
        <p:scale>
          <a:sx n="63" d="100"/>
          <a:sy n="63" d="100"/>
        </p:scale>
        <p:origin x="972" y="32"/>
      </p:cViewPr>
      <p:guideLst/>
    </p:cSldViewPr>
  </p:slideViewPr>
  <p:outlineViewPr>
    <p:cViewPr>
      <p:scale>
        <a:sx n="33" d="100"/>
        <a:sy n="33" d="100"/>
      </p:scale>
      <p:origin x="0" y="-24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5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JILSUREN, Oyuntungalag" userId="e3a2f342-8e45-4e7b-81a2-850e1f634706" providerId="ADAL" clId="{9EBC3ECF-DBB2-4434-9F34-17AA10FE0D18}"/>
    <pc:docChg chg="undo custSel modSld sldOrd">
      <pc:chgData name="NAMJILSUREN, Oyuntungalag" userId="e3a2f342-8e45-4e7b-81a2-850e1f634706" providerId="ADAL" clId="{9EBC3ECF-DBB2-4434-9F34-17AA10FE0D18}" dt="2022-05-27T11:19:25.299" v="229" actId="20577"/>
      <pc:docMkLst>
        <pc:docMk/>
      </pc:docMkLst>
      <pc:sldChg chg="modSp mod">
        <pc:chgData name="NAMJILSUREN, Oyuntungalag" userId="e3a2f342-8e45-4e7b-81a2-850e1f634706" providerId="ADAL" clId="{9EBC3ECF-DBB2-4434-9F34-17AA10FE0D18}" dt="2022-05-27T09:42:36.868" v="131" actId="20577"/>
        <pc:sldMkLst>
          <pc:docMk/>
          <pc:sldMk cId="4100555252" sldId="256"/>
        </pc:sldMkLst>
        <pc:spChg chg="mod">
          <ac:chgData name="NAMJILSUREN, Oyuntungalag" userId="e3a2f342-8e45-4e7b-81a2-850e1f634706" providerId="ADAL" clId="{9EBC3ECF-DBB2-4434-9F34-17AA10FE0D18}" dt="2022-05-27T09:42:36.868" v="131" actId="20577"/>
          <ac:spMkLst>
            <pc:docMk/>
            <pc:sldMk cId="4100555252" sldId="256"/>
            <ac:spMk id="2" creationId="{C90E9BE6-770B-E546-B856-9AE8A8AD6114}"/>
          </ac:spMkLst>
        </pc:spChg>
      </pc:sldChg>
      <pc:sldChg chg="addSp delSp modSp mod">
        <pc:chgData name="NAMJILSUREN, Oyuntungalag" userId="e3a2f342-8e45-4e7b-81a2-850e1f634706" providerId="ADAL" clId="{9EBC3ECF-DBB2-4434-9F34-17AA10FE0D18}" dt="2022-05-27T11:19:25.299" v="229" actId="20577"/>
        <pc:sldMkLst>
          <pc:docMk/>
          <pc:sldMk cId="3628085739" sldId="257"/>
        </pc:sldMkLst>
        <pc:spChg chg="mod">
          <ac:chgData name="NAMJILSUREN, Oyuntungalag" userId="e3a2f342-8e45-4e7b-81a2-850e1f634706" providerId="ADAL" clId="{9EBC3ECF-DBB2-4434-9F34-17AA10FE0D18}" dt="2022-05-27T09:40:13.919" v="111" actId="20577"/>
          <ac:spMkLst>
            <pc:docMk/>
            <pc:sldMk cId="3628085739" sldId="257"/>
            <ac:spMk id="6" creationId="{6110BDAD-E446-E842-8902-2030C8224A02}"/>
          </ac:spMkLst>
        </pc:spChg>
        <pc:spChg chg="mod">
          <ac:chgData name="NAMJILSUREN, Oyuntungalag" userId="e3a2f342-8e45-4e7b-81a2-850e1f634706" providerId="ADAL" clId="{9EBC3ECF-DBB2-4434-9F34-17AA10FE0D18}" dt="2022-05-27T11:19:25.299" v="229" actId="20577"/>
          <ac:spMkLst>
            <pc:docMk/>
            <pc:sldMk cId="3628085739" sldId="257"/>
            <ac:spMk id="7" creationId="{DDAF37E9-2F13-F049-BB6E-DC902EA14F5D}"/>
          </ac:spMkLst>
        </pc:spChg>
        <pc:cxnChg chg="add del mod">
          <ac:chgData name="NAMJILSUREN, Oyuntungalag" userId="e3a2f342-8e45-4e7b-81a2-850e1f634706" providerId="ADAL" clId="{9EBC3ECF-DBB2-4434-9F34-17AA10FE0D18}" dt="2022-05-27T09:41:52.855" v="127" actId="478"/>
          <ac:cxnSpMkLst>
            <pc:docMk/>
            <pc:sldMk cId="3628085739" sldId="257"/>
            <ac:cxnSpMk id="5" creationId="{72F4BF04-D8A8-4E2E-B8A3-7875908E3BB6}"/>
          </ac:cxnSpMkLst>
        </pc:cxnChg>
        <pc:cxnChg chg="add">
          <ac:chgData name="NAMJILSUREN, Oyuntungalag" userId="e3a2f342-8e45-4e7b-81a2-850e1f634706" providerId="ADAL" clId="{9EBC3ECF-DBB2-4434-9F34-17AA10FE0D18}" dt="2022-05-27T09:41:47.663" v="126" actId="11529"/>
          <ac:cxnSpMkLst>
            <pc:docMk/>
            <pc:sldMk cId="3628085739" sldId="257"/>
            <ac:cxnSpMk id="9" creationId="{22B802F1-3DB5-4487-AE54-9498D27B4E43}"/>
          </ac:cxnSpMkLst>
        </pc:cxnChg>
        <pc:cxnChg chg="add">
          <ac:chgData name="NAMJILSUREN, Oyuntungalag" userId="e3a2f342-8e45-4e7b-81a2-850e1f634706" providerId="ADAL" clId="{9EBC3ECF-DBB2-4434-9F34-17AA10FE0D18}" dt="2022-05-27T09:42:05.058" v="128" actId="11529"/>
          <ac:cxnSpMkLst>
            <pc:docMk/>
            <pc:sldMk cId="3628085739" sldId="257"/>
            <ac:cxnSpMk id="11" creationId="{0A11B3F4-BA1E-4295-8C74-5F22C462B0F2}"/>
          </ac:cxnSpMkLst>
        </pc:cxnChg>
      </pc:sldChg>
      <pc:sldChg chg="modSp mod">
        <pc:chgData name="NAMJILSUREN, Oyuntungalag" userId="e3a2f342-8e45-4e7b-81a2-850e1f634706" providerId="ADAL" clId="{9EBC3ECF-DBB2-4434-9F34-17AA10FE0D18}" dt="2022-05-27T09:42:23.838" v="129" actId="6549"/>
        <pc:sldMkLst>
          <pc:docMk/>
          <pc:sldMk cId="670726906" sldId="266"/>
        </pc:sldMkLst>
        <pc:spChg chg="mod">
          <ac:chgData name="NAMJILSUREN, Oyuntungalag" userId="e3a2f342-8e45-4e7b-81a2-850e1f634706" providerId="ADAL" clId="{9EBC3ECF-DBB2-4434-9F34-17AA10FE0D18}" dt="2022-05-27T09:42:23.838" v="129" actId="6549"/>
          <ac:spMkLst>
            <pc:docMk/>
            <pc:sldMk cId="670726906" sldId="266"/>
            <ac:spMk id="4" creationId="{5570139E-7535-1C40-9FC2-0D62861FFADF}"/>
          </ac:spMkLst>
        </pc:spChg>
      </pc:sldChg>
      <pc:sldChg chg="ord">
        <pc:chgData name="NAMJILSUREN, Oyuntungalag" userId="e3a2f342-8e45-4e7b-81a2-850e1f634706" providerId="ADAL" clId="{9EBC3ECF-DBB2-4434-9F34-17AA10FE0D18}" dt="2022-05-27T09:42:58.595" v="133"/>
        <pc:sldMkLst>
          <pc:docMk/>
          <pc:sldMk cId="1591649626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5686-C135-714D-ADAE-A031C4BC02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B747-18E9-E746-A276-B387773C2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33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1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0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0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66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76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14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7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36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7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72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5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8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6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0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9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5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0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5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8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D15AB5-9F8B-CF48-0A1A-FEDEE943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7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5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xmlns="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xmlns="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xmlns="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CC6A7D-F186-344A-AFAE-1F4FB8A6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501AEF-ABA1-5B46-9DF6-FA16A49F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5721B3-1393-424A-8F5B-131AC8625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49" r:id="rId4"/>
    <p:sldLayoutId id="2147483658" r:id="rId5"/>
    <p:sldLayoutId id="2147483667" r:id="rId6"/>
    <p:sldLayoutId id="2147483660" r:id="rId7"/>
    <p:sldLayoutId id="2147483662" r:id="rId8"/>
    <p:sldLayoutId id="2147483673" r:id="rId9"/>
    <p:sldLayoutId id="2147483669" r:id="rId10"/>
    <p:sldLayoutId id="2147483670" r:id="rId11"/>
    <p:sldLayoutId id="2147483671" r:id="rId12"/>
    <p:sldLayoutId id="2147483678" r:id="rId13"/>
    <p:sldLayoutId id="2147483681" r:id="rId14"/>
    <p:sldLayoutId id="2147483687" r:id="rId15"/>
    <p:sldLayoutId id="2147483688" r:id="rId16"/>
    <p:sldLayoutId id="2147483680" r:id="rId17"/>
    <p:sldLayoutId id="2147483679" r:id="rId18"/>
    <p:sldLayoutId id="2147483689" r:id="rId19"/>
    <p:sldLayoutId id="2147483694" r:id="rId20"/>
    <p:sldLayoutId id="2147483695" r:id="rId21"/>
    <p:sldLayoutId id="2147483677" r:id="rId22"/>
    <p:sldLayoutId id="2147483692" r:id="rId23"/>
    <p:sldLayoutId id="2147483693" r:id="rId24"/>
    <p:sldLayoutId id="2147483650" r:id="rId25"/>
    <p:sldLayoutId id="2147483690" r:id="rId26"/>
    <p:sldLayoutId id="2147483676" r:id="rId27"/>
    <p:sldLayoutId id="2147483654" r:id="rId28"/>
    <p:sldLayoutId id="2147483691" r:id="rId29"/>
    <p:sldLayoutId id="2147483666" r:id="rId30"/>
    <p:sldLayoutId id="2147483674" r:id="rId31"/>
    <p:sldLayoutId id="2147483683" r:id="rId32"/>
    <p:sldLayoutId id="2147483675" r:id="rId33"/>
    <p:sldLayoutId id="2147483684" r:id="rId34"/>
    <p:sldLayoutId id="2147483652" r:id="rId35"/>
    <p:sldLayoutId id="2147483653" r:id="rId36"/>
    <p:sldLayoutId id="2147483656" r:id="rId37"/>
    <p:sldLayoutId id="2147483657" r:id="rId38"/>
    <p:sldLayoutId id="2147483685" r:id="rId39"/>
    <p:sldLayoutId id="2147483686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assistivetechnology@who.int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s://www.who.int/teams/health-product-policy-and-standards/assistive-and-medical-technology/assistive-technology/prosthetics-and-orthotics-services" TargetMode="External"/><Relationship Id="rId5" Type="http://schemas.openxmlformats.org/officeDocument/2006/relationships/image" Target="../media/image21.png"/><Relationship Id="rId10" Type="http://schemas.openxmlformats.org/officeDocument/2006/relationships/hyperlink" Target="https://www.who.int/publications/i/item/9789241512480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who.int/health-topics/assistive-technolog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160" y="3433610"/>
            <a:ext cx="2851119" cy="122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0" y="969899"/>
            <a:ext cx="6431280" cy="1935861"/>
          </a:xfrm>
        </p:spPr>
        <p:txBody>
          <a:bodyPr>
            <a:normAutofit/>
          </a:bodyPr>
          <a:lstStyle/>
          <a:p>
            <a:pPr algn="ctr"/>
            <a:r>
              <a:rPr lang="en-GB" sz="2700" dirty="0" smtClean="0"/>
              <a:t>WHO standards for prosthetics and orthotics</a:t>
            </a:r>
            <a:br>
              <a:rPr lang="en-GB" sz="27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4400" dirty="0" smtClean="0">
                <a:solidFill>
                  <a:srgbClr val="FFBE0D"/>
                </a:solidFill>
              </a:rPr>
              <a:t>Assessment </a:t>
            </a:r>
            <a:r>
              <a:rPr lang="en-GB" sz="4400" dirty="0">
                <a:solidFill>
                  <a:srgbClr val="FFBE0D"/>
                </a:solidFill>
              </a:rPr>
              <a:t>p</a:t>
            </a:r>
            <a:r>
              <a:rPr lang="en-GB" sz="4400" dirty="0" smtClean="0">
                <a:solidFill>
                  <a:srgbClr val="FFBE0D"/>
                </a:solidFill>
              </a:rPr>
              <a:t>ackage</a:t>
            </a:r>
            <a:endParaRPr lang="en-GB" dirty="0">
              <a:solidFill>
                <a:srgbClr val="FFBE0D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103" y="718921"/>
            <a:ext cx="3580056" cy="515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352" y="2703393"/>
            <a:ext cx="1617490" cy="226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939" y="3727354"/>
            <a:ext cx="2810706" cy="145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01" y="2817438"/>
            <a:ext cx="1866720" cy="262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30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318240" cy="706501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Assessment steps</a:t>
            </a:r>
            <a:endParaRPr lang="en-GB" sz="360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670560" y="1524000"/>
            <a:ext cx="10769600" cy="423672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275" indent="-355600">
              <a:buNone/>
            </a:pPr>
            <a:r>
              <a:rPr lang="en-GB" sz="2600" dirty="0" smtClean="0">
                <a:solidFill>
                  <a:srgbClr val="DDEFF9"/>
                </a:solidFill>
              </a:rPr>
              <a:t>1.	Identify an </a:t>
            </a:r>
            <a:r>
              <a:rPr lang="en-GB" sz="2600" dirty="0" smtClean="0">
                <a:solidFill>
                  <a:srgbClr val="FFBE0D"/>
                </a:solidFill>
              </a:rPr>
              <a:t>Organizing Body</a:t>
            </a:r>
            <a:endParaRPr lang="en-GB" sz="2600" dirty="0" smtClean="0">
              <a:solidFill>
                <a:srgbClr val="DDEFF9"/>
              </a:solidFill>
            </a:endParaRPr>
          </a:p>
          <a:p>
            <a:pPr marL="1077913" indent="-630238">
              <a:spcBef>
                <a:spcPts val="400"/>
              </a:spcBef>
              <a:buNone/>
              <a:tabLst>
                <a:tab pos="808038" algn="l"/>
              </a:tabLst>
            </a:pPr>
            <a:r>
              <a:rPr lang="en-GB" sz="2400" dirty="0" smtClean="0">
                <a:solidFill>
                  <a:srgbClr val="DDEFF9"/>
                </a:solidFill>
              </a:rPr>
              <a:t>	</a:t>
            </a:r>
            <a:r>
              <a:rPr lang="en-GB" sz="2200" dirty="0" smtClean="0">
                <a:solidFill>
                  <a:srgbClr val="DDEFF9"/>
                </a:solidFill>
              </a:rPr>
              <a:t>- 	for example a P&amp;O </a:t>
            </a:r>
            <a:r>
              <a:rPr lang="en-AU" sz="2200" dirty="0" smtClean="0">
                <a:solidFill>
                  <a:srgbClr val="DDEFF9"/>
                </a:solidFill>
              </a:rPr>
              <a:t>committee; professional association; educational institution; or a government </a:t>
            </a:r>
            <a:r>
              <a:rPr lang="en-AU" sz="2200" dirty="0">
                <a:solidFill>
                  <a:srgbClr val="DDEFF9"/>
                </a:solidFill>
              </a:rPr>
              <a:t>body responsible for health and </a:t>
            </a:r>
            <a:r>
              <a:rPr lang="en-AU" sz="2200" dirty="0" smtClean="0">
                <a:solidFill>
                  <a:srgbClr val="DDEFF9"/>
                </a:solidFill>
              </a:rPr>
              <a:t>rehabilitation</a:t>
            </a:r>
            <a:r>
              <a:rPr lang="en-AU" sz="2200" dirty="0">
                <a:solidFill>
                  <a:srgbClr val="DDEFF9"/>
                </a:solidFill>
              </a:rPr>
              <a:t>.</a:t>
            </a:r>
            <a:endParaRPr lang="en-AU" sz="2200" dirty="0" smtClean="0">
              <a:solidFill>
                <a:srgbClr val="DDEFF9"/>
              </a:solidFill>
            </a:endParaRPr>
          </a:p>
          <a:p>
            <a:pPr marL="803275" indent="-355600">
              <a:spcBef>
                <a:spcPts val="400"/>
              </a:spcBef>
              <a:buNone/>
            </a:pPr>
            <a:endParaRPr lang="en-GB" sz="1000" dirty="0">
              <a:solidFill>
                <a:srgbClr val="DDEFF9"/>
              </a:solidFill>
            </a:endParaRPr>
          </a:p>
          <a:p>
            <a:pPr marL="803275" indent="-355600">
              <a:buNone/>
            </a:pPr>
            <a:r>
              <a:rPr lang="en-AU" sz="2600" dirty="0" smtClean="0">
                <a:solidFill>
                  <a:srgbClr val="DDEFF9"/>
                </a:solidFill>
              </a:rPr>
              <a:t>2.	Establish </a:t>
            </a:r>
            <a:r>
              <a:rPr lang="en-AU" sz="2600" dirty="0">
                <a:solidFill>
                  <a:srgbClr val="DDEFF9"/>
                </a:solidFill>
              </a:rPr>
              <a:t>a </a:t>
            </a:r>
            <a:r>
              <a:rPr lang="en-AU" sz="2600" dirty="0">
                <a:solidFill>
                  <a:srgbClr val="FFBE0D"/>
                </a:solidFill>
              </a:rPr>
              <a:t>Standards Assessment </a:t>
            </a:r>
            <a:r>
              <a:rPr lang="en-AU" sz="2600" dirty="0" smtClean="0">
                <a:solidFill>
                  <a:srgbClr val="FFBE0D"/>
                </a:solidFill>
              </a:rPr>
              <a:t>Group</a:t>
            </a:r>
            <a:r>
              <a:rPr lang="en-AU" sz="2600" dirty="0" smtClean="0">
                <a:solidFill>
                  <a:srgbClr val="DDEFF9"/>
                </a:solidFill>
              </a:rPr>
              <a:t> with a broad range of stakeholders:</a:t>
            </a:r>
          </a:p>
          <a:p>
            <a:pPr marL="1077913" indent="-630238">
              <a:spcBef>
                <a:spcPts val="400"/>
              </a:spcBef>
              <a:buNone/>
              <a:tabLst>
                <a:tab pos="808038" algn="l"/>
              </a:tabLst>
            </a:pPr>
            <a:r>
              <a:rPr lang="en-AU" sz="2400" dirty="0" smtClean="0">
                <a:solidFill>
                  <a:srgbClr val="DDEFF9"/>
                </a:solidFill>
              </a:rPr>
              <a:t>	</a:t>
            </a:r>
            <a:r>
              <a:rPr lang="en-AU" sz="2200" dirty="0" smtClean="0">
                <a:solidFill>
                  <a:srgbClr val="DDEFF9"/>
                </a:solidFill>
              </a:rPr>
              <a:t>- 	service </a:t>
            </a:r>
            <a:r>
              <a:rPr lang="en-AU" sz="2200" dirty="0">
                <a:solidFill>
                  <a:srgbClr val="DDEFF9"/>
                </a:solidFill>
              </a:rPr>
              <a:t>users, caregivers and user </a:t>
            </a:r>
            <a:r>
              <a:rPr lang="en-AU" sz="2200" dirty="0" smtClean="0">
                <a:solidFill>
                  <a:srgbClr val="DDEFF9"/>
                </a:solidFill>
              </a:rPr>
              <a:t>groups; </a:t>
            </a:r>
            <a:r>
              <a:rPr lang="en-AU" sz="2200" dirty="0">
                <a:solidFill>
                  <a:srgbClr val="DDEFF9"/>
                </a:solidFill>
              </a:rPr>
              <a:t>the </a:t>
            </a:r>
            <a:r>
              <a:rPr lang="en-AU" sz="2200" dirty="0" smtClean="0">
                <a:solidFill>
                  <a:srgbClr val="DDEFF9"/>
                </a:solidFill>
              </a:rPr>
              <a:t>government; P&amp;O service providers; </a:t>
            </a:r>
            <a:r>
              <a:rPr lang="en-AU" sz="2200" dirty="0">
                <a:solidFill>
                  <a:srgbClr val="DDEFF9"/>
                </a:solidFill>
              </a:rPr>
              <a:t>other health and rehabilitation </a:t>
            </a:r>
            <a:r>
              <a:rPr lang="en-AU" sz="2200" dirty="0" smtClean="0">
                <a:solidFill>
                  <a:srgbClr val="DDEFF9"/>
                </a:solidFill>
              </a:rPr>
              <a:t>services; </a:t>
            </a:r>
            <a:r>
              <a:rPr lang="en-AU" sz="2200" dirty="0">
                <a:solidFill>
                  <a:srgbClr val="DDEFF9"/>
                </a:solidFill>
              </a:rPr>
              <a:t>training and academic </a:t>
            </a:r>
            <a:r>
              <a:rPr lang="en-AU" sz="2200" dirty="0" smtClean="0">
                <a:solidFill>
                  <a:srgbClr val="DDEFF9"/>
                </a:solidFill>
              </a:rPr>
              <a:t>institutions; </a:t>
            </a:r>
            <a:r>
              <a:rPr lang="en-AU" sz="2200" dirty="0">
                <a:solidFill>
                  <a:srgbClr val="DDEFF9"/>
                </a:solidFill>
              </a:rPr>
              <a:t>professional </a:t>
            </a:r>
            <a:r>
              <a:rPr lang="en-AU" sz="2200" dirty="0" smtClean="0">
                <a:solidFill>
                  <a:srgbClr val="DDEFF9"/>
                </a:solidFill>
              </a:rPr>
              <a:t>associations; </a:t>
            </a:r>
            <a:r>
              <a:rPr lang="en-AU" sz="2200" dirty="0">
                <a:solidFill>
                  <a:srgbClr val="DDEFF9"/>
                </a:solidFill>
              </a:rPr>
              <a:t>and </a:t>
            </a:r>
            <a:r>
              <a:rPr lang="en-AU" sz="2200" dirty="0" smtClean="0">
                <a:solidFill>
                  <a:srgbClr val="DDEFF9"/>
                </a:solidFill>
              </a:rPr>
              <a:t>NGOs (including international </a:t>
            </a:r>
            <a:r>
              <a:rPr lang="en-AU" sz="2200" dirty="0">
                <a:solidFill>
                  <a:srgbClr val="DDEFF9"/>
                </a:solidFill>
              </a:rPr>
              <a:t>organizations </a:t>
            </a:r>
            <a:r>
              <a:rPr lang="en-AU" sz="2200" dirty="0" smtClean="0">
                <a:solidFill>
                  <a:srgbClr val="DDEFF9"/>
                </a:solidFill>
              </a:rPr>
              <a:t>if present).</a:t>
            </a:r>
            <a:endParaRPr lang="en-GB" sz="2200" dirty="0">
              <a:solidFill>
                <a:srgbClr val="DDEFF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4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670560" y="1524000"/>
            <a:ext cx="10769600" cy="423672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0">
              <a:buNone/>
            </a:pPr>
            <a:r>
              <a:rPr lang="en-GB" sz="2600" dirty="0" smtClean="0">
                <a:solidFill>
                  <a:srgbClr val="DDEFF9"/>
                </a:solidFill>
              </a:rPr>
              <a:t>3.	Make all needed </a:t>
            </a:r>
            <a:r>
              <a:rPr lang="en-GB" sz="2600" dirty="0" smtClean="0">
                <a:solidFill>
                  <a:srgbClr val="FFBE0D"/>
                </a:solidFill>
              </a:rPr>
              <a:t>preparations</a:t>
            </a:r>
            <a:r>
              <a:rPr lang="en-GB" sz="2600" dirty="0" smtClean="0">
                <a:solidFill>
                  <a:srgbClr val="DDEFF9"/>
                </a:solidFill>
              </a:rPr>
              <a:t>, such as:</a:t>
            </a:r>
          </a:p>
          <a:p>
            <a:pPr marL="1250950" indent="-266700">
              <a:spcBef>
                <a:spcPts val="300"/>
              </a:spcBef>
              <a:buFontTx/>
              <a:buChar char="-"/>
            </a:pPr>
            <a:r>
              <a:rPr lang="en-GB" sz="2200" dirty="0">
                <a:solidFill>
                  <a:srgbClr val="DDEFF9"/>
                </a:solidFill>
              </a:rPr>
              <a:t>s</a:t>
            </a:r>
            <a:r>
              <a:rPr lang="en-GB" sz="2200" dirty="0" smtClean="0">
                <a:solidFill>
                  <a:srgbClr val="DDEFF9"/>
                </a:solidFill>
              </a:rPr>
              <a:t>tudy the Standards, Guide, Tool and Manual;</a:t>
            </a:r>
            <a:endParaRPr lang="en-GB" sz="2200" dirty="0">
              <a:solidFill>
                <a:srgbClr val="DDEFF9"/>
              </a:solidFill>
            </a:endParaRPr>
          </a:p>
          <a:p>
            <a:pPr marL="1250950" indent="-266700">
              <a:spcBef>
                <a:spcPts val="300"/>
              </a:spcBef>
              <a:buFontTx/>
              <a:buChar char="-"/>
            </a:pPr>
            <a:r>
              <a:rPr lang="en-GB" sz="2200" dirty="0" smtClean="0">
                <a:solidFill>
                  <a:srgbClr val="DDEFF9"/>
                </a:solidFill>
              </a:rPr>
              <a:t>appoint </a:t>
            </a:r>
            <a:r>
              <a:rPr lang="en-GB" sz="2200" dirty="0" smtClean="0">
                <a:solidFill>
                  <a:schemeClr val="bg1"/>
                </a:solidFill>
              </a:rPr>
              <a:t>assessment facilitators</a:t>
            </a:r>
            <a:r>
              <a:rPr lang="en-GB" sz="2200" dirty="0" smtClean="0">
                <a:solidFill>
                  <a:srgbClr val="DDEFF9"/>
                </a:solidFill>
              </a:rPr>
              <a:t>;</a:t>
            </a:r>
          </a:p>
          <a:p>
            <a:pPr marL="1250950" indent="-266700">
              <a:spcBef>
                <a:spcPts val="300"/>
              </a:spcBef>
              <a:buFontTx/>
              <a:buChar char="-"/>
            </a:pPr>
            <a:r>
              <a:rPr lang="en-AU" sz="2200" dirty="0">
                <a:solidFill>
                  <a:srgbClr val="DDEFF9"/>
                </a:solidFill>
              </a:rPr>
              <a:t>collect readily available </a:t>
            </a:r>
            <a:r>
              <a:rPr lang="en-AU" sz="2200" dirty="0" smtClean="0">
                <a:solidFill>
                  <a:srgbClr val="DDEFF9"/>
                </a:solidFill>
              </a:rPr>
              <a:t>core data (if possible, conduct surveys);</a:t>
            </a:r>
          </a:p>
          <a:p>
            <a:pPr marL="1250950" indent="-266700">
              <a:spcBef>
                <a:spcPts val="300"/>
              </a:spcBef>
              <a:buFontTx/>
              <a:buChar char="-"/>
            </a:pPr>
            <a:r>
              <a:rPr lang="en-AU" sz="2200" dirty="0">
                <a:solidFill>
                  <a:schemeClr val="bg1"/>
                </a:solidFill>
              </a:rPr>
              <a:t>prepare a meeting </a:t>
            </a:r>
            <a:r>
              <a:rPr lang="en-AU" sz="2200" dirty="0" smtClean="0">
                <a:solidFill>
                  <a:schemeClr val="bg1"/>
                </a:solidFill>
              </a:rPr>
              <a:t>programme;</a:t>
            </a:r>
            <a:endParaRPr lang="en-GB" sz="2200" dirty="0">
              <a:solidFill>
                <a:schemeClr val="bg1"/>
              </a:solidFill>
            </a:endParaRPr>
          </a:p>
          <a:p>
            <a:pPr marL="1250950" indent="-266700">
              <a:spcBef>
                <a:spcPts val="300"/>
              </a:spcBef>
              <a:buFontTx/>
              <a:buChar char="-"/>
            </a:pPr>
            <a:r>
              <a:rPr lang="en-AU" sz="2200" dirty="0" smtClean="0">
                <a:solidFill>
                  <a:schemeClr val="bg1"/>
                </a:solidFill>
              </a:rPr>
              <a:t>organize a short </a:t>
            </a:r>
            <a:r>
              <a:rPr lang="en-AU" sz="2200" dirty="0">
                <a:solidFill>
                  <a:schemeClr val="bg1"/>
                </a:solidFill>
              </a:rPr>
              <a:t>preparation session </a:t>
            </a:r>
            <a:r>
              <a:rPr lang="en-AU" sz="2200" dirty="0" smtClean="0">
                <a:solidFill>
                  <a:schemeClr val="bg1"/>
                </a:solidFill>
              </a:rPr>
              <a:t>for the </a:t>
            </a:r>
            <a:r>
              <a:rPr lang="en-AU" sz="2200" dirty="0">
                <a:solidFill>
                  <a:schemeClr val="bg1"/>
                </a:solidFill>
              </a:rPr>
              <a:t>Standards Assessment </a:t>
            </a:r>
            <a:r>
              <a:rPr lang="en-AU" sz="2200" dirty="0" smtClean="0">
                <a:solidFill>
                  <a:schemeClr val="bg1"/>
                </a:solidFill>
              </a:rPr>
              <a:t>Group.</a:t>
            </a:r>
          </a:p>
          <a:p>
            <a:pPr marL="984250" indent="0">
              <a:spcBef>
                <a:spcPts val="300"/>
              </a:spcBef>
              <a:buNone/>
            </a:pPr>
            <a:endParaRPr lang="en-AU" sz="1000" dirty="0" smtClean="0">
              <a:solidFill>
                <a:schemeClr val="bg1"/>
              </a:solidFill>
            </a:endParaRPr>
          </a:p>
          <a:p>
            <a:pPr marL="452438" indent="-4763">
              <a:buNone/>
            </a:pPr>
            <a:r>
              <a:rPr lang="en-AU" sz="2600" dirty="0" smtClean="0">
                <a:solidFill>
                  <a:srgbClr val="DDEFF9"/>
                </a:solidFill>
              </a:rPr>
              <a:t>4.	Carry out the </a:t>
            </a:r>
            <a:r>
              <a:rPr lang="en-AU" sz="2600" dirty="0" smtClean="0">
                <a:solidFill>
                  <a:srgbClr val="FFBE0D"/>
                </a:solidFill>
              </a:rPr>
              <a:t>assessment</a:t>
            </a:r>
            <a:r>
              <a:rPr lang="en-AU" sz="2600" dirty="0" smtClean="0">
                <a:solidFill>
                  <a:srgbClr val="DDEFF9"/>
                </a:solidFill>
              </a:rPr>
              <a:t>:</a:t>
            </a:r>
          </a:p>
          <a:p>
            <a:pPr marL="1250950" indent="-266700">
              <a:spcBef>
                <a:spcPts val="300"/>
              </a:spcBef>
              <a:buFontTx/>
              <a:buChar char="-"/>
            </a:pPr>
            <a:r>
              <a:rPr lang="en-AU" sz="2200" dirty="0">
                <a:solidFill>
                  <a:srgbClr val="DDEFF9"/>
                </a:solidFill>
              </a:rPr>
              <a:t>face-to-face (2 days</a:t>
            </a:r>
            <a:r>
              <a:rPr lang="en-AU" sz="2200" dirty="0" smtClean="0">
                <a:solidFill>
                  <a:srgbClr val="DDEFF9"/>
                </a:solidFill>
              </a:rPr>
              <a:t>); or</a:t>
            </a:r>
          </a:p>
          <a:p>
            <a:pPr marL="1250950" indent="-266700">
              <a:spcBef>
                <a:spcPts val="300"/>
              </a:spcBef>
              <a:buFontTx/>
              <a:buChar char="-"/>
            </a:pPr>
            <a:r>
              <a:rPr lang="en-AU" sz="2200" dirty="0" smtClean="0">
                <a:solidFill>
                  <a:srgbClr val="DDEFF9"/>
                </a:solidFill>
              </a:rPr>
              <a:t>online </a:t>
            </a:r>
            <a:r>
              <a:rPr lang="en-AU" sz="2200" dirty="0">
                <a:solidFill>
                  <a:srgbClr val="DDEFF9"/>
                </a:solidFill>
              </a:rPr>
              <a:t>(possibly </a:t>
            </a:r>
            <a:r>
              <a:rPr lang="en-AU" sz="2200" dirty="0" smtClean="0">
                <a:solidFill>
                  <a:srgbClr val="DDEFF9"/>
                </a:solidFill>
              </a:rPr>
              <a:t>using several short </a:t>
            </a:r>
            <a:r>
              <a:rPr lang="en-AU" sz="2200" dirty="0">
                <a:solidFill>
                  <a:srgbClr val="DDEFF9"/>
                </a:solidFill>
              </a:rPr>
              <a:t>sessions, as appropriate for the group).</a:t>
            </a:r>
            <a:endParaRPr lang="en-GB" sz="2200" dirty="0">
              <a:solidFill>
                <a:srgbClr val="DDEFF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 txBox="1">
            <a:spLocks/>
          </p:cNvSpPr>
          <p:nvPr/>
        </p:nvSpPr>
        <p:spPr>
          <a:xfrm>
            <a:off x="457200" y="685419"/>
            <a:ext cx="11318240" cy="7065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/>
              <a:t>Assessment steps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55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812800" y="1361440"/>
            <a:ext cx="10769600" cy="92456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0">
              <a:buNone/>
            </a:pPr>
            <a:r>
              <a:rPr lang="en-GB" sz="2600" dirty="0" smtClean="0">
                <a:solidFill>
                  <a:srgbClr val="DDEFF9"/>
                </a:solidFill>
              </a:rPr>
              <a:t>	Apply the </a:t>
            </a:r>
            <a:r>
              <a:rPr lang="en-GB" sz="2600" dirty="0" smtClean="0">
                <a:solidFill>
                  <a:srgbClr val="FFBE0D"/>
                </a:solidFill>
              </a:rPr>
              <a:t>Assessment tool</a:t>
            </a:r>
            <a:endParaRPr lang="en-GB" sz="2600" dirty="0" smtClean="0">
              <a:solidFill>
                <a:srgbClr val="DDEFF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40" y="2030162"/>
            <a:ext cx="8672246" cy="388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318240" cy="706501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Assessment steps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189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704928"/>
            <a:ext cx="11958320" cy="497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3321966" y="1249050"/>
            <a:ext cx="5548069" cy="721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600" dirty="0" smtClean="0">
              <a:solidFill>
                <a:srgbClr val="FFC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 rot="20455854">
            <a:off x="594531" y="655457"/>
            <a:ext cx="1515528" cy="1147837"/>
            <a:chOff x="745878" y="812547"/>
            <a:chExt cx="1498752" cy="1135131"/>
          </a:xfrm>
        </p:grpSpPr>
        <p:sp>
          <p:nvSpPr>
            <p:cNvPr id="10" name="Arc 9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 rot="20455854">
            <a:off x="1184848" y="1512521"/>
            <a:ext cx="1003238" cy="759837"/>
            <a:chOff x="745878" y="812547"/>
            <a:chExt cx="1498752" cy="1135131"/>
          </a:xfrm>
        </p:grpSpPr>
        <p:sp>
          <p:nvSpPr>
            <p:cNvPr id="23" name="Arc 22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c 23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c 24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c 26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c 27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 rot="20455854">
            <a:off x="405334" y="2243530"/>
            <a:ext cx="1920561" cy="1454604"/>
            <a:chOff x="745878" y="812547"/>
            <a:chExt cx="1498752" cy="1135131"/>
          </a:xfrm>
        </p:grpSpPr>
        <p:sp>
          <p:nvSpPr>
            <p:cNvPr id="30" name="Arc 29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Arc 31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c 32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 rot="20455854">
            <a:off x="2741135" y="2251344"/>
            <a:ext cx="1920561" cy="1454604"/>
            <a:chOff x="745878" y="812547"/>
            <a:chExt cx="1498752" cy="1135131"/>
          </a:xfrm>
        </p:grpSpPr>
        <p:sp>
          <p:nvSpPr>
            <p:cNvPr id="37" name="Arc 36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Arc 37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Arc 38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Arc 39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c 41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 rot="20455854">
            <a:off x="4966075" y="2251344"/>
            <a:ext cx="1920561" cy="1454604"/>
            <a:chOff x="745878" y="812547"/>
            <a:chExt cx="1498752" cy="1135131"/>
          </a:xfrm>
        </p:grpSpPr>
        <p:sp>
          <p:nvSpPr>
            <p:cNvPr id="44" name="Arc 43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Arc 44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c 45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Arc 46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c 47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 rot="20455854">
            <a:off x="7214884" y="2251344"/>
            <a:ext cx="1920561" cy="1454604"/>
            <a:chOff x="745878" y="812547"/>
            <a:chExt cx="1498752" cy="1135131"/>
          </a:xfrm>
        </p:grpSpPr>
        <p:sp>
          <p:nvSpPr>
            <p:cNvPr id="51" name="Arc 50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Arc 51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Arc 52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Arc 53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rc 55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 rot="20455854">
            <a:off x="9444442" y="2251344"/>
            <a:ext cx="1920561" cy="1454604"/>
            <a:chOff x="745878" y="812547"/>
            <a:chExt cx="1498752" cy="1135131"/>
          </a:xfrm>
        </p:grpSpPr>
        <p:sp>
          <p:nvSpPr>
            <p:cNvPr id="58" name="Arc 57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Arc 58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Arc 59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Arc 60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Arc 61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Arc 62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 rot="20455854">
            <a:off x="2259547" y="2316360"/>
            <a:ext cx="628707" cy="476173"/>
            <a:chOff x="745878" y="812547"/>
            <a:chExt cx="1498752" cy="1135131"/>
          </a:xfrm>
        </p:grpSpPr>
        <p:sp>
          <p:nvSpPr>
            <p:cNvPr id="66" name="Arc 65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Arc 66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Arc 67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Arc 68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Arc 69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Arc 70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 rot="20455854">
            <a:off x="456281" y="1742540"/>
            <a:ext cx="1391556" cy="946509"/>
            <a:chOff x="745878" y="812547"/>
            <a:chExt cx="1498752" cy="1135131"/>
          </a:xfrm>
        </p:grpSpPr>
        <p:sp>
          <p:nvSpPr>
            <p:cNvPr id="73" name="Arc 72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Arc 73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Arc 74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Arc 75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Arc 76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Arc 77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95" y="383910"/>
            <a:ext cx="11553772" cy="1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802640" y="1239520"/>
            <a:ext cx="10769600" cy="79248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0">
              <a:buNone/>
            </a:pPr>
            <a:r>
              <a:rPr lang="en-GB" sz="2600" dirty="0" smtClean="0">
                <a:solidFill>
                  <a:srgbClr val="DDEFF9"/>
                </a:solidFill>
              </a:rPr>
              <a:t>5.	Analyse and report on </a:t>
            </a:r>
            <a:r>
              <a:rPr lang="en-GB" sz="2600" dirty="0">
                <a:solidFill>
                  <a:srgbClr val="FFBE0D"/>
                </a:solidFill>
              </a:rPr>
              <a:t>r</a:t>
            </a:r>
            <a:r>
              <a:rPr lang="en-GB" sz="2600" dirty="0" smtClean="0">
                <a:solidFill>
                  <a:srgbClr val="FFBE0D"/>
                </a:solidFill>
              </a:rPr>
              <a:t>esults</a:t>
            </a:r>
            <a:endParaRPr lang="en-GB" sz="2600" dirty="0" smtClean="0">
              <a:solidFill>
                <a:srgbClr val="DDEFF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99" y="1808481"/>
            <a:ext cx="10239523" cy="468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318240" cy="706501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Assessment steps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755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520000"/>
            <a:ext cx="11318240" cy="706501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rgbClr val="FFBE0D"/>
                </a:solidFill>
              </a:rPr>
              <a:t>Planning</a:t>
            </a:r>
            <a:endParaRPr lang="en-GB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7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670560" y="1524000"/>
            <a:ext cx="10769600" cy="423672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275" indent="-355600">
              <a:buNone/>
            </a:pPr>
            <a:r>
              <a:rPr lang="en-GB" sz="2600" dirty="0" smtClean="0">
                <a:solidFill>
                  <a:srgbClr val="DDEFF9"/>
                </a:solidFill>
              </a:rPr>
              <a:t>1.	Identify an </a:t>
            </a:r>
            <a:r>
              <a:rPr lang="en-GB" sz="2600" dirty="0" smtClean="0">
                <a:solidFill>
                  <a:srgbClr val="FFBE0D"/>
                </a:solidFill>
              </a:rPr>
              <a:t>Organizing Body</a:t>
            </a:r>
            <a:endParaRPr lang="en-GB" sz="2600" dirty="0">
              <a:solidFill>
                <a:srgbClr val="DDEFF9"/>
              </a:solidFill>
            </a:endParaRPr>
          </a:p>
          <a:p>
            <a:pPr marL="1077913" indent="-630238"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GB" sz="2600" dirty="0" smtClean="0">
                <a:solidFill>
                  <a:srgbClr val="DDEFF9"/>
                </a:solidFill>
              </a:rPr>
              <a:t>	</a:t>
            </a:r>
            <a:r>
              <a:rPr lang="en-GB" sz="2200" dirty="0" smtClean="0">
                <a:solidFill>
                  <a:srgbClr val="DDEFF9"/>
                </a:solidFill>
              </a:rPr>
              <a:t>-	preferably </a:t>
            </a:r>
            <a:r>
              <a:rPr lang="en-GB" sz="2200" dirty="0">
                <a:solidFill>
                  <a:srgbClr val="DDEFF9"/>
                </a:solidFill>
              </a:rPr>
              <a:t>the same as for the </a:t>
            </a:r>
            <a:r>
              <a:rPr lang="en-GB" sz="2200" dirty="0" smtClean="0">
                <a:solidFill>
                  <a:srgbClr val="DDEFF9"/>
                </a:solidFill>
              </a:rPr>
              <a:t>assessment</a:t>
            </a:r>
          </a:p>
          <a:p>
            <a:pPr marL="1077913" indent="-630238">
              <a:spcBef>
                <a:spcPts val="400"/>
              </a:spcBef>
              <a:buNone/>
              <a:tabLst>
                <a:tab pos="808038" algn="l"/>
              </a:tabLst>
            </a:pPr>
            <a:endParaRPr lang="en-GB" sz="400" dirty="0">
              <a:solidFill>
                <a:srgbClr val="DDEFF9"/>
              </a:solidFill>
            </a:endParaRPr>
          </a:p>
          <a:p>
            <a:pPr marL="803275" indent="-355600">
              <a:buNone/>
            </a:pPr>
            <a:r>
              <a:rPr lang="en-AU" sz="2600" dirty="0" smtClean="0">
                <a:solidFill>
                  <a:srgbClr val="DDEFF9"/>
                </a:solidFill>
              </a:rPr>
              <a:t>2.	Establish a </a:t>
            </a:r>
            <a:r>
              <a:rPr lang="en-AU" sz="2600" dirty="0" smtClean="0">
                <a:solidFill>
                  <a:srgbClr val="FFBE0D"/>
                </a:solidFill>
              </a:rPr>
              <a:t>Planning Group</a:t>
            </a:r>
            <a:endParaRPr lang="en-AU" sz="2600" dirty="0">
              <a:solidFill>
                <a:srgbClr val="DDEFF9"/>
              </a:solidFill>
            </a:endParaRPr>
          </a:p>
          <a:p>
            <a:pPr marL="1077913" indent="-630238"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AU" sz="2600" dirty="0" smtClean="0">
                <a:solidFill>
                  <a:srgbClr val="DDEFF9"/>
                </a:solidFill>
              </a:rPr>
              <a:t>	</a:t>
            </a:r>
            <a:r>
              <a:rPr lang="en-AU" sz="2200" dirty="0" smtClean="0">
                <a:solidFill>
                  <a:srgbClr val="DDEFF9"/>
                </a:solidFill>
              </a:rPr>
              <a:t>-	similar </a:t>
            </a:r>
            <a:r>
              <a:rPr lang="en-AU" sz="2200" dirty="0">
                <a:solidFill>
                  <a:srgbClr val="DDEFF9"/>
                </a:solidFill>
              </a:rPr>
              <a:t>or </a:t>
            </a:r>
            <a:r>
              <a:rPr lang="en-AU" sz="2200" dirty="0" smtClean="0">
                <a:solidFill>
                  <a:srgbClr val="DDEFF9"/>
                </a:solidFill>
              </a:rPr>
              <a:t>the same </a:t>
            </a:r>
            <a:r>
              <a:rPr lang="en-AU" sz="2200" dirty="0">
                <a:solidFill>
                  <a:srgbClr val="DDEFF9"/>
                </a:solidFill>
              </a:rPr>
              <a:t>as the Standards Assessment </a:t>
            </a:r>
            <a:r>
              <a:rPr lang="en-AU" sz="2200" dirty="0" smtClean="0">
                <a:solidFill>
                  <a:srgbClr val="DDEFF9"/>
                </a:solidFill>
              </a:rPr>
              <a:t>Group</a:t>
            </a:r>
          </a:p>
          <a:p>
            <a:pPr marL="1077913" indent="-630238">
              <a:spcBef>
                <a:spcPts val="400"/>
              </a:spcBef>
              <a:buNone/>
              <a:tabLst>
                <a:tab pos="808038" algn="l"/>
              </a:tabLst>
            </a:pPr>
            <a:endParaRPr lang="en-AU" sz="400" dirty="0">
              <a:solidFill>
                <a:schemeClr val="bg1"/>
              </a:solidFill>
            </a:endParaRPr>
          </a:p>
          <a:p>
            <a:pPr marL="803275" indent="-355600"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3.</a:t>
            </a:r>
            <a:r>
              <a:rPr lang="en-GB" sz="2600" dirty="0" smtClean="0">
                <a:solidFill>
                  <a:srgbClr val="FFBE0D"/>
                </a:solidFill>
              </a:rPr>
              <a:t>	Copy</a:t>
            </a:r>
            <a:r>
              <a:rPr lang="en-GB" sz="2600" dirty="0" smtClean="0">
                <a:solidFill>
                  <a:schemeClr val="bg1"/>
                </a:solidFill>
              </a:rPr>
              <a:t> </a:t>
            </a:r>
            <a:r>
              <a:rPr lang="en-GB" sz="2600" dirty="0" smtClean="0">
                <a:solidFill>
                  <a:srgbClr val="FFBE0D"/>
                </a:solidFill>
              </a:rPr>
              <a:t>recommendations</a:t>
            </a:r>
            <a:r>
              <a:rPr lang="en-GB" sz="2600" dirty="0" smtClean="0">
                <a:solidFill>
                  <a:srgbClr val="DDEFF9"/>
                </a:solidFill>
              </a:rPr>
              <a:t> from the Assessment tool to the Planning document</a:t>
            </a:r>
          </a:p>
          <a:p>
            <a:pPr marL="962025" indent="-514350">
              <a:spcBef>
                <a:spcPts val="400"/>
              </a:spcBef>
              <a:buAutoNum type="arabicPeriod" startAt="3"/>
            </a:pPr>
            <a:endParaRPr lang="en-GB" sz="400" dirty="0" smtClean="0">
              <a:solidFill>
                <a:srgbClr val="DDEFF9"/>
              </a:solidFill>
            </a:endParaRPr>
          </a:p>
          <a:p>
            <a:pPr marL="803275" indent="-355600">
              <a:buNone/>
            </a:pPr>
            <a:r>
              <a:rPr lang="en-GB" sz="2600" dirty="0" smtClean="0">
                <a:solidFill>
                  <a:srgbClr val="DDEFF9"/>
                </a:solidFill>
              </a:rPr>
              <a:t>4.	</a:t>
            </a:r>
            <a:r>
              <a:rPr lang="en-GB" sz="2600" dirty="0">
                <a:solidFill>
                  <a:srgbClr val="FFBE0D"/>
                </a:solidFill>
              </a:rPr>
              <a:t>Use the Planning </a:t>
            </a:r>
            <a:r>
              <a:rPr lang="en-GB" sz="2600" dirty="0" smtClean="0">
                <a:solidFill>
                  <a:srgbClr val="FFBE0D"/>
                </a:solidFill>
              </a:rPr>
              <a:t>document</a:t>
            </a:r>
            <a:r>
              <a:rPr lang="en-GB" sz="2600" dirty="0" smtClean="0">
                <a:solidFill>
                  <a:schemeClr val="bg1"/>
                </a:solidFill>
              </a:rPr>
              <a:t> and other resources to c</a:t>
            </a:r>
            <a:r>
              <a:rPr lang="en-GB" sz="2600" dirty="0" smtClean="0">
                <a:solidFill>
                  <a:srgbClr val="DDEFF9"/>
                </a:solidFill>
              </a:rPr>
              <a:t>arry out the </a:t>
            </a:r>
            <a:r>
              <a:rPr lang="en-GB" sz="2600" dirty="0" smtClean="0">
                <a:solidFill>
                  <a:schemeClr val="bg1"/>
                </a:solidFill>
              </a:rPr>
              <a:t>planning (following </a:t>
            </a:r>
            <a:r>
              <a:rPr lang="en-GB" sz="2600" dirty="0">
                <a:solidFill>
                  <a:schemeClr val="bg1"/>
                </a:solidFill>
              </a:rPr>
              <a:t>normal procedures for similar </a:t>
            </a:r>
            <a:r>
              <a:rPr lang="en-GB" sz="2600" dirty="0" smtClean="0">
                <a:solidFill>
                  <a:schemeClr val="bg1"/>
                </a:solidFill>
              </a:rPr>
              <a:t>work)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318240" cy="706501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Planning</a:t>
            </a:r>
            <a:r>
              <a:rPr lang="en-GB" sz="4000" dirty="0" smtClean="0"/>
              <a:t> steps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080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70" y="890942"/>
            <a:ext cx="11103135" cy="478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3321966" y="1249050"/>
            <a:ext cx="5548069" cy="721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600" dirty="0" smtClean="0">
              <a:solidFill>
                <a:srgbClr val="FFC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 rot="20455854">
            <a:off x="5461957" y="940881"/>
            <a:ext cx="1620964" cy="1025748"/>
            <a:chOff x="745878" y="812547"/>
            <a:chExt cx="1498752" cy="1135131"/>
          </a:xfrm>
        </p:grpSpPr>
        <p:sp>
          <p:nvSpPr>
            <p:cNvPr id="10" name="Arc 9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 rot="20455854">
            <a:off x="957110" y="1550832"/>
            <a:ext cx="1132186" cy="857500"/>
            <a:chOff x="745878" y="812547"/>
            <a:chExt cx="1498752" cy="1135131"/>
          </a:xfrm>
        </p:grpSpPr>
        <p:sp>
          <p:nvSpPr>
            <p:cNvPr id="23" name="Arc 22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c 23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c 24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c 26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c 27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 rot="20455854">
            <a:off x="687821" y="1892119"/>
            <a:ext cx="2858304" cy="2164836"/>
            <a:chOff x="745878" y="812547"/>
            <a:chExt cx="1498752" cy="1135131"/>
          </a:xfrm>
        </p:grpSpPr>
        <p:sp>
          <p:nvSpPr>
            <p:cNvPr id="30" name="Arc 29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Arc 31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c 32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 rot="20455854">
            <a:off x="5156756" y="1520910"/>
            <a:ext cx="669665" cy="581984"/>
            <a:chOff x="745878" y="812547"/>
            <a:chExt cx="1498752" cy="1135131"/>
          </a:xfrm>
        </p:grpSpPr>
        <p:sp>
          <p:nvSpPr>
            <p:cNvPr id="37" name="Arc 36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Arc 37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Arc 38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Arc 39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c 41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 rot="20455854">
            <a:off x="7705540" y="1520910"/>
            <a:ext cx="669665" cy="581984"/>
            <a:chOff x="745878" y="812547"/>
            <a:chExt cx="1498752" cy="1135131"/>
          </a:xfrm>
        </p:grpSpPr>
        <p:sp>
          <p:nvSpPr>
            <p:cNvPr id="44" name="Arc 43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Arc 44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c 45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Arc 46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c 47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 rot="20455854">
            <a:off x="10320608" y="1520910"/>
            <a:ext cx="669665" cy="581984"/>
            <a:chOff x="745878" y="812547"/>
            <a:chExt cx="1498752" cy="1135131"/>
          </a:xfrm>
        </p:grpSpPr>
        <p:sp>
          <p:nvSpPr>
            <p:cNvPr id="51" name="Arc 50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Arc 51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Arc 52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Arc 53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rc 55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 rot="20455854">
            <a:off x="10984872" y="1520910"/>
            <a:ext cx="669665" cy="581984"/>
            <a:chOff x="745878" y="812547"/>
            <a:chExt cx="1498752" cy="1135131"/>
          </a:xfrm>
        </p:grpSpPr>
        <p:sp>
          <p:nvSpPr>
            <p:cNvPr id="58" name="Arc 57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Arc 58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Arc 59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Arc 60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Arc 61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Arc 62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Subtitle 3">
            <a:extLst>
              <a:ext uri="{FF2B5EF4-FFF2-40B4-BE49-F238E27FC236}">
                <a16:creationId xmlns:a16="http://schemas.microsoft.com/office/drawing/2014/main" xmlns="" id="{A29CAEC4-061B-834F-AEAB-86976DCBB498}"/>
              </a:ext>
            </a:extLst>
          </p:cNvPr>
          <p:cNvSpPr txBox="1">
            <a:spLocks/>
          </p:cNvSpPr>
          <p:nvPr/>
        </p:nvSpPr>
        <p:spPr>
          <a:xfrm>
            <a:off x="499524" y="431029"/>
            <a:ext cx="4990587" cy="417408"/>
          </a:xfrm>
          <a:prstGeom prst="rect">
            <a:avLst/>
          </a:prstGeom>
          <a:noFill/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Planning document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95" y="383910"/>
            <a:ext cx="11553772" cy="157208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 rot="20455854">
            <a:off x="4662370" y="1596413"/>
            <a:ext cx="586913" cy="482965"/>
            <a:chOff x="745878" y="812547"/>
            <a:chExt cx="1498752" cy="1135131"/>
          </a:xfrm>
        </p:grpSpPr>
        <p:sp>
          <p:nvSpPr>
            <p:cNvPr id="74" name="Arc 73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Arc 74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Arc 75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Arc 76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Arc 77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Arc 78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 rot="20455854">
            <a:off x="4701657" y="2199693"/>
            <a:ext cx="530914" cy="463348"/>
            <a:chOff x="745878" y="812547"/>
            <a:chExt cx="1498752" cy="1135131"/>
          </a:xfrm>
        </p:grpSpPr>
        <p:sp>
          <p:nvSpPr>
            <p:cNvPr id="81" name="Arc 80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Arc 81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Arc 82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Arc 83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Arc 84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Arc 85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 rot="20455854">
            <a:off x="1788353" y="1421421"/>
            <a:ext cx="1089712" cy="830216"/>
            <a:chOff x="745878" y="812547"/>
            <a:chExt cx="1498752" cy="1135131"/>
          </a:xfrm>
        </p:grpSpPr>
        <p:sp>
          <p:nvSpPr>
            <p:cNvPr id="88" name="Arc 87"/>
            <p:cNvSpPr/>
            <p:nvPr/>
          </p:nvSpPr>
          <p:spPr>
            <a:xfrm rot="11775132" flipH="1" flipV="1">
              <a:off x="1095654" y="928838"/>
              <a:ext cx="1148976" cy="89197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Arc 88"/>
            <p:cNvSpPr/>
            <p:nvPr/>
          </p:nvSpPr>
          <p:spPr>
            <a:xfrm rot="633483" flipH="1" flipV="1">
              <a:off x="934609" y="1024275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Arc 89"/>
            <p:cNvSpPr/>
            <p:nvPr/>
          </p:nvSpPr>
          <p:spPr>
            <a:xfrm rot="16897901" flipH="1" flipV="1">
              <a:off x="959160" y="668288"/>
              <a:ext cx="1135131" cy="142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Arc 90"/>
            <p:cNvSpPr/>
            <p:nvPr/>
          </p:nvSpPr>
          <p:spPr>
            <a:xfrm rot="20966517" flipH="1">
              <a:off x="745878" y="908830"/>
              <a:ext cx="1135130" cy="919456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Arc 91"/>
            <p:cNvSpPr/>
            <p:nvPr/>
          </p:nvSpPr>
          <p:spPr>
            <a:xfrm flipH="1">
              <a:off x="1152586" y="891513"/>
              <a:ext cx="523813" cy="127874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Arc 92"/>
            <p:cNvSpPr/>
            <p:nvPr/>
          </p:nvSpPr>
          <p:spPr>
            <a:xfrm rot="797235" flipH="1">
              <a:off x="1371540" y="952286"/>
              <a:ext cx="872837" cy="101142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098785" y="857573"/>
            <a:ext cx="6414135" cy="4733290"/>
            <a:chOff x="0" y="0"/>
            <a:chExt cx="6414707" cy="4733422"/>
          </a:xfrm>
        </p:grpSpPr>
        <p:sp>
          <p:nvSpPr>
            <p:cNvPr id="102" name="Arc 101"/>
            <p:cNvSpPr/>
            <p:nvPr/>
          </p:nvSpPr>
          <p:spPr>
            <a:xfrm rot="19822371" flipH="1">
              <a:off x="0" y="852302"/>
              <a:ext cx="4453050" cy="3881120"/>
            </a:xfrm>
            <a:prstGeom prst="arc">
              <a:avLst>
                <a:gd name="adj1" fmla="val 16200000"/>
                <a:gd name="adj2" fmla="val 1339986"/>
              </a:avLst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03" name="Arc 102"/>
            <p:cNvSpPr/>
            <p:nvPr/>
          </p:nvSpPr>
          <p:spPr>
            <a:xfrm rot="10630986" flipH="1" flipV="1">
              <a:off x="1358020" y="281934"/>
              <a:ext cx="5037455" cy="3689985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Arc 103"/>
            <p:cNvSpPr/>
            <p:nvPr/>
          </p:nvSpPr>
          <p:spPr>
            <a:xfrm rot="21089337" flipH="1" flipV="1">
              <a:off x="914400" y="888516"/>
              <a:ext cx="4976495" cy="380365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Arc 104"/>
            <p:cNvSpPr/>
            <p:nvPr/>
          </p:nvSpPr>
          <p:spPr>
            <a:xfrm rot="15753755" flipH="1" flipV="1">
              <a:off x="946087" y="-772795"/>
              <a:ext cx="4695825" cy="6241415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Arc 7"/>
            <p:cNvSpPr/>
            <p:nvPr/>
          </p:nvSpPr>
          <p:spPr>
            <a:xfrm rot="21253089" flipH="1">
              <a:off x="1195058" y="408682"/>
              <a:ext cx="2681372" cy="615709"/>
            </a:xfrm>
            <a:custGeom>
              <a:avLst/>
              <a:gdLst>
                <a:gd name="connsiteX0" fmla="*/ 1913255 w 3826510"/>
                <a:gd name="connsiteY0" fmla="*/ 0 h 427355"/>
                <a:gd name="connsiteX1" fmla="*/ 3826510 w 3826510"/>
                <a:gd name="connsiteY1" fmla="*/ 213678 h 427355"/>
                <a:gd name="connsiteX2" fmla="*/ 1913255 w 3826510"/>
                <a:gd name="connsiteY2" fmla="*/ 213678 h 427355"/>
                <a:gd name="connsiteX3" fmla="*/ 1913255 w 3826510"/>
                <a:gd name="connsiteY3" fmla="*/ 0 h 427355"/>
                <a:gd name="connsiteX0" fmla="*/ 1913255 w 3826510"/>
                <a:gd name="connsiteY0" fmla="*/ 0 h 427355"/>
                <a:gd name="connsiteX1" fmla="*/ 3826510 w 3826510"/>
                <a:gd name="connsiteY1" fmla="*/ 213678 h 427355"/>
                <a:gd name="connsiteX0" fmla="*/ 0 w 2758598"/>
                <a:gd name="connsiteY0" fmla="*/ 0 h 672457"/>
                <a:gd name="connsiteX1" fmla="*/ 1913255 w 2758598"/>
                <a:gd name="connsiteY1" fmla="*/ 213678 h 672457"/>
                <a:gd name="connsiteX2" fmla="*/ 0 w 2758598"/>
                <a:gd name="connsiteY2" fmla="*/ 213678 h 672457"/>
                <a:gd name="connsiteX3" fmla="*/ 0 w 2758598"/>
                <a:gd name="connsiteY3" fmla="*/ 0 h 672457"/>
                <a:gd name="connsiteX0" fmla="*/ 0 w 2758598"/>
                <a:gd name="connsiteY0" fmla="*/ 0 h 672457"/>
                <a:gd name="connsiteX1" fmla="*/ 2758598 w 2758598"/>
                <a:gd name="connsiteY1" fmla="*/ 672457 h 672457"/>
                <a:gd name="connsiteX0" fmla="*/ 0 w 2758598"/>
                <a:gd name="connsiteY0" fmla="*/ 0 h 672457"/>
                <a:gd name="connsiteX1" fmla="*/ 2143050 w 2758598"/>
                <a:gd name="connsiteY1" fmla="*/ 388199 h 672457"/>
                <a:gd name="connsiteX2" fmla="*/ 0 w 2758598"/>
                <a:gd name="connsiteY2" fmla="*/ 213678 h 672457"/>
                <a:gd name="connsiteX3" fmla="*/ 0 w 2758598"/>
                <a:gd name="connsiteY3" fmla="*/ 0 h 672457"/>
                <a:gd name="connsiteX0" fmla="*/ 0 w 2758598"/>
                <a:gd name="connsiteY0" fmla="*/ 0 h 672457"/>
                <a:gd name="connsiteX1" fmla="*/ 2758598 w 2758598"/>
                <a:gd name="connsiteY1" fmla="*/ 672457 h 672457"/>
                <a:gd name="connsiteX0" fmla="*/ 0 w 2758598"/>
                <a:gd name="connsiteY0" fmla="*/ 0 h 672457"/>
                <a:gd name="connsiteX1" fmla="*/ 2143050 w 2758598"/>
                <a:gd name="connsiteY1" fmla="*/ 388199 h 672457"/>
                <a:gd name="connsiteX2" fmla="*/ 0 w 2758598"/>
                <a:gd name="connsiteY2" fmla="*/ 213678 h 672457"/>
                <a:gd name="connsiteX3" fmla="*/ 0 w 2758598"/>
                <a:gd name="connsiteY3" fmla="*/ 0 h 672457"/>
                <a:gd name="connsiteX0" fmla="*/ 0 w 2758598"/>
                <a:gd name="connsiteY0" fmla="*/ 0 h 672457"/>
                <a:gd name="connsiteX1" fmla="*/ 2758598 w 2758598"/>
                <a:gd name="connsiteY1" fmla="*/ 672457 h 672457"/>
                <a:gd name="connsiteX0" fmla="*/ 0 w 2758598"/>
                <a:gd name="connsiteY0" fmla="*/ 5542 h 677999"/>
                <a:gd name="connsiteX1" fmla="*/ 2143050 w 2758598"/>
                <a:gd name="connsiteY1" fmla="*/ 393741 h 677999"/>
                <a:gd name="connsiteX2" fmla="*/ 0 w 2758598"/>
                <a:gd name="connsiteY2" fmla="*/ 219220 h 677999"/>
                <a:gd name="connsiteX3" fmla="*/ 0 w 2758598"/>
                <a:gd name="connsiteY3" fmla="*/ 5542 h 677999"/>
                <a:gd name="connsiteX0" fmla="*/ 0 w 2758598"/>
                <a:gd name="connsiteY0" fmla="*/ 5542 h 677999"/>
                <a:gd name="connsiteX1" fmla="*/ 2758598 w 2758598"/>
                <a:gd name="connsiteY1" fmla="*/ 677999 h 677999"/>
                <a:gd name="connsiteX0" fmla="*/ 0 w 2681526"/>
                <a:gd name="connsiteY0" fmla="*/ 5542 h 615121"/>
                <a:gd name="connsiteX1" fmla="*/ 2143050 w 2681526"/>
                <a:gd name="connsiteY1" fmla="*/ 393741 h 615121"/>
                <a:gd name="connsiteX2" fmla="*/ 0 w 2681526"/>
                <a:gd name="connsiteY2" fmla="*/ 219220 h 615121"/>
                <a:gd name="connsiteX3" fmla="*/ 0 w 2681526"/>
                <a:gd name="connsiteY3" fmla="*/ 5542 h 615121"/>
                <a:gd name="connsiteX0" fmla="*/ 0 w 2681526"/>
                <a:gd name="connsiteY0" fmla="*/ 5542 h 615121"/>
                <a:gd name="connsiteX1" fmla="*/ 2681526 w 2681526"/>
                <a:gd name="connsiteY1" fmla="*/ 615121 h 6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1526" h="615121" stroke="0" extrusionOk="0">
                  <a:moveTo>
                    <a:pt x="0" y="5542"/>
                  </a:moveTo>
                  <a:cubicBezTo>
                    <a:pt x="1056662" y="5542"/>
                    <a:pt x="1718450" y="-76851"/>
                    <a:pt x="2143050" y="393741"/>
                  </a:cubicBezTo>
                  <a:cubicBezTo>
                    <a:pt x="1424180" y="639737"/>
                    <a:pt x="714350" y="277394"/>
                    <a:pt x="0" y="219220"/>
                  </a:cubicBezTo>
                  <a:lnTo>
                    <a:pt x="0" y="5542"/>
                  </a:lnTo>
                  <a:close/>
                </a:path>
                <a:path w="2681526" h="615121" fill="none">
                  <a:moveTo>
                    <a:pt x="0" y="5542"/>
                  </a:moveTo>
                  <a:cubicBezTo>
                    <a:pt x="1056662" y="5542"/>
                    <a:pt x="2681526" y="497110"/>
                    <a:pt x="2681526" y="615121"/>
                  </a:cubicBezTo>
                </a:path>
              </a:pathLst>
            </a:cu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 rot="19736079">
              <a:off x="1222218" y="1151066"/>
              <a:ext cx="133643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 rot="19684468">
              <a:off x="1213165" y="1060532"/>
              <a:ext cx="133350" cy="4508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537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520000"/>
            <a:ext cx="11318240" cy="70650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>
                <a:solidFill>
                  <a:srgbClr val="FFBE0D"/>
                </a:solidFill>
              </a:rPr>
              <a:t>Implementation of the plan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2700" dirty="0" smtClean="0"/>
              <a:t>(following the country’s </a:t>
            </a:r>
            <a:r>
              <a:rPr lang="en-GB" sz="2700" dirty="0"/>
              <a:t>usual </a:t>
            </a:r>
            <a:r>
              <a:rPr lang="en-GB" sz="2700" dirty="0" smtClean="0"/>
              <a:t>practices)</a:t>
            </a:r>
            <a:endParaRPr lang="en-GB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8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520000"/>
            <a:ext cx="11318240" cy="706501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rgbClr val="FFBE0D"/>
                </a:solidFill>
              </a:rPr>
              <a:t>Dissemination and sharing of </a:t>
            </a:r>
            <a:r>
              <a:rPr lang="en-GB" sz="4400" dirty="0">
                <a:solidFill>
                  <a:srgbClr val="FFBE0D"/>
                </a:solidFill>
              </a:rPr>
              <a:t>results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900000"/>
            <a:ext cx="11501120" cy="706501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BE0D"/>
                </a:solidFill>
              </a:rPr>
              <a:t>Aim of package</a:t>
            </a:r>
            <a:endParaRPr lang="en-GB" sz="4000" dirty="0">
              <a:solidFill>
                <a:srgbClr val="FFBE0D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2407920" y="1859280"/>
            <a:ext cx="7904480" cy="39725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buClr>
                <a:srgbClr val="FFBE0D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DDEFF9"/>
                </a:solidFill>
              </a:rPr>
              <a:t>To support countries in assessing the implementation of the standards</a:t>
            </a:r>
          </a:p>
          <a:p>
            <a:pPr marL="447675" indent="-447675">
              <a:buClr>
                <a:srgbClr val="FFBE0D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DDEFF9"/>
                </a:solidFill>
              </a:rPr>
              <a:t>To help identifying strengths and weaknesses in countries and at the global level</a:t>
            </a:r>
          </a:p>
          <a:p>
            <a:pPr marL="447675" indent="-447675">
              <a:buClr>
                <a:srgbClr val="FFBE0D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DDEFF9"/>
                </a:solidFill>
              </a:rPr>
              <a:t>To stimulate strategic planning with the </a:t>
            </a:r>
            <a:r>
              <a:rPr lang="en-GB" sz="2400" dirty="0">
                <a:solidFill>
                  <a:srgbClr val="DDEFF9"/>
                </a:solidFill>
              </a:rPr>
              <a:t>use </a:t>
            </a:r>
            <a:r>
              <a:rPr lang="en-GB" sz="2400" dirty="0" smtClean="0">
                <a:solidFill>
                  <a:srgbClr val="DDEFF9"/>
                </a:solidFill>
              </a:rPr>
              <a:t>of the </a:t>
            </a:r>
            <a:r>
              <a:rPr lang="en-GB" sz="2400" dirty="0">
                <a:solidFill>
                  <a:srgbClr val="DDEFF9"/>
                </a:solidFill>
              </a:rPr>
              <a:t>assessment </a:t>
            </a:r>
            <a:r>
              <a:rPr lang="en-GB" sz="2400" dirty="0" smtClean="0">
                <a:solidFill>
                  <a:srgbClr val="DDEFF9"/>
                </a:solidFill>
              </a:rPr>
              <a:t>results</a:t>
            </a:r>
          </a:p>
          <a:p>
            <a:pPr marL="447675" indent="-447675">
              <a:buClr>
                <a:srgbClr val="FFBE0D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DDEFF9"/>
                </a:solidFill>
              </a:rPr>
              <a:t>To promote the use of </a:t>
            </a:r>
            <a:r>
              <a:rPr lang="en-GB" sz="2400" dirty="0">
                <a:solidFill>
                  <a:srgbClr val="DDEFF9"/>
                </a:solidFill>
              </a:rPr>
              <a:t>the WHO standards</a:t>
            </a:r>
          </a:p>
          <a:p>
            <a:pPr marL="447675" indent="-447675">
              <a:buClr>
                <a:srgbClr val="FFBE0D"/>
              </a:buCl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DDEFF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46186"/>
              </p:ext>
            </p:extLst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5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61" y="1480984"/>
            <a:ext cx="2657011" cy="114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009" y="710191"/>
            <a:ext cx="3580056" cy="515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13" name="Subtitle 3">
            <a:extLst>
              <a:ext uri="{FF2B5EF4-FFF2-40B4-BE49-F238E27FC236}">
                <a16:creationId xmlns:a16="http://schemas.microsoft.com/office/drawing/2014/main" xmlns="" id="{A29CAEC4-061B-834F-AEAB-86976DCBB498}"/>
              </a:ext>
            </a:extLst>
          </p:cNvPr>
          <p:cNvSpPr txBox="1">
            <a:spLocks/>
          </p:cNvSpPr>
          <p:nvPr/>
        </p:nvSpPr>
        <p:spPr>
          <a:xfrm>
            <a:off x="1472186" y="3458094"/>
            <a:ext cx="4990587" cy="417408"/>
          </a:xfrm>
          <a:prstGeom prst="rect">
            <a:avLst/>
          </a:prstGeom>
          <a:noFill/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dirty="0" smtClean="0"/>
              <a:t>For more information, please contact: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49" y="683992"/>
            <a:ext cx="1607008" cy="22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038" y="1658619"/>
            <a:ext cx="2871976" cy="148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" y="722677"/>
            <a:ext cx="1849120" cy="2598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xmlns="" id="{A29CAEC4-061B-834F-AEAB-86976DCB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39" y="3828232"/>
            <a:ext cx="6532881" cy="1949365"/>
          </a:xfrm>
          <a:prstGeom prst="roundRect">
            <a:avLst/>
          </a:prstGeom>
          <a:solidFill>
            <a:srgbClr val="FFBE0D"/>
          </a:solidFill>
          <a:ln w="19050">
            <a:solidFill>
              <a:schemeClr val="accent2"/>
            </a:solidFill>
          </a:ln>
        </p:spPr>
        <p:txBody>
          <a:bodyPr lIns="108000" tIns="0" rIns="108000" bIns="108000">
            <a:no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World Health Organization</a:t>
            </a:r>
          </a:p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Access </a:t>
            </a:r>
            <a:r>
              <a:rPr lang="en-GB" sz="1400" dirty="0">
                <a:solidFill>
                  <a:schemeClr val="tx1"/>
                </a:solidFill>
              </a:rPr>
              <a:t>to Assistive Technology and Medical </a:t>
            </a:r>
            <a:r>
              <a:rPr lang="en-GB" sz="1400" dirty="0" smtClean="0">
                <a:solidFill>
                  <a:schemeClr val="tx1"/>
                </a:solidFill>
              </a:rPr>
              <a:t>Devices</a:t>
            </a:r>
          </a:p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E-mail</a:t>
            </a:r>
            <a:r>
              <a:rPr lang="en-GB" sz="1400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hlinkClick r:id="rId8"/>
              </a:rPr>
              <a:t>assistivetechnology@who.int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</a:rPr>
              <a:t>Website: </a:t>
            </a:r>
            <a:r>
              <a:rPr lang="en-GB" sz="1400" dirty="0">
                <a:solidFill>
                  <a:schemeClr val="tx1"/>
                </a:solidFill>
                <a:hlinkClick r:id="rId9"/>
              </a:rPr>
              <a:t>https://</a:t>
            </a:r>
            <a:r>
              <a:rPr lang="en-GB" sz="1400" dirty="0" smtClean="0">
                <a:solidFill>
                  <a:schemeClr val="tx1"/>
                </a:solidFill>
                <a:hlinkClick r:id="rId9"/>
              </a:rPr>
              <a:t>www.who.int/health-topics/assistive-technology</a:t>
            </a: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WHO standards</a:t>
            </a:r>
            <a:r>
              <a:rPr lang="en-GB" sz="1400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hlinkClick r:id="rId10"/>
              </a:rPr>
              <a:t>https://</a:t>
            </a:r>
            <a:r>
              <a:rPr lang="en-GB" sz="1400" dirty="0" smtClean="0">
                <a:solidFill>
                  <a:schemeClr val="tx1"/>
                </a:solidFill>
                <a:hlinkClick r:id="rId10"/>
              </a:rPr>
              <a:t>www.who.int/publications/i/item/9789241512480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</a:rPr>
              <a:t>Assessment package: </a:t>
            </a:r>
            <a:r>
              <a:rPr lang="en-US" sz="1400" u="sng" dirty="0">
                <a:hlinkClick r:id="rId11"/>
              </a:rPr>
              <a:t>https://</a:t>
            </a:r>
            <a:r>
              <a:rPr lang="en-US" sz="1400" u="sng" dirty="0" smtClean="0">
                <a:hlinkClick r:id="rId11"/>
              </a:rPr>
              <a:t>www.who.int/teams/health-product-policy-and-standards/assistive-and-medical-technology/assistive-technology/prosthetics-and-orthotics-services</a:t>
            </a:r>
            <a:r>
              <a:rPr lang="en-US" sz="1400" u="sng" dirty="0" smtClean="0"/>
              <a:t> </a:t>
            </a:r>
            <a:r>
              <a:rPr lang="en-GB" sz="1400" dirty="0">
                <a:solidFill>
                  <a:schemeClr val="tx1"/>
                </a:solidFill>
              </a:rPr>
              <a:t/>
            </a:r>
            <a:br>
              <a:rPr lang="en-GB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20" y="900000"/>
            <a:ext cx="11318240" cy="706501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BE0D"/>
                </a:solidFill>
              </a:rPr>
              <a:t>Package components</a:t>
            </a:r>
            <a:endParaRPr lang="en-GB" sz="200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3561080" y="1861200"/>
            <a:ext cx="6497320" cy="3749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Clr>
                <a:srgbClr val="FFBE0D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DDEFF9"/>
                </a:solidFill>
              </a:rPr>
              <a:t>Assessment guide</a:t>
            </a:r>
            <a:r>
              <a:rPr lang="en-GB" sz="2200" dirty="0" smtClean="0">
                <a:solidFill>
                  <a:srgbClr val="FFBE0D"/>
                </a:solidFill>
              </a:rPr>
              <a:t> (“The Guide”)</a:t>
            </a:r>
            <a:endParaRPr lang="en-GB" sz="2200" dirty="0">
              <a:solidFill>
                <a:srgbClr val="FFBE0D"/>
              </a:solidFill>
            </a:endParaRPr>
          </a:p>
          <a:p>
            <a:pPr marL="630238" indent="-630238">
              <a:buClr>
                <a:srgbClr val="FFBE0D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DDEFF9"/>
                </a:solidFill>
              </a:rPr>
              <a:t>Ass</a:t>
            </a:r>
            <a:r>
              <a:rPr lang="en-GB" sz="2400" dirty="0" smtClean="0">
                <a:solidFill>
                  <a:srgbClr val="DDEFF9"/>
                </a:solidFill>
              </a:rPr>
              <a:t>essment tool</a:t>
            </a:r>
            <a:r>
              <a:rPr lang="en-GB" sz="2200" dirty="0" smtClean="0">
                <a:solidFill>
                  <a:srgbClr val="FFBE0D"/>
                </a:solidFill>
              </a:rPr>
              <a:t> </a:t>
            </a:r>
            <a:r>
              <a:rPr lang="en-GB" sz="2200" dirty="0">
                <a:solidFill>
                  <a:srgbClr val="FFBE0D"/>
                </a:solidFill>
              </a:rPr>
              <a:t>(“The </a:t>
            </a:r>
            <a:r>
              <a:rPr lang="en-GB" sz="2200" dirty="0" smtClean="0">
                <a:solidFill>
                  <a:srgbClr val="FFBE0D"/>
                </a:solidFill>
              </a:rPr>
              <a:t>Tool”)</a:t>
            </a:r>
          </a:p>
          <a:p>
            <a:pPr marL="630238" indent="-630238">
              <a:buClr>
                <a:srgbClr val="FFBE0D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DDEFF9"/>
                </a:solidFill>
              </a:rPr>
              <a:t>User manual</a:t>
            </a:r>
            <a:r>
              <a:rPr lang="en-GB" sz="2400" dirty="0" smtClean="0">
                <a:solidFill>
                  <a:srgbClr val="FFBE0D"/>
                </a:solidFill>
              </a:rPr>
              <a:t> </a:t>
            </a:r>
            <a:r>
              <a:rPr lang="en-GB" sz="2200" dirty="0" smtClean="0">
                <a:solidFill>
                  <a:srgbClr val="FFBE0D"/>
                </a:solidFill>
              </a:rPr>
              <a:t>(“The Manual”)</a:t>
            </a:r>
          </a:p>
          <a:p>
            <a:pPr marL="630238" indent="-630238">
              <a:buClr>
                <a:srgbClr val="FFBE0D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DDEFF9"/>
                </a:solidFill>
              </a:rPr>
              <a:t>Planning document</a:t>
            </a:r>
          </a:p>
          <a:p>
            <a:pPr marL="538163" indent="-538163">
              <a:spcBef>
                <a:spcPts val="0"/>
              </a:spcBef>
              <a:buClr>
                <a:srgbClr val="FFBE0D"/>
              </a:buClr>
              <a:buFont typeface="+mj-lt"/>
              <a:buAutoNum type="arabicPeriod"/>
            </a:pPr>
            <a:endParaRPr lang="en-GB" sz="2400" dirty="0" smtClean="0">
              <a:solidFill>
                <a:srgbClr val="DDEFF9"/>
              </a:solidFill>
            </a:endParaRPr>
          </a:p>
          <a:p>
            <a:pPr marL="0" indent="0">
              <a:buClr>
                <a:srgbClr val="FFBE0D"/>
              </a:buClr>
              <a:buNone/>
            </a:pPr>
            <a:r>
              <a:rPr lang="en-GB" sz="2400" dirty="0" smtClean="0">
                <a:solidFill>
                  <a:srgbClr val="FFBE0D"/>
                </a:solidFill>
              </a:rPr>
              <a:t>+ this PowerPoint presentation and a video</a:t>
            </a:r>
            <a:endParaRPr lang="en-GB" sz="2400" dirty="0">
              <a:solidFill>
                <a:srgbClr val="FFBE0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46186"/>
              </p:ext>
            </p:extLst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1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72" y="900000"/>
            <a:ext cx="10669654" cy="706501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BE0D"/>
                </a:solidFill>
              </a:rPr>
              <a:t>The Guide</a:t>
            </a:r>
            <a:endParaRPr lang="en-GB" sz="4000" dirty="0">
              <a:solidFill>
                <a:srgbClr val="FFBE0D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4947167" y="1717040"/>
            <a:ext cx="6805279" cy="3535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2400" dirty="0">
                <a:solidFill>
                  <a:srgbClr val="DDEFF9"/>
                </a:solidFill>
              </a:rPr>
              <a:t>presents </a:t>
            </a:r>
            <a:r>
              <a:rPr lang="en-GB" sz="2400" dirty="0" smtClean="0">
                <a:solidFill>
                  <a:srgbClr val="DDEFF9"/>
                </a:solidFill>
              </a:rPr>
              <a:t>the aims of assessment and planning sessions</a:t>
            </a:r>
            <a:endParaRPr lang="en-GB" sz="2400" dirty="0">
              <a:solidFill>
                <a:srgbClr val="DDEFF9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DDEFF9"/>
                </a:solidFill>
              </a:rPr>
              <a:t>outlines assessment and planning processes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DDEFF9"/>
                </a:solidFill>
              </a:rPr>
              <a:t>suggests types of stakeholders to be involved</a:t>
            </a:r>
          </a:p>
          <a:p>
            <a:pPr>
              <a:buFontTx/>
              <a:buChar char="-"/>
            </a:pPr>
            <a:r>
              <a:rPr lang="en-GB" sz="2400" dirty="0">
                <a:solidFill>
                  <a:srgbClr val="DDEFF9"/>
                </a:solidFill>
              </a:rPr>
              <a:t>p</a:t>
            </a:r>
            <a:r>
              <a:rPr lang="en-GB" sz="2400" dirty="0" smtClean="0">
                <a:solidFill>
                  <a:srgbClr val="DDEFF9"/>
                </a:solidFill>
              </a:rPr>
              <a:t>roposes possible schedules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DDEFF9"/>
                </a:solidFill>
              </a:rPr>
              <a:t>presents expected outcomes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46186"/>
              </p:ext>
            </p:extLst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81" y="680719"/>
            <a:ext cx="3495814" cy="491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53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070" y="900000"/>
            <a:ext cx="6311254" cy="706501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BE0D"/>
                </a:solidFill>
              </a:rPr>
              <a:t>The Tool</a:t>
            </a:r>
            <a:endParaRPr lang="en-GB" sz="4000" dirty="0">
              <a:solidFill>
                <a:srgbClr val="FFBE0D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7325360" y="1717200"/>
            <a:ext cx="4643120" cy="4145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rgbClr val="DDEFF9"/>
                </a:solidFill>
              </a:rPr>
              <a:t>Excel file that:</a:t>
            </a:r>
            <a:endParaRPr lang="en-GB" sz="2400" dirty="0">
              <a:solidFill>
                <a:srgbClr val="DDEFF9"/>
              </a:solidFill>
            </a:endParaRPr>
          </a:p>
          <a:p>
            <a:pPr>
              <a:buFontTx/>
              <a:buChar char="-"/>
            </a:pPr>
            <a:r>
              <a:rPr lang="en-GB" sz="2400" dirty="0">
                <a:solidFill>
                  <a:srgbClr val="DDEFF9"/>
                </a:solidFill>
              </a:rPr>
              <a:t>guides users through the assessment </a:t>
            </a:r>
            <a:r>
              <a:rPr lang="en-GB" sz="2400" dirty="0" smtClean="0">
                <a:solidFill>
                  <a:srgbClr val="DDEFF9"/>
                </a:solidFill>
              </a:rPr>
              <a:t>process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 smtClean="0">
                <a:solidFill>
                  <a:srgbClr val="DDEFF9"/>
                </a:solidFill>
              </a:rPr>
              <a:t>measures </a:t>
            </a:r>
            <a:r>
              <a:rPr lang="en-GB" sz="2400" dirty="0">
                <a:solidFill>
                  <a:srgbClr val="DDEFF9"/>
                </a:solidFill>
              </a:rPr>
              <a:t>the degree </a:t>
            </a:r>
            <a:r>
              <a:rPr lang="en-GB" sz="2400" dirty="0" smtClean="0">
                <a:solidFill>
                  <a:srgbClr val="DDEFF9"/>
                </a:solidFill>
              </a:rPr>
              <a:t>of implementation </a:t>
            </a:r>
            <a:endParaRPr lang="en-GB" sz="2400" dirty="0">
              <a:solidFill>
                <a:srgbClr val="DDEFF9"/>
              </a:solidFill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 smtClean="0">
                <a:solidFill>
                  <a:srgbClr val="DDEFF9"/>
                </a:solidFill>
              </a:rPr>
              <a:t>presents results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 smtClean="0">
                <a:solidFill>
                  <a:srgbClr val="DDEFF9"/>
                </a:solidFill>
              </a:rPr>
              <a:t>provides recommendations on actions that can improve standards implementation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802640"/>
            <a:ext cx="5634126" cy="291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280160" y="2759307"/>
            <a:ext cx="5634126" cy="290974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05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15" y="900000"/>
            <a:ext cx="9895840" cy="706501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BE0D"/>
                </a:solidFill>
              </a:rPr>
              <a:t>The Manual</a:t>
            </a:r>
            <a:endParaRPr lang="en-GB" sz="4000" dirty="0">
              <a:solidFill>
                <a:srgbClr val="FFBE0D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5556767" y="1717200"/>
            <a:ext cx="5273793" cy="3992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2400" dirty="0">
                <a:solidFill>
                  <a:srgbClr val="DDEFF9"/>
                </a:solidFill>
              </a:rPr>
              <a:t>explains how </a:t>
            </a:r>
            <a:r>
              <a:rPr lang="en-GB" sz="2400" dirty="0" smtClean="0">
                <a:solidFill>
                  <a:srgbClr val="DDEFF9"/>
                </a:solidFill>
              </a:rPr>
              <a:t>the </a:t>
            </a:r>
            <a:r>
              <a:rPr lang="en-GB" sz="2400" dirty="0">
                <a:solidFill>
                  <a:srgbClr val="DDEFF9"/>
                </a:solidFill>
              </a:rPr>
              <a:t>Assessment </a:t>
            </a:r>
            <a:r>
              <a:rPr lang="en-GB" sz="2400" dirty="0" smtClean="0">
                <a:solidFill>
                  <a:srgbClr val="DDEFF9"/>
                </a:solidFill>
              </a:rPr>
              <a:t>tool is used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DDEFF9"/>
                </a:solidFill>
              </a:rPr>
              <a:t>presents functions and features of the different worksheets</a:t>
            </a:r>
            <a:endParaRPr lang="en-GB" sz="2400" dirty="0">
              <a:solidFill>
                <a:srgbClr val="DDEFF9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DDEFF9"/>
                </a:solidFill>
              </a:rPr>
              <a:t>explains the scoring system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DDEFF9"/>
                </a:solidFill>
              </a:rPr>
              <a:t>provides defin</a:t>
            </a:r>
            <a:r>
              <a:rPr lang="en-GB" sz="2400" dirty="0" smtClean="0">
                <a:solidFill>
                  <a:schemeClr val="bg1"/>
                </a:solidFill>
              </a:rPr>
              <a:t>itions of </a:t>
            </a:r>
            <a:r>
              <a:rPr lang="en-GB" sz="2400" dirty="0">
                <a:solidFill>
                  <a:schemeClr val="bg1"/>
                </a:solidFill>
              </a:rPr>
              <a:t>selected key </a:t>
            </a:r>
            <a:r>
              <a:rPr lang="en-GB" sz="2400" dirty="0" smtClean="0">
                <a:solidFill>
                  <a:schemeClr val="bg1"/>
                </a:solidFill>
              </a:rPr>
              <a:t>terms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99" y="678721"/>
            <a:ext cx="3520687" cy="493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95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214" y="900000"/>
            <a:ext cx="3612239" cy="1120186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BE0D"/>
                </a:solidFill>
              </a:rPr>
              <a:t>The Planning document</a:t>
            </a:r>
            <a:endParaRPr lang="en-GB" sz="3600" dirty="0">
              <a:solidFill>
                <a:srgbClr val="FFBE0D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7482253" y="2306320"/>
            <a:ext cx="4307840" cy="3840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rgbClr val="DDEFF9"/>
                </a:solidFill>
              </a:rPr>
              <a:t>Excel file that:</a:t>
            </a:r>
          </a:p>
          <a:p>
            <a:pPr>
              <a:buFontTx/>
              <a:buChar char="-"/>
            </a:pPr>
            <a:r>
              <a:rPr lang="en-GB" sz="2400" dirty="0">
                <a:solidFill>
                  <a:srgbClr val="DDEFF9"/>
                </a:solidFill>
              </a:rPr>
              <a:t>lists all recommendations </a:t>
            </a:r>
            <a:r>
              <a:rPr lang="en-GB" sz="2400" dirty="0" smtClean="0">
                <a:solidFill>
                  <a:srgbClr val="DDEFF9"/>
                </a:solidFill>
              </a:rPr>
              <a:t>copied </a:t>
            </a:r>
            <a:r>
              <a:rPr lang="en-GB" sz="2400" dirty="0">
                <a:solidFill>
                  <a:srgbClr val="DDEFF9"/>
                </a:solidFill>
              </a:rPr>
              <a:t>from the </a:t>
            </a:r>
            <a:r>
              <a:rPr lang="en-GB" sz="2400" dirty="0" smtClean="0">
                <a:solidFill>
                  <a:srgbClr val="DDEFF9"/>
                </a:solidFill>
              </a:rPr>
              <a:t>Tool</a:t>
            </a:r>
            <a:endParaRPr lang="en-GB" sz="2400" dirty="0">
              <a:solidFill>
                <a:srgbClr val="DDEFF9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DDEFF9"/>
                </a:solidFill>
              </a:rPr>
              <a:t>provides a format for planning (can be changed to suite local needs)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54" y="1444746"/>
            <a:ext cx="6184749" cy="395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82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900000"/>
            <a:ext cx="11318240" cy="706501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BE0D"/>
                </a:solidFill>
              </a:rPr>
              <a:t>Process</a:t>
            </a:r>
            <a:endParaRPr lang="en-GB" sz="4000" dirty="0">
              <a:solidFill>
                <a:srgbClr val="FFBE0D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FEDF48C4-3929-C948-A72D-C0BC3B4617B5}"/>
              </a:ext>
            </a:extLst>
          </p:cNvPr>
          <p:cNvSpPr txBox="1">
            <a:spLocks/>
          </p:cNvSpPr>
          <p:nvPr/>
        </p:nvSpPr>
        <p:spPr>
          <a:xfrm>
            <a:off x="670560" y="1615440"/>
            <a:ext cx="10769600" cy="374904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9838" indent="-2509838">
              <a:buNone/>
            </a:pPr>
            <a:endParaRPr lang="en-GB" sz="1050" dirty="0" smtClean="0">
              <a:solidFill>
                <a:srgbClr val="FFBE0D"/>
              </a:solidFill>
            </a:endParaRPr>
          </a:p>
          <a:p>
            <a:pPr marL="2509838" indent="-2062163">
              <a:buNone/>
            </a:pPr>
            <a:r>
              <a:rPr lang="en-GB" sz="3200" dirty="0" smtClean="0">
                <a:solidFill>
                  <a:srgbClr val="FFBE0D"/>
                </a:solidFill>
              </a:rPr>
              <a:t>A</a:t>
            </a:r>
            <a:r>
              <a:rPr lang="en-GB" sz="2800" dirty="0" smtClean="0">
                <a:solidFill>
                  <a:srgbClr val="FFBE0D"/>
                </a:solidFill>
              </a:rPr>
              <a:t>ssessment</a:t>
            </a:r>
            <a:r>
              <a:rPr lang="en-GB" sz="2800" dirty="0" smtClean="0">
                <a:solidFill>
                  <a:srgbClr val="79B5E3"/>
                </a:solidFill>
              </a:rPr>
              <a:t>    </a:t>
            </a:r>
            <a:r>
              <a:rPr lang="en-GB" sz="2800" dirty="0" smtClean="0">
                <a:solidFill>
                  <a:srgbClr val="DDEFF9"/>
                </a:solidFill>
              </a:rPr>
              <a:t>Evaluate the implementation status of the standards</a:t>
            </a:r>
          </a:p>
          <a:p>
            <a:pPr marL="2509838" indent="-2062163">
              <a:buNone/>
            </a:pPr>
            <a:endParaRPr lang="en-GB" sz="4000" dirty="0" smtClean="0">
              <a:solidFill>
                <a:srgbClr val="DDEFF9"/>
              </a:solidFill>
            </a:endParaRPr>
          </a:p>
          <a:p>
            <a:pPr marL="2509838" indent="-2062163">
              <a:buNone/>
            </a:pPr>
            <a:r>
              <a:rPr lang="en-GB" sz="2800" dirty="0" smtClean="0">
                <a:solidFill>
                  <a:srgbClr val="79B5E3"/>
                </a:solidFill>
              </a:rPr>
              <a:t>      </a:t>
            </a:r>
            <a:r>
              <a:rPr lang="en-GB" sz="2800" dirty="0" smtClean="0">
                <a:solidFill>
                  <a:srgbClr val="FFBE0D"/>
                </a:solidFill>
              </a:rPr>
              <a:t>Planning</a:t>
            </a:r>
            <a:r>
              <a:rPr lang="en-GB" sz="2800" dirty="0" smtClean="0">
                <a:solidFill>
                  <a:srgbClr val="DDEFF9"/>
                </a:solidFill>
              </a:rPr>
              <a:t>    Outline steps to improve standards implementation</a:t>
            </a:r>
          </a:p>
          <a:p>
            <a:pPr marL="2509838" indent="-2062163">
              <a:buNone/>
            </a:pPr>
            <a:endParaRPr lang="en-GB" sz="4000" dirty="0">
              <a:solidFill>
                <a:srgbClr val="DDEFF9"/>
              </a:solidFill>
            </a:endParaRPr>
          </a:p>
          <a:p>
            <a:pPr marL="2509838" indent="-2062163">
              <a:buNone/>
            </a:pPr>
            <a:r>
              <a:rPr lang="en-GB" sz="2800" dirty="0" smtClean="0">
                <a:solidFill>
                  <a:srgbClr val="79B5E3"/>
                </a:solidFill>
              </a:rPr>
              <a:t>            </a:t>
            </a:r>
            <a:r>
              <a:rPr lang="en-GB" sz="2800" dirty="0" smtClean="0">
                <a:solidFill>
                  <a:srgbClr val="FFBE0D"/>
                </a:solidFill>
              </a:rPr>
              <a:t>Implementation    </a:t>
            </a:r>
            <a:r>
              <a:rPr lang="en-GB" sz="2800" dirty="0" smtClean="0">
                <a:solidFill>
                  <a:srgbClr val="DDEFF9"/>
                </a:solidFill>
              </a:rPr>
              <a:t>Implement the plan</a:t>
            </a:r>
            <a:endParaRPr lang="en-GB" sz="2800" dirty="0">
              <a:solidFill>
                <a:srgbClr val="DDEFF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46186"/>
              </p:ext>
            </p:extLst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 rot="20353780">
            <a:off x="1778001" y="2549868"/>
            <a:ext cx="640080" cy="690880"/>
          </a:xfrm>
          <a:prstGeom prst="downArrow">
            <a:avLst/>
          </a:prstGeom>
          <a:solidFill>
            <a:srgbClr val="1B03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 rot="20353780">
            <a:off x="2258027" y="3875082"/>
            <a:ext cx="640080" cy="690880"/>
          </a:xfrm>
          <a:prstGeom prst="downArrow">
            <a:avLst/>
          </a:prstGeom>
          <a:solidFill>
            <a:srgbClr val="1B03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520000"/>
            <a:ext cx="11318240" cy="706501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rgbClr val="FFBE0D"/>
                </a:solidFill>
              </a:rPr>
              <a:t>Assessment</a:t>
            </a:r>
            <a:endParaRPr lang="en-GB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2480" y="6123772"/>
          <a:ext cx="81280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3208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7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E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F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7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resentation_template_R1_V06" id="{1BDC1073-AB81-8147-89C3-A79EC2A6301F}" vid="{9D092595-E6B8-C345-B470-402B85CA4A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068501e-bbac-48a0-a278-3de17cea83e8">
      <UserInfo>
        <DisplayName>TEBBUTT, Emma</DisplayName>
        <AccountId>17</AccountId>
        <AccountType/>
      </UserInfo>
      <UserInfo>
        <DisplayName>PULI, Louise</DisplayName>
        <AccountId>14</AccountId>
        <AccountType/>
      </UserInfo>
    </SharedWithUsers>
    <lcf76f155ced4ddcb4097134ff3c332f xmlns="07b6c2f8-ee70-4830-8b92-a4230f795871">
      <Terms xmlns="http://schemas.microsoft.com/office/infopath/2007/PartnerControls"/>
    </lcf76f155ced4ddcb4097134ff3c332f>
    <TaxCatchAll xmlns="8068501e-bbac-48a0-a278-3de17cea83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B1A849740DB45B2C470181A9A13F0" ma:contentTypeVersion="16" ma:contentTypeDescription="Create a new document." ma:contentTypeScope="" ma:versionID="4525b5d519824d8699a2bfb9679ea65d">
  <xsd:schema xmlns:xsd="http://www.w3.org/2001/XMLSchema" xmlns:xs="http://www.w3.org/2001/XMLSchema" xmlns:p="http://schemas.microsoft.com/office/2006/metadata/properties" xmlns:ns2="07b6c2f8-ee70-4830-8b92-a4230f795871" xmlns:ns3="8068501e-bbac-48a0-a278-3de17cea83e8" targetNamespace="http://schemas.microsoft.com/office/2006/metadata/properties" ma:root="true" ma:fieldsID="3be5496a5704ef421642134493703ab3" ns2:_="" ns3:_="">
    <xsd:import namespace="07b6c2f8-ee70-4830-8b92-a4230f795871"/>
    <xsd:import namespace="8068501e-bbac-48a0-a278-3de17cea8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6c2f8-ee70-4830-8b92-a4230f795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8501e-bbac-48a0-a278-3de17cea8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9b3197-c9cd-4e6c-a7c1-2fd901f32306}" ma:internalName="TaxCatchAll" ma:showField="CatchAllData" ma:web="8068501e-bbac-48a0-a278-3de17cea8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C49DF-1E04-451A-A73B-2B33575AF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A76BA-44B3-485E-BF12-08747B845731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45e10f8-f546-487a-bb97-c59eb0ccffd6"/>
    <ds:schemaRef ds:uri="d6f20e44-8180-4573-b5ea-3317ac0a85e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BA3F6B-3BD1-498A-90B4-3EDCC3474D43}"/>
</file>

<file path=docProps/app.xml><?xml version="1.0" encoding="utf-8"?>
<Properties xmlns="http://schemas.openxmlformats.org/officeDocument/2006/extended-properties" xmlns:vt="http://schemas.openxmlformats.org/officeDocument/2006/docPropsVTypes">
  <Template>WHO_presentation_template_R1_V06</Template>
  <TotalTime>2150</TotalTime>
  <Words>301</Words>
  <Application>Microsoft Office PowerPoint</Application>
  <PresentationFormat>Widescreen</PresentationFormat>
  <Paragraphs>104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WHO standards for prosthetics and orthotics  Assessment package</vt:lpstr>
      <vt:lpstr>Aim of package</vt:lpstr>
      <vt:lpstr>Package components</vt:lpstr>
      <vt:lpstr>The Guide</vt:lpstr>
      <vt:lpstr>The Tool</vt:lpstr>
      <vt:lpstr>The Manual</vt:lpstr>
      <vt:lpstr>The Planning document</vt:lpstr>
      <vt:lpstr>Process</vt:lpstr>
      <vt:lpstr>Assessment</vt:lpstr>
      <vt:lpstr>Assessment steps</vt:lpstr>
      <vt:lpstr>PowerPoint Presentation</vt:lpstr>
      <vt:lpstr>Assessment steps</vt:lpstr>
      <vt:lpstr>PowerPoint Presentation</vt:lpstr>
      <vt:lpstr>Assessment steps</vt:lpstr>
      <vt:lpstr>Planning</vt:lpstr>
      <vt:lpstr>Planning steps</vt:lpstr>
      <vt:lpstr>PowerPoint Presentation</vt:lpstr>
      <vt:lpstr>Implementation of the plan (following the country’s usual practices)</vt:lpstr>
      <vt:lpstr>Dissemination and sharing of results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presentation</dc:title>
  <dc:subject/>
  <dc:creator>NAMJILSUREN, Oyuntungalag</dc:creator>
  <cp:keywords/>
  <dc:description/>
  <cp:lastModifiedBy>Anders</cp:lastModifiedBy>
  <cp:revision>139</cp:revision>
  <dcterms:created xsi:type="dcterms:W3CDTF">2022-05-27T09:31:14Z</dcterms:created>
  <dcterms:modified xsi:type="dcterms:W3CDTF">2023-04-27T19:37:55Z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0x0101007909C93A51392D44B83CC4F24D2BDEE3</vt:lpwstr>
  </property>
  <property fmtid="{D5CDD505-2E9C-101B-9397-08002B2CF9AE}" pid="3" name="MediaServiceImageTags">
    <vt:lpwstr/>
  </property>
</Properties>
</file>