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398" r:id="rId3"/>
    <p:sldId id="397" r:id="rId4"/>
    <p:sldId id="258" r:id="rId5"/>
    <p:sldId id="260" r:id="rId6"/>
    <p:sldId id="261" r:id="rId7"/>
    <p:sldId id="263" r:id="rId8"/>
    <p:sldId id="262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927E7-0AF1-3741-80A3-F569F8BC8573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39A13-662F-0348-9C48-0561F3A01E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462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39A13-662F-0348-9C48-0561F3A01E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6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6E563-52B2-6164-430D-48EB606FE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CEA68-2C30-D71F-03C1-13CA34AFE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34224-97A1-79E6-C9D9-F5C5CE24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67B1F-ECA3-ACDE-2CC6-69D3B2EA0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2BC23-6AEC-7C12-1E40-ECE143E1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04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F000-070E-D8AB-2878-FC81BCA2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7EDF3-8007-1011-6055-31755ED9B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B51EC-7A58-EF81-17D7-BA480CB9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59840-01BA-C72F-C3CC-7A4E9A5C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4BBCD-366B-FA0B-10D3-63588A93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62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BB142-773B-756F-77C6-0277F80A3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EDF62-FF61-E5BF-238D-B39851E19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5A5D9-08F3-0BA6-483B-7588D2B5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A4529-DD43-9FA1-AB0A-48AC56D2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47C42-EF9D-341E-8029-323B97E8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4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D0BD-D8E4-F44B-B275-616878233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97E01-3DF7-CB6F-FA83-0DDE38E89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70695-27CD-2E94-F81C-57627B2E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2F1F8-7D00-80DB-19F2-6D274518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A9817-AF3E-155B-F9C3-CBEB14F3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0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2103-9E6C-DA8D-CB18-0E5F358F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97370-5C64-90ED-0815-5171D4D37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D036D-7526-1463-2AC6-DE5F3546E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35655-CA24-768B-F175-6944503D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B9BCC-AE6F-6371-415C-C46F57E1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0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B94CE-D1A3-B191-B994-5AF26E305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4E32F-C115-DB58-9D42-A074FD778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ADF4D-F435-B432-38BF-33C595046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BBB12-BDF8-521D-4F7B-1B917BC7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5757F-73CE-C8E5-F769-E71EFF4B6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C74D1-DFEF-C883-4D4B-E332FD8A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7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F689-D742-9A21-262B-8E410D2D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FA17E-B1FD-82B6-8F72-CD617CBD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AC1A-3EEB-1709-292B-652813BD1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3D6E-7A39-2DCF-4613-BEFE6F93C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F6C2C-96A6-C587-CE68-2FA95D00B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70ED4-DC65-33AA-1A2B-CDC4314F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9694C-B90B-537F-34E9-1337E6C6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DCE86-1622-94C4-77FC-06F0F088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4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F178-2612-4B7F-D560-C420510C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16EAC-802B-6893-13FA-6ED8648C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51120-F4E2-70F8-8C1D-FF2BBEDC4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F8B7E-8459-AA9E-B331-B8F3F889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2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D0F958-F06C-9FF5-0E05-A33F6D68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D84D3-DA0C-E778-21DF-DFF1FB23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0BC54-D871-A7A2-C203-AACEE2CC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5C39D-21F6-6963-B8AB-65FC03D3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2034C-FBFC-00E0-6C9C-41F9A9798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A93F8-87D6-2ED4-93AB-690DE5C40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B25DC-64AF-28C8-73F7-3E9A4704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61FAC-E785-7E6B-A93D-8DF0FC41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B9E08-1022-0448-6E95-EF788D50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9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8F4C-951C-E8B1-18F3-F5596594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15A635-4941-BE16-407D-C5B576AF2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4FAE9-AA67-FF1C-1462-EE0EE9093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1E44A-B16A-8778-B5A8-6D89E4A7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766D3-09EB-908D-06B7-D48917A53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F81DA-326E-6863-C161-C5DE1D1F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9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8676E-9F33-A2D0-3F65-ECEED97A4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420EE-1670-61D7-0015-F8C52FA92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B35F2-E90B-9BEA-6B3F-94039ECA9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D1392-192A-DF40-8D59-50D152DE9E6E}" type="datetimeFigureOut">
              <a:rPr lang="en-US" smtClean="0"/>
              <a:t>10/26/2022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E0278-2A1B-2BDE-F1D4-1BC32BBC1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0D20E-A771-663C-3F72-3D82C5121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A168F-62E6-464C-85CC-34E05EEB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8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ncbi.nlm.nih.gov/pmc/articles/PMC752549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pat.100835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9515147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anceSieraLeoneDec06 125">
            <a:extLst>
              <a:ext uri="{FF2B5EF4-FFF2-40B4-BE49-F238E27FC236}">
                <a16:creationId xmlns:a16="http://schemas.microsoft.com/office/drawing/2014/main" id="{96FDC505-6E8F-2CB3-1E96-34B52F54D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 bwMode="auto">
          <a:xfrm rot="5400000">
            <a:off x="-2037443" y="1908489"/>
            <a:ext cx="16284471" cy="1220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E864B-70B9-FCE7-31F7-56CF89A30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155" y="2308906"/>
            <a:ext cx="11133689" cy="1594879"/>
          </a:xfrm>
          <a:solidFill>
            <a:srgbClr val="92D050">
              <a:alpha val="61481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Other Lassa fever research priorities relevant for vaccine 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2A4B5-1A7B-85F3-FB2E-2A3EE0877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535" y="4342094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dirty="0"/>
              <a:t>Robert F. Garry, PhD</a:t>
            </a:r>
          </a:p>
          <a:p>
            <a:r>
              <a:rPr lang="en-US" sz="3200" dirty="0"/>
              <a:t>Tulane University</a:t>
            </a:r>
          </a:p>
          <a:p>
            <a:r>
              <a:rPr lang="en-US" sz="3200" dirty="0"/>
              <a:t>26October22</a:t>
            </a:r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6596B-85D7-F9E0-5044-994453499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3" y="375800"/>
            <a:ext cx="3327795" cy="990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966204-794C-7C75-4C25-A1F4F8E79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631" y="357807"/>
            <a:ext cx="3141785" cy="1008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3D8D9D-3749-2B0B-4BDB-7DECC0D531AE}"/>
              </a:ext>
            </a:extLst>
          </p:cNvPr>
          <p:cNvSpPr txBox="1"/>
          <p:nvPr/>
        </p:nvSpPr>
        <p:spPr>
          <a:xfrm>
            <a:off x="3784882" y="406304"/>
            <a:ext cx="4680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badi" panose="020F0502020204030204" pitchFamily="34" charset="0"/>
                <a:cs typeface="Abadi" panose="020F0502020204030204" pitchFamily="34" charset="0"/>
              </a:rPr>
              <a:t>Accelerating the licensure of Lassa Vaccines</a:t>
            </a:r>
          </a:p>
        </p:txBody>
      </p:sp>
    </p:spTree>
    <p:extLst>
      <p:ext uri="{BB962C8B-B14F-4D97-AF65-F5344CB8AC3E}">
        <p14:creationId xmlns:p14="http://schemas.microsoft.com/office/powerpoint/2010/main" val="2723835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0450-3D3F-18E5-4830-7ABBF18D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</a:t>
            </a:r>
            <a:r>
              <a:rPr lang="en-US" dirty="0" err="1"/>
              <a:t>seroepidemiology</a:t>
            </a:r>
            <a:r>
              <a:rPr lang="en-US" dirty="0"/>
              <a:t> guide vaccine trials and [LATER] vaccine deployment?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1998E-C41F-28F0-F9FA-F6CD3C22D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5937738" cy="4351338"/>
          </a:xfrm>
        </p:spPr>
        <p:txBody>
          <a:bodyPr>
            <a:normAutofit/>
          </a:bodyPr>
          <a:lstStyle/>
          <a:p>
            <a:r>
              <a:rPr lang="en-US" sz="3200"/>
              <a:t>Do available immune based assays have sufficient sensitivity  and specificity?</a:t>
            </a:r>
          </a:p>
          <a:p>
            <a:r>
              <a:rPr lang="en-US" sz="3200"/>
              <a:t>Can assays be successfully deployed in West Africa?</a:t>
            </a:r>
          </a:p>
        </p:txBody>
      </p:sp>
      <p:pic>
        <p:nvPicPr>
          <p:cNvPr id="4" name="Picture 1" descr="DSCN3015.JPG">
            <a:extLst>
              <a:ext uri="{FF2B5EF4-FFF2-40B4-BE49-F238E27FC236}">
                <a16:creationId xmlns:a16="http://schemas.microsoft.com/office/drawing/2014/main" id="{86AC96CF-1DD3-A76C-D6AC-2DA51A431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2" t="4363" r="18272" b="-4363"/>
          <a:stretch/>
        </p:blipFill>
        <p:spPr bwMode="auto">
          <a:xfrm>
            <a:off x="7139354" y="2344615"/>
            <a:ext cx="4360984" cy="414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415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8EE2-EA3A-517C-3B59-34319C79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99A16-B315-351A-ACE6-DB830C699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AFD81-DF39-63E8-9592-6618CB41A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9" r="50268" b="53940"/>
          <a:stretch/>
        </p:blipFill>
        <p:spPr>
          <a:xfrm>
            <a:off x="-404189" y="0"/>
            <a:ext cx="9459729" cy="686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C2642A-F6DE-F78D-7307-CBD35D017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38" t="404" r="1760" b="92460"/>
          <a:stretch/>
        </p:blipFill>
        <p:spPr>
          <a:xfrm>
            <a:off x="7855528" y="5133043"/>
            <a:ext cx="4336473" cy="1736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CD898-57C0-939E-B0C8-80000C2A5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43" t="7070" r="7664" b="51718"/>
          <a:stretch/>
        </p:blipFill>
        <p:spPr>
          <a:xfrm>
            <a:off x="8905589" y="1046605"/>
            <a:ext cx="2961096" cy="4165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0F7B0-B985-595A-E890-55A7CEF9D395}"/>
              </a:ext>
            </a:extLst>
          </p:cNvPr>
          <p:cNvSpPr txBox="1"/>
          <p:nvPr/>
        </p:nvSpPr>
        <p:spPr>
          <a:xfrm>
            <a:off x="9156800" y="4750897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 = 10,062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A81E9-4EDF-7B34-AF5E-9EA112FA6B50}"/>
              </a:ext>
            </a:extLst>
          </p:cNvPr>
          <p:cNvSpPr txBox="1"/>
          <p:nvPr/>
        </p:nvSpPr>
        <p:spPr>
          <a:xfrm>
            <a:off x="457200" y="203392"/>
            <a:ext cx="10632830" cy="954107"/>
          </a:xfrm>
          <a:prstGeom prst="rect">
            <a:avLst/>
          </a:prstGeom>
          <a:solidFill>
            <a:srgbClr val="FFF2CC">
              <a:alpha val="9385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The large ENABLE Study by CEPI and other prior epidemiological studies indicate that the proper tools exist to do the baseline epidemiology.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6347D-E139-D642-65B2-37842648F39B}"/>
              </a:ext>
            </a:extLst>
          </p:cNvPr>
          <p:cNvSpPr txBox="1"/>
          <p:nvPr/>
        </p:nvSpPr>
        <p:spPr>
          <a:xfrm>
            <a:off x="1505614" y="4150732"/>
            <a:ext cx="2442656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Incidence?</a:t>
            </a:r>
          </a:p>
          <a:p>
            <a:r>
              <a:rPr lang="en-US" sz="3600" dirty="0"/>
              <a:t>Prevalence?</a:t>
            </a:r>
          </a:p>
        </p:txBody>
      </p:sp>
    </p:spTree>
    <p:extLst>
      <p:ext uri="{BB962C8B-B14F-4D97-AF65-F5344CB8AC3E}">
        <p14:creationId xmlns:p14="http://schemas.microsoft.com/office/powerpoint/2010/main" val="134528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8034-957E-7FB6-0C58-BA3E2BDD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829"/>
            <a:ext cx="10515600" cy="1325563"/>
          </a:xfrm>
        </p:spPr>
        <p:txBody>
          <a:bodyPr/>
          <a:lstStyle/>
          <a:p>
            <a:r>
              <a:rPr lang="en-US"/>
              <a:t>Do we have an adequate understanding of immune correlates of protection?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28BF4-8F35-9CBD-E33A-4DA5D2D59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5" y="1825625"/>
            <a:ext cx="630515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are the roles of neutralizing and non-neutralizing antibodies in vaccine-induced protection?</a:t>
            </a:r>
          </a:p>
          <a:p>
            <a:r>
              <a:rPr lang="en-US" dirty="0"/>
              <a:t>Will cellular immunity be the dominant arm?</a:t>
            </a:r>
          </a:p>
          <a:p>
            <a:r>
              <a:rPr lang="en-US" dirty="0"/>
              <a:t>What is the role of pre-existing immunity?</a:t>
            </a:r>
          </a:p>
          <a:p>
            <a:r>
              <a:rPr lang="en-US" dirty="0"/>
              <a:t>How long does protection last?</a:t>
            </a:r>
          </a:p>
          <a:p>
            <a:r>
              <a:rPr lang="en-US" dirty="0"/>
              <a:t>Are there differences across the lifespan or in different countries?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45304-9086-7D8B-E356-314B41661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72" r="1881"/>
          <a:stretch/>
        </p:blipFill>
        <p:spPr>
          <a:xfrm>
            <a:off x="6693287" y="1592392"/>
            <a:ext cx="5217358" cy="4584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835FE4-1E9C-A666-5590-6D13EEA5C3F4}"/>
              </a:ext>
            </a:extLst>
          </p:cNvPr>
          <p:cNvSpPr txBox="1"/>
          <p:nvPr/>
        </p:nvSpPr>
        <p:spPr>
          <a:xfrm>
            <a:off x="6693287" y="6404895"/>
            <a:ext cx="569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 et al., Science Translational Medicine 26Oct22, in press…</a:t>
            </a:r>
          </a:p>
        </p:txBody>
      </p:sp>
    </p:spTree>
    <p:extLst>
      <p:ext uri="{BB962C8B-B14F-4D97-AF65-F5344CB8AC3E}">
        <p14:creationId xmlns:p14="http://schemas.microsoft.com/office/powerpoint/2010/main" val="106380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D24C4-23DA-1F62-F41A-1FCF64C5C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31" y="141315"/>
            <a:ext cx="10515600" cy="1325563"/>
          </a:xfrm>
        </p:spPr>
        <p:txBody>
          <a:bodyPr/>
          <a:lstStyle/>
          <a:p>
            <a:r>
              <a:rPr lang="en-US" dirty="0"/>
              <a:t>Lassa virus is genetically diverse: Can vaccines provide cross-lineage protection?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50FDF-3A50-344C-103E-8A853CF7C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43" y="1554763"/>
            <a:ext cx="11824257" cy="4802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996DE8-7279-D6EF-F788-2C1773860251}"/>
              </a:ext>
            </a:extLst>
          </p:cNvPr>
          <p:cNvSpPr txBox="1"/>
          <p:nvPr/>
        </p:nvSpPr>
        <p:spPr>
          <a:xfrm>
            <a:off x="2325350" y="4690579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Liberia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5B245-2CBE-8F61-771F-48F4C111FC75}"/>
              </a:ext>
            </a:extLst>
          </p:cNvPr>
          <p:cNvSpPr txBox="1"/>
          <p:nvPr/>
        </p:nvSpPr>
        <p:spPr>
          <a:xfrm>
            <a:off x="1270686" y="3676282"/>
            <a:ext cx="975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Sierra </a:t>
            </a:r>
          </a:p>
          <a:p>
            <a:r>
              <a:rPr lang="en-US" sz="2400"/>
              <a:t>Leone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ADC19-D6BD-F1DF-C5F5-779A4BC20499}"/>
              </a:ext>
            </a:extLst>
          </p:cNvPr>
          <p:cNvSpPr txBox="1"/>
          <p:nvPr/>
        </p:nvSpPr>
        <p:spPr>
          <a:xfrm>
            <a:off x="838200" y="254522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Guinea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9E645-26B0-F708-7DE4-609F1F086E53}"/>
              </a:ext>
            </a:extLst>
          </p:cNvPr>
          <p:cNvSpPr txBox="1"/>
          <p:nvPr/>
        </p:nvSpPr>
        <p:spPr>
          <a:xfrm>
            <a:off x="8028681" y="2572534"/>
            <a:ext cx="10749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/>
              <a:t>Nigeria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0578F-FA20-9688-A5B1-EFB37FC8143C}"/>
              </a:ext>
            </a:extLst>
          </p:cNvPr>
          <p:cNvSpPr txBox="1"/>
          <p:nvPr/>
        </p:nvSpPr>
        <p:spPr>
          <a:xfrm>
            <a:off x="2373131" y="3737838"/>
            <a:ext cx="647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IV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D14C4-CCD0-2A3B-571D-BB66442AFBEB}"/>
              </a:ext>
            </a:extLst>
          </p:cNvPr>
          <p:cNvSpPr txBox="1"/>
          <p:nvPr/>
        </p:nvSpPr>
        <p:spPr>
          <a:xfrm>
            <a:off x="7630174" y="4509167"/>
            <a:ext cx="797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IIA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5100C2-7911-15EC-D561-544B977F5346}"/>
              </a:ext>
            </a:extLst>
          </p:cNvPr>
          <p:cNvSpPr txBox="1"/>
          <p:nvPr/>
        </p:nvSpPr>
        <p:spPr>
          <a:xfrm>
            <a:off x="7232947" y="3831573"/>
            <a:ext cx="647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VI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B6CB6C-A624-DB75-9787-C0631DE237C0}"/>
              </a:ext>
            </a:extLst>
          </p:cNvPr>
          <p:cNvSpPr txBox="1"/>
          <p:nvPr/>
        </p:nvSpPr>
        <p:spPr>
          <a:xfrm>
            <a:off x="8715567" y="4967828"/>
            <a:ext cx="776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IIB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83685-A7EF-B08A-5805-B9FEAE17D62D}"/>
              </a:ext>
            </a:extLst>
          </p:cNvPr>
          <p:cNvSpPr txBox="1"/>
          <p:nvPr/>
        </p:nvSpPr>
        <p:spPr>
          <a:xfrm>
            <a:off x="9103655" y="3642265"/>
            <a:ext cx="612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III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40519-3C08-ACB0-1067-2F71B08659D4}"/>
              </a:ext>
            </a:extLst>
          </p:cNvPr>
          <p:cNvSpPr txBox="1"/>
          <p:nvPr/>
        </p:nvSpPr>
        <p:spPr>
          <a:xfrm>
            <a:off x="3798277" y="6494585"/>
            <a:ext cx="811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Siddle</a:t>
            </a:r>
            <a:r>
              <a:rPr lang="en-US" dirty="0"/>
              <a:t> et al </a:t>
            </a:r>
            <a:r>
              <a:rPr lang="en-US" b="0" i="0" dirty="0">
                <a:solidFill>
                  <a:srgbClr val="5B616B"/>
                </a:solidFill>
                <a:effectLst/>
                <a:latin typeface="system-ui"/>
              </a:rPr>
              <a:t>N </a:t>
            </a:r>
            <a:r>
              <a:rPr lang="en-US" b="0" i="0" dirty="0" err="1">
                <a:solidFill>
                  <a:srgbClr val="5B616B"/>
                </a:solidFill>
                <a:effectLst/>
                <a:latin typeface="system-ui"/>
              </a:rPr>
              <a:t>Engl</a:t>
            </a:r>
            <a:r>
              <a:rPr lang="en-US" b="0" i="0" dirty="0">
                <a:solidFill>
                  <a:srgbClr val="5B616B"/>
                </a:solidFill>
                <a:effectLst/>
                <a:latin typeface="system-ui"/>
              </a:rPr>
              <a:t> J Med</a:t>
            </a:r>
            <a:r>
              <a:rPr lang="en-US" cap="small" dirty="0">
                <a:solidFill>
                  <a:srgbClr val="5B616B"/>
                </a:solidFill>
                <a:latin typeface="BlinkMacSystemFont"/>
              </a:rPr>
              <a:t> </a:t>
            </a:r>
            <a:r>
              <a:rPr lang="en-US" b="0" i="0" dirty="0">
                <a:solidFill>
                  <a:srgbClr val="5B616B"/>
                </a:solidFill>
                <a:effectLst/>
                <a:latin typeface="system-ui"/>
              </a:rPr>
              <a:t>2018 Nov 1;379(18):1745-1753.</a:t>
            </a:r>
          </a:p>
        </p:txBody>
      </p:sp>
    </p:spTree>
    <p:extLst>
      <p:ext uri="{BB962C8B-B14F-4D97-AF65-F5344CB8AC3E}">
        <p14:creationId xmlns:p14="http://schemas.microsoft.com/office/powerpoint/2010/main" val="108489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4E59-37B9-1D48-E253-9091FCA36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8" y="74040"/>
            <a:ext cx="11118246" cy="1325563"/>
          </a:xfrm>
        </p:spPr>
        <p:txBody>
          <a:bodyPr>
            <a:normAutofit fontScale="90000"/>
          </a:bodyPr>
          <a:lstStyle/>
          <a:p>
            <a:r>
              <a:rPr lang="en-US"/>
              <a:t>Probably YES -Lassa virus infection induces strongly cross-reactive binding and neutralizing antibodies.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ECF24-381B-4815-6BD0-2D9F5139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070" y="61168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0" i="0">
                <a:effectLst/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Heinrich et al., Sci Rep.</a:t>
            </a:r>
            <a:r>
              <a:rPr lang="en-US" b="0" i="0">
                <a:effectLst/>
                <a:latin typeface="Helvetica Neue" panose="02000503000000020004" pitchFamily="2" charset="0"/>
              </a:rPr>
              <a:t> 2020; 10: 16030.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BC0E7-43BB-6FB3-1E6E-22686267F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875" b="49332"/>
          <a:stretch/>
        </p:blipFill>
        <p:spPr>
          <a:xfrm>
            <a:off x="167900" y="2052928"/>
            <a:ext cx="3592910" cy="3691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74409D-8886-D157-75A3-8C0CB5221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197" y="2037833"/>
            <a:ext cx="7772400" cy="3689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05C50D-6DC2-EE42-A0B7-2284767413CA}"/>
              </a:ext>
            </a:extLst>
          </p:cNvPr>
          <p:cNvSpPr txBox="1"/>
          <p:nvPr/>
        </p:nvSpPr>
        <p:spPr>
          <a:xfrm>
            <a:off x="8277877" y="1927694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B964FC-4257-F27B-2F77-2A11C1D76D1C}"/>
              </a:ext>
            </a:extLst>
          </p:cNvPr>
          <p:cNvSpPr txBox="1"/>
          <p:nvPr/>
        </p:nvSpPr>
        <p:spPr>
          <a:xfrm>
            <a:off x="4114197" y="2036103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61000-5F8D-0698-B891-1AE9FC1AFBEA}"/>
              </a:ext>
            </a:extLst>
          </p:cNvPr>
          <p:cNvSpPr txBox="1"/>
          <p:nvPr/>
        </p:nvSpPr>
        <p:spPr>
          <a:xfrm>
            <a:off x="7604618" y="1418264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90E073-4299-8306-3E1E-5D684B10CB7A}"/>
              </a:ext>
            </a:extLst>
          </p:cNvPr>
          <p:cNvSpPr txBox="1"/>
          <p:nvPr/>
        </p:nvSpPr>
        <p:spPr>
          <a:xfrm>
            <a:off x="8390775" y="1582977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6F1BE9-8684-7FA1-954F-78BF27F33585}"/>
              </a:ext>
            </a:extLst>
          </p:cNvPr>
          <p:cNvSpPr txBox="1"/>
          <p:nvPr/>
        </p:nvSpPr>
        <p:spPr>
          <a:xfrm>
            <a:off x="170198" y="2079138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A8C0DB-21D1-6785-7BCE-0D02D509D650}"/>
              </a:ext>
            </a:extLst>
          </p:cNvPr>
          <p:cNvSpPr txBox="1"/>
          <p:nvPr/>
        </p:nvSpPr>
        <p:spPr>
          <a:xfrm>
            <a:off x="1606378" y="1697549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BINDING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4CD04A-FDF5-988F-CEBD-32441D6AC548}"/>
              </a:ext>
            </a:extLst>
          </p:cNvPr>
          <p:cNvSpPr txBox="1"/>
          <p:nvPr/>
        </p:nvSpPr>
        <p:spPr>
          <a:xfrm>
            <a:off x="7098708" y="1506033"/>
            <a:ext cx="2358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NEUTRALIZING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FF2E71-1685-6D07-319E-270904E05037}"/>
              </a:ext>
            </a:extLst>
          </p:cNvPr>
          <p:cNvSpPr txBox="1"/>
          <p:nvPr/>
        </p:nvSpPr>
        <p:spPr>
          <a:xfrm>
            <a:off x="353894" y="5726838"/>
            <a:ext cx="4526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Caveat – Lineage VI might be </a:t>
            </a:r>
          </a:p>
          <a:p>
            <a:r>
              <a:rPr lang="en-US" sz="2800" dirty="0"/>
              <a:t>an outlier - To Be determined </a:t>
            </a:r>
          </a:p>
        </p:txBody>
      </p:sp>
    </p:spTree>
    <p:extLst>
      <p:ext uri="{BB962C8B-B14F-4D97-AF65-F5344CB8AC3E}">
        <p14:creationId xmlns:p14="http://schemas.microsoft.com/office/powerpoint/2010/main" val="348297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930A2-9C40-E3B2-C46D-AFC9C05EB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04"/>
            <a:ext cx="10515600" cy="1325563"/>
          </a:xfrm>
        </p:spPr>
        <p:txBody>
          <a:bodyPr/>
          <a:lstStyle/>
          <a:p>
            <a:r>
              <a:rPr lang="en-US" dirty="0"/>
              <a:t>Also, CD4+ and CD8+  T cell responses appear cross-reactive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18477-8027-851E-B391-2DDE90A7E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74" y="1577816"/>
            <a:ext cx="9653172" cy="4581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6B4DE-8066-DE73-BDB3-A232264F0DC8}"/>
              </a:ext>
            </a:extLst>
          </p:cNvPr>
          <p:cNvSpPr txBox="1"/>
          <p:nvPr/>
        </p:nvSpPr>
        <p:spPr>
          <a:xfrm>
            <a:off x="4411363" y="1393150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B1F9F-6621-AE48-F335-910E1651C326}"/>
              </a:ext>
            </a:extLst>
          </p:cNvPr>
          <p:cNvSpPr txBox="1"/>
          <p:nvPr/>
        </p:nvSpPr>
        <p:spPr>
          <a:xfrm>
            <a:off x="7604554" y="1382454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DCACA-A249-DBB3-9AAC-1991C7E3D9D5}"/>
              </a:ext>
            </a:extLst>
          </p:cNvPr>
          <p:cNvSpPr txBox="1"/>
          <p:nvPr/>
        </p:nvSpPr>
        <p:spPr>
          <a:xfrm>
            <a:off x="1165272" y="1403319"/>
            <a:ext cx="66075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</a:t>
            </a:r>
          </a:p>
          <a:p>
            <a:endParaRPr lang="en-US" dirty="0"/>
          </a:p>
          <a:p>
            <a:r>
              <a:rPr lang="en-US" dirty="0"/>
              <a:t>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529EC-EA43-8D00-789F-2251769BFEAE}"/>
              </a:ext>
            </a:extLst>
          </p:cNvPr>
          <p:cNvSpPr txBox="1"/>
          <p:nvPr/>
        </p:nvSpPr>
        <p:spPr>
          <a:xfrm>
            <a:off x="5560871" y="6333738"/>
            <a:ext cx="6660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Sullivan et al., 2020 </a:t>
            </a:r>
            <a:r>
              <a:rPr lang="en-US" b="0" i="0" u="none" strike="noStrike" dirty="0">
                <a:solidFill>
                  <a:srgbClr val="606060"/>
                </a:solidFill>
                <a:effectLst/>
                <a:latin typeface="Helvetica" pitchFamily="2" charset="0"/>
                <a:hlinkClick r:id="rId3"/>
              </a:rPr>
              <a:t>https://doi.org/10.1371/journal.ppat.1008352</a:t>
            </a:r>
            <a:endParaRPr lang="en-US" b="0" i="0" dirty="0">
              <a:solidFill>
                <a:srgbClr val="60606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4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1760-1B87-E86A-5C4E-8D04785C5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6" y="60437"/>
            <a:ext cx="1145677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The h</a:t>
            </a:r>
            <a:r>
              <a:rPr lang="en-US" b="1" i="0" dirty="0">
                <a:solidFill>
                  <a:srgbClr val="333333"/>
                </a:solidFill>
                <a:effectLst/>
              </a:rPr>
              <a:t>uman population at risk for Lassa fever will expand. How and where should vaccines be deployed?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5FADD-6532-A1C7-5FF8-6739DE828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72" y="1491507"/>
            <a:ext cx="11716397" cy="4505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368E61-E7A9-5442-FEBA-8DADB7248562}"/>
              </a:ext>
            </a:extLst>
          </p:cNvPr>
          <p:cNvSpPr txBox="1"/>
          <p:nvPr/>
        </p:nvSpPr>
        <p:spPr>
          <a:xfrm>
            <a:off x="6614131" y="6308209"/>
            <a:ext cx="456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sng" dirty="0">
                <a:solidFill>
                  <a:srgbClr val="205493"/>
                </a:solidFill>
                <a:effectLst/>
                <a:latin typeface="Helvetica Neue" panose="02000503000000020004" pitchFamily="2" charset="0"/>
                <a:hlinkClick r:id="rId4"/>
              </a:rPr>
              <a:t>Klittinget</a:t>
            </a:r>
            <a:r>
              <a:rPr lang="en-US" b="0" i="0" u="sng">
                <a:solidFill>
                  <a:srgbClr val="205493"/>
                </a:solidFill>
                <a:effectLst/>
                <a:latin typeface="Helvetica Neue" panose="02000503000000020004" pitchFamily="2" charset="0"/>
                <a:hlinkClick r:id="rId4"/>
              </a:rPr>
              <a:t> al., Nat Commun.</a:t>
            </a:r>
            <a:r>
              <a:rPr lang="en-US" b="0" i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en-US" b="0" i="0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2022; 13: 5596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8EE5-2C41-D3C5-1CCF-81F93035E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Lassa vaccines and [new] therapeutics best be deployed in concert 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63153-0BBA-4C35-EDD1-AE6C2CE12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7" y="2213584"/>
            <a:ext cx="7637431" cy="3179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C18E4-30BA-D9AA-A16F-C966AA453F39}"/>
              </a:ext>
            </a:extLst>
          </p:cNvPr>
          <p:cNvSpPr txBox="1"/>
          <p:nvPr/>
        </p:nvSpPr>
        <p:spPr>
          <a:xfrm>
            <a:off x="396748" y="5602356"/>
            <a:ext cx="569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 et al., Science Translational Medicine 26Oct22, in press…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1569A-87C0-1296-5332-07B1C7A7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085" y="2484316"/>
            <a:ext cx="4025900" cy="2908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7B4346-5ABC-754D-E733-8B23EDBE1C50}"/>
              </a:ext>
            </a:extLst>
          </p:cNvPr>
          <p:cNvSpPr txBox="1"/>
          <p:nvPr/>
        </p:nvSpPr>
        <p:spPr>
          <a:xfrm>
            <a:off x="8955218" y="6001578"/>
            <a:ext cx="227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3942010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334</Words>
  <Application>Microsoft Office PowerPoint</Application>
  <PresentationFormat>Widescreen</PresentationFormat>
  <Paragraphs>55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Abadi</vt:lpstr>
      <vt:lpstr>Arial</vt:lpstr>
      <vt:lpstr>BlinkMacSystemFont</vt:lpstr>
      <vt:lpstr>Calibri</vt:lpstr>
      <vt:lpstr>Calibri Light</vt:lpstr>
      <vt:lpstr>Helvetica</vt:lpstr>
      <vt:lpstr>Helvetica Neue</vt:lpstr>
      <vt:lpstr>system-ui</vt:lpstr>
      <vt:lpstr>Office Theme</vt:lpstr>
      <vt:lpstr>Other Lassa fever research priorities relevant for vaccine evaluation</vt:lpstr>
      <vt:lpstr>Can seroepidemiology guide vaccine trials and [LATER] vaccine deployment?</vt:lpstr>
      <vt:lpstr>PowerPoint Presentation</vt:lpstr>
      <vt:lpstr>Do we have an adequate understanding of immune correlates of protection?</vt:lpstr>
      <vt:lpstr>Lassa virus is genetically diverse: Can vaccines provide cross-lineage protection?</vt:lpstr>
      <vt:lpstr>Probably YES -Lassa virus infection induces strongly cross-reactive binding and neutralizing antibodies. </vt:lpstr>
      <vt:lpstr>Also, CD4+ and CD8+  T cell responses appear cross-reactive </vt:lpstr>
      <vt:lpstr>The human population at risk for Lassa fever will expand. How and where should vaccines be deployed?</vt:lpstr>
      <vt:lpstr>How can Lassa vaccines and [new] therapeutics best be deployed in concert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Other Lassa fever research priorities relevant for vaccine evaluation</dc:title>
  <dc:creator>Garry, Robert F</dc:creator>
  <cp:lastModifiedBy>KAZI, Fatema</cp:lastModifiedBy>
  <cp:revision>3</cp:revision>
  <dcterms:created xsi:type="dcterms:W3CDTF">2022-10-19T19:14:20Z</dcterms:created>
  <dcterms:modified xsi:type="dcterms:W3CDTF">2022-10-26T13:33:34Z</dcterms:modified>
</cp:coreProperties>
</file>