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6" r:id="rId5"/>
    <p:sldId id="257" r:id="rId6"/>
    <p:sldId id="258" r:id="rId7"/>
    <p:sldId id="275" r:id="rId8"/>
    <p:sldId id="266" r:id="rId9"/>
    <p:sldId id="270" r:id="rId10"/>
    <p:sldId id="267" r:id="rId11"/>
    <p:sldId id="271" r:id="rId12"/>
    <p:sldId id="273" r:id="rId13"/>
    <p:sldId id="274" r:id="rId14"/>
    <p:sldId id="272" r:id="rId15"/>
  </p:sldIdLst>
  <p:sldSz cx="10693400" cy="756126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" userDrawn="1">
          <p15:clr>
            <a:srgbClr val="A4A3A4"/>
          </p15:clr>
        </p15:guide>
        <p15:guide id="2" pos="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E8F69-5064-4784-9342-69277B2CD203}" v="1" dt="2021-06-25T12:32:11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58" d="100"/>
          <a:sy n="58" d="100"/>
        </p:scale>
        <p:origin x="1386" y="78"/>
      </p:cViewPr>
      <p:guideLst>
        <p:guide orient="horz" pos="204"/>
        <p:guide pos="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Lisa" userId="adc75809-e3a5-437d-93cd-0119b62c6e29" providerId="ADAL" clId="{64EE8F69-5064-4784-9342-69277B2CD203}"/>
    <pc:docChg chg="addSld modSld">
      <pc:chgData name="ROGERS, Lisa" userId="adc75809-e3a5-437d-93cd-0119b62c6e29" providerId="ADAL" clId="{64EE8F69-5064-4784-9342-69277B2CD203}" dt="2021-06-28T14:07:44.334" v="29" actId="113"/>
      <pc:docMkLst>
        <pc:docMk/>
      </pc:docMkLst>
      <pc:sldChg chg="modSp add">
        <pc:chgData name="ROGERS, Lisa" userId="adc75809-e3a5-437d-93cd-0119b62c6e29" providerId="ADAL" clId="{64EE8F69-5064-4784-9342-69277B2CD203}" dt="2021-06-28T14:07:44.334" v="29" actId="113"/>
        <pc:sldMkLst>
          <pc:docMk/>
          <pc:sldMk cId="0" sldId="276"/>
        </pc:sldMkLst>
        <pc:spChg chg="mod">
          <ac:chgData name="ROGERS, Lisa" userId="adc75809-e3a5-437d-93cd-0119b62c6e29" providerId="ADAL" clId="{64EE8F69-5064-4784-9342-69277B2CD203}" dt="2021-06-25T12:32:14.485" v="2" actId="20577"/>
          <ac:spMkLst>
            <pc:docMk/>
            <pc:sldMk cId="0" sldId="276"/>
            <ac:spMk id="7" creationId="{3CBB86DB-95E1-4ACD-9747-D61EF6A9578B}"/>
          </ac:spMkLst>
        </pc:spChg>
        <pc:spChg chg="mod">
          <ac:chgData name="ROGERS, Lisa" userId="adc75809-e3a5-437d-93cd-0119b62c6e29" providerId="ADAL" clId="{64EE8F69-5064-4784-9342-69277B2CD203}" dt="2021-06-28T14:07:44.334" v="29" actId="113"/>
          <ac:spMkLst>
            <pc:docMk/>
            <pc:sldMk cId="0" sldId="276"/>
            <ac:spMk id="9" creationId="{886D11F4-BE53-4C9A-BA94-94904B15C52D}"/>
          </ac:spMkLst>
        </pc:spChg>
        <pc:spChg chg="mod">
          <ac:chgData name="ROGERS, Lisa" userId="adc75809-e3a5-437d-93cd-0119b62c6e29" providerId="ADAL" clId="{64EE8F69-5064-4784-9342-69277B2CD203}" dt="2021-06-25T12:33:05.471" v="26" actId="20577"/>
          <ac:spMkLst>
            <pc:docMk/>
            <pc:sldMk cId="0" sldId="276"/>
            <ac:spMk id="10" creationId="{797B3CF5-5474-4509-B1C6-CBC8111892DE}"/>
          </ac:spMkLst>
        </pc:spChg>
        <pc:spChg chg="mod">
          <ac:chgData name="ROGERS, Lisa" userId="adc75809-e3a5-437d-93cd-0119b62c6e29" providerId="ADAL" clId="{64EE8F69-5064-4784-9342-69277B2CD203}" dt="2021-06-25T12:32:52.709" v="24" actId="1037"/>
          <ac:spMkLst>
            <pc:docMk/>
            <pc:sldMk cId="0" sldId="276"/>
            <ac:spMk id="12" creationId="{8BCBBED4-0A72-4332-8224-ABA5FFF6B9B2}"/>
          </ac:spMkLst>
        </pc:spChg>
      </pc:sldChg>
    </pc:docChg>
  </pc:docChgLst>
  <pc:docChgLst>
    <pc:chgData name="ROGERS, Lisa" userId="adc75809-e3a5-437d-93cd-0119b62c6e29" providerId="ADAL" clId="{AB0D1DAB-FE6A-450A-8690-AD22217E1148}"/>
    <pc:docChg chg="addSld modSld">
      <pc:chgData name="ROGERS, Lisa" userId="adc75809-e3a5-437d-93cd-0119b62c6e29" providerId="ADAL" clId="{AB0D1DAB-FE6A-450A-8690-AD22217E1148}" dt="2020-08-20T19:02:45.001" v="0"/>
      <pc:docMkLst>
        <pc:docMk/>
      </pc:docMkLst>
      <pc:sldChg chg="add">
        <pc:chgData name="ROGERS, Lisa" userId="adc75809-e3a5-437d-93cd-0119b62c6e29" providerId="ADAL" clId="{AB0D1DAB-FE6A-450A-8690-AD22217E1148}" dt="2020-08-20T19:02:45.001" v="0"/>
        <pc:sldMkLst>
          <pc:docMk/>
          <pc:sldMk cId="0" sldId="258"/>
        </pc:sldMkLst>
      </pc:sldChg>
      <pc:sldChg chg="add">
        <pc:chgData name="ROGERS, Lisa" userId="adc75809-e3a5-437d-93cd-0119b62c6e29" providerId="ADAL" clId="{AB0D1DAB-FE6A-450A-8690-AD22217E1148}" dt="2020-08-20T19:02:45.001" v="0"/>
        <pc:sldMkLst>
          <pc:docMk/>
          <pc:sldMk cId="0" sldId="266"/>
        </pc:sldMkLst>
      </pc:sldChg>
      <pc:sldChg chg="add">
        <pc:chgData name="ROGERS, Lisa" userId="adc75809-e3a5-437d-93cd-0119b62c6e29" providerId="ADAL" clId="{AB0D1DAB-FE6A-450A-8690-AD22217E1148}" dt="2020-08-20T19:02:45.001" v="0"/>
        <pc:sldMkLst>
          <pc:docMk/>
          <pc:sldMk cId="0" sldId="267"/>
        </pc:sldMkLst>
      </pc:sldChg>
      <pc:sldChg chg="add">
        <pc:chgData name="ROGERS, Lisa" userId="adc75809-e3a5-437d-93cd-0119b62c6e29" providerId="ADAL" clId="{AB0D1DAB-FE6A-450A-8690-AD22217E1148}" dt="2020-08-20T19:02:45.001" v="0"/>
        <pc:sldMkLst>
          <pc:docMk/>
          <pc:sldMk cId="3482099371" sldId="270"/>
        </pc:sldMkLst>
      </pc:sldChg>
      <pc:sldChg chg="add">
        <pc:chgData name="ROGERS, Lisa" userId="adc75809-e3a5-437d-93cd-0119b62c6e29" providerId="ADAL" clId="{AB0D1DAB-FE6A-450A-8690-AD22217E1148}" dt="2020-08-20T19:02:45.001" v="0"/>
        <pc:sldMkLst>
          <pc:docMk/>
          <pc:sldMk cId="3275147109" sldId="271"/>
        </pc:sldMkLst>
      </pc:sldChg>
      <pc:sldChg chg="add">
        <pc:chgData name="ROGERS, Lisa" userId="adc75809-e3a5-437d-93cd-0119b62c6e29" providerId="ADAL" clId="{AB0D1DAB-FE6A-450A-8690-AD22217E1148}" dt="2020-08-20T19:02:45.001" v="0"/>
        <pc:sldMkLst>
          <pc:docMk/>
          <pc:sldMk cId="1234791460" sldId="272"/>
        </pc:sldMkLst>
      </pc:sldChg>
      <pc:sldChg chg="add">
        <pc:chgData name="ROGERS, Lisa" userId="adc75809-e3a5-437d-93cd-0119b62c6e29" providerId="ADAL" clId="{AB0D1DAB-FE6A-450A-8690-AD22217E1148}" dt="2020-08-20T19:02:45.001" v="0"/>
        <pc:sldMkLst>
          <pc:docMk/>
          <pc:sldMk cId="1131839060" sldId="273"/>
        </pc:sldMkLst>
      </pc:sldChg>
      <pc:sldChg chg="add">
        <pc:chgData name="ROGERS, Lisa" userId="adc75809-e3a5-437d-93cd-0119b62c6e29" providerId="ADAL" clId="{AB0D1DAB-FE6A-450A-8690-AD22217E1148}" dt="2020-08-20T19:02:45.001" v="0"/>
        <pc:sldMkLst>
          <pc:docMk/>
          <pc:sldMk cId="2364928860" sldId="274"/>
        </pc:sldMkLst>
      </pc:sldChg>
      <pc:sldChg chg="add">
        <pc:chgData name="ROGERS, Lisa" userId="adc75809-e3a5-437d-93cd-0119b62c6e29" providerId="ADAL" clId="{AB0D1DAB-FE6A-450A-8690-AD22217E1148}" dt="2020-08-20T19:02:45.001" v="0"/>
        <pc:sldMkLst>
          <pc:docMk/>
          <pc:sldMk cId="2172978895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/>
            </a:lvl1pPr>
          </a:lstStyle>
          <a:p>
            <a:pPr>
              <a:defRPr/>
            </a:pPr>
            <a:fld id="{6C35C02B-17BA-4C19-9276-1F928F11E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16A9D4-18DF-4D08-892D-072B043C4DB0}" type="datetimeFigureOut">
              <a:rPr lang="en-US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3F50A9-A849-4A26-B616-5DE1624A5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0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23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7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703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703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7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84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74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95463"/>
            <a:ext cx="4735512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95463"/>
            <a:ext cx="4735513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97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65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5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3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7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76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95463"/>
            <a:ext cx="9623425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ig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9">
            <a:extLst>
              <a:ext uri="{FF2B5EF4-FFF2-40B4-BE49-F238E27FC236}">
                <a16:creationId xmlns:a16="http://schemas.microsoft.com/office/drawing/2014/main" id="{EC95D6BD-09C6-465E-A164-39A8DDE0015B}"/>
              </a:ext>
            </a:extLst>
          </p:cNvPr>
          <p:cNvSpPr txBox="1">
            <a:spLocks/>
          </p:cNvSpPr>
          <p:nvPr/>
        </p:nvSpPr>
        <p:spPr bwMode="gray">
          <a:xfrm>
            <a:off x="-4539" y="540271"/>
            <a:ext cx="10697939" cy="1752599"/>
          </a:xfrm>
          <a:prstGeom prst="rect">
            <a:avLst/>
          </a:prstGeom>
          <a:solidFill>
            <a:srgbClr val="183A63"/>
          </a:solidFill>
        </p:spPr>
        <p:txBody>
          <a:bodyPr vert="horz" lIns="468000" tIns="360000" rIns="360000" bIns="82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>
                <a:tab pos="107473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Roboto Medium" panose="02000000000000000000"/>
            </a:endParaRPr>
          </a:p>
          <a:p>
            <a:pPr>
              <a:spcAft>
                <a:spcPts val="0"/>
              </a:spcAft>
            </a:pPr>
            <a:r>
              <a:rPr lang="en-US" sz="4000" b="0" dirty="0">
                <a:latin typeface="Roboto Medium" panose="02000000000000000000"/>
              </a:rPr>
              <a:t>Infant and young child feeding counselling: an integrated course</a:t>
            </a:r>
          </a:p>
          <a:p>
            <a:pPr>
              <a:spcBef>
                <a:spcPts val="300"/>
              </a:spcBef>
            </a:pPr>
            <a:r>
              <a:rPr lang="en-US" sz="2000" b="0" dirty="0">
                <a:latin typeface="Roboto Medium" panose="02000000000000000000"/>
              </a:rPr>
              <a:t>2</a:t>
            </a:r>
            <a:r>
              <a:rPr lang="en-US" sz="2000" b="0" baseline="30000" dirty="0">
                <a:latin typeface="Roboto Medium" panose="02000000000000000000"/>
              </a:rPr>
              <a:t>nd</a:t>
            </a:r>
            <a:r>
              <a:rPr lang="en-US" sz="2000" b="0" dirty="0">
                <a:latin typeface="Roboto Medium" panose="02000000000000000000"/>
              </a:rPr>
              <a:t> edition</a:t>
            </a:r>
            <a:endParaRPr lang="en-GB" sz="1800" b="0" dirty="0">
              <a:latin typeface="Roboto Medium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86DB-95E1-4ACD-9747-D61EF6A9578B}"/>
              </a:ext>
            </a:extLst>
          </p:cNvPr>
          <p:cNvSpPr txBox="1"/>
          <p:nvPr/>
        </p:nvSpPr>
        <p:spPr>
          <a:xfrm>
            <a:off x="2146974" y="294963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83A63"/>
                </a:solidFill>
                <a:latin typeface="Roboto Medium" panose="02000000000000000000"/>
              </a:rPr>
              <a:t>Module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BBED4-0A72-4332-8224-ABA5FFF6B9B2}"/>
              </a:ext>
            </a:extLst>
          </p:cNvPr>
          <p:cNvSpPr txBox="1"/>
          <p:nvPr/>
        </p:nvSpPr>
        <p:spPr>
          <a:xfrm>
            <a:off x="2178348" y="377445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83A63"/>
                </a:solidFill>
                <a:latin typeface="Roboto Medium" panose="02000000000000000000"/>
              </a:rPr>
              <a:t>Counselling skills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AF782-17EC-4F95-9FE8-C2C78D67C9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04" y="6062910"/>
            <a:ext cx="1484630" cy="45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D11F4-BE53-4C9A-BA94-94904B15C52D}"/>
              </a:ext>
            </a:extLst>
          </p:cNvPr>
          <p:cNvSpPr txBox="1"/>
          <p:nvPr/>
        </p:nvSpPr>
        <p:spPr>
          <a:xfrm>
            <a:off x="378148" y="7165007"/>
            <a:ext cx="8601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Roboto Medium" panose="02000000000000000000"/>
                <a:ea typeface="SimSun" panose="02010600030101010101" pitchFamily="2" charset="-122"/>
              </a:rPr>
              <a:t>© World Health Organization 2021. 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Some rights reserved. This work is available under the </a:t>
            </a:r>
            <a:r>
              <a:rPr lang="en-US" sz="1200" u="sng" dirty="0">
                <a:solidFill>
                  <a:srgbClr val="0000FF"/>
                </a:solidFill>
                <a:latin typeface="Roboto Medium" panose="02000000000000000000"/>
                <a:ea typeface="SimSun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3.0 IGO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 </a:t>
            </a:r>
            <a:r>
              <a:rPr lang="en-US" sz="1200" dirty="0" err="1">
                <a:latin typeface="Roboto Medium" panose="02000000000000000000"/>
                <a:ea typeface="SimSun" panose="02010600030101010101" pitchFamily="2" charset="-122"/>
              </a:rPr>
              <a:t>licence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</a:t>
            </a:r>
            <a:endParaRPr lang="en-US" sz="1200" dirty="0">
              <a:latin typeface="Roboto Medium" panose="02000000000000000000"/>
            </a:endParaRPr>
          </a:p>
          <a:p>
            <a:endParaRPr lang="en-US" sz="1200" dirty="0">
              <a:latin typeface="Roboto Medium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B3CF5-5474-4509-B1C6-CBC8111892DE}"/>
              </a:ext>
            </a:extLst>
          </p:cNvPr>
          <p:cNvSpPr txBox="1"/>
          <p:nvPr/>
        </p:nvSpPr>
        <p:spPr>
          <a:xfrm>
            <a:off x="450156" y="6960016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boto Medium" panose="02000000000000000000"/>
              </a:rPr>
              <a:t>WHO/HEP/NFS</a:t>
            </a:r>
            <a:r>
              <a:rPr lang="en-US" sz="1200">
                <a:latin typeface="Roboto Medium" panose="02000000000000000000"/>
              </a:rPr>
              <a:t>/21.17</a:t>
            </a:r>
            <a:endParaRPr lang="en-US" sz="1200" dirty="0">
              <a:latin typeface="Roboto Medium" panose="0200000000000000000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2CF835-9B66-43F9-8FF7-9309976CB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70" y="6157223"/>
            <a:ext cx="1506237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0EE47D8-9986-D24A-AEC7-22D154226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8/8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5D3F8BF-346F-3144-9025-E12963EC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62" y="491300"/>
            <a:ext cx="5713898" cy="63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2">
            <a:extLst>
              <a:ext uri="{FF2B5EF4-FFF2-40B4-BE49-F238E27FC236}">
                <a16:creationId xmlns:a16="http://schemas.microsoft.com/office/drawing/2014/main" id="{2904E78A-29FD-E941-8C74-886EB6092F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132" y="2988543"/>
            <a:ext cx="6393077" cy="4637196"/>
            <a:chOff x="0" y="1620"/>
            <a:chExt cx="3681" cy="2670"/>
          </a:xfrm>
        </p:grpSpPr>
        <p:sp>
          <p:nvSpPr>
            <p:cNvPr id="5" name="AutoShape 11">
              <a:extLst>
                <a:ext uri="{FF2B5EF4-FFF2-40B4-BE49-F238E27FC236}">
                  <a16:creationId xmlns:a16="http://schemas.microsoft.com/office/drawing/2014/main" id="{5A5BFFB4-7941-4544-B742-816A51ABB9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620"/>
              <a:ext cx="3674" cy="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C9F30287-7A81-694A-AF0F-B1380DC0F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44"/>
              <a:ext cx="3681" cy="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9E068C2-0ED3-F84B-9788-B6AF9099456C}"/>
              </a:ext>
            </a:extLst>
          </p:cNvPr>
          <p:cNvSpPr/>
          <p:nvPr/>
        </p:nvSpPr>
        <p:spPr bwMode="auto">
          <a:xfrm>
            <a:off x="5058668" y="828303"/>
            <a:ext cx="2664296" cy="223224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B538470-39C8-1A43-BC44-B653B9E9B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441" y="1332359"/>
            <a:ext cx="22030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dirty="0"/>
              <a:t>I breastfeed Amy twice in the morning and twice in the evening</a:t>
            </a:r>
          </a:p>
        </p:txBody>
      </p:sp>
    </p:spTree>
    <p:extLst>
      <p:ext uri="{BB962C8B-B14F-4D97-AF65-F5344CB8AC3E}">
        <p14:creationId xmlns:p14="http://schemas.microsoft.com/office/powerpoint/2010/main" val="236492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78D1-A149-F749-9D11-F80C072C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74" y="34290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Which of these responses is a command, </a:t>
            </a:r>
            <a:br>
              <a:rPr lang="en-GB" altLang="en-US" sz="3600" b="0" kern="120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600" b="0" kern="120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and which is a suggestion?</a:t>
            </a:r>
            <a:br>
              <a:rPr lang="en-GB" altLang="en-US" sz="3600" b="0" kern="1200" dirty="0">
                <a:solidFill>
                  <a:srgbClr val="183A6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US" sz="3600" b="0" kern="1200" dirty="0">
              <a:solidFill>
                <a:srgbClr val="183A63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26EF-7490-DF4A-B0D8-D09C62C2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795463"/>
            <a:ext cx="9623425" cy="55467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“You must feed Amy at least 10 times a day.”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“It might help if you feed Amy more often.”</a:t>
            </a:r>
          </a:p>
          <a:p>
            <a:endParaRPr lang="en-US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7EB8FB6-3770-B74F-A060-D799F7FD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8/9</a:t>
            </a:r>
          </a:p>
        </p:txBody>
      </p:sp>
    </p:spTree>
    <p:extLst>
      <p:ext uri="{BB962C8B-B14F-4D97-AF65-F5344CB8AC3E}">
        <p14:creationId xmlns:p14="http://schemas.microsoft.com/office/powerpoint/2010/main" val="123479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31828"/>
            <a:ext cx="10031412" cy="12604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5: Listening and learning </a:t>
            </a:r>
            <a:r>
              <a:rPr lang="en-GB" sz="3600" b="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– </a:t>
            </a:r>
            <a:r>
              <a:rPr lang="en-GB" altLang="en-US" sz="3600" b="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objectives </a:t>
            </a:r>
            <a:endParaRPr lang="en-GB" altLang="en-US" sz="3600" b="0" kern="1200" dirty="0">
              <a:solidFill>
                <a:srgbClr val="007A97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821220"/>
            <a:ext cx="9623425" cy="5546725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list the six </a:t>
            </a:r>
            <a:r>
              <a:rPr lang="en-GB" altLang="en-US" sz="3000" cap="small" dirty="0">
                <a:latin typeface="Alegreya" pitchFamily="2" charset="0"/>
              </a:rPr>
              <a:t>Listening and learning skills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give an example of each skill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demonstrate the appropriate use of the skills when counselling on infant and young child feeding</a:t>
            </a:r>
          </a:p>
          <a:p>
            <a:pPr>
              <a:defRPr/>
            </a:pPr>
            <a:endParaRPr lang="en-GB" altLang="en-US" sz="3000" kern="12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5/1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31828"/>
            <a:ext cx="10031412" cy="1260475"/>
          </a:xfrm>
        </p:spPr>
        <p:txBody>
          <a:bodyPr/>
          <a:lstStyle/>
          <a:p>
            <a:pPr>
              <a:tabLst>
                <a:tab pos="798100" algn="l"/>
                <a:tab pos="1596200" algn="l"/>
                <a:tab pos="2394299" algn="l"/>
                <a:tab pos="3192399" algn="l"/>
                <a:tab pos="3990499" algn="l"/>
                <a:tab pos="4788599" algn="l"/>
                <a:tab pos="5586698" algn="l"/>
                <a:tab pos="6384798" algn="l"/>
                <a:tab pos="7182898" algn="l"/>
                <a:tab pos="7980998" algn="l"/>
                <a:tab pos="8779097" algn="l"/>
                <a:tab pos="9577197" algn="l"/>
                <a:tab pos="10375297" algn="l"/>
              </a:tabLst>
              <a:defRPr/>
            </a:pPr>
            <a:r>
              <a:rPr lang="en-GB" altLang="en-US" sz="3600" b="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</a:t>
            </a:r>
            <a:r>
              <a:rPr lang="en-GB" altLang="en-US" sz="3600" b="0" kern="120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8: Building confidence and giving support –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49" y="1821220"/>
            <a:ext cx="10031413" cy="5546725"/>
          </a:xfrm>
        </p:spPr>
        <p:txBody>
          <a:bodyPr/>
          <a:lstStyle/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list the six </a:t>
            </a:r>
            <a:r>
              <a:rPr lang="en-GB" altLang="en-US" sz="3000" cap="small" dirty="0">
                <a:latin typeface="Alegreya" pitchFamily="2" charset="0"/>
              </a:rPr>
              <a:t>Skills for building confidence and giving support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give an example of each skill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demonstrate the appropriate use of the skills when counselling on infant and young child feeding</a:t>
            </a:r>
          </a:p>
          <a:p>
            <a:pPr>
              <a:defRPr/>
            </a:pPr>
            <a:endParaRPr lang="en-GB" altLang="en-US" sz="3000" kern="1200" dirty="0">
              <a:latin typeface="Alegreya" pitchFamily="2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8/1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257492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5EF24591-71D2-3241-ABA6-7C782ED24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6" y="1047550"/>
            <a:ext cx="4172756" cy="55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11B9FE48-24AC-FD40-A259-9EB60F50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8/2</a:t>
            </a:r>
          </a:p>
        </p:txBody>
      </p:sp>
      <p:pic>
        <p:nvPicPr>
          <p:cNvPr id="6" name="Picture 5" descr="8 boys wfa cht color.pdf - Adobe Acrobat Pro DC">
            <a:extLst>
              <a:ext uri="{FF2B5EF4-FFF2-40B4-BE49-F238E27FC236}">
                <a16:creationId xmlns:a16="http://schemas.microsoft.com/office/drawing/2014/main" id="{46D0FB43-C8CF-4F21-9B27-EE01212F1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17479" r="21045" b="4970"/>
          <a:stretch/>
        </p:blipFill>
        <p:spPr>
          <a:xfrm>
            <a:off x="4554573" y="2420041"/>
            <a:ext cx="6048711" cy="42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Which of these remarks will help to build </a:t>
            </a:r>
            <a:br>
              <a:rPr lang="en-GB" altLang="en-US" sz="3600" b="0" kern="120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GB" altLang="en-US" sz="3600" b="0" kern="120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mother’s confidence?</a:t>
            </a:r>
            <a:endParaRPr lang="en-US" altLang="en-US" sz="3600" b="0" kern="1200" dirty="0">
              <a:solidFill>
                <a:srgbClr val="007A97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49" y="1833562"/>
            <a:ext cx="9623425" cy="55467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“Your baby’s growth line is going up too slowly.”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“I don’t think your baby is gaining enough weight.”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“Your baby gained weight last month just on your breast milk.”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000" kern="1200" dirty="0">
              <a:latin typeface="Alegreya" pitchFamily="2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2503488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8/3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38A37-1474-5543-9136-76CBD387C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129073"/>
            <a:ext cx="9469759" cy="730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B3F5B27F-5B08-B140-994B-447CCA872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8/4</a:t>
            </a:r>
          </a:p>
        </p:txBody>
      </p:sp>
    </p:spTree>
    <p:extLst>
      <p:ext uri="{BB962C8B-B14F-4D97-AF65-F5344CB8AC3E}">
        <p14:creationId xmlns:p14="http://schemas.microsoft.com/office/powerpoint/2010/main" val="348209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23850"/>
            <a:ext cx="9623425" cy="1260475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Which response is more appropriate?</a:t>
            </a:r>
            <a:endParaRPr lang="en-US" altLang="en-US" sz="3600" b="0" kern="1200" dirty="0">
              <a:solidFill>
                <a:srgbClr val="007A97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49" y="1795463"/>
            <a:ext cx="9623425" cy="55467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“You should let your baby suckle now to help your breast milk to come in.”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“Let me try to make you more comfortable, and then I’ll bring you a drink.”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000" kern="1200" dirty="0">
              <a:latin typeface="Alegreya" pitchFamily="2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2517775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8/5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 descr="slide 8 .jpg">
            <a:extLst>
              <a:ext uri="{FF2B5EF4-FFF2-40B4-BE49-F238E27FC236}">
                <a16:creationId xmlns:a16="http://schemas.microsoft.com/office/drawing/2014/main" id="{935F93E7-E78A-6048-8AC1-29361863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96" y="323850"/>
            <a:ext cx="5017467" cy="695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 Llamada ovalada">
            <a:extLst>
              <a:ext uri="{FF2B5EF4-FFF2-40B4-BE49-F238E27FC236}">
                <a16:creationId xmlns:a16="http://schemas.microsoft.com/office/drawing/2014/main" id="{A27A868F-9A40-034D-A690-7A49C6887A29}"/>
              </a:ext>
            </a:extLst>
          </p:cNvPr>
          <p:cNvSpPr/>
          <p:nvPr/>
        </p:nvSpPr>
        <p:spPr>
          <a:xfrm>
            <a:off x="1124470" y="1181100"/>
            <a:ext cx="3237075" cy="3372546"/>
          </a:xfrm>
          <a:prstGeom prst="wedgeEllipseCallout">
            <a:avLst>
              <a:gd name="adj1" fmla="val 119857"/>
              <a:gd name="adj2" fmla="val -194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1C0355B-027F-464D-83B7-D29DE263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534" y="1895475"/>
            <a:ext cx="22030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dirty="0"/>
              <a:t>He has started to have loose stools.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800" dirty="0"/>
              <a:t> Should I stop breastfeeding?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774AA27-11D9-7E44-B704-E131C3D38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8/6</a:t>
            </a:r>
          </a:p>
        </p:txBody>
      </p:sp>
    </p:spTree>
    <p:extLst>
      <p:ext uri="{BB962C8B-B14F-4D97-AF65-F5344CB8AC3E}">
        <p14:creationId xmlns:p14="http://schemas.microsoft.com/office/powerpoint/2010/main" val="327514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9F2F-A053-5B4F-9147-10EDBFC8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23850"/>
            <a:ext cx="9623425" cy="1145886"/>
          </a:xfrm>
        </p:spPr>
        <p:txBody>
          <a:bodyPr/>
          <a:lstStyle/>
          <a:p>
            <a:r>
              <a:rPr lang="en-GB" altLang="en-US" sz="3600" b="0" kern="120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Which response gives positive information?</a:t>
            </a:r>
            <a:br>
              <a:rPr lang="en-GB" altLang="en-US" sz="3600" b="0" kern="1200" dirty="0">
                <a:solidFill>
                  <a:srgbClr val="007A97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US" sz="3600" b="0" kern="1200" dirty="0">
              <a:solidFill>
                <a:srgbClr val="007A97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1EC6-0835-5140-BEBE-EEA0A389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38" y="1795463"/>
            <a:ext cx="9623425" cy="55467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“It is good that you asked before deciding. Diarrhoea usually stops sooner if you continue to breastfeed.”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Alegreya" pitchFamily="2" charset="0"/>
              </a:rPr>
              <a:t>“Oh no, don’t stop breastfeeding. He may get worse if you do that.”</a:t>
            </a:r>
          </a:p>
          <a:p>
            <a:endParaRPr lang="en-US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CB04390D-0BA3-1A4F-B9D6-EEEF92FE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8/7</a:t>
            </a:r>
          </a:p>
        </p:txBody>
      </p:sp>
    </p:spTree>
    <p:extLst>
      <p:ext uri="{BB962C8B-B14F-4D97-AF65-F5344CB8AC3E}">
        <p14:creationId xmlns:p14="http://schemas.microsoft.com/office/powerpoint/2010/main" val="1131839060"/>
      </p:ext>
    </p:extLst>
  </p:cSld>
  <p:clrMapOvr>
    <a:masterClrMapping/>
  </p:clrMapOvr>
</p:sld>
</file>

<file path=ppt/theme/theme1.xml><?xml version="1.0" encoding="utf-8"?>
<a:theme xmlns:a="http://schemas.openxmlformats.org/drawingml/2006/main" name="WHO OHP">
  <a:themeElements>
    <a:clrScheme name="WHO OH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O OH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O OH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A4C8916452745AAD91177667FB02F" ma:contentTypeVersion="13" ma:contentTypeDescription="Create a new document." ma:contentTypeScope="" ma:versionID="c5718e98db4e824f5ca1bdcede806c0b">
  <xsd:schema xmlns:xsd="http://www.w3.org/2001/XMLSchema" xmlns:xs="http://www.w3.org/2001/XMLSchema" xmlns:p="http://schemas.microsoft.com/office/2006/metadata/properties" xmlns:ns3="ef9bea4a-d054-4e58-a0c2-c6c4503e8e98" xmlns:ns4="c9966233-d46a-4f38-ae21-9eb5e1285037" targetNamespace="http://schemas.microsoft.com/office/2006/metadata/properties" ma:root="true" ma:fieldsID="365fb14081386240b1ec24b812f880ab" ns3:_="" ns4:_="">
    <xsd:import namespace="ef9bea4a-d054-4e58-a0c2-c6c4503e8e98"/>
    <xsd:import namespace="c9966233-d46a-4f38-ae21-9eb5e12850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bea4a-d054-4e58-a0c2-c6c4503e8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66233-d46a-4f38-ae21-9eb5e1285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E89797-0BD1-4E3E-8E4C-DE536D53D1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38B5FF-BD15-4733-8A72-9FD2090A9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bea4a-d054-4e58-a0c2-c6c4503e8e98"/>
    <ds:schemaRef ds:uri="c9966233-d46a-4f38-ae21-9eb5e1285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F5173-738D-4404-B716-8D2CF36772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353</Words>
  <Application>Microsoft Office PowerPoint</Application>
  <PresentationFormat>Custom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Alegreya</vt:lpstr>
      <vt:lpstr>Arial</vt:lpstr>
      <vt:lpstr>Calibri</vt:lpstr>
      <vt:lpstr>Roboto Black</vt:lpstr>
      <vt:lpstr>Roboto Medium</vt:lpstr>
      <vt:lpstr>WHO OHP</vt:lpstr>
      <vt:lpstr>PowerPoint Presentation</vt:lpstr>
      <vt:lpstr>Session 5: Listening and learning  – objectives </vt:lpstr>
      <vt:lpstr>Session 8: Building confidence and giving support – objectives</vt:lpstr>
      <vt:lpstr>PowerPoint Presentation</vt:lpstr>
      <vt:lpstr>Which of these remarks will help to build  the mother’s confidence?</vt:lpstr>
      <vt:lpstr>PowerPoint Presentation</vt:lpstr>
      <vt:lpstr>Which response is more appropriate?</vt:lpstr>
      <vt:lpstr>PowerPoint Presentation</vt:lpstr>
      <vt:lpstr>Which response gives positive information? </vt:lpstr>
      <vt:lpstr>PowerPoint Presentation</vt:lpstr>
      <vt:lpstr>Which of these responses is a command,  and which is a suggestion?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infant and young child feeding</dc:title>
  <dc:creator>Ian</dc:creator>
  <cp:lastModifiedBy>ROGERS, Lisa</cp:lastModifiedBy>
  <cp:revision>52</cp:revision>
  <dcterms:created xsi:type="dcterms:W3CDTF">2005-04-20T18:51:46Z</dcterms:created>
  <dcterms:modified xsi:type="dcterms:W3CDTF">2021-06-28T14:07:48Z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0x010100984A4C8916452745AAD91177667FB02F</vt:lpwstr>
  </property>
</Properties>
</file>