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317" r:id="rId5"/>
    <p:sldId id="257" r:id="rId6"/>
    <p:sldId id="275" r:id="rId7"/>
    <p:sldId id="276" r:id="rId8"/>
    <p:sldId id="277" r:id="rId9"/>
    <p:sldId id="278" r:id="rId10"/>
    <p:sldId id="279" r:id="rId11"/>
    <p:sldId id="280" r:id="rId12"/>
    <p:sldId id="282" r:id="rId13"/>
    <p:sldId id="266" r:id="rId14"/>
    <p:sldId id="281" r:id="rId15"/>
    <p:sldId id="273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58" r:id="rId30"/>
    <p:sldId id="259" r:id="rId31"/>
    <p:sldId id="260" r:id="rId32"/>
    <p:sldId id="261" r:id="rId33"/>
    <p:sldId id="262" r:id="rId34"/>
    <p:sldId id="263" r:id="rId35"/>
    <p:sldId id="267" r:id="rId36"/>
    <p:sldId id="264" r:id="rId37"/>
    <p:sldId id="298" r:id="rId38"/>
    <p:sldId id="299" r:id="rId39"/>
    <p:sldId id="300" r:id="rId40"/>
    <p:sldId id="268" r:id="rId41"/>
  </p:sldIdLst>
  <p:sldSz cx="10693400" cy="7561263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" userDrawn="1">
          <p15:clr>
            <a:srgbClr val="A4A3A4"/>
          </p15:clr>
        </p15:guide>
        <p15:guide id="2" pos="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5B22E5-1AB1-47E2-B3BA-3DC9359EB09F}" v="3" dt="2021-12-16T09:36:19.7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60" autoAdjust="0"/>
    <p:restoredTop sz="94694" autoAdjust="0"/>
  </p:normalViewPr>
  <p:slideViewPr>
    <p:cSldViewPr>
      <p:cViewPr varScale="1">
        <p:scale>
          <a:sx n="55" d="100"/>
          <a:sy n="55" d="100"/>
        </p:scale>
        <p:origin x="1170" y="78"/>
      </p:cViewPr>
      <p:guideLst>
        <p:guide orient="horz" pos="204"/>
        <p:guide pos="2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292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S, Lisa" userId="adc75809-e3a5-437d-93cd-0119b62c6e29" providerId="ADAL" clId="{8F5B22E5-1AB1-47E2-B3BA-3DC9359EB09F}"/>
    <pc:docChg chg="delSld modSld">
      <pc:chgData name="ROGERS, Lisa" userId="adc75809-e3a5-437d-93cd-0119b62c6e29" providerId="ADAL" clId="{8F5B22E5-1AB1-47E2-B3BA-3DC9359EB09F}" dt="2021-12-16T09:41:04.142" v="13" actId="1076"/>
      <pc:docMkLst>
        <pc:docMk/>
      </pc:docMkLst>
      <pc:sldChg chg="del">
        <pc:chgData name="ROGERS, Lisa" userId="adc75809-e3a5-437d-93cd-0119b62c6e29" providerId="ADAL" clId="{8F5B22E5-1AB1-47E2-B3BA-3DC9359EB09F}" dt="2021-12-16T09:38:10.786" v="2" actId="47"/>
        <pc:sldMkLst>
          <pc:docMk/>
          <pc:sldMk cId="3133316126" sldId="269"/>
        </pc:sldMkLst>
      </pc:sldChg>
      <pc:sldChg chg="del">
        <pc:chgData name="ROGERS, Lisa" userId="adc75809-e3a5-437d-93cd-0119b62c6e29" providerId="ADAL" clId="{8F5B22E5-1AB1-47E2-B3BA-3DC9359EB09F}" dt="2021-12-16T09:38:10.786" v="2" actId="47"/>
        <pc:sldMkLst>
          <pc:docMk/>
          <pc:sldMk cId="2523171799" sldId="270"/>
        </pc:sldMkLst>
      </pc:sldChg>
      <pc:sldChg chg="del">
        <pc:chgData name="ROGERS, Lisa" userId="adc75809-e3a5-437d-93cd-0119b62c6e29" providerId="ADAL" clId="{8F5B22E5-1AB1-47E2-B3BA-3DC9359EB09F}" dt="2021-12-16T09:38:10.786" v="2" actId="47"/>
        <pc:sldMkLst>
          <pc:docMk/>
          <pc:sldMk cId="3744910347" sldId="271"/>
        </pc:sldMkLst>
      </pc:sldChg>
      <pc:sldChg chg="del">
        <pc:chgData name="ROGERS, Lisa" userId="adc75809-e3a5-437d-93cd-0119b62c6e29" providerId="ADAL" clId="{8F5B22E5-1AB1-47E2-B3BA-3DC9359EB09F}" dt="2021-12-16T09:38:10.786" v="2" actId="47"/>
        <pc:sldMkLst>
          <pc:docMk/>
          <pc:sldMk cId="2757199225" sldId="272"/>
        </pc:sldMkLst>
      </pc:sldChg>
      <pc:sldChg chg="del">
        <pc:chgData name="ROGERS, Lisa" userId="adc75809-e3a5-437d-93cd-0119b62c6e29" providerId="ADAL" clId="{8F5B22E5-1AB1-47E2-B3BA-3DC9359EB09F}" dt="2021-12-16T09:38:10.786" v="2" actId="47"/>
        <pc:sldMkLst>
          <pc:docMk/>
          <pc:sldMk cId="860512834" sldId="274"/>
        </pc:sldMkLst>
      </pc:sldChg>
      <pc:sldChg chg="del">
        <pc:chgData name="ROGERS, Lisa" userId="adc75809-e3a5-437d-93cd-0119b62c6e29" providerId="ADAL" clId="{8F5B22E5-1AB1-47E2-B3BA-3DC9359EB09F}" dt="2021-12-16T09:38:10.786" v="2" actId="47"/>
        <pc:sldMkLst>
          <pc:docMk/>
          <pc:sldMk cId="3682804776" sldId="301"/>
        </pc:sldMkLst>
      </pc:sldChg>
      <pc:sldChg chg="del">
        <pc:chgData name="ROGERS, Lisa" userId="adc75809-e3a5-437d-93cd-0119b62c6e29" providerId="ADAL" clId="{8F5B22E5-1AB1-47E2-B3BA-3DC9359EB09F}" dt="2021-12-16T09:38:10.786" v="2" actId="47"/>
        <pc:sldMkLst>
          <pc:docMk/>
          <pc:sldMk cId="854962546" sldId="302"/>
        </pc:sldMkLst>
      </pc:sldChg>
      <pc:sldChg chg="del">
        <pc:chgData name="ROGERS, Lisa" userId="adc75809-e3a5-437d-93cd-0119b62c6e29" providerId="ADAL" clId="{8F5B22E5-1AB1-47E2-B3BA-3DC9359EB09F}" dt="2021-12-16T09:38:10.786" v="2" actId="47"/>
        <pc:sldMkLst>
          <pc:docMk/>
          <pc:sldMk cId="1722886556" sldId="303"/>
        </pc:sldMkLst>
      </pc:sldChg>
      <pc:sldChg chg="del">
        <pc:chgData name="ROGERS, Lisa" userId="adc75809-e3a5-437d-93cd-0119b62c6e29" providerId="ADAL" clId="{8F5B22E5-1AB1-47E2-B3BA-3DC9359EB09F}" dt="2021-12-16T09:38:10.786" v="2" actId="47"/>
        <pc:sldMkLst>
          <pc:docMk/>
          <pc:sldMk cId="37495655" sldId="304"/>
        </pc:sldMkLst>
      </pc:sldChg>
      <pc:sldChg chg="del">
        <pc:chgData name="ROGERS, Lisa" userId="adc75809-e3a5-437d-93cd-0119b62c6e29" providerId="ADAL" clId="{8F5B22E5-1AB1-47E2-B3BA-3DC9359EB09F}" dt="2021-12-16T09:38:10.786" v="2" actId="47"/>
        <pc:sldMkLst>
          <pc:docMk/>
          <pc:sldMk cId="3052288025" sldId="305"/>
        </pc:sldMkLst>
      </pc:sldChg>
      <pc:sldChg chg="del">
        <pc:chgData name="ROGERS, Lisa" userId="adc75809-e3a5-437d-93cd-0119b62c6e29" providerId="ADAL" clId="{8F5B22E5-1AB1-47E2-B3BA-3DC9359EB09F}" dt="2021-12-16T09:38:10.786" v="2" actId="47"/>
        <pc:sldMkLst>
          <pc:docMk/>
          <pc:sldMk cId="697381423" sldId="306"/>
        </pc:sldMkLst>
      </pc:sldChg>
      <pc:sldChg chg="modSp del">
        <pc:chgData name="ROGERS, Lisa" userId="adc75809-e3a5-437d-93cd-0119b62c6e29" providerId="ADAL" clId="{8F5B22E5-1AB1-47E2-B3BA-3DC9359EB09F}" dt="2021-12-16T09:38:10.786" v="2" actId="47"/>
        <pc:sldMkLst>
          <pc:docMk/>
          <pc:sldMk cId="1069480329" sldId="307"/>
        </pc:sldMkLst>
        <pc:picChg chg="mod">
          <ac:chgData name="ROGERS, Lisa" userId="adc75809-e3a5-437d-93cd-0119b62c6e29" providerId="ADAL" clId="{8F5B22E5-1AB1-47E2-B3BA-3DC9359EB09F}" dt="2021-12-16T09:30:26.289" v="0" actId="1076"/>
          <ac:picMkLst>
            <pc:docMk/>
            <pc:sldMk cId="1069480329" sldId="307"/>
            <ac:picMk id="5" creationId="{B610611B-5E4A-4A46-8F02-67D93DD09EBD}"/>
          </ac:picMkLst>
        </pc:picChg>
      </pc:sldChg>
      <pc:sldChg chg="del">
        <pc:chgData name="ROGERS, Lisa" userId="adc75809-e3a5-437d-93cd-0119b62c6e29" providerId="ADAL" clId="{8F5B22E5-1AB1-47E2-B3BA-3DC9359EB09F}" dt="2021-12-16T09:38:10.786" v="2" actId="47"/>
        <pc:sldMkLst>
          <pc:docMk/>
          <pc:sldMk cId="3472896160" sldId="308"/>
        </pc:sldMkLst>
      </pc:sldChg>
      <pc:sldChg chg="del">
        <pc:chgData name="ROGERS, Lisa" userId="adc75809-e3a5-437d-93cd-0119b62c6e29" providerId="ADAL" clId="{8F5B22E5-1AB1-47E2-B3BA-3DC9359EB09F}" dt="2021-12-16T09:38:10.786" v="2" actId="47"/>
        <pc:sldMkLst>
          <pc:docMk/>
          <pc:sldMk cId="4294902682" sldId="309"/>
        </pc:sldMkLst>
      </pc:sldChg>
      <pc:sldChg chg="del">
        <pc:chgData name="ROGERS, Lisa" userId="adc75809-e3a5-437d-93cd-0119b62c6e29" providerId="ADAL" clId="{8F5B22E5-1AB1-47E2-B3BA-3DC9359EB09F}" dt="2021-12-16T09:38:10.786" v="2" actId="47"/>
        <pc:sldMkLst>
          <pc:docMk/>
          <pc:sldMk cId="191154904" sldId="310"/>
        </pc:sldMkLst>
      </pc:sldChg>
      <pc:sldChg chg="del">
        <pc:chgData name="ROGERS, Lisa" userId="adc75809-e3a5-437d-93cd-0119b62c6e29" providerId="ADAL" clId="{8F5B22E5-1AB1-47E2-B3BA-3DC9359EB09F}" dt="2021-12-16T09:38:10.786" v="2" actId="47"/>
        <pc:sldMkLst>
          <pc:docMk/>
          <pc:sldMk cId="3540064749" sldId="311"/>
        </pc:sldMkLst>
      </pc:sldChg>
      <pc:sldChg chg="del">
        <pc:chgData name="ROGERS, Lisa" userId="adc75809-e3a5-437d-93cd-0119b62c6e29" providerId="ADAL" clId="{8F5B22E5-1AB1-47E2-B3BA-3DC9359EB09F}" dt="2021-12-16T09:38:10.786" v="2" actId="47"/>
        <pc:sldMkLst>
          <pc:docMk/>
          <pc:sldMk cId="1219537566" sldId="312"/>
        </pc:sldMkLst>
      </pc:sldChg>
      <pc:sldChg chg="del">
        <pc:chgData name="ROGERS, Lisa" userId="adc75809-e3a5-437d-93cd-0119b62c6e29" providerId="ADAL" clId="{8F5B22E5-1AB1-47E2-B3BA-3DC9359EB09F}" dt="2021-12-16T09:38:10.786" v="2" actId="47"/>
        <pc:sldMkLst>
          <pc:docMk/>
          <pc:sldMk cId="3321656095" sldId="313"/>
        </pc:sldMkLst>
      </pc:sldChg>
      <pc:sldChg chg="modSp del">
        <pc:chgData name="ROGERS, Lisa" userId="adc75809-e3a5-437d-93cd-0119b62c6e29" providerId="ADAL" clId="{8F5B22E5-1AB1-47E2-B3BA-3DC9359EB09F}" dt="2021-12-16T09:38:10.786" v="2" actId="47"/>
        <pc:sldMkLst>
          <pc:docMk/>
          <pc:sldMk cId="3571784192" sldId="314"/>
        </pc:sldMkLst>
        <pc:picChg chg="mod">
          <ac:chgData name="ROGERS, Lisa" userId="adc75809-e3a5-437d-93cd-0119b62c6e29" providerId="ADAL" clId="{8F5B22E5-1AB1-47E2-B3BA-3DC9359EB09F}" dt="2021-12-16T09:36:19.709" v="1" actId="1076"/>
          <ac:picMkLst>
            <pc:docMk/>
            <pc:sldMk cId="3571784192" sldId="314"/>
            <ac:picMk id="3" creationId="{5881A07F-6B78-8F4F-8707-A4B28B2FB563}"/>
          </ac:picMkLst>
        </pc:picChg>
      </pc:sldChg>
      <pc:sldChg chg="del">
        <pc:chgData name="ROGERS, Lisa" userId="adc75809-e3a5-437d-93cd-0119b62c6e29" providerId="ADAL" clId="{8F5B22E5-1AB1-47E2-B3BA-3DC9359EB09F}" dt="2021-12-16T09:38:10.786" v="2" actId="47"/>
        <pc:sldMkLst>
          <pc:docMk/>
          <pc:sldMk cId="3705179098" sldId="315"/>
        </pc:sldMkLst>
      </pc:sldChg>
      <pc:sldChg chg="del">
        <pc:chgData name="ROGERS, Lisa" userId="adc75809-e3a5-437d-93cd-0119b62c6e29" providerId="ADAL" clId="{8F5B22E5-1AB1-47E2-B3BA-3DC9359EB09F}" dt="2021-12-16T09:38:10.786" v="2" actId="47"/>
        <pc:sldMkLst>
          <pc:docMk/>
          <pc:sldMk cId="277957399" sldId="316"/>
        </pc:sldMkLst>
      </pc:sldChg>
      <pc:sldChg chg="modSp mod">
        <pc:chgData name="ROGERS, Lisa" userId="adc75809-e3a5-437d-93cd-0119b62c6e29" providerId="ADAL" clId="{8F5B22E5-1AB1-47E2-B3BA-3DC9359EB09F}" dt="2021-12-16T09:41:04.142" v="13" actId="1076"/>
        <pc:sldMkLst>
          <pc:docMk/>
          <pc:sldMk cId="0" sldId="317"/>
        </pc:sldMkLst>
        <pc:spChg chg="mod">
          <ac:chgData name="ROGERS, Lisa" userId="adc75809-e3a5-437d-93cd-0119b62c6e29" providerId="ADAL" clId="{8F5B22E5-1AB1-47E2-B3BA-3DC9359EB09F}" dt="2021-12-16T09:41:04.142" v="13" actId="1076"/>
          <ac:spMkLst>
            <pc:docMk/>
            <pc:sldMk cId="0" sldId="317"/>
            <ac:spMk id="7" creationId="{3CBB86DB-95E1-4ACD-9747-D61EF6A9578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hPercent val="56"/>
      <c:rotY val="0"/>
      <c:depthPercent val="2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406947890818899E-2"/>
          <c:y val="2.1598272138228899E-2"/>
          <c:w val="0.95161290322580705"/>
          <c:h val="0.94168466522678196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Grasa</c:v>
                </c:pt>
              </c:strCache>
            </c:strRef>
          </c:tx>
          <c:spPr>
            <a:solidFill>
              <a:srgbClr val="FFFFFF"/>
            </a:solidFill>
            <a:ln w="2116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57</c:v>
                </c:pt>
                <c:pt idx="1">
                  <c:v>36.200000000000003</c:v>
                </c:pt>
                <c:pt idx="2">
                  <c:v>30.5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02-884A-A324-92182D671E5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Proteina</c:v>
                </c:pt>
              </c:strCache>
            </c:strRef>
          </c:tx>
          <c:spPr>
            <a:pattFill prst="wdUpDiag">
              <a:fgClr>
                <a:srgbClr xmlns:mc="http://schemas.openxmlformats.org/markup-compatibility/2006" xmlns:a14="http://schemas.microsoft.com/office/drawing/2010/main" val="000000" mc:Ignorable="a14" a14:legacySpreadsheetColorIndex="8"/>
              </a:fgClr>
              <a:bgClr>
                <a:srgbClr xmlns:mc="http://schemas.openxmlformats.org/markup-compatibility/2006" xmlns:a14="http://schemas.microsoft.com/office/drawing/2010/main" val="FFFFFF" mc:Ignorable="a14" a14:legacySpreadsheetColorIndex="9"/>
              </a:bgClr>
            </a:pattFill>
            <a:ln w="21165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102-884A-A324-92182D671E52}"/>
              </c:ext>
            </c:extLst>
          </c:dPt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9.5</c:v>
                </c:pt>
                <c:pt idx="1">
                  <c:v>30.5</c:v>
                </c:pt>
                <c:pt idx="2">
                  <c:v>28.6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02-884A-A324-92182D671E5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Lactosa</c:v>
                </c:pt>
              </c:strCache>
            </c:strRef>
          </c:tx>
          <c:spPr>
            <a:pattFill prst="pct5">
              <a:fgClr>
                <a:srgbClr xmlns:mc="http://schemas.openxmlformats.org/markup-compatibility/2006" xmlns:a14="http://schemas.microsoft.com/office/drawing/2010/main" val="000000" mc:Ignorable="a14" a14:legacySpreadsheetColorIndex="8"/>
              </a:fgClr>
              <a:bgClr>
                <a:srgbClr xmlns:mc="http://schemas.openxmlformats.org/markup-compatibility/2006" xmlns:a14="http://schemas.microsoft.com/office/drawing/2010/main" val="FFFFFF" mc:Ignorable="a14" a14:legacySpreadsheetColorIndex="24"/>
              </a:bgClr>
            </a:pattFill>
            <a:ln w="2116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33.33</c:v>
                </c:pt>
                <c:pt idx="1">
                  <c:v>33.33</c:v>
                </c:pt>
                <c:pt idx="2">
                  <c:v>42.9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02-884A-A324-92182D671E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0"/>
        <c:shape val="box"/>
        <c:axId val="41894272"/>
        <c:axId val="41895808"/>
        <c:axId val="0"/>
      </c:bar3DChart>
      <c:catAx>
        <c:axId val="41894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895808"/>
        <c:crosses val="autoZero"/>
        <c:auto val="0"/>
        <c:lblAlgn val="ctr"/>
        <c:lblOffset val="100"/>
        <c:noMultiLvlLbl val="0"/>
      </c:catAx>
      <c:valAx>
        <c:axId val="418958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1894272"/>
        <c:crosses val="autoZero"/>
        <c:crossBetween val="between"/>
      </c:valAx>
      <c:spPr>
        <a:noFill/>
        <a:ln w="2116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hPercent val="56"/>
      <c:rotY val="0"/>
      <c:depthPercent val="2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406947890818899E-2"/>
          <c:y val="2.1598272138228899E-2"/>
          <c:w val="0.95161290322580705"/>
          <c:h val="0.94168466522678196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Grasa</c:v>
                </c:pt>
              </c:strCache>
            </c:strRef>
          </c:tx>
          <c:spPr>
            <a:solidFill>
              <a:srgbClr val="FFFFFF"/>
            </a:solidFill>
            <a:ln w="2116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57</c:v>
                </c:pt>
                <c:pt idx="1">
                  <c:v>36.200000000000003</c:v>
                </c:pt>
                <c:pt idx="2">
                  <c:v>30.5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42-354A-B336-C558F80BDBA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Proteina</c:v>
                </c:pt>
              </c:strCache>
            </c:strRef>
          </c:tx>
          <c:spPr>
            <a:pattFill prst="wdUpDiag">
              <a:fgClr>
                <a:srgbClr xmlns:mc="http://schemas.openxmlformats.org/markup-compatibility/2006" xmlns:a14="http://schemas.microsoft.com/office/drawing/2010/main" val="000000" mc:Ignorable="a14" a14:legacySpreadsheetColorIndex="8"/>
              </a:fgClr>
              <a:bgClr>
                <a:srgbClr xmlns:mc="http://schemas.openxmlformats.org/markup-compatibility/2006" xmlns:a14="http://schemas.microsoft.com/office/drawing/2010/main" val="FFFFFF" mc:Ignorable="a14" a14:legacySpreadsheetColorIndex="9"/>
              </a:bgClr>
            </a:pattFill>
            <a:ln w="21165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342-354A-B336-C558F80BDBA0}"/>
              </c:ext>
            </c:extLst>
          </c:dPt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9.5</c:v>
                </c:pt>
                <c:pt idx="1">
                  <c:v>30.5</c:v>
                </c:pt>
                <c:pt idx="2">
                  <c:v>28.6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42-354A-B336-C558F80BDBA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Lactosa</c:v>
                </c:pt>
              </c:strCache>
            </c:strRef>
          </c:tx>
          <c:spPr>
            <a:pattFill prst="pct5">
              <a:fgClr>
                <a:srgbClr xmlns:mc="http://schemas.openxmlformats.org/markup-compatibility/2006" xmlns:a14="http://schemas.microsoft.com/office/drawing/2010/main" val="000000" mc:Ignorable="a14" a14:legacySpreadsheetColorIndex="8"/>
              </a:fgClr>
              <a:bgClr>
                <a:srgbClr xmlns:mc="http://schemas.openxmlformats.org/markup-compatibility/2006" xmlns:a14="http://schemas.microsoft.com/office/drawing/2010/main" val="FFFFFF" mc:Ignorable="a14" a14:legacySpreadsheetColorIndex="24"/>
              </a:bgClr>
            </a:pattFill>
            <a:ln w="2116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33.33</c:v>
                </c:pt>
                <c:pt idx="1">
                  <c:v>33.33</c:v>
                </c:pt>
                <c:pt idx="2">
                  <c:v>42.9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42-354A-B336-C558F80BD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0"/>
        <c:shape val="box"/>
        <c:axId val="38315136"/>
        <c:axId val="38316672"/>
        <c:axId val="0"/>
      </c:bar3DChart>
      <c:catAx>
        <c:axId val="38315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316672"/>
        <c:crosses val="autoZero"/>
        <c:auto val="0"/>
        <c:lblAlgn val="ctr"/>
        <c:lblOffset val="100"/>
        <c:noMultiLvlLbl val="0"/>
      </c:catAx>
      <c:valAx>
        <c:axId val="383166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8315136"/>
        <c:crosses val="autoZero"/>
        <c:crossBetween val="between"/>
      </c:valAx>
      <c:spPr>
        <a:noFill/>
        <a:ln w="2116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043010752688194E-2"/>
          <c:y val="6.5764023210831704E-2"/>
          <c:w val="0.91827956989247295"/>
          <c:h val="0.68278529980657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000000"/>
            </a:solidFill>
            <a:ln w="33722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248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770" b="0" i="0" u="none" strike="noStrike" baseline="0">
                    <a:solidFill>
                      <a:schemeClr val="tx1"/>
                    </a:solidFill>
                    <a:latin typeface="Alegreya" pitchFamily="2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Breast milk only</c:v>
                </c:pt>
                <c:pt idx="1">
                  <c:v>Breast milk and non-nutritious liquids</c:v>
                </c:pt>
                <c:pt idx="2">
                  <c:v>Breast milk and nutritious supplements</c:v>
                </c:pt>
                <c:pt idx="3">
                  <c:v>No breast milk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</c:v>
                </c:pt>
                <c:pt idx="1">
                  <c:v>3.2</c:v>
                </c:pt>
                <c:pt idx="2">
                  <c:v>13.3</c:v>
                </c:pt>
                <c:pt idx="3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65-4D47-8283-FCF507165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84073856"/>
        <c:axId val="42804352"/>
      </c:barChart>
      <c:catAx>
        <c:axId val="8407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48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93" b="0" i="0" u="none" strike="noStrike" baseline="0">
                <a:solidFill>
                  <a:schemeClr val="tx1"/>
                </a:solidFill>
                <a:latin typeface="Alegreya" pitchFamily="2" charset="0"/>
                <a:ea typeface="Arial"/>
                <a:cs typeface="Arial"/>
              </a:defRPr>
            </a:pPr>
            <a:endParaRPr lang="en-US"/>
          </a:p>
        </c:txPr>
        <c:crossAx val="42804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8043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24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70" b="0" i="0" u="none" strike="noStrike" baseline="0">
                <a:solidFill>
                  <a:schemeClr val="tx1"/>
                </a:solidFill>
                <a:latin typeface="Alegreya" pitchFamily="2" charset="0"/>
                <a:ea typeface="Arial"/>
                <a:cs typeface="Arial"/>
              </a:defRPr>
            </a:pPr>
            <a:endParaRPr lang="en-US"/>
          </a:p>
        </c:txPr>
        <c:crossAx val="84073856"/>
        <c:crosses val="autoZero"/>
        <c:crossBetween val="between"/>
      </c:valAx>
      <c:spPr>
        <a:noFill/>
        <a:ln w="224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9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defTabSz="94773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defTabSz="94773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300"/>
            </a:lvl1pPr>
          </a:lstStyle>
          <a:p>
            <a:pPr>
              <a:defRPr/>
            </a:pPr>
            <a:fld id="{6C35C02B-17BA-4C19-9276-1F928F11EF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24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16A9D4-18DF-4D08-892D-072B043C4DB0}" type="datetimeFigureOut">
              <a:rPr lang="en-US"/>
              <a:pPr>
                <a:defRPr/>
              </a:pPr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1279525"/>
            <a:ext cx="48863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03F50A9-A849-4A26-B616-5DE1624A5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30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3F50A9-A849-4A26-B616-5DE1624A508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39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123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872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7038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703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1710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584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674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88" y="1795463"/>
            <a:ext cx="4735512" cy="554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1795463"/>
            <a:ext cx="4735513" cy="554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897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9651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654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38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7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476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95463"/>
            <a:ext cx="9623425" cy="554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5438" algn="l" defTabSz="1042988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700">
          <a:solidFill>
            <a:schemeClr val="tx1"/>
          </a:solidFill>
          <a:latin typeface="+mn-lt"/>
        </a:defRPr>
      </a:lvl3pPr>
      <a:lvl4pPr marL="1825625" indent="-260350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8035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607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7179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1751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ig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9">
            <a:extLst>
              <a:ext uri="{FF2B5EF4-FFF2-40B4-BE49-F238E27FC236}">
                <a16:creationId xmlns:a16="http://schemas.microsoft.com/office/drawing/2014/main" id="{EC95D6BD-09C6-465E-A164-39A8DDE0015B}"/>
              </a:ext>
            </a:extLst>
          </p:cNvPr>
          <p:cNvSpPr txBox="1">
            <a:spLocks/>
          </p:cNvSpPr>
          <p:nvPr/>
        </p:nvSpPr>
        <p:spPr bwMode="gray">
          <a:xfrm>
            <a:off x="-4539" y="540271"/>
            <a:ext cx="10697939" cy="1752599"/>
          </a:xfrm>
          <a:prstGeom prst="rect">
            <a:avLst/>
          </a:prstGeom>
          <a:solidFill>
            <a:srgbClr val="183A63"/>
          </a:solidFill>
        </p:spPr>
        <p:txBody>
          <a:bodyPr vert="horz" lIns="468000" tIns="360000" rIns="360000" bIns="828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2400" b="1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tabLst>
                <a:tab pos="1074738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latin typeface="Roboto Medium" panose="02000000000000000000"/>
            </a:endParaRPr>
          </a:p>
          <a:p>
            <a:pPr>
              <a:spcAft>
                <a:spcPts val="0"/>
              </a:spcAft>
            </a:pPr>
            <a:r>
              <a:rPr lang="en-US" sz="4000" b="0" dirty="0">
                <a:latin typeface="Roboto Medium" panose="02000000000000000000"/>
              </a:rPr>
              <a:t>Infant and young child feeding counselling: an integrated course</a:t>
            </a:r>
          </a:p>
          <a:p>
            <a:pPr>
              <a:spcBef>
                <a:spcPts val="300"/>
              </a:spcBef>
            </a:pPr>
            <a:r>
              <a:rPr lang="en-US" sz="2000" b="0" dirty="0">
                <a:latin typeface="Roboto Medium" panose="02000000000000000000"/>
              </a:rPr>
              <a:t>2</a:t>
            </a:r>
            <a:r>
              <a:rPr lang="en-US" sz="2000" b="0" baseline="30000" dirty="0">
                <a:latin typeface="Roboto Medium" panose="02000000000000000000"/>
              </a:rPr>
              <a:t>nd</a:t>
            </a:r>
            <a:r>
              <a:rPr lang="en-US" sz="2000" b="0" dirty="0">
                <a:latin typeface="Roboto Medium" panose="02000000000000000000"/>
              </a:rPr>
              <a:t> edition</a:t>
            </a:r>
            <a:endParaRPr lang="en-GB" sz="1800" b="0" dirty="0">
              <a:latin typeface="Roboto Medium" panose="0200000000000000000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BB86DB-95E1-4ACD-9747-D61EF6A9578B}"/>
              </a:ext>
            </a:extLst>
          </p:cNvPr>
          <p:cNvSpPr txBox="1"/>
          <p:nvPr/>
        </p:nvSpPr>
        <p:spPr>
          <a:xfrm>
            <a:off x="1026220" y="2915573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183A63"/>
                </a:solidFill>
                <a:latin typeface="Roboto Medium" panose="02000000000000000000"/>
              </a:rPr>
              <a:t>Module 3: Sessions 11–15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CBBED4-0A72-4332-8224-ABA5FFF6B9B2}"/>
              </a:ext>
            </a:extLst>
          </p:cNvPr>
          <p:cNvSpPr txBox="1"/>
          <p:nvPr/>
        </p:nvSpPr>
        <p:spPr>
          <a:xfrm>
            <a:off x="2250356" y="3774458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183A63"/>
                </a:solidFill>
                <a:latin typeface="Roboto Medium" panose="02000000000000000000"/>
              </a:rPr>
              <a:t>Breastfeeding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EAF782-17EC-4F95-9FE8-C2C78D67C9E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26" y="6062910"/>
            <a:ext cx="1484630" cy="454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6D11F4-BE53-4C9A-BA94-94904B15C52D}"/>
              </a:ext>
            </a:extLst>
          </p:cNvPr>
          <p:cNvSpPr txBox="1"/>
          <p:nvPr/>
        </p:nvSpPr>
        <p:spPr>
          <a:xfrm>
            <a:off x="378148" y="7165007"/>
            <a:ext cx="8601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Roboto Medium" panose="02000000000000000000"/>
                <a:ea typeface="SimSun" panose="02010600030101010101" pitchFamily="2" charset="-122"/>
              </a:rPr>
              <a:t>© World Health Organization 2021</a:t>
            </a:r>
            <a:r>
              <a:rPr lang="en-US" sz="1200" dirty="0">
                <a:latin typeface="Roboto Medium" panose="02000000000000000000"/>
                <a:ea typeface="SimSun" panose="02010600030101010101" pitchFamily="2" charset="-122"/>
              </a:rPr>
              <a:t>. Some rights reserved. This work is available under the </a:t>
            </a:r>
            <a:r>
              <a:rPr lang="en-US" sz="1200" u="sng" dirty="0">
                <a:solidFill>
                  <a:srgbClr val="0000FF"/>
                </a:solidFill>
                <a:latin typeface="Roboto Medium" panose="02000000000000000000"/>
                <a:ea typeface="SimSun" panose="02010600030101010101" pitchFamily="2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BY-NC-SA 3.0 IGO</a:t>
            </a:r>
            <a:r>
              <a:rPr lang="en-US" sz="1200" dirty="0">
                <a:latin typeface="Roboto Medium" panose="02000000000000000000"/>
                <a:ea typeface="SimSun" panose="02010600030101010101" pitchFamily="2" charset="-122"/>
              </a:rPr>
              <a:t> </a:t>
            </a:r>
            <a:r>
              <a:rPr lang="en-US" sz="1200" dirty="0" err="1">
                <a:latin typeface="Roboto Medium" panose="02000000000000000000"/>
                <a:ea typeface="SimSun" panose="02010600030101010101" pitchFamily="2" charset="-122"/>
              </a:rPr>
              <a:t>licence</a:t>
            </a:r>
            <a:r>
              <a:rPr lang="en-US" sz="1200" dirty="0">
                <a:latin typeface="Roboto Medium" panose="02000000000000000000"/>
                <a:ea typeface="SimSun" panose="02010600030101010101" pitchFamily="2" charset="-122"/>
              </a:rPr>
              <a:t>.</a:t>
            </a:r>
            <a:endParaRPr lang="en-US" sz="1200" dirty="0">
              <a:latin typeface="Roboto Medium" panose="02000000000000000000"/>
            </a:endParaRPr>
          </a:p>
          <a:p>
            <a:endParaRPr lang="en-US" sz="1200" dirty="0">
              <a:latin typeface="Roboto Medium" panose="0200000000000000000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7B3CF5-5474-4509-B1C6-CBC8111892DE}"/>
              </a:ext>
            </a:extLst>
          </p:cNvPr>
          <p:cNvSpPr txBox="1"/>
          <p:nvPr/>
        </p:nvSpPr>
        <p:spPr>
          <a:xfrm>
            <a:off x="450156" y="6960016"/>
            <a:ext cx="1697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Roboto Medium" panose="02000000000000000000"/>
              </a:rPr>
              <a:t>WHO/HEP/NFS</a:t>
            </a:r>
            <a:r>
              <a:rPr lang="en-US" sz="1200">
                <a:latin typeface="Roboto Medium" panose="02000000000000000000"/>
              </a:rPr>
              <a:t>/21.18</a:t>
            </a:r>
            <a:endParaRPr lang="en-US" sz="1200" dirty="0">
              <a:latin typeface="Roboto Medium" panose="02000000000000000000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2CF835-9B66-43F9-8FF7-9309976CBD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792" y="6157223"/>
            <a:ext cx="1506237" cy="3657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0850" y="323850"/>
            <a:ext cx="9623425" cy="1260475"/>
          </a:xfrm>
        </p:spPr>
        <p:txBody>
          <a:bodyPr/>
          <a:lstStyle/>
          <a:p>
            <a:r>
              <a:rPr lang="en-GB" altLang="en-US" sz="3600" b="0" kern="1200" dirty="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Risk of diarrhoea by feeding method</a:t>
            </a:r>
            <a:br>
              <a:rPr lang="en-GB" altLang="en-US" sz="3600" b="0" kern="1200" dirty="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GB" altLang="en-US" sz="3600" b="0" kern="1200" dirty="0">
                <a:solidFill>
                  <a:srgbClr val="335A8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Philippines, infants aged 0</a:t>
            </a:r>
            <a:r>
              <a:rPr lang="en-US" sz="3600" b="0" kern="1200" dirty="0">
                <a:solidFill>
                  <a:srgbClr val="335A8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–</a:t>
            </a:r>
            <a:r>
              <a:rPr lang="en-GB" altLang="en-US" sz="3600" b="0" kern="1200" dirty="0">
                <a:solidFill>
                  <a:srgbClr val="335A8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 months</a:t>
            </a:r>
            <a:endParaRPr lang="en-US" altLang="en-US" sz="3600" b="0" kern="1200" dirty="0">
              <a:solidFill>
                <a:srgbClr val="335A8B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0" y="2503488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11/8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666C02E3-7139-1B4A-94A7-7DA0FC1ED2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565348"/>
              </p:ext>
            </p:extLst>
          </p:nvPr>
        </p:nvGraphicFramePr>
        <p:xfrm>
          <a:off x="658207" y="1792288"/>
          <a:ext cx="9376985" cy="520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5">
            <a:extLst>
              <a:ext uri="{FF2B5EF4-FFF2-40B4-BE49-F238E27FC236}">
                <a16:creationId xmlns:a16="http://schemas.microsoft.com/office/drawing/2014/main" id="{EA518B03-8848-CB49-8D97-5AE17552E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566" y="6996440"/>
            <a:ext cx="1010471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dirty="0">
                <a:latin typeface="Alegreya" pitchFamily="2" charset="0"/>
              </a:rPr>
              <a:t>Source: </a:t>
            </a:r>
            <a:r>
              <a:rPr lang="en-GB" altLang="en-US" sz="1400" dirty="0" err="1">
                <a:latin typeface="Alegreya" pitchFamily="2" charset="0"/>
              </a:rPr>
              <a:t>Popkin</a:t>
            </a:r>
            <a:r>
              <a:rPr lang="en-GB" altLang="en-US" sz="1400" dirty="0">
                <a:latin typeface="Alegreya" pitchFamily="2" charset="0"/>
              </a:rPr>
              <a:t> BM, Adair L, Akin JS, Black R, Briscoe J, </a:t>
            </a:r>
            <a:r>
              <a:rPr lang="en-GB" altLang="en-US" sz="1400" dirty="0" err="1">
                <a:latin typeface="Alegreya" pitchFamily="2" charset="0"/>
              </a:rPr>
              <a:t>Flieger</a:t>
            </a:r>
            <a:r>
              <a:rPr lang="en-GB" altLang="en-US" sz="1400" dirty="0">
                <a:latin typeface="Alegreya" pitchFamily="2" charset="0"/>
              </a:rPr>
              <a:t> W. Breast-feeding and diarrheal morbidity. </a:t>
            </a:r>
            <a:r>
              <a:rPr lang="en-GB" altLang="en-US" sz="1400" dirty="0" err="1">
                <a:latin typeface="Alegreya" pitchFamily="2" charset="0"/>
              </a:rPr>
              <a:t>Pediatrics</a:t>
            </a:r>
            <a:r>
              <a:rPr lang="en-GB" altLang="en-US" sz="1400" dirty="0">
                <a:latin typeface="Alegreya" pitchFamily="2" charset="0"/>
              </a:rPr>
              <a:t>. 1990;86:874</a:t>
            </a:r>
            <a:r>
              <a:rPr lang="en-US" sz="1400" dirty="0">
                <a:latin typeface="Alegreya" pitchFamily="2" charset="0"/>
              </a:rPr>
              <a:t>–</a:t>
            </a:r>
            <a:r>
              <a:rPr lang="en-GB" altLang="en-US" sz="1400" dirty="0">
                <a:latin typeface="Alegreya" pitchFamily="2" charset="0"/>
              </a:rPr>
              <a:t>82.</a:t>
            </a:r>
            <a:endParaRPr lang="en-US" altLang="en-US" sz="1400" dirty="0">
              <a:latin typeface="Alegreya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954E38-F085-974A-9155-9756BDA39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323850"/>
            <a:ext cx="9623425" cy="1260475"/>
          </a:xfrm>
        </p:spPr>
        <p:txBody>
          <a:bodyPr/>
          <a:lstStyle/>
          <a:p>
            <a:r>
              <a:rPr lang="en-GB" altLang="en-US" sz="3600" b="0" kern="1200" dirty="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Psychological benefits of breastfeeding</a:t>
            </a:r>
            <a:endParaRPr lang="en-US" sz="3600" b="0" kern="1200" dirty="0">
              <a:solidFill>
                <a:srgbClr val="335A8B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CB0E28-5491-F14B-BD52-1A60C9887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49" y="1795463"/>
            <a:ext cx="9623425" cy="5546725"/>
          </a:xfrm>
        </p:spPr>
        <p:txBody>
          <a:bodyPr/>
          <a:lstStyle/>
          <a:p>
            <a:pPr eaLnBrk="1" hangingPunct="1"/>
            <a:r>
              <a:rPr lang="en-GB" altLang="en-US" sz="3000" b="1" dirty="0">
                <a:latin typeface="Alegreya" pitchFamily="2" charset="0"/>
              </a:rPr>
              <a:t>Emotional bonding</a:t>
            </a:r>
          </a:p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Close, loving relationship between mother and baby</a:t>
            </a:r>
          </a:p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Mother more emotionally satisfied</a:t>
            </a:r>
          </a:p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Baby cries less</a:t>
            </a:r>
          </a:p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Baby may be more emotionally secure</a:t>
            </a:r>
          </a:p>
          <a:p>
            <a:pPr eaLnBrk="1" hangingPunct="1"/>
            <a:r>
              <a:rPr lang="en-GB" altLang="en-US" sz="3000" b="1" dirty="0">
                <a:latin typeface="Alegreya" pitchFamily="2" charset="0"/>
              </a:rPr>
              <a:t>Development</a:t>
            </a:r>
          </a:p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Children perform better on intelligence tests</a:t>
            </a:r>
          </a:p>
          <a:p>
            <a:endParaRPr lang="en-US" dirty="0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8A276825-96A0-4A47-B8D5-196AD5111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11/9</a:t>
            </a:r>
          </a:p>
        </p:txBody>
      </p:sp>
    </p:spTree>
    <p:extLst>
      <p:ext uri="{BB962C8B-B14F-4D97-AF65-F5344CB8AC3E}">
        <p14:creationId xmlns:p14="http://schemas.microsoft.com/office/powerpoint/2010/main" val="3777647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39F2F-A053-5B4F-9147-10EDBFC8F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46" y="323850"/>
            <a:ext cx="9623425" cy="1260475"/>
          </a:xfrm>
        </p:spPr>
        <p:txBody>
          <a:bodyPr/>
          <a:lstStyle/>
          <a:p>
            <a:r>
              <a:rPr lang="en-GB" altLang="en-US" sz="3600" b="0" kern="1200" dirty="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Risks of artificial feeding</a:t>
            </a:r>
            <a:endParaRPr lang="en-US" sz="3600" b="0" kern="1200" dirty="0">
              <a:solidFill>
                <a:srgbClr val="335A8B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A1EC6-0835-5140-BEBE-EEA0A389E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Interferes with bonding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More diarrhoea and persistent diarrhoea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More frequent respiratory infections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Malnutrition; vitamin A deficiency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More allergy and milk intolerance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Increased risk of some chronic diseases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Obesity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Lower scores on intelligence tests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Mother may become pregnant sooner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Increased risk of anaemia, ovarian cancer and breast cancer in the mother</a:t>
            </a:r>
          </a:p>
          <a:p>
            <a:pPr eaLnBrk="1" hangingPunct="1">
              <a:buFontTx/>
              <a:buChar char="•"/>
            </a:pPr>
            <a:endParaRPr lang="en-US" dirty="0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CB04390D-0BA3-1A4F-B9D6-EEEF92FE2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180" y="74613"/>
            <a:ext cx="94208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11/10</a:t>
            </a:r>
          </a:p>
        </p:txBody>
      </p:sp>
    </p:spTree>
    <p:extLst>
      <p:ext uri="{BB962C8B-B14F-4D97-AF65-F5344CB8AC3E}">
        <p14:creationId xmlns:p14="http://schemas.microsoft.com/office/powerpoint/2010/main" val="1131839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AE9FB-2452-B448-BA9C-FBEAE3F26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323850"/>
            <a:ext cx="9623425" cy="1260475"/>
          </a:xfrm>
        </p:spPr>
        <p:txBody>
          <a:bodyPr/>
          <a:lstStyle/>
          <a:p>
            <a:r>
              <a:rPr lang="en-GB" altLang="en-US" sz="3600" b="0" kern="1200" dirty="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Breast milk in the second year </a:t>
            </a:r>
            <a:r>
              <a:rPr lang="en-GB" altLang="en-US" sz="3600" b="0" kern="120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of life</a:t>
            </a:r>
            <a:endParaRPr lang="en-US" sz="3600" b="0" kern="1200" dirty="0">
              <a:solidFill>
                <a:srgbClr val="335A8B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BA57074E-AE92-BB4B-A684-7BD3DF43D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180" y="74613"/>
            <a:ext cx="94208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11/11</a:t>
            </a:r>
          </a:p>
        </p:txBody>
      </p:sp>
      <p:grpSp>
        <p:nvGrpSpPr>
          <p:cNvPr id="58" name="Group 7">
            <a:extLst>
              <a:ext uri="{FF2B5EF4-FFF2-40B4-BE49-F238E27FC236}">
                <a16:creationId xmlns:a16="http://schemas.microsoft.com/office/drawing/2014/main" id="{F942D90A-CD81-6F4F-A168-9B2B1FAADC22}"/>
              </a:ext>
            </a:extLst>
          </p:cNvPr>
          <p:cNvGrpSpPr>
            <a:grpSpLocks/>
          </p:cNvGrpSpPr>
          <p:nvPr/>
        </p:nvGrpSpPr>
        <p:grpSpPr bwMode="auto">
          <a:xfrm>
            <a:off x="550221" y="1980431"/>
            <a:ext cx="9765030" cy="4917440"/>
            <a:chOff x="168" y="1430"/>
            <a:chExt cx="5592" cy="2560"/>
          </a:xfrm>
        </p:grpSpPr>
        <p:grpSp>
          <p:nvGrpSpPr>
            <p:cNvPr id="59" name="Group 8">
              <a:extLst>
                <a:ext uri="{FF2B5EF4-FFF2-40B4-BE49-F238E27FC236}">
                  <a16:creationId xmlns:a16="http://schemas.microsoft.com/office/drawing/2014/main" id="{4744DDF0-F5EF-8C4F-9607-F4921E41C8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" y="1430"/>
              <a:ext cx="5592" cy="2560"/>
              <a:chOff x="168" y="1430"/>
              <a:chExt cx="5592" cy="2560"/>
            </a:xfrm>
          </p:grpSpPr>
          <p:pic>
            <p:nvPicPr>
              <p:cNvPr id="61" name="Picture 9" descr="scl15">
                <a:extLst>
                  <a:ext uri="{FF2B5EF4-FFF2-40B4-BE49-F238E27FC236}">
                    <a16:creationId xmlns:a16="http://schemas.microsoft.com/office/drawing/2014/main" id="{2952BEA6-2B94-7148-AB2E-FE92B5A7DA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0" y="1525"/>
                <a:ext cx="3855" cy="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" name="Text Box 10">
                <a:extLst>
                  <a:ext uri="{FF2B5EF4-FFF2-40B4-BE49-F238E27FC236}">
                    <a16:creationId xmlns:a16="http://schemas.microsoft.com/office/drawing/2014/main" id="{351752AD-4C33-2D4F-96AB-4E7A2A9596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-760" y="2362"/>
                <a:ext cx="2086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-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2000" b="1" dirty="0">
                    <a:latin typeface="Alegreya" pitchFamily="2" charset="0"/>
                  </a:rPr>
                  <a:t>Percentage of daily needs</a:t>
                </a:r>
              </a:p>
            </p:txBody>
          </p:sp>
          <p:sp>
            <p:nvSpPr>
              <p:cNvPr id="63" name="Text Box 11">
                <a:extLst>
                  <a:ext uri="{FF2B5EF4-FFF2-40B4-BE49-F238E27FC236}">
                    <a16:creationId xmlns:a16="http://schemas.microsoft.com/office/drawing/2014/main" id="{B6CF93D2-7368-E34B-BC84-51B04294C0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" y="1430"/>
                <a:ext cx="49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-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GB" altLang="en-US" sz="1800"/>
                  <a:t>100%</a:t>
                </a:r>
              </a:p>
            </p:txBody>
          </p:sp>
          <p:sp>
            <p:nvSpPr>
              <p:cNvPr id="64" name="Text Box 12">
                <a:extLst>
                  <a:ext uri="{FF2B5EF4-FFF2-40B4-BE49-F238E27FC236}">
                    <a16:creationId xmlns:a16="http://schemas.microsoft.com/office/drawing/2014/main" id="{7E706475-37AF-5549-88C8-8BF6C2F4C1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" y="1888"/>
                <a:ext cx="49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-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GB" altLang="en-US" sz="1800"/>
                  <a:t>75%</a:t>
                </a:r>
              </a:p>
            </p:txBody>
          </p:sp>
          <p:sp>
            <p:nvSpPr>
              <p:cNvPr id="65" name="Text Box 13">
                <a:extLst>
                  <a:ext uri="{FF2B5EF4-FFF2-40B4-BE49-F238E27FC236}">
                    <a16:creationId xmlns:a16="http://schemas.microsoft.com/office/drawing/2014/main" id="{BF2A8204-1365-9A4E-9C12-4DA88D22D9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" y="2341"/>
                <a:ext cx="49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-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GB" altLang="en-US" sz="1800"/>
                  <a:t>50%</a:t>
                </a:r>
              </a:p>
            </p:txBody>
          </p:sp>
          <p:sp>
            <p:nvSpPr>
              <p:cNvPr id="66" name="Text Box 14">
                <a:extLst>
                  <a:ext uri="{FF2B5EF4-FFF2-40B4-BE49-F238E27FC236}">
                    <a16:creationId xmlns:a16="http://schemas.microsoft.com/office/drawing/2014/main" id="{69E2F7EE-A7B4-CC42-95BA-CB18A9089A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" y="2836"/>
                <a:ext cx="49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-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GB" altLang="en-US" sz="1800"/>
                  <a:t>25%</a:t>
                </a:r>
              </a:p>
            </p:txBody>
          </p:sp>
          <p:sp>
            <p:nvSpPr>
              <p:cNvPr id="67" name="Text Box 15">
                <a:extLst>
                  <a:ext uri="{FF2B5EF4-FFF2-40B4-BE49-F238E27FC236}">
                    <a16:creationId xmlns:a16="http://schemas.microsoft.com/office/drawing/2014/main" id="{9E6CF1A4-58FE-2242-A81E-A4173CED6C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" y="3290"/>
                <a:ext cx="49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-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GB" altLang="en-US" sz="1800"/>
                  <a:t>0%</a:t>
                </a:r>
              </a:p>
            </p:txBody>
          </p:sp>
          <p:sp>
            <p:nvSpPr>
              <p:cNvPr id="68" name="Text Box 16">
                <a:extLst>
                  <a:ext uri="{FF2B5EF4-FFF2-40B4-BE49-F238E27FC236}">
                    <a16:creationId xmlns:a16="http://schemas.microsoft.com/office/drawing/2014/main" id="{788556CB-B5E4-5545-8942-F07C20A9F5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0" y="3475"/>
                <a:ext cx="86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-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1800"/>
                  <a:t>Energy</a:t>
                </a:r>
              </a:p>
            </p:txBody>
          </p:sp>
          <p:sp>
            <p:nvSpPr>
              <p:cNvPr id="69" name="Text Box 17">
                <a:extLst>
                  <a:ext uri="{FF2B5EF4-FFF2-40B4-BE49-F238E27FC236}">
                    <a16:creationId xmlns:a16="http://schemas.microsoft.com/office/drawing/2014/main" id="{CE767E91-129F-8A42-8377-20D8A2E7C7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3" y="3475"/>
                <a:ext cx="86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-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1800"/>
                  <a:t>Protein</a:t>
                </a:r>
              </a:p>
            </p:txBody>
          </p:sp>
          <p:sp>
            <p:nvSpPr>
              <p:cNvPr id="70" name="Text Box 18">
                <a:extLst>
                  <a:ext uri="{FF2B5EF4-FFF2-40B4-BE49-F238E27FC236}">
                    <a16:creationId xmlns:a16="http://schemas.microsoft.com/office/drawing/2014/main" id="{1D9FD3DD-5AD8-744B-9398-F2BB53FE2D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5" y="3475"/>
                <a:ext cx="86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-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1800"/>
                  <a:t>Iron</a:t>
                </a:r>
              </a:p>
            </p:txBody>
          </p:sp>
          <p:sp>
            <p:nvSpPr>
              <p:cNvPr id="71" name="Text Box 19">
                <a:extLst>
                  <a:ext uri="{FF2B5EF4-FFF2-40B4-BE49-F238E27FC236}">
                    <a16:creationId xmlns:a16="http://schemas.microsoft.com/office/drawing/2014/main" id="{5D132915-8B87-B248-8B57-D074076660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8" y="3475"/>
                <a:ext cx="86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-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1800"/>
                  <a:t>Vitamin A</a:t>
                </a:r>
              </a:p>
            </p:txBody>
          </p:sp>
          <p:sp>
            <p:nvSpPr>
              <p:cNvPr id="72" name="Text Box 20">
                <a:extLst>
                  <a:ext uri="{FF2B5EF4-FFF2-40B4-BE49-F238E27FC236}">
                    <a16:creationId xmlns:a16="http://schemas.microsoft.com/office/drawing/2014/main" id="{CC4D98BC-C5B3-B64C-A11E-F4C5AD06CA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3" y="3702"/>
                <a:ext cx="435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-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3000" b="1" dirty="0">
                    <a:latin typeface="Alegreya" pitchFamily="2" charset="0"/>
                  </a:rPr>
                  <a:t>Nutrient</a:t>
                </a:r>
              </a:p>
            </p:txBody>
          </p:sp>
          <p:pic>
            <p:nvPicPr>
              <p:cNvPr id="73" name="Picture 21" descr="scl16">
                <a:extLst>
                  <a:ext uri="{FF2B5EF4-FFF2-40B4-BE49-F238E27FC236}">
                    <a16:creationId xmlns:a16="http://schemas.microsoft.com/office/drawing/2014/main" id="{DDB54493-17FE-0F4E-A292-09A369029A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1" y="1525"/>
                <a:ext cx="120" cy="10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4" name="Text Box 22">
                <a:extLst>
                  <a:ext uri="{FF2B5EF4-FFF2-40B4-BE49-F238E27FC236}">
                    <a16:creationId xmlns:a16="http://schemas.microsoft.com/office/drawing/2014/main" id="{76941C41-FB20-C849-86B2-7E7B1D04E3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1" y="1480"/>
                <a:ext cx="793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-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600" b="1" dirty="0">
                    <a:latin typeface="Alegreya" pitchFamily="2" charset="0"/>
                  </a:rPr>
                  <a:t>Gap</a:t>
                </a:r>
              </a:p>
            </p:txBody>
          </p:sp>
          <p:sp>
            <p:nvSpPr>
              <p:cNvPr id="75" name="Text Box 23">
                <a:extLst>
                  <a:ext uri="{FF2B5EF4-FFF2-40B4-BE49-F238E27FC236}">
                    <a16:creationId xmlns:a16="http://schemas.microsoft.com/office/drawing/2014/main" id="{E5E9C90A-BD20-C748-8DBF-EDF4EB26CE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1" y="2432"/>
                <a:ext cx="839" cy="4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-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600" b="1" dirty="0">
                    <a:latin typeface="Alegreya" pitchFamily="2" charset="0"/>
                  </a:rPr>
                  <a:t>Provided by 550 mL breast milk</a:t>
                </a:r>
              </a:p>
            </p:txBody>
          </p:sp>
        </p:grpSp>
        <p:graphicFrame>
          <p:nvGraphicFramePr>
            <p:cNvPr id="60" name="Object 24">
              <a:extLst>
                <a:ext uri="{FF2B5EF4-FFF2-40B4-BE49-F238E27FC236}">
                  <a16:creationId xmlns:a16="http://schemas.microsoft.com/office/drawing/2014/main" id="{0DDE8A56-CAE6-0140-B134-8223D60C7CC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2423721"/>
                </p:ext>
              </p:extLst>
            </p:nvPr>
          </p:nvGraphicFramePr>
          <p:xfrm>
            <a:off x="930" y="1480"/>
            <a:ext cx="3855" cy="20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4" imgW="3936508" imgH="2400000" progId="PhotoshopElements.Image.2">
                    <p:embed/>
                  </p:oleObj>
                </mc:Choice>
                <mc:Fallback>
                  <p:oleObj name="Image" r:id="rId4" imgW="3936508" imgH="2400000" progId="PhotoshopElements.Image.2">
                    <p:embed/>
                    <p:pic>
                      <p:nvPicPr>
                        <p:cNvPr id="60" name="Object 24">
                          <a:extLst>
                            <a:ext uri="{FF2B5EF4-FFF2-40B4-BE49-F238E27FC236}">
                              <a16:creationId xmlns:a16="http://schemas.microsoft.com/office/drawing/2014/main" id="{0DDE8A56-CAE6-0140-B134-8223D60C7CC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" y="1480"/>
                          <a:ext cx="3855" cy="20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95957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0850" y="331828"/>
            <a:ext cx="10031412" cy="1260475"/>
          </a:xfrm>
        </p:spPr>
        <p:txBody>
          <a:bodyPr/>
          <a:lstStyle/>
          <a:p>
            <a:r>
              <a:rPr lang="en-GB" altLang="en-US" sz="3600" b="0" kern="1200" dirty="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Session 12: How breastfeeding works 1 </a:t>
            </a:r>
            <a:br>
              <a:rPr lang="en-GB" altLang="en-US" sz="3600" b="0" kern="1200" dirty="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US" sz="3600" b="0" kern="1200" dirty="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– objectives</a:t>
            </a:r>
            <a:endParaRPr lang="en-GB" altLang="en-US" sz="3600" b="0" kern="1200" dirty="0">
              <a:solidFill>
                <a:srgbClr val="335A8B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821220"/>
            <a:ext cx="9623425" cy="5546725"/>
          </a:xfrm>
        </p:spPr>
        <p:txBody>
          <a:bodyPr/>
          <a:lstStyle/>
          <a:p>
            <a:pPr eaLnBrk="1" hangingPunct="1"/>
            <a:r>
              <a:rPr lang="en-GB" altLang="en-US" sz="3000" dirty="0">
                <a:latin typeface="Alegreya" pitchFamily="2" charset="0"/>
              </a:rPr>
              <a:t>After completing this session, participants will be able to:</a:t>
            </a:r>
          </a:p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name the main parts of the breast and describe their function</a:t>
            </a:r>
          </a:p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describe the hormonal control of production and ejection of breast milk</a:t>
            </a:r>
          </a:p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describe the difference between good and poor attachment of a baby at the breast</a:t>
            </a:r>
          </a:p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describe the difference between effective and ineffective suckling</a:t>
            </a:r>
          </a:p>
          <a:p>
            <a:pPr>
              <a:defRPr/>
            </a:pPr>
            <a:endParaRPr lang="en-GB" altLang="en-US" sz="3000" kern="1200" dirty="0">
              <a:latin typeface="Alegreya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12/1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70235-5629-734F-AD14-C16AA1C42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34" y="328914"/>
            <a:ext cx="9623425" cy="1260475"/>
          </a:xfrm>
        </p:spPr>
        <p:txBody>
          <a:bodyPr/>
          <a:lstStyle/>
          <a:p>
            <a:r>
              <a:rPr lang="en-GB" altLang="en-US" sz="3600" b="0" kern="1200" dirty="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Anatomy of the breast</a:t>
            </a:r>
            <a:endParaRPr lang="en-US" sz="3600" b="0" kern="1200" dirty="0">
              <a:solidFill>
                <a:srgbClr val="335A8B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5A2DF7C0-3C7B-EF47-B883-0FAC865E5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12/2</a:t>
            </a:r>
          </a:p>
        </p:txBody>
      </p:sp>
      <p:grpSp>
        <p:nvGrpSpPr>
          <p:cNvPr id="5" name="Group 22">
            <a:extLst>
              <a:ext uri="{FF2B5EF4-FFF2-40B4-BE49-F238E27FC236}">
                <a16:creationId xmlns:a16="http://schemas.microsoft.com/office/drawing/2014/main" id="{AF8C0E98-C122-0441-BB3C-A48124ABDCA6}"/>
              </a:ext>
            </a:extLst>
          </p:cNvPr>
          <p:cNvGrpSpPr>
            <a:grpSpLocks/>
          </p:cNvGrpSpPr>
          <p:nvPr/>
        </p:nvGrpSpPr>
        <p:grpSpPr bwMode="auto">
          <a:xfrm>
            <a:off x="1052513" y="1398588"/>
            <a:ext cx="8884969" cy="5908675"/>
            <a:chOff x="657" y="799"/>
            <a:chExt cx="4786" cy="3376"/>
          </a:xfrm>
        </p:grpSpPr>
        <p:graphicFrame>
          <p:nvGraphicFramePr>
            <p:cNvPr id="6" name="Object 18">
              <a:extLst>
                <a:ext uri="{FF2B5EF4-FFF2-40B4-BE49-F238E27FC236}">
                  <a16:creationId xmlns:a16="http://schemas.microsoft.com/office/drawing/2014/main" id="{402ADE4D-E2D9-634F-8D9D-14F22CD62EB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57" y="799"/>
            <a:ext cx="2838" cy="3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2" imgW="5841270" imgH="6780952" progId="Photoshop.Image.7">
                    <p:embed/>
                  </p:oleObj>
                </mc:Choice>
                <mc:Fallback>
                  <p:oleObj name="Image" r:id="rId2" imgW="5841270" imgH="6780952" progId="Photoshop.Image.7">
                    <p:embed/>
                    <p:pic>
                      <p:nvPicPr>
                        <p:cNvPr id="6" name="Object 18">
                          <a:extLst>
                            <a:ext uri="{FF2B5EF4-FFF2-40B4-BE49-F238E27FC236}">
                              <a16:creationId xmlns:a16="http://schemas.microsoft.com/office/drawing/2014/main" id="{402ADE4D-E2D9-634F-8D9D-14F22CD62EB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799"/>
                          <a:ext cx="2838" cy="32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8A1E050C-043C-EA4B-8075-3277A9A46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2478"/>
              <a:ext cx="1044" cy="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306" tIns="52153" rIns="104306" bIns="52153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300" dirty="0">
                  <a:latin typeface="Alegreya" pitchFamily="2" charset="0"/>
                </a:rPr>
                <a:t>Nipple</a:t>
              </a: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E855E9D4-D20A-BB43-A98C-360DD2963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2069"/>
              <a:ext cx="1044" cy="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306" tIns="52153" rIns="104306" bIns="52153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300" dirty="0">
                  <a:latin typeface="Alegreya" pitchFamily="2" charset="0"/>
                </a:rPr>
                <a:t>Large ducts</a:t>
              </a:r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1EE21FBF-EE95-0B4D-B0D9-998020C4A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1661"/>
              <a:ext cx="1044" cy="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306" tIns="52153" rIns="104306" bIns="52153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300" dirty="0">
                  <a:latin typeface="Alegreya" pitchFamily="2" charset="0"/>
                </a:rPr>
                <a:t>Ducts</a:t>
              </a:r>
            </a:p>
          </p:txBody>
        </p:sp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E0623ECB-0E67-6F4B-9C8B-C8565572F2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9" y="3271"/>
              <a:ext cx="1814" cy="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306" tIns="52153" rIns="104306" bIns="52153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300" dirty="0">
                  <a:latin typeface="Alegreya" pitchFamily="2" charset="0"/>
                </a:rPr>
                <a:t>Montgomery’s glands</a:t>
              </a:r>
            </a:p>
          </p:txBody>
        </p:sp>
        <p:sp>
          <p:nvSpPr>
            <p:cNvPr id="11" name="Text Box 9">
              <a:extLst>
                <a:ext uri="{FF2B5EF4-FFF2-40B4-BE49-F238E27FC236}">
                  <a16:creationId xmlns:a16="http://schemas.microsoft.com/office/drawing/2014/main" id="{0BA67EF5-4AC0-F841-9663-651371A605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976"/>
              <a:ext cx="771" cy="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306" tIns="52153" rIns="104306" bIns="52153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300" dirty="0">
                  <a:latin typeface="Alegreya" pitchFamily="2" charset="0"/>
                </a:rPr>
                <a:t>Areola</a:t>
              </a:r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915C2BA4-73B8-A24C-AE75-87E26981A1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3566"/>
              <a:ext cx="908" cy="2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306" tIns="52153" rIns="104306" bIns="52153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300" dirty="0">
                  <a:latin typeface="Alegreya" pitchFamily="2" charset="0"/>
                </a:rPr>
                <a:t>Alveoli</a:t>
              </a:r>
            </a:p>
          </p:txBody>
        </p:sp>
        <p:sp>
          <p:nvSpPr>
            <p:cNvPr id="13" name="Text Box 12">
              <a:extLst>
                <a:ext uri="{FF2B5EF4-FFF2-40B4-BE49-F238E27FC236}">
                  <a16:creationId xmlns:a16="http://schemas.microsoft.com/office/drawing/2014/main" id="{34385A8D-C551-8E40-8564-3A40D3474D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5" y="3714"/>
              <a:ext cx="1179" cy="4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306" tIns="52153" rIns="104306" bIns="52153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300" dirty="0">
                  <a:latin typeface="Alegreya" pitchFamily="2" charset="0"/>
                </a:rPr>
                <a:t>Supporting tissue and fat</a:t>
              </a:r>
            </a:p>
          </p:txBody>
        </p:sp>
        <p:sp>
          <p:nvSpPr>
            <p:cNvPr id="14" name="Text Box 13">
              <a:extLst>
                <a:ext uri="{FF2B5EF4-FFF2-40B4-BE49-F238E27FC236}">
                  <a16:creationId xmlns:a16="http://schemas.microsoft.com/office/drawing/2014/main" id="{CCBA38C6-E090-A749-B301-05AD915D9A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" y="1337"/>
              <a:ext cx="1497" cy="2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306" tIns="52153" rIns="104306" bIns="52153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300" dirty="0">
                  <a:latin typeface="Alegreya" pitchFamily="2" charset="0"/>
                </a:rPr>
                <a:t>Milk-secreting cells</a:t>
              </a:r>
            </a:p>
          </p:txBody>
        </p:sp>
        <p:sp>
          <p:nvSpPr>
            <p:cNvPr id="15" name="Text Box 14">
              <a:extLst>
                <a:ext uri="{FF2B5EF4-FFF2-40B4-BE49-F238E27FC236}">
                  <a16:creationId xmlns:a16="http://schemas.microsoft.com/office/drawing/2014/main" id="{5092B008-863A-1549-A76C-960E12ED05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" y="935"/>
              <a:ext cx="998" cy="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306" tIns="52153" rIns="104306" bIns="52153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300" dirty="0">
                  <a:latin typeface="Alegreya" pitchFamily="2" charset="0"/>
                </a:rPr>
                <a:t>Muscle cells</a:t>
              </a:r>
            </a:p>
          </p:txBody>
        </p:sp>
        <p:sp>
          <p:nvSpPr>
            <p:cNvPr id="18" name="AutoShape 19">
              <a:extLst>
                <a:ext uri="{FF2B5EF4-FFF2-40B4-BE49-F238E27FC236}">
                  <a16:creationId xmlns:a16="http://schemas.microsoft.com/office/drawing/2014/main" id="{B71E29B9-C705-E34C-9219-D4A516B28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8" y="890"/>
              <a:ext cx="90" cy="318"/>
            </a:xfrm>
            <a:prstGeom prst="leftBrace">
              <a:avLst>
                <a:gd name="adj1" fmla="val 29444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Text Box 20">
              <a:extLst>
                <a:ext uri="{FF2B5EF4-FFF2-40B4-BE49-F238E27FC236}">
                  <a16:creationId xmlns:a16="http://schemas.microsoft.com/office/drawing/2014/main" id="{31002529-F679-CD4D-8743-8E3151B093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5" y="1260"/>
              <a:ext cx="1248" cy="4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306" tIns="52153" rIns="104306" bIns="52153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 dirty="0">
                  <a:latin typeface="Alegreya" pitchFamily="2" charset="0"/>
                </a:rPr>
                <a:t>Prolactin makes them secrete milk</a:t>
              </a:r>
            </a:p>
          </p:txBody>
        </p:sp>
        <p:sp>
          <p:nvSpPr>
            <p:cNvPr id="16" name="Text Box 16">
              <a:extLst>
                <a:ext uri="{FF2B5EF4-FFF2-40B4-BE49-F238E27FC236}">
                  <a16:creationId xmlns:a16="http://schemas.microsoft.com/office/drawing/2014/main" id="{2BEC8A16-0BE2-B34B-9C00-27EE23DBFB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9" y="845"/>
              <a:ext cx="1248" cy="4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306" tIns="52153" rIns="104306" bIns="52153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 dirty="0">
                  <a:latin typeface="Alegreya" pitchFamily="2" charset="0"/>
                </a:rPr>
                <a:t>Oxytocin makes them contract</a:t>
              </a:r>
            </a:p>
          </p:txBody>
        </p:sp>
        <p:sp>
          <p:nvSpPr>
            <p:cNvPr id="17" name="AutoShape 17">
              <a:extLst>
                <a:ext uri="{FF2B5EF4-FFF2-40B4-BE49-F238E27FC236}">
                  <a16:creationId xmlns:a16="http://schemas.microsoft.com/office/drawing/2014/main" id="{B043CCFA-6643-3C42-A0C9-D1AC883E0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1307"/>
              <a:ext cx="90" cy="318"/>
            </a:xfrm>
            <a:prstGeom prst="leftBrace">
              <a:avLst>
                <a:gd name="adj1" fmla="val 29444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1147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F4FC9-980E-B449-BDF6-C898B312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18" y="323850"/>
            <a:ext cx="9623425" cy="1260475"/>
          </a:xfrm>
        </p:spPr>
        <p:txBody>
          <a:bodyPr/>
          <a:lstStyle/>
          <a:p>
            <a:r>
              <a:rPr lang="en-GB" altLang="en-US" sz="3600" b="0" kern="1200" dirty="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Prolactin</a:t>
            </a:r>
            <a:endParaRPr lang="en-US" sz="3600" b="0" kern="1200" dirty="0">
              <a:solidFill>
                <a:srgbClr val="335A8B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66579E4C-CB99-3C49-9D59-D06B8CB84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12/3</a:t>
            </a:r>
          </a:p>
        </p:txBody>
      </p:sp>
      <p:grpSp>
        <p:nvGrpSpPr>
          <p:cNvPr id="11" name="Group 13">
            <a:extLst>
              <a:ext uri="{FF2B5EF4-FFF2-40B4-BE49-F238E27FC236}">
                <a16:creationId xmlns:a16="http://schemas.microsoft.com/office/drawing/2014/main" id="{8B6DD37A-2699-E54C-BCE6-676E8F05E993}"/>
              </a:ext>
            </a:extLst>
          </p:cNvPr>
          <p:cNvGrpSpPr>
            <a:grpSpLocks/>
          </p:cNvGrpSpPr>
          <p:nvPr/>
        </p:nvGrpSpPr>
        <p:grpSpPr bwMode="auto">
          <a:xfrm>
            <a:off x="738317" y="2290763"/>
            <a:ext cx="9646946" cy="4832537"/>
            <a:chOff x="247" y="1257"/>
            <a:chExt cx="5512" cy="2929"/>
          </a:xfrm>
        </p:grpSpPr>
        <p:sp>
          <p:nvSpPr>
            <p:cNvPr id="12" name="Text Box 5">
              <a:extLst>
                <a:ext uri="{FF2B5EF4-FFF2-40B4-BE49-F238E27FC236}">
                  <a16:creationId xmlns:a16="http://schemas.microsoft.com/office/drawing/2014/main" id="{C5826937-DA7F-6C4C-A110-6FBA4A90B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" y="1896"/>
              <a:ext cx="1392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8339" tIns="49169" rIns="98339" bIns="49169">
              <a:spAutoFit/>
            </a:bodyPr>
            <a:lstStyle>
              <a:lvl1pPr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defRPr/>
              </a:pPr>
              <a:r>
                <a:rPr lang="en-GB" altLang="en-US" sz="2400" dirty="0">
                  <a:latin typeface="Alegreya" pitchFamily="2" charset="0"/>
                </a:rPr>
                <a:t>Prolactin in blood</a:t>
              </a:r>
            </a:p>
          </p:txBody>
        </p: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A0AFFF8D-CBAD-A84B-AD91-16A071DDA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3158"/>
              <a:ext cx="1329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8339" tIns="49169" rIns="98339" bIns="49169">
              <a:spAutoFit/>
            </a:bodyPr>
            <a:lstStyle>
              <a:lvl1pPr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defRPr/>
              </a:pPr>
              <a:r>
                <a:rPr lang="en-GB" altLang="en-US" sz="2400" dirty="0">
                  <a:latin typeface="Alegreya" pitchFamily="2" charset="0"/>
                </a:rPr>
                <a:t>Baby suckling</a:t>
              </a:r>
            </a:p>
          </p:txBody>
        </p:sp>
        <p:sp>
          <p:nvSpPr>
            <p:cNvPr id="14" name="Text Box 7">
              <a:extLst>
                <a:ext uri="{FF2B5EF4-FFF2-40B4-BE49-F238E27FC236}">
                  <a16:creationId xmlns:a16="http://schemas.microsoft.com/office/drawing/2014/main" id="{23BED191-5857-544E-89EC-5874D83CCE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4" y="1257"/>
              <a:ext cx="1814" cy="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8339" tIns="49169" rIns="98339" bIns="49169">
              <a:spAutoFit/>
            </a:bodyPr>
            <a:lstStyle>
              <a:lvl1pPr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GB" altLang="en-US" sz="2400" dirty="0">
                  <a:latin typeface="Alegreya" pitchFamily="2" charset="0"/>
                </a:rPr>
                <a:t>Sensory impulses </a:t>
              </a:r>
              <a:br>
                <a:rPr lang="en-GB" altLang="en-US" sz="2400" dirty="0">
                  <a:latin typeface="Alegreya" pitchFamily="2" charset="0"/>
                </a:rPr>
              </a:br>
              <a:r>
                <a:rPr lang="en-GB" altLang="en-US" sz="2400" dirty="0">
                  <a:latin typeface="Alegreya" pitchFamily="2" charset="0"/>
                </a:rPr>
                <a:t>from nipples</a:t>
              </a:r>
            </a:p>
          </p:txBody>
        </p:sp>
        <p:sp>
          <p:nvSpPr>
            <p:cNvPr id="15" name="Text Box 9" descr="Light upward diagonal">
              <a:extLst>
                <a:ext uri="{FF2B5EF4-FFF2-40B4-BE49-F238E27FC236}">
                  <a16:creationId xmlns:a16="http://schemas.microsoft.com/office/drawing/2014/main" id="{C37C00B3-D03B-1C4B-9052-B77FF582FE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6" y="2275"/>
              <a:ext cx="834" cy="1010"/>
            </a:xfrm>
            <a:prstGeom prst="rect">
              <a:avLst/>
            </a:prstGeom>
            <a:pattFill prst="ltUpDiag">
              <a:fgClr>
                <a:schemeClr val="tx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8339" tIns="49169" rIns="98339" bIns="49169">
              <a:spAutoFit/>
            </a:bodyPr>
            <a:lstStyle>
              <a:lvl1pPr defTabSz="8699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52463" defTabSz="8699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303338" defTabSz="8699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955800" defTabSz="8699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608263" defTabSz="8699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065463" defTabSz="8699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522663" defTabSz="8699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979863" defTabSz="8699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437063" defTabSz="8699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2546">
                  <a:solidFill>
                    <a:schemeClr val="hlink"/>
                  </a:solidFill>
                  <a:latin typeface="Times New Roman" panose="02020603050405020304" pitchFamily="18" charset="0"/>
                </a:rPr>
                <a:t>                  </a:t>
              </a:r>
              <a:br>
                <a:rPr lang="en-GB" altLang="en-US" sz="2546">
                  <a:solidFill>
                    <a:schemeClr val="hlink"/>
                  </a:solidFill>
                  <a:latin typeface="Times New Roman" panose="02020603050405020304" pitchFamily="18" charset="0"/>
                </a:rPr>
              </a:br>
              <a:br>
                <a:rPr lang="en-GB" altLang="en-US" sz="2546">
                  <a:solidFill>
                    <a:schemeClr val="hlink"/>
                  </a:solidFill>
                  <a:latin typeface="Times New Roman" panose="02020603050405020304" pitchFamily="18" charset="0"/>
                </a:rPr>
              </a:br>
              <a:br>
                <a:rPr lang="en-GB" altLang="en-US" sz="2546">
                  <a:solidFill>
                    <a:schemeClr val="hlink"/>
                  </a:solidFill>
                  <a:latin typeface="Times New Roman" panose="02020603050405020304" pitchFamily="18" charset="0"/>
                </a:rPr>
              </a:br>
              <a:endParaRPr lang="en-GB" altLang="en-US" sz="2546">
                <a:solidFill>
                  <a:schemeClr val="hlin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AutoShape 10">
              <a:extLst>
                <a:ext uri="{FF2B5EF4-FFF2-40B4-BE49-F238E27FC236}">
                  <a16:creationId xmlns:a16="http://schemas.microsoft.com/office/drawing/2014/main" id="{87EC914E-BAAA-5D4C-852C-D54B7FB7B2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539" y="2568"/>
              <a:ext cx="408" cy="674"/>
            </a:xfrm>
            <a:prstGeom prst="moon">
              <a:avLst>
                <a:gd name="adj" fmla="val 5317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defRPr/>
              </a:pPr>
              <a:endParaRPr lang="en-US" altLang="en-US" sz="1985"/>
            </a:p>
          </p:txBody>
        </p:sp>
        <p:sp>
          <p:nvSpPr>
            <p:cNvPr id="17" name="Text Box 11">
              <a:extLst>
                <a:ext uri="{FF2B5EF4-FFF2-40B4-BE49-F238E27FC236}">
                  <a16:creationId xmlns:a16="http://schemas.microsoft.com/office/drawing/2014/main" id="{A378A657-C4E3-2D4B-9756-2479935918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2" y="3404"/>
              <a:ext cx="1837" cy="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8339" tIns="49169" rIns="98339" bIns="49169">
              <a:spAutoFit/>
            </a:bodyPr>
            <a:lstStyle>
              <a:lvl1pPr marL="306388" indent="-306388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42900" indent="-342900" eaLnBrk="1" hangingPunct="1">
                <a:lnSpc>
                  <a:spcPct val="90000"/>
                </a:lnSpc>
                <a:spcBef>
                  <a:spcPct val="500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GB" altLang="en-US" sz="2400" dirty="0">
                  <a:latin typeface="Alegreya" pitchFamily="2" charset="0"/>
                </a:rPr>
                <a:t>More prolactin secreted at night</a:t>
              </a:r>
            </a:p>
            <a:p>
              <a:pPr marL="342900" indent="-342900" eaLnBrk="1" hangingPunct="1">
                <a:lnSpc>
                  <a:spcPct val="90000"/>
                </a:lnSpc>
                <a:spcBef>
                  <a:spcPct val="500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GB" altLang="en-US" sz="2400" dirty="0">
                  <a:latin typeface="Alegreya" pitchFamily="2" charset="0"/>
                </a:rPr>
                <a:t>Suppresses ovulation</a:t>
              </a:r>
            </a:p>
          </p:txBody>
        </p:sp>
      </p:grpSp>
      <p:pic>
        <p:nvPicPr>
          <p:cNvPr id="18" name="Picture 1">
            <a:extLst>
              <a:ext uri="{FF2B5EF4-FFF2-40B4-BE49-F238E27FC236}">
                <a16:creationId xmlns:a16="http://schemas.microsoft.com/office/drawing/2014/main" id="{959CF2D0-4944-1442-B775-18EA8A93D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t="-1331"/>
          <a:stretch>
            <a:fillRect/>
          </a:stretch>
        </p:blipFill>
        <p:spPr bwMode="auto">
          <a:xfrm>
            <a:off x="3265488" y="2063750"/>
            <a:ext cx="3727450" cy="519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3">
            <a:extLst>
              <a:ext uri="{FF2B5EF4-FFF2-40B4-BE49-F238E27FC236}">
                <a16:creationId xmlns:a16="http://schemas.microsoft.com/office/drawing/2014/main" id="{A5234A2E-9F84-024B-8CDC-EC79EBB9367B}"/>
              </a:ext>
            </a:extLst>
          </p:cNvPr>
          <p:cNvSpPr txBox="1">
            <a:spLocks noChangeArrowheads="1"/>
          </p:cNvSpPr>
          <p:nvPr/>
        </p:nvSpPr>
        <p:spPr>
          <a:xfrm>
            <a:off x="809625" y="1384300"/>
            <a:ext cx="9220200" cy="598488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725" indent="-3254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+mn-lt"/>
              </a:defRPr>
            </a:lvl3pPr>
            <a:lvl4pPr marL="18256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tx1"/>
                </a:solidFill>
                <a:latin typeface="+mn-lt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GB" altLang="en-US" sz="3000" kern="0" dirty="0">
                <a:latin typeface="Alegreya" pitchFamily="2" charset="0"/>
              </a:rPr>
              <a:t>Secreted </a:t>
            </a:r>
            <a:r>
              <a:rPr lang="en-GB" altLang="en-US" sz="3000" b="1" kern="0" dirty="0">
                <a:latin typeface="Alegreya" pitchFamily="2" charset="0"/>
              </a:rPr>
              <a:t>during</a:t>
            </a:r>
            <a:r>
              <a:rPr lang="en-GB" altLang="en-US" sz="3000" kern="0" dirty="0">
                <a:latin typeface="Alegreya" pitchFamily="2" charset="0"/>
              </a:rPr>
              <a:t> and </a:t>
            </a:r>
            <a:r>
              <a:rPr lang="en-GB" altLang="en-US" sz="3000" b="1" kern="0" dirty="0">
                <a:latin typeface="Alegreya" pitchFamily="2" charset="0"/>
              </a:rPr>
              <a:t>after</a:t>
            </a:r>
            <a:r>
              <a:rPr lang="en-GB" altLang="en-US" sz="3000" kern="0" dirty="0">
                <a:latin typeface="Alegreya" pitchFamily="2" charset="0"/>
              </a:rPr>
              <a:t> feed to produce </a:t>
            </a:r>
            <a:r>
              <a:rPr lang="en-GB" altLang="en-US" sz="3000" b="1" kern="0" dirty="0">
                <a:latin typeface="Alegreya" pitchFamily="2" charset="0"/>
              </a:rPr>
              <a:t>next</a:t>
            </a:r>
            <a:r>
              <a:rPr lang="en-GB" altLang="en-US" sz="3000" kern="0" dirty="0">
                <a:latin typeface="Alegreya" pitchFamily="2" charset="0"/>
              </a:rPr>
              <a:t> feed</a:t>
            </a:r>
          </a:p>
        </p:txBody>
      </p:sp>
    </p:spTree>
    <p:extLst>
      <p:ext uri="{BB962C8B-B14F-4D97-AF65-F5344CB8AC3E}">
        <p14:creationId xmlns:p14="http://schemas.microsoft.com/office/powerpoint/2010/main" val="1754047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88764-74B9-7245-9E72-26CF68879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324541"/>
            <a:ext cx="9623425" cy="1260475"/>
          </a:xfrm>
        </p:spPr>
        <p:txBody>
          <a:bodyPr/>
          <a:lstStyle/>
          <a:p>
            <a:r>
              <a:rPr lang="en-GB" altLang="en-US" sz="3600" b="0" kern="1200" dirty="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Oxytocin reflex</a:t>
            </a:r>
            <a:endParaRPr lang="en-US" sz="3600" b="0" kern="1200" dirty="0">
              <a:solidFill>
                <a:srgbClr val="335A8B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A0535DC8-3BE3-0547-A548-D9E0D8D1A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12/4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6810C4-0215-6E43-8990-5AE40F31A4BD}"/>
              </a:ext>
            </a:extLst>
          </p:cNvPr>
          <p:cNvSpPr txBox="1">
            <a:spLocks noChangeArrowheads="1"/>
          </p:cNvSpPr>
          <p:nvPr/>
        </p:nvSpPr>
        <p:spPr>
          <a:xfrm>
            <a:off x="809625" y="1384300"/>
            <a:ext cx="9220200" cy="598488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725" indent="-3254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+mn-lt"/>
              </a:defRPr>
            </a:lvl3pPr>
            <a:lvl4pPr marL="18256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tx1"/>
                </a:solidFill>
                <a:latin typeface="+mn-lt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en-GB" altLang="en-US" sz="3000" kern="0" dirty="0">
                <a:latin typeface="Alegreya" pitchFamily="2" charset="0"/>
              </a:rPr>
              <a:t>Works </a:t>
            </a:r>
            <a:r>
              <a:rPr lang="en-GB" altLang="en-US" sz="3000" b="1" kern="0" dirty="0">
                <a:latin typeface="Alegreya" pitchFamily="2" charset="0"/>
              </a:rPr>
              <a:t>before</a:t>
            </a:r>
            <a:r>
              <a:rPr lang="en-GB" altLang="en-US" sz="3000" kern="0" dirty="0">
                <a:latin typeface="Alegreya" pitchFamily="2" charset="0"/>
              </a:rPr>
              <a:t> or </a:t>
            </a:r>
            <a:r>
              <a:rPr lang="en-GB" altLang="en-US" sz="3000" b="1" kern="0" dirty="0">
                <a:latin typeface="Alegreya" pitchFamily="2" charset="0"/>
              </a:rPr>
              <a:t>during</a:t>
            </a:r>
            <a:r>
              <a:rPr lang="en-GB" altLang="en-US" sz="3000" kern="0" dirty="0">
                <a:latin typeface="Alegreya" pitchFamily="2" charset="0"/>
              </a:rPr>
              <a:t> feed to make milk flow</a:t>
            </a:r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449BC0A9-CFBB-6244-B4B1-ADB44D52D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" t="-1843" b="8188"/>
          <a:stretch>
            <a:fillRect/>
          </a:stretch>
        </p:blipFill>
        <p:spPr bwMode="auto">
          <a:xfrm>
            <a:off x="2959100" y="2119313"/>
            <a:ext cx="3913188" cy="50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8">
            <a:extLst>
              <a:ext uri="{FF2B5EF4-FFF2-40B4-BE49-F238E27FC236}">
                <a16:creationId xmlns:a16="http://schemas.microsoft.com/office/drawing/2014/main" id="{E2499B5C-0E54-924A-8BE2-E66FE4631C1A}"/>
              </a:ext>
            </a:extLst>
          </p:cNvPr>
          <p:cNvGrpSpPr>
            <a:grpSpLocks/>
          </p:cNvGrpSpPr>
          <p:nvPr/>
        </p:nvGrpSpPr>
        <p:grpSpPr bwMode="auto">
          <a:xfrm>
            <a:off x="341313" y="2776538"/>
            <a:ext cx="9926637" cy="3613101"/>
            <a:chOff x="20" y="1551"/>
            <a:chExt cx="5672" cy="2191"/>
          </a:xfrm>
        </p:grpSpPr>
        <p:sp>
          <p:nvSpPr>
            <p:cNvPr id="7" name="Text Box 10">
              <a:extLst>
                <a:ext uri="{FF2B5EF4-FFF2-40B4-BE49-F238E27FC236}">
                  <a16:creationId xmlns:a16="http://schemas.microsoft.com/office/drawing/2014/main" id="{C7295E01-97FC-6D4D-B4DF-284E8371FB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3475"/>
              <a:ext cx="1905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8339" tIns="49169" rIns="98339" bIns="49169">
              <a:spAutoFit/>
            </a:bodyPr>
            <a:lstStyle>
              <a:lvl1pPr marL="306388" indent="-306388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altLang="en-US" sz="2400" dirty="0">
                  <a:latin typeface="Alegreya" pitchFamily="2" charset="0"/>
                </a:rPr>
                <a:t>Makes uterus contract</a:t>
              </a:r>
            </a:p>
          </p:txBody>
        </p:sp>
        <p:sp>
          <p:nvSpPr>
            <p:cNvPr id="8" name="Oval 14">
              <a:extLst>
                <a:ext uri="{FF2B5EF4-FFF2-40B4-BE49-F238E27FC236}">
                  <a16:creationId xmlns:a16="http://schemas.microsoft.com/office/drawing/2014/main" id="{B3B2A796-AC5F-7243-BA14-75AD66FE2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" y="1797"/>
              <a:ext cx="363" cy="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defRPr/>
              </a:pPr>
              <a:endParaRPr lang="en-US" altLang="en-US" sz="1985"/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B129D886-3699-FA49-8FEE-C9CFF5A4DA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6" y="1551"/>
              <a:ext cx="1826" cy="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8339" tIns="49169" rIns="98339" bIns="49169">
              <a:spAutoFit/>
            </a:bodyPr>
            <a:lstStyle>
              <a:lvl1pPr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GB" altLang="en-US" sz="2400" dirty="0">
                  <a:latin typeface="Alegreya" pitchFamily="2" charset="0"/>
                </a:rPr>
                <a:t>Sensory impulses from nipples</a:t>
              </a:r>
            </a:p>
          </p:txBody>
        </p:sp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BE964BD2-8F0C-6C49-8355-649E18061E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" y="2293"/>
              <a:ext cx="1496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8339" tIns="49169" rIns="98339" bIns="49169">
              <a:spAutoFit/>
            </a:bodyPr>
            <a:lstStyle>
              <a:lvl1pPr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defRPr/>
              </a:pPr>
              <a:r>
                <a:rPr lang="en-GB" altLang="en-US" sz="2400" dirty="0">
                  <a:latin typeface="Alegreya" pitchFamily="2" charset="0"/>
                </a:rPr>
                <a:t>Oxytocin in blood</a:t>
              </a:r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2665FA2E-B134-8A4F-BB41-872EBB4BD9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3225"/>
              <a:ext cx="1137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8339" tIns="49169" rIns="98339" bIns="49169">
              <a:spAutoFit/>
            </a:bodyPr>
            <a:lstStyle>
              <a:lvl1pPr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defRPr/>
              </a:pPr>
              <a:r>
                <a:rPr lang="en-GB" altLang="en-US" sz="2400" dirty="0">
                  <a:latin typeface="Alegreya" pitchFamily="2" charset="0"/>
                </a:rPr>
                <a:t>Baby suckling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6678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1">
            <a:extLst>
              <a:ext uri="{FF2B5EF4-FFF2-40B4-BE49-F238E27FC236}">
                <a16:creationId xmlns:a16="http://schemas.microsoft.com/office/drawing/2014/main" id="{085F7806-F790-304F-9331-4843A4BF3E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3160" y="3392585"/>
          <a:ext cx="3874965" cy="3292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3276190" imgH="2742857" progId="Photoshop.Image.7">
                  <p:embed/>
                </p:oleObj>
              </mc:Choice>
              <mc:Fallback>
                <p:oleObj name="Image" r:id="rId2" imgW="3276190" imgH="2742857" progId="Photoshop.Image.7">
                  <p:embed/>
                  <p:pic>
                    <p:nvPicPr>
                      <p:cNvPr id="8" name="Object 21">
                        <a:extLst>
                          <a:ext uri="{FF2B5EF4-FFF2-40B4-BE49-F238E27FC236}">
                            <a16:creationId xmlns:a16="http://schemas.microsoft.com/office/drawing/2014/main" id="{085F7806-F790-304F-9331-4843A4BF3E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60" y="3392585"/>
                        <a:ext cx="3874965" cy="32926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C9AE283-18B9-B04D-B937-CC4EA14A3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35" y="323850"/>
            <a:ext cx="9623425" cy="1260475"/>
          </a:xfrm>
        </p:spPr>
        <p:txBody>
          <a:bodyPr/>
          <a:lstStyle/>
          <a:p>
            <a:r>
              <a:rPr lang="en-GB" altLang="en-US" sz="3600" b="0" kern="1200" dirty="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Helping and hindering the oxytocin reflex </a:t>
            </a:r>
            <a:endParaRPr lang="en-US" sz="3600" b="0" kern="1200" dirty="0">
              <a:solidFill>
                <a:srgbClr val="335A8B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92817506-0C08-1040-9D23-F13E96633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12/5</a:t>
            </a: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4C4E9EE7-DDD5-8144-A09A-8A506DE5B4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t="-2577" b="6514"/>
          <a:stretch>
            <a:fillRect/>
          </a:stretch>
        </p:blipFill>
        <p:spPr bwMode="auto">
          <a:xfrm>
            <a:off x="4048125" y="2286000"/>
            <a:ext cx="3600450" cy="4768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9">
            <a:extLst>
              <a:ext uri="{FF2B5EF4-FFF2-40B4-BE49-F238E27FC236}">
                <a16:creationId xmlns:a16="http://schemas.microsoft.com/office/drawing/2014/main" id="{41A7C1BA-BD4C-A347-9C55-A8A029A334A4}"/>
              </a:ext>
            </a:extLst>
          </p:cNvPr>
          <p:cNvSpPr>
            <a:spLocks noChangeArrowheads="1"/>
          </p:cNvSpPr>
          <p:nvPr/>
        </p:nvSpPr>
        <p:spPr bwMode="auto">
          <a:xfrm rot="19846509">
            <a:off x="7669512" y="2485233"/>
            <a:ext cx="2746076" cy="3658337"/>
          </a:xfrm>
          <a:prstGeom prst="irregularSeal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en-US" altLang="en-US" sz="1985"/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406F8F21-EF9C-0D43-9B48-599E8F389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805" y="1717675"/>
            <a:ext cx="4239003" cy="528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8339" tIns="49169" rIns="98339" bIns="49169">
            <a:spAutoFit/>
          </a:bodyPr>
          <a:lstStyle>
            <a:lvl1pPr marL="306388" indent="-306388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2288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2988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5975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1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03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5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7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altLang="en-US" sz="3000" dirty="0">
                <a:latin typeface="Alegreya" pitchFamily="2" charset="0"/>
              </a:rPr>
              <a:t>These </a:t>
            </a:r>
            <a:r>
              <a:rPr lang="en-GB" altLang="en-US" sz="3000" b="1" dirty="0">
                <a:latin typeface="Alegreya" pitchFamily="2" charset="0"/>
              </a:rPr>
              <a:t>hinder</a:t>
            </a:r>
            <a:r>
              <a:rPr lang="en-GB" altLang="en-US" sz="3000" i="1" dirty="0">
                <a:latin typeface="Alegreya" pitchFamily="2" charset="0"/>
              </a:rPr>
              <a:t> </a:t>
            </a:r>
            <a:r>
              <a:rPr lang="en-GB" altLang="en-US" sz="3000" dirty="0">
                <a:latin typeface="Alegreya" pitchFamily="2" charset="0"/>
              </a:rPr>
              <a:t>the</a:t>
            </a:r>
            <a:r>
              <a:rPr lang="en-GB" altLang="en-US" sz="3000" i="1" dirty="0">
                <a:latin typeface="Alegreya" pitchFamily="2" charset="0"/>
              </a:rPr>
              <a:t> </a:t>
            </a:r>
            <a:r>
              <a:rPr lang="en-GB" altLang="en-US" sz="3000" dirty="0">
                <a:latin typeface="Alegreya" pitchFamily="2" charset="0"/>
              </a:rPr>
              <a:t>reflex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1E9E7A45-B3D5-E34E-B389-361B8B433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6103" y="3410922"/>
            <a:ext cx="1111382" cy="179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8339" tIns="49169" rIns="98339" bIns="49169">
            <a:spAutoFit/>
          </a:bodyPr>
          <a:lstStyle>
            <a:lvl1pPr defTabSz="1042988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altLang="en-US" sz="2000" dirty="0">
                <a:latin typeface="Alegreya" pitchFamily="2" charset="0"/>
              </a:rPr>
              <a:t> Worry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altLang="en-US" sz="2000" dirty="0">
                <a:latin typeface="Alegreya" pitchFamily="2" charset="0"/>
              </a:rPr>
              <a:t> Stress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altLang="en-US" sz="2000" dirty="0">
                <a:latin typeface="Alegreya" pitchFamily="2" charset="0"/>
              </a:rPr>
              <a:t> Pain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GB" altLang="en-US" sz="2000" dirty="0">
                <a:latin typeface="Alegreya" pitchFamily="2" charset="0"/>
              </a:rPr>
              <a:t> Doubt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C6000322-1256-7D45-A905-B3F0CDA41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05" y="4027713"/>
            <a:ext cx="2996356" cy="235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339" tIns="49169" rIns="98339" bIns="49169">
            <a:spAutoFit/>
          </a:bodyPr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2288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2988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5975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1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03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5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7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en-GB" altLang="en-US" sz="1697" dirty="0"/>
              <a:t> </a:t>
            </a:r>
            <a:r>
              <a:rPr lang="en-GB" altLang="en-US" sz="2000" dirty="0">
                <a:latin typeface="Alegreya" pitchFamily="2" charset="0"/>
              </a:rPr>
              <a:t>Thinks lovingly of baby</a:t>
            </a:r>
          </a:p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en-GB" altLang="en-US" sz="2000" dirty="0">
                <a:latin typeface="Alegreya" pitchFamily="2" charset="0"/>
              </a:rPr>
              <a:t> Sounds of baby</a:t>
            </a:r>
          </a:p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en-GB" altLang="en-US" sz="2000" dirty="0">
                <a:latin typeface="Alegreya" pitchFamily="2" charset="0"/>
              </a:rPr>
              <a:t> Sight of baby</a:t>
            </a:r>
          </a:p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en-GB" altLang="en-US" sz="2000" dirty="0">
                <a:latin typeface="Alegreya" pitchFamily="2" charset="0"/>
              </a:rPr>
              <a:t> Touches baby</a:t>
            </a:r>
          </a:p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en-GB" altLang="en-US" sz="2000" dirty="0">
                <a:latin typeface="Alegreya" pitchFamily="2" charset="0"/>
              </a:rPr>
              <a:t> Confidence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9791F704-60EC-624A-B298-90C8EC797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623" y="1788745"/>
            <a:ext cx="3960720" cy="52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8339" tIns="49169" rIns="98339" bIns="49169">
            <a:spAutoFit/>
          </a:bodyPr>
          <a:lstStyle>
            <a:lvl1pPr marL="306388" indent="-306388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2288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2988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5975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1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03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5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7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altLang="en-US" sz="3000" dirty="0">
                <a:latin typeface="Alegreya" pitchFamily="2" charset="0"/>
              </a:rPr>
              <a:t>These </a:t>
            </a:r>
            <a:r>
              <a:rPr lang="en-GB" altLang="en-US" sz="3000" b="1" dirty="0">
                <a:latin typeface="Alegreya" pitchFamily="2" charset="0"/>
              </a:rPr>
              <a:t>help</a:t>
            </a:r>
            <a:r>
              <a:rPr lang="en-GB" altLang="en-US" sz="3000" i="1" dirty="0">
                <a:latin typeface="Alegreya" pitchFamily="2" charset="0"/>
              </a:rPr>
              <a:t> </a:t>
            </a:r>
            <a:r>
              <a:rPr lang="en-GB" altLang="en-US" sz="3000" dirty="0">
                <a:latin typeface="Alegreya" pitchFamily="2" charset="0"/>
              </a:rPr>
              <a:t>the</a:t>
            </a:r>
            <a:r>
              <a:rPr lang="en-GB" altLang="en-US" sz="3000" i="1" dirty="0">
                <a:latin typeface="Alegreya" pitchFamily="2" charset="0"/>
              </a:rPr>
              <a:t> </a:t>
            </a:r>
            <a:r>
              <a:rPr lang="en-GB" altLang="en-US" sz="3000" dirty="0">
                <a:latin typeface="Alegreya" pitchFamily="2" charset="0"/>
              </a:rPr>
              <a:t>reflex</a:t>
            </a:r>
          </a:p>
        </p:txBody>
      </p:sp>
    </p:spTree>
    <p:extLst>
      <p:ext uri="{BB962C8B-B14F-4D97-AF65-F5344CB8AC3E}">
        <p14:creationId xmlns:p14="http://schemas.microsoft.com/office/powerpoint/2010/main" val="1317147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B93DC-8119-804E-9C62-5B35895BD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00" y="323850"/>
            <a:ext cx="9623425" cy="1260475"/>
          </a:xfrm>
        </p:spPr>
        <p:txBody>
          <a:bodyPr/>
          <a:lstStyle/>
          <a:p>
            <a:r>
              <a:rPr lang="en-GB" altLang="en-US" sz="3600" b="0" kern="1200" dirty="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Inhibitor in breast milk</a:t>
            </a:r>
            <a:endParaRPr lang="en-US" sz="3600" b="0" kern="1200" dirty="0">
              <a:solidFill>
                <a:srgbClr val="335A8B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CCFAE138-CFB2-0D49-BE21-985EB9EA2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12/6</a:t>
            </a:r>
          </a:p>
        </p:txBody>
      </p:sp>
      <p:pic>
        <p:nvPicPr>
          <p:cNvPr id="4" name="Picture 5" descr="scl21">
            <a:extLst>
              <a:ext uri="{FF2B5EF4-FFF2-40B4-BE49-F238E27FC236}">
                <a16:creationId xmlns:a16="http://schemas.microsoft.com/office/drawing/2014/main" id="{195F52BF-A816-DB4C-8F64-1A3610270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45" y="1172425"/>
            <a:ext cx="4033986" cy="608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D4E8433E-9325-6D4A-928B-F4602C9F2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778" y="4347426"/>
            <a:ext cx="3586141" cy="149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2288" indent="-325438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2988" indent="-26035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26035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5975" indent="-26035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1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03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5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7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000" dirty="0">
                <a:latin typeface="Alegreya" pitchFamily="2" charset="0"/>
              </a:rPr>
              <a:t>If breast remains full of milk, secretion stops </a:t>
            </a:r>
          </a:p>
        </p:txBody>
      </p:sp>
    </p:spTree>
    <p:extLst>
      <p:ext uri="{BB962C8B-B14F-4D97-AF65-F5344CB8AC3E}">
        <p14:creationId xmlns:p14="http://schemas.microsoft.com/office/powerpoint/2010/main" val="2234508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0850" y="331828"/>
            <a:ext cx="10031412" cy="1260475"/>
          </a:xfrm>
        </p:spPr>
        <p:txBody>
          <a:bodyPr/>
          <a:lstStyle/>
          <a:p>
            <a:r>
              <a:rPr lang="en-GB" altLang="en-US" sz="3600" b="0" kern="1200" dirty="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Session 11: Why breastfeeding is important 1 </a:t>
            </a:r>
            <a:br>
              <a:rPr lang="en-GB" altLang="en-US" sz="3600" b="0" kern="1200" dirty="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US" sz="3600" b="0" kern="1200" dirty="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– </a:t>
            </a:r>
            <a:r>
              <a:rPr lang="en-GB" altLang="en-US" sz="3600" b="0" kern="1200" dirty="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821220"/>
            <a:ext cx="9623425" cy="5546725"/>
          </a:xfrm>
        </p:spPr>
        <p:txBody>
          <a:bodyPr/>
          <a:lstStyle/>
          <a:p>
            <a:pPr eaLnBrk="1" hangingPunct="1"/>
            <a:r>
              <a:rPr lang="en-GB" altLang="en-US" sz="3000" dirty="0">
                <a:latin typeface="Alegreya" pitchFamily="2" charset="0"/>
              </a:rPr>
              <a:t>After completing this session, participants will be able to:</a:t>
            </a:r>
          </a:p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state the advantages of optimal breastfeeding</a:t>
            </a:r>
          </a:p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list the risks of artificial feeding</a:t>
            </a:r>
          </a:p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describe the main differences between breast milk and artificial milks</a:t>
            </a:r>
          </a:p>
          <a:p>
            <a:pPr>
              <a:defRPr/>
            </a:pPr>
            <a:endParaRPr lang="en-GB" altLang="en-US" sz="3000" kern="1200" dirty="0">
              <a:latin typeface="Alegreya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11/1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7026D-6F4D-B543-871C-16448B5AD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323850"/>
            <a:ext cx="9623425" cy="1260475"/>
          </a:xfrm>
        </p:spPr>
        <p:txBody>
          <a:bodyPr/>
          <a:lstStyle/>
          <a:p>
            <a:r>
              <a:rPr lang="en-GB" altLang="en-US" sz="3600" b="0" kern="1200" dirty="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Attachment to the breast</a:t>
            </a:r>
            <a:endParaRPr lang="en-US" sz="3600" b="0" kern="1200" dirty="0">
              <a:solidFill>
                <a:srgbClr val="335A8B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BB05A81E-1DEF-0241-BEF2-14C212EBC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12/7</a:t>
            </a:r>
          </a:p>
        </p:txBody>
      </p:sp>
      <p:pic>
        <p:nvPicPr>
          <p:cNvPr id="4" name="Picture 7" descr="scl23">
            <a:extLst>
              <a:ext uri="{FF2B5EF4-FFF2-40B4-BE49-F238E27FC236}">
                <a16:creationId xmlns:a16="http://schemas.microsoft.com/office/drawing/2014/main" id="{1273A17B-4F96-9C43-BAD1-20C83FB54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363" y="1044327"/>
            <a:ext cx="7392673" cy="591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696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6273-60C3-0941-94F4-0BA0E6AD3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323850"/>
            <a:ext cx="9623425" cy="1260475"/>
          </a:xfrm>
        </p:spPr>
        <p:txBody>
          <a:bodyPr/>
          <a:lstStyle/>
          <a:p>
            <a:r>
              <a:rPr lang="en-GB" altLang="en-US" sz="3600" b="0" kern="1200" dirty="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Good and poor attachment</a:t>
            </a:r>
            <a:endParaRPr lang="en-US" sz="3600" b="0" kern="1200" dirty="0">
              <a:solidFill>
                <a:srgbClr val="335A8B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C467B21C-6A85-9B4F-BBCE-1C230D0B4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12/8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18C9ED-5DAF-1442-8132-BB81C5948F25}"/>
              </a:ext>
            </a:extLst>
          </p:cNvPr>
          <p:cNvSpPr txBox="1">
            <a:spLocks noChangeArrowheads="1"/>
          </p:cNvSpPr>
          <p:nvPr/>
        </p:nvSpPr>
        <p:spPr>
          <a:xfrm>
            <a:off x="534988" y="1260351"/>
            <a:ext cx="9623425" cy="5546725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725" indent="-3254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+mn-lt"/>
              </a:defRPr>
            </a:lvl3pPr>
            <a:lvl4pPr marL="18256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tx1"/>
                </a:solidFill>
                <a:latin typeface="+mn-lt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GB" altLang="en-US" sz="3000" kern="0" dirty="0">
                <a:latin typeface="Alegreya" pitchFamily="2" charset="0"/>
              </a:rPr>
              <a:t>What differences do you see?</a:t>
            </a:r>
          </a:p>
        </p:txBody>
      </p:sp>
      <p:pic>
        <p:nvPicPr>
          <p:cNvPr id="5" name="Picture 4" descr="Suck 1">
            <a:extLst>
              <a:ext uri="{FF2B5EF4-FFF2-40B4-BE49-F238E27FC236}">
                <a16:creationId xmlns:a16="http://schemas.microsoft.com/office/drawing/2014/main" id="{E34749EE-AEC1-164E-BC60-BFC4D0EEA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980431"/>
            <a:ext cx="4345010" cy="374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uck 3">
            <a:extLst>
              <a:ext uri="{FF2B5EF4-FFF2-40B4-BE49-F238E27FC236}">
                <a16:creationId xmlns:a16="http://schemas.microsoft.com/office/drawing/2014/main" id="{D98D6BB4-1B00-0F4F-8885-A6A93DBE6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2004239"/>
            <a:ext cx="4619968" cy="379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>
            <a:extLst>
              <a:ext uri="{FF2B5EF4-FFF2-40B4-BE49-F238E27FC236}">
                <a16:creationId xmlns:a16="http://schemas.microsoft.com/office/drawing/2014/main" id="{5D761C7E-D0A1-5F4C-B972-399A66BD0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5818262"/>
            <a:ext cx="841375" cy="56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2288" indent="-325438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2988" indent="-26035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26035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5975" indent="-26035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1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03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5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7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000" dirty="0">
                <a:latin typeface="Alegreya" pitchFamily="2" charset="0"/>
              </a:rPr>
              <a:t>2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9FA66577-3759-8A44-8073-43C592A7B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713" y="5818262"/>
            <a:ext cx="841375" cy="56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2288" indent="-325438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2988" indent="-26035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26035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5975" indent="-26035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1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03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5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7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000" dirty="0">
                <a:latin typeface="Alegreya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26297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3DF76-B610-324B-B63B-A826D50D4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323850"/>
            <a:ext cx="9623425" cy="1260475"/>
          </a:xfrm>
        </p:spPr>
        <p:txBody>
          <a:bodyPr/>
          <a:lstStyle/>
          <a:p>
            <a:r>
              <a:rPr lang="en-GB" altLang="en-US" sz="3600" b="0" kern="1200" dirty="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Attachment (outside appearance)</a:t>
            </a:r>
            <a:endParaRPr lang="en-US" sz="3600" b="0" kern="1200" dirty="0">
              <a:solidFill>
                <a:srgbClr val="335A8B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9639860C-6D2E-AE4C-A989-E778126E5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12/9</a:t>
            </a:r>
          </a:p>
        </p:txBody>
      </p:sp>
      <p:pic>
        <p:nvPicPr>
          <p:cNvPr id="4" name="Picture 4" descr="Suck 4">
            <a:extLst>
              <a:ext uri="{FF2B5EF4-FFF2-40B4-BE49-F238E27FC236}">
                <a16:creationId xmlns:a16="http://schemas.microsoft.com/office/drawing/2014/main" id="{AABC6810-4225-A845-9B90-2AD2610E4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268463"/>
            <a:ext cx="4021138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Suck 6">
            <a:extLst>
              <a:ext uri="{FF2B5EF4-FFF2-40B4-BE49-F238E27FC236}">
                <a16:creationId xmlns:a16="http://schemas.microsoft.com/office/drawing/2014/main" id="{B4ACCB8E-DC7A-5A4C-B337-751D1C7D0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2271638"/>
            <a:ext cx="4098925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836E40AE-0583-5F43-912B-96140FB31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713" y="5833541"/>
            <a:ext cx="841375" cy="56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2288" indent="-325438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2988" indent="-26035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26035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5975" indent="-26035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1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03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5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7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000" dirty="0">
                <a:latin typeface="Alegreya" pitchFamily="2" charset="0"/>
              </a:rPr>
              <a:t>1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D18297EC-BD10-CA43-8434-88EE30D82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5833541"/>
            <a:ext cx="841375" cy="56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2288" indent="-325438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2988" indent="-26035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26035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5975" indent="-26035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1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03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5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7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000" dirty="0">
                <a:latin typeface="Alegreya" pitchFamily="2" charset="0"/>
              </a:rPr>
              <a:t>2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DBBAF52-1DAC-4242-9A72-3B5D62007C94}"/>
              </a:ext>
            </a:extLst>
          </p:cNvPr>
          <p:cNvSpPr txBox="1">
            <a:spLocks noChangeArrowheads="1"/>
          </p:cNvSpPr>
          <p:nvPr/>
        </p:nvSpPr>
        <p:spPr>
          <a:xfrm>
            <a:off x="534988" y="1260351"/>
            <a:ext cx="9623425" cy="5546725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725" indent="-3254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+mn-lt"/>
              </a:defRPr>
            </a:lvl3pPr>
            <a:lvl4pPr marL="18256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tx1"/>
                </a:solidFill>
                <a:latin typeface="+mn-lt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GB" altLang="en-US" sz="3000" kern="0" dirty="0">
                <a:latin typeface="Alegreya" pitchFamily="2" charset="0"/>
              </a:rPr>
              <a:t>What differences do you see?</a:t>
            </a:r>
          </a:p>
        </p:txBody>
      </p:sp>
    </p:spTree>
    <p:extLst>
      <p:ext uri="{BB962C8B-B14F-4D97-AF65-F5344CB8AC3E}">
        <p14:creationId xmlns:p14="http://schemas.microsoft.com/office/powerpoint/2010/main" val="1224144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83FAC3-5B37-0E4F-87CE-DCF2EA935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323850"/>
            <a:ext cx="9623425" cy="1260475"/>
          </a:xfrm>
        </p:spPr>
        <p:txBody>
          <a:bodyPr/>
          <a:lstStyle/>
          <a:p>
            <a:r>
              <a:rPr lang="en-GB" altLang="en-US" sz="3600" b="0" kern="1200" dirty="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Results of poor attachment</a:t>
            </a:r>
            <a:br>
              <a:rPr lang="en-GB" altLang="en-US" sz="3600" b="0" kern="1200" dirty="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</a:br>
            <a:endParaRPr lang="en-US" sz="3600" b="0" kern="1200" dirty="0">
              <a:solidFill>
                <a:srgbClr val="335A8B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3467A1-5E31-AB48-A8F8-056789520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35" y="1795463"/>
            <a:ext cx="9623425" cy="5546725"/>
          </a:xfrm>
        </p:spPr>
        <p:txBody>
          <a:bodyPr/>
          <a:lstStyle/>
          <a:p>
            <a:pPr marL="608013" indent="-608013" eaLnBrk="1" hangingPunct="1">
              <a:buFontTx/>
              <a:buChar char="•"/>
            </a:pPr>
            <a:r>
              <a:rPr lang="en-US" altLang="en-US" sz="3000" dirty="0">
                <a:latin typeface="Alegreya" pitchFamily="2" charset="0"/>
              </a:rPr>
              <a:t>Painful nipples</a:t>
            </a:r>
          </a:p>
          <a:p>
            <a:pPr marL="608013" indent="-608013" eaLnBrk="1" hangingPunct="1">
              <a:buFontTx/>
              <a:buChar char="•"/>
            </a:pPr>
            <a:r>
              <a:rPr lang="en-US" altLang="en-US" sz="3000" dirty="0">
                <a:latin typeface="Alegreya" pitchFamily="2" charset="0"/>
              </a:rPr>
              <a:t>Damaged nipples</a:t>
            </a:r>
          </a:p>
          <a:p>
            <a:pPr marL="608013" indent="-608013" eaLnBrk="1" hangingPunct="1">
              <a:buFontTx/>
              <a:buChar char="•"/>
            </a:pPr>
            <a:r>
              <a:rPr lang="en-US" altLang="en-US" sz="3000" dirty="0">
                <a:latin typeface="Alegreya" pitchFamily="2" charset="0"/>
              </a:rPr>
              <a:t>Engorgement</a:t>
            </a:r>
          </a:p>
          <a:p>
            <a:pPr marL="608013" indent="-608013" eaLnBrk="1" hangingPunct="1">
              <a:buFontTx/>
              <a:buChar char="•"/>
            </a:pPr>
            <a:r>
              <a:rPr lang="en-US" altLang="en-US" sz="3000" dirty="0">
                <a:latin typeface="Alegreya" pitchFamily="2" charset="0"/>
              </a:rPr>
              <a:t>Baby unsatisfied and cries a lot</a:t>
            </a:r>
          </a:p>
          <a:p>
            <a:pPr marL="608013" indent="-608013" eaLnBrk="1" hangingPunct="1">
              <a:buFontTx/>
              <a:buChar char="•"/>
            </a:pPr>
            <a:r>
              <a:rPr lang="en-US" altLang="en-US" sz="3000" dirty="0">
                <a:latin typeface="Alegreya" pitchFamily="2" charset="0"/>
              </a:rPr>
              <a:t>Baby feeds frequently and for a long time</a:t>
            </a:r>
          </a:p>
          <a:p>
            <a:pPr marL="608013" indent="-608013" eaLnBrk="1" hangingPunct="1">
              <a:buFontTx/>
              <a:buChar char="•"/>
            </a:pPr>
            <a:r>
              <a:rPr lang="en-US" altLang="en-US" sz="3000" dirty="0">
                <a:latin typeface="Alegreya" pitchFamily="2" charset="0"/>
              </a:rPr>
              <a:t>Decreased milk production</a:t>
            </a:r>
          </a:p>
          <a:p>
            <a:pPr marL="608013" indent="-608013" eaLnBrk="1" hangingPunct="1">
              <a:buFontTx/>
              <a:buChar char="•"/>
            </a:pPr>
            <a:r>
              <a:rPr lang="en-US" altLang="en-US" sz="3000" dirty="0">
                <a:latin typeface="Alegreya" pitchFamily="2" charset="0"/>
              </a:rPr>
              <a:t>Baby fails to gain weight</a:t>
            </a:r>
            <a:endParaRPr lang="en-GB" altLang="en-US" sz="3000" dirty="0">
              <a:latin typeface="Alegreya" pitchFamily="2" charset="0"/>
            </a:endParaRPr>
          </a:p>
          <a:p>
            <a:endParaRPr lang="en-US" dirty="0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5DE7EF9C-93CA-F540-8E8F-E6935FC8C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180" y="74613"/>
            <a:ext cx="94208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12/10</a:t>
            </a:r>
          </a:p>
        </p:txBody>
      </p:sp>
    </p:spTree>
    <p:extLst>
      <p:ext uri="{BB962C8B-B14F-4D97-AF65-F5344CB8AC3E}">
        <p14:creationId xmlns:p14="http://schemas.microsoft.com/office/powerpoint/2010/main" val="3900837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ACE7D68-CC33-C548-BF5C-DC44EF490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328123"/>
            <a:ext cx="9623425" cy="1260475"/>
          </a:xfrm>
        </p:spPr>
        <p:txBody>
          <a:bodyPr/>
          <a:lstStyle/>
          <a:p>
            <a:r>
              <a:rPr lang="en-GB" altLang="en-US" sz="3600" b="0" kern="1200" dirty="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Reflexes in </a:t>
            </a:r>
            <a:r>
              <a:rPr lang="en-GB" altLang="en-US" sz="3600" b="0" kern="120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the baby</a:t>
            </a:r>
            <a:endParaRPr lang="en-US" sz="3600" b="0" kern="1200" dirty="0">
              <a:solidFill>
                <a:srgbClr val="335A8B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93A9986E-020E-2147-8A5F-0C90C8D36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180" y="74613"/>
            <a:ext cx="94208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12/11</a:t>
            </a:r>
          </a:p>
        </p:txBody>
      </p:sp>
      <p:graphicFrame>
        <p:nvGraphicFramePr>
          <p:cNvPr id="12" name="Object 4">
            <a:extLst>
              <a:ext uri="{FF2B5EF4-FFF2-40B4-BE49-F238E27FC236}">
                <a16:creationId xmlns:a16="http://schemas.microsoft.com/office/drawing/2014/main" id="{8FFC4D21-7C34-7A43-83B1-21BE7FC18F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25422" y="2833672"/>
          <a:ext cx="5712172" cy="3883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5654783" imgH="4079068" progId="Photoshop.Image.5">
                  <p:embed/>
                </p:oleObj>
              </mc:Choice>
              <mc:Fallback>
                <p:oleObj name="Image" r:id="rId2" imgW="5654783" imgH="4079068" progId="Photoshop.Image.5">
                  <p:embed/>
                  <p:pic>
                    <p:nvPicPr>
                      <p:cNvPr id="12" name="Object 4">
                        <a:extLst>
                          <a:ext uri="{FF2B5EF4-FFF2-40B4-BE49-F238E27FC236}">
                            <a16:creationId xmlns:a16="http://schemas.microsoft.com/office/drawing/2014/main" id="{8FFC4D21-7C34-7A43-83B1-21BE7FC18F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422" y="2833672"/>
                        <a:ext cx="5712172" cy="38834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5">
            <a:extLst>
              <a:ext uri="{FF2B5EF4-FFF2-40B4-BE49-F238E27FC236}">
                <a16:creationId xmlns:a16="http://schemas.microsoft.com/office/drawing/2014/main" id="{0E2CD915-96B2-CB4B-BB2C-BDD540D5A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525" y="1398588"/>
            <a:ext cx="4041404" cy="199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2288" indent="-325438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2988" indent="-26035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26035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5975" indent="-26035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1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03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5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7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dirty="0">
                <a:latin typeface="Alegreya" pitchFamily="2" charset="0"/>
              </a:rPr>
              <a:t>Rooting reflex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200" dirty="0">
                <a:latin typeface="Alegreya" pitchFamily="2" charset="0"/>
              </a:rPr>
              <a:t>When something touches the lips, the baby opens the mouth and puts the tongue down and forward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27D75BAA-F84F-614A-9EE1-76CB68875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862" y="2268389"/>
            <a:ext cx="3283988" cy="132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2288" indent="-325438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2988" indent="-26035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26035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5975" indent="-26035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1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03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5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7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dirty="0">
                <a:latin typeface="Alegreya" pitchFamily="2" charset="0"/>
              </a:rPr>
              <a:t>Sucking reflex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200" dirty="0">
                <a:latin typeface="Alegreya" pitchFamily="2" charset="0"/>
              </a:rPr>
              <a:t>When something touches the palate, the baby sucks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22C216F4-A8E8-8748-A4F0-CFC66DC13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502" y="5695090"/>
            <a:ext cx="2736348" cy="165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2288" indent="-325438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2988" indent="-26035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26035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5975" indent="-26035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1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03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5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7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dirty="0">
                <a:latin typeface="Alegreya" pitchFamily="2" charset="0"/>
              </a:rPr>
              <a:t>Swallowing reflex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200" dirty="0">
                <a:latin typeface="Alegreya" pitchFamily="2" charset="0"/>
              </a:rPr>
              <a:t>When the mouth fills with milk, the baby swallows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FF4BF0A3-23B8-EB4E-A756-E68C1775D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17" y="3223945"/>
            <a:ext cx="2441179" cy="25059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2288" indent="-325438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2988" indent="-26035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26035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5975" indent="-26035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1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03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5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7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dirty="0">
                <a:latin typeface="Alegreya" pitchFamily="2" charset="0"/>
              </a:rPr>
              <a:t>Skill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200" dirty="0">
                <a:latin typeface="Alegreya" pitchFamily="2" charset="0"/>
              </a:rPr>
              <a:t>The mother learns to position the baby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200" dirty="0">
                <a:latin typeface="Alegreya" pitchFamily="2" charset="0"/>
              </a:rPr>
              <a:t>The baby learns to take the breast</a:t>
            </a:r>
          </a:p>
        </p:txBody>
      </p:sp>
    </p:spTree>
    <p:extLst>
      <p:ext uri="{BB962C8B-B14F-4D97-AF65-F5344CB8AC3E}">
        <p14:creationId xmlns:p14="http://schemas.microsoft.com/office/powerpoint/2010/main" val="2198135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6AB01-C02C-824E-A624-23B378C12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7" y="323850"/>
            <a:ext cx="9623425" cy="1260475"/>
          </a:xfrm>
        </p:spPr>
        <p:txBody>
          <a:bodyPr/>
          <a:lstStyle/>
          <a:p>
            <a:r>
              <a:rPr lang="en-GB" altLang="en-US" sz="3600" b="0" kern="1200" dirty="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Session 13: Assessing a breastfeed 1 </a:t>
            </a:r>
            <a:r>
              <a:rPr lang="en-GB" sz="3600" b="0" kern="1200" dirty="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–</a:t>
            </a:r>
            <a:r>
              <a:rPr lang="en-GB" altLang="en-US" sz="3600" b="0" kern="1200" dirty="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objectives</a:t>
            </a:r>
            <a:endParaRPr lang="en-US" sz="3600" b="0" kern="1200" dirty="0">
              <a:solidFill>
                <a:srgbClr val="335A8B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23D65-4827-A643-8E81-23C7CF190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148" y="1795463"/>
            <a:ext cx="9623425" cy="5546725"/>
          </a:xfrm>
        </p:spPr>
        <p:txBody>
          <a:bodyPr/>
          <a:lstStyle/>
          <a:p>
            <a:pPr eaLnBrk="1" hangingPunct="1"/>
            <a:r>
              <a:rPr lang="en-GB" altLang="en-US" sz="3000" dirty="0">
                <a:latin typeface="Alegreya" pitchFamily="2" charset="0"/>
              </a:rPr>
              <a:t>After completing this session, participants will be able to:</a:t>
            </a:r>
          </a:p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explain </a:t>
            </a:r>
            <a:r>
              <a:rPr lang="en-GB" altLang="en-US" sz="3000" cap="small" dirty="0">
                <a:latin typeface="Alegreya" pitchFamily="2" charset="0"/>
              </a:rPr>
              <a:t>The four key signs of good attachment</a:t>
            </a:r>
          </a:p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assess a breastfeed by observing a mother and baby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identify a mother who may need help</a:t>
            </a:r>
          </a:p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recognize signs of good and poor attachment and positioning</a:t>
            </a:r>
          </a:p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explain the contents and arrangement of the </a:t>
            </a:r>
            <a:r>
              <a:rPr lang="en-GB" altLang="en-US" sz="3000" cap="small" dirty="0">
                <a:latin typeface="Alegreya" pitchFamily="2" charset="0"/>
              </a:rPr>
              <a:t>Job aid: Breastfeed observation</a:t>
            </a:r>
          </a:p>
          <a:p>
            <a:endParaRPr lang="en-US" dirty="0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2227C738-9209-2740-BAC4-92E37FB72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13/1</a:t>
            </a:r>
          </a:p>
        </p:txBody>
      </p:sp>
    </p:spTree>
    <p:extLst>
      <p:ext uri="{BB962C8B-B14F-4D97-AF65-F5344CB8AC3E}">
        <p14:creationId xmlns:p14="http://schemas.microsoft.com/office/powerpoint/2010/main" val="167851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AB2C54A9-F9A3-7746-91B4-05C9589FA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57"/>
            <a:ext cx="10693400" cy="759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id="{C0F63097-AA88-A848-ADB6-197E638F0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13/2</a:t>
            </a:r>
          </a:p>
        </p:txBody>
      </p:sp>
    </p:spTree>
    <p:extLst>
      <p:ext uri="{BB962C8B-B14F-4D97-AF65-F5344CB8AC3E}">
        <p14:creationId xmlns:p14="http://schemas.microsoft.com/office/powerpoint/2010/main" val="2432056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1">
            <a:extLst>
              <a:ext uri="{FF2B5EF4-FFF2-40B4-BE49-F238E27FC236}">
                <a16:creationId xmlns:a16="http://schemas.microsoft.com/office/drawing/2014/main" id="{836168C2-362E-714A-91B6-8C2B05A6EC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463" y="0"/>
          <a:ext cx="10675937" cy="758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9701587" imgH="6844444" progId="Photoshop.Image.7">
                  <p:embed/>
                </p:oleObj>
              </mc:Choice>
              <mc:Fallback>
                <p:oleObj name="Image" r:id="rId2" imgW="9701587" imgH="6844444" progId="Photoshop.Image.7">
                  <p:embed/>
                  <p:pic>
                    <p:nvPicPr>
                      <p:cNvPr id="3" name="Object 11">
                        <a:extLst>
                          <a:ext uri="{FF2B5EF4-FFF2-40B4-BE49-F238E27FC236}">
                            <a16:creationId xmlns:a16="http://schemas.microsoft.com/office/drawing/2014/main" id="{836168C2-362E-714A-91B6-8C2B05A6EC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0"/>
                        <a:ext cx="10675937" cy="758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6">
            <a:extLst>
              <a:ext uri="{FF2B5EF4-FFF2-40B4-BE49-F238E27FC236}">
                <a16:creationId xmlns:a16="http://schemas.microsoft.com/office/drawing/2014/main" id="{37FC9149-1D8C-DF46-902F-2E658DE37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13/3</a:t>
            </a:r>
          </a:p>
        </p:txBody>
      </p:sp>
    </p:spTree>
    <p:extLst>
      <p:ext uri="{BB962C8B-B14F-4D97-AF65-F5344CB8AC3E}">
        <p14:creationId xmlns:p14="http://schemas.microsoft.com/office/powerpoint/2010/main" val="3276736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>
            <a:extLst>
              <a:ext uri="{FF2B5EF4-FFF2-40B4-BE49-F238E27FC236}">
                <a16:creationId xmlns:a16="http://schemas.microsoft.com/office/drawing/2014/main" id="{9710FA14-D4DD-BD49-BEF9-A511799DD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id="{4849671B-CB9C-6240-BCB9-C2CD99BDD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13/4</a:t>
            </a:r>
          </a:p>
        </p:txBody>
      </p:sp>
    </p:spTree>
    <p:extLst>
      <p:ext uri="{BB962C8B-B14F-4D97-AF65-F5344CB8AC3E}">
        <p14:creationId xmlns:p14="http://schemas.microsoft.com/office/powerpoint/2010/main" val="489165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4">
            <a:extLst>
              <a:ext uri="{FF2B5EF4-FFF2-40B4-BE49-F238E27FC236}">
                <a16:creationId xmlns:a16="http://schemas.microsoft.com/office/drawing/2014/main" id="{B3F6B1E6-DE9D-4745-A17D-DE4BDA77F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id="{32ED8268-C78D-4147-9EF5-0D85F1A96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13/5</a:t>
            </a:r>
          </a:p>
        </p:txBody>
      </p:sp>
    </p:spTree>
    <p:extLst>
      <p:ext uri="{BB962C8B-B14F-4D97-AF65-F5344CB8AC3E}">
        <p14:creationId xmlns:p14="http://schemas.microsoft.com/office/powerpoint/2010/main" val="1373341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23115-422F-E447-B923-B2FBCE61F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324247"/>
            <a:ext cx="9623425" cy="1260475"/>
          </a:xfrm>
        </p:spPr>
        <p:txBody>
          <a:bodyPr/>
          <a:lstStyle/>
          <a:p>
            <a:r>
              <a:rPr lang="en-GB" altLang="en-US" sz="3600" b="0" kern="1200" dirty="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Advantages of breastfeeding</a:t>
            </a:r>
            <a:endParaRPr lang="en-US" sz="3600" b="0" kern="1200" dirty="0">
              <a:solidFill>
                <a:srgbClr val="335A8B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E1C506E9-1E3D-3A44-AE15-338ED90DA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11/2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C887FD0A-34F0-D84E-A9ED-3E45B7258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2" y="2841302"/>
            <a:ext cx="3178175" cy="360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910296EE-BA16-E445-BDCD-78436BBC0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0137" y="6588943"/>
            <a:ext cx="6192837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Pct val="45000"/>
              <a:buFont typeface="Wingdings" panose="05000000000000000000" pitchFamily="2" charset="2"/>
              <a:buChar char="l"/>
            </a:pPr>
            <a:r>
              <a:rPr lang="en-GB" altLang="en-US" sz="2500" dirty="0">
                <a:latin typeface="Alegreya" pitchFamily="2" charset="0"/>
              </a:rPr>
              <a:t>Costs less than artificial feeding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9DE0016-2A0B-6647-8CD4-61C684178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2924" y="1624013"/>
            <a:ext cx="3024188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>
                <a:latin typeface="Alegreya" pitchFamily="2" charset="0"/>
              </a:rPr>
              <a:t>Breastfeeding</a:t>
            </a:r>
          </a:p>
          <a:p>
            <a:pPr eaLnBrk="1" hangingPunct="1">
              <a:buFontTx/>
              <a:buChar char="•"/>
            </a:pPr>
            <a:r>
              <a:rPr lang="en-GB" altLang="en-US" sz="2500" dirty="0">
                <a:latin typeface="Alegreya" pitchFamily="2" charset="0"/>
              </a:rPr>
              <a:t>Helps bonding and development</a:t>
            </a:r>
          </a:p>
          <a:p>
            <a:pPr eaLnBrk="1" hangingPunct="1">
              <a:buFontTx/>
              <a:buChar char="•"/>
            </a:pPr>
            <a:r>
              <a:rPr lang="en-GB" altLang="en-US" sz="2500" dirty="0">
                <a:latin typeface="Alegreya" pitchFamily="2" charset="0"/>
              </a:rPr>
              <a:t>Helps delay a new pregnancy</a:t>
            </a:r>
          </a:p>
          <a:p>
            <a:pPr eaLnBrk="1" hangingPunct="1">
              <a:buFontTx/>
              <a:buChar char="•"/>
            </a:pPr>
            <a:r>
              <a:rPr lang="en-GB" altLang="en-US" sz="2500" dirty="0">
                <a:latin typeface="Alegreya" pitchFamily="2" charset="0"/>
              </a:rPr>
              <a:t>Protects mothers’ health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1FA476A0-BC9F-FF44-9A37-59C857131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12" y="1624013"/>
            <a:ext cx="3209825" cy="438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>
                <a:latin typeface="Alegreya" pitchFamily="2" charset="0"/>
              </a:rPr>
              <a:t>Breast milk</a:t>
            </a:r>
          </a:p>
          <a:p>
            <a:pPr eaLnBrk="1" hangingPunct="1">
              <a:buFontTx/>
              <a:buChar char="•"/>
            </a:pPr>
            <a:r>
              <a:rPr lang="en-GB" altLang="en-US" sz="2500" dirty="0">
                <a:latin typeface="Alegreya" pitchFamily="2" charset="0"/>
              </a:rPr>
              <a:t>Perfect nutrients</a:t>
            </a:r>
          </a:p>
          <a:p>
            <a:pPr eaLnBrk="1" hangingPunct="1">
              <a:buFontTx/>
              <a:buChar char="•"/>
            </a:pPr>
            <a:r>
              <a:rPr lang="en-GB" altLang="en-US" sz="2500" dirty="0">
                <a:latin typeface="Alegreya" pitchFamily="2" charset="0"/>
              </a:rPr>
              <a:t>Easily digested;</a:t>
            </a:r>
          </a:p>
          <a:p>
            <a:pPr eaLnBrk="1" hangingPunct="1"/>
            <a:r>
              <a:rPr lang="en-GB" altLang="en-US" sz="2500" dirty="0">
                <a:latin typeface="Alegreya" pitchFamily="2" charset="0"/>
              </a:rPr>
              <a:t>	efficiently used</a:t>
            </a:r>
          </a:p>
          <a:p>
            <a:pPr eaLnBrk="1" hangingPunct="1">
              <a:buFontTx/>
              <a:buChar char="•"/>
            </a:pPr>
            <a:r>
              <a:rPr lang="en-GB" altLang="en-US" sz="2500" dirty="0">
                <a:latin typeface="Alegreya" pitchFamily="2" charset="0"/>
              </a:rPr>
              <a:t>Protects against infection</a:t>
            </a:r>
          </a:p>
          <a:p>
            <a:pPr eaLnBrk="1" hangingPunct="1">
              <a:buFontTx/>
              <a:buChar char="•"/>
            </a:pPr>
            <a:r>
              <a:rPr lang="en-GB" altLang="en-US" sz="2500" dirty="0">
                <a:latin typeface="Alegreya" pitchFamily="2" charset="0"/>
              </a:rPr>
              <a:t>Protects against long-term </a:t>
            </a:r>
            <a:r>
              <a:rPr lang="en-GB" altLang="en-US" sz="2500" dirty="0" err="1">
                <a:latin typeface="Alegreya" pitchFamily="2" charset="0"/>
              </a:rPr>
              <a:t>noncommunicable</a:t>
            </a:r>
            <a:r>
              <a:rPr lang="en-GB" altLang="en-US" sz="2500" dirty="0">
                <a:latin typeface="Alegreya" pitchFamily="2" charset="0"/>
              </a:rPr>
              <a:t> diseases</a:t>
            </a:r>
          </a:p>
        </p:txBody>
      </p:sp>
    </p:spTree>
    <p:extLst>
      <p:ext uri="{BB962C8B-B14F-4D97-AF65-F5344CB8AC3E}">
        <p14:creationId xmlns:p14="http://schemas.microsoft.com/office/powerpoint/2010/main" val="2231981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>
            <a:extLst>
              <a:ext uri="{FF2B5EF4-FFF2-40B4-BE49-F238E27FC236}">
                <a16:creationId xmlns:a16="http://schemas.microsoft.com/office/drawing/2014/main" id="{A498FE28-3257-FC4A-B733-FEC398F22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id="{D9D6234D-8F04-2844-BB19-279B01201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13/6</a:t>
            </a:r>
          </a:p>
        </p:txBody>
      </p:sp>
    </p:spTree>
    <p:extLst>
      <p:ext uri="{BB962C8B-B14F-4D97-AF65-F5344CB8AC3E}">
        <p14:creationId xmlns:p14="http://schemas.microsoft.com/office/powerpoint/2010/main" val="3382851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>
            <a:extLst>
              <a:ext uri="{FF2B5EF4-FFF2-40B4-BE49-F238E27FC236}">
                <a16:creationId xmlns:a16="http://schemas.microsoft.com/office/drawing/2014/main" id="{A3BE9E8B-9D4B-2D4F-9339-D32D4C768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id="{03F72D49-4050-FD49-BE20-C6FFCCB06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13/7</a:t>
            </a:r>
          </a:p>
        </p:txBody>
      </p:sp>
    </p:spTree>
    <p:extLst>
      <p:ext uri="{BB962C8B-B14F-4D97-AF65-F5344CB8AC3E}">
        <p14:creationId xmlns:p14="http://schemas.microsoft.com/office/powerpoint/2010/main" val="1821460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>
            <a:extLst>
              <a:ext uri="{FF2B5EF4-FFF2-40B4-BE49-F238E27FC236}">
                <a16:creationId xmlns:a16="http://schemas.microsoft.com/office/drawing/2014/main" id="{D4696B8D-940B-9347-B312-D23EC4658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id="{03F72D49-4050-FD49-BE20-C6FFCCB06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13/8</a:t>
            </a:r>
          </a:p>
        </p:txBody>
      </p:sp>
    </p:spTree>
    <p:extLst>
      <p:ext uri="{BB962C8B-B14F-4D97-AF65-F5344CB8AC3E}">
        <p14:creationId xmlns:p14="http://schemas.microsoft.com/office/powerpoint/2010/main" val="11515072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>
            <a:extLst>
              <a:ext uri="{FF2B5EF4-FFF2-40B4-BE49-F238E27FC236}">
                <a16:creationId xmlns:a16="http://schemas.microsoft.com/office/drawing/2014/main" id="{C148ADEC-6D80-7B4C-B54E-EF8B8130F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60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id="{92997F4C-61BA-B141-A1CF-CCBC13BBD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13/9</a:t>
            </a:r>
          </a:p>
        </p:txBody>
      </p:sp>
    </p:spTree>
    <p:extLst>
      <p:ext uri="{BB962C8B-B14F-4D97-AF65-F5344CB8AC3E}">
        <p14:creationId xmlns:p14="http://schemas.microsoft.com/office/powerpoint/2010/main" val="967406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6AB01-C02C-824E-A624-23B378C12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7" y="323850"/>
            <a:ext cx="9623425" cy="1260475"/>
          </a:xfrm>
        </p:spPr>
        <p:txBody>
          <a:bodyPr/>
          <a:lstStyle/>
          <a:p>
            <a:r>
              <a:rPr lang="en-GB" altLang="en-US" sz="3600" b="0" kern="1200" dirty="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Session 14: Positioning a baby at the breast 1 – objectives</a:t>
            </a:r>
            <a:br>
              <a:rPr lang="en-GB" altLang="en-US" sz="3600" b="0" kern="1200" dirty="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</a:br>
            <a:endParaRPr lang="en-US" sz="3600" b="0" kern="1200" dirty="0">
              <a:solidFill>
                <a:srgbClr val="335A8B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23D65-4827-A643-8E81-23C7CF190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148" y="1795463"/>
            <a:ext cx="9623425" cy="5546725"/>
          </a:xfrm>
        </p:spPr>
        <p:txBody>
          <a:bodyPr/>
          <a:lstStyle/>
          <a:p>
            <a:pPr eaLnBrk="1" hangingPunct="1"/>
            <a:r>
              <a:rPr lang="en-GB" altLang="en-US" sz="3000" dirty="0">
                <a:latin typeface="Alegreya" pitchFamily="2" charset="0"/>
              </a:rPr>
              <a:t>After completing this session, participants will be able to:</a:t>
            </a:r>
          </a:p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explain </a:t>
            </a:r>
            <a:r>
              <a:rPr lang="en-GB" altLang="en-US" sz="3000" cap="small" dirty="0">
                <a:latin typeface="Alegreya" pitchFamily="2" charset="0"/>
              </a:rPr>
              <a:t>The four key signs of good positioning</a:t>
            </a:r>
          </a:p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describe how a mother should support her breast for feeding</a:t>
            </a:r>
          </a:p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demonstrate the main positions – sitting, lying, underarm and across</a:t>
            </a:r>
          </a:p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help a mother to position her baby at the breast, using </a:t>
            </a:r>
            <a:r>
              <a:rPr lang="en-GB" altLang="en-US" sz="3000" cap="small" dirty="0">
                <a:latin typeface="Alegreya" pitchFamily="2" charset="0"/>
              </a:rPr>
              <a:t>The four key signs of good positioning </a:t>
            </a:r>
            <a:r>
              <a:rPr lang="en-GB" altLang="en-US" sz="3000" dirty="0">
                <a:latin typeface="Alegreya" pitchFamily="2" charset="0"/>
              </a:rPr>
              <a:t>in different positions</a:t>
            </a:r>
          </a:p>
          <a:p>
            <a:endParaRPr lang="en-US" dirty="0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2227C738-9209-2740-BAC4-92E37FB72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14/1</a:t>
            </a:r>
          </a:p>
        </p:txBody>
      </p:sp>
    </p:spTree>
    <p:extLst>
      <p:ext uri="{BB962C8B-B14F-4D97-AF65-F5344CB8AC3E}">
        <p14:creationId xmlns:p14="http://schemas.microsoft.com/office/powerpoint/2010/main" val="36069906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6AB01-C02C-824E-A624-23B378C12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7" y="323850"/>
            <a:ext cx="9623425" cy="1260475"/>
          </a:xfrm>
        </p:spPr>
        <p:txBody>
          <a:bodyPr/>
          <a:lstStyle/>
          <a:p>
            <a:r>
              <a:rPr lang="en-GB" altLang="en-US" sz="3600" b="0" kern="1200" dirty="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Session 15: Taking a feeding </a:t>
            </a:r>
            <a:r>
              <a:rPr lang="en-GB" altLang="en-US" sz="3600" b="0" kern="120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history </a:t>
            </a:r>
            <a:r>
              <a:rPr lang="en-GB" sz="3600" b="0" kern="120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–</a:t>
            </a:r>
            <a:r>
              <a:rPr lang="en-GB" altLang="en-US" sz="3600" b="0" kern="120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br>
              <a:rPr lang="en-GB" altLang="en-US" sz="3600" b="0" kern="120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GB" altLang="en-US" sz="3600" b="0" kern="120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0 </a:t>
            </a:r>
            <a:r>
              <a:rPr lang="en-GB" altLang="en-US" sz="3600" b="0" kern="1200" dirty="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up to 6 months of age 1 </a:t>
            </a:r>
            <a:r>
              <a:rPr lang="en-GB" sz="3600" b="0" kern="120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– objectives</a:t>
            </a:r>
            <a:endParaRPr lang="en-US" sz="3600" b="0" kern="1200" dirty="0">
              <a:solidFill>
                <a:srgbClr val="335A8B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23D65-4827-A643-8E81-23C7CF190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87" y="1795463"/>
            <a:ext cx="9623425" cy="554672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000" dirty="0">
                <a:latin typeface="Alegreya" pitchFamily="2" charset="0"/>
              </a:rPr>
              <a:t>After completing this session, participants will be able to: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en-US" sz="3000" dirty="0">
                <a:latin typeface="Alegreya" pitchFamily="2" charset="0"/>
              </a:rPr>
              <a:t>take a feeding history of an infant aged 0 up to 6 months 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en-US" sz="3000" dirty="0">
                <a:latin typeface="Alegreya" pitchFamily="2" charset="0"/>
              </a:rPr>
              <a:t>demonstrate appropriate use of the </a:t>
            </a:r>
            <a:r>
              <a:rPr lang="en-GB" altLang="en-US" sz="3000" cap="small" dirty="0">
                <a:latin typeface="Alegreya" pitchFamily="2" charset="0"/>
              </a:rPr>
              <a:t>Job aid: Feeding history </a:t>
            </a:r>
            <a:r>
              <a:rPr lang="en-GB" sz="3000" dirty="0">
                <a:latin typeface="Alegreya" pitchFamily="2" charset="0"/>
              </a:rPr>
              <a:t>– 0 </a:t>
            </a:r>
            <a:r>
              <a:rPr lang="en-GB" sz="3000" cap="small" dirty="0">
                <a:latin typeface="Alegreya" pitchFamily="2" charset="0"/>
              </a:rPr>
              <a:t>up to 6 months</a:t>
            </a:r>
            <a:endParaRPr lang="en-GB" altLang="en-US" sz="3000" cap="small" dirty="0">
              <a:latin typeface="Alegreya" pitchFamily="2" charset="0"/>
            </a:endParaRPr>
          </a:p>
          <a:p>
            <a:endParaRPr lang="en-US" dirty="0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2227C738-9209-2740-BAC4-92E37FB72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15/1</a:t>
            </a:r>
          </a:p>
        </p:txBody>
      </p:sp>
    </p:spTree>
    <p:extLst>
      <p:ext uri="{BB962C8B-B14F-4D97-AF65-F5344CB8AC3E}">
        <p14:creationId xmlns:p14="http://schemas.microsoft.com/office/powerpoint/2010/main" val="15558461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B49A441E-9468-D346-8B85-CE239994F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12" y="468263"/>
            <a:ext cx="9144000" cy="6832600"/>
          </a:xfrm>
          <a:prstGeom prst="rect">
            <a:avLst/>
          </a:prstGeom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id="{58A00040-BACE-6F4D-9D59-F90EE6845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15/2</a:t>
            </a:r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65895693-AEEB-284F-965F-08D536B98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713" y="4997450"/>
            <a:ext cx="287337" cy="338137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D60C1E6F-10E2-6E42-ADAE-3F958E16C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8275" y="3917950"/>
            <a:ext cx="287338" cy="338137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03F01AFD-B2F9-6641-8895-3E7FF6281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0313" y="3665537"/>
            <a:ext cx="287337" cy="338138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FB9D2CBC-7FD1-564B-B5A3-139E198EB20C}"/>
              </a:ext>
            </a:extLst>
          </p:cNvPr>
          <p:cNvSpPr>
            <a:spLocks/>
          </p:cNvSpPr>
          <p:nvPr/>
        </p:nvSpPr>
        <p:spPr bwMode="auto">
          <a:xfrm>
            <a:off x="2033588" y="4075112"/>
            <a:ext cx="2079625" cy="1066800"/>
          </a:xfrm>
          <a:custGeom>
            <a:avLst/>
            <a:gdLst>
              <a:gd name="T0" fmla="*/ 0 w 1310"/>
              <a:gd name="T1" fmla="*/ 2147483646 h 672"/>
              <a:gd name="T2" fmla="*/ 2147483646 w 1310"/>
              <a:gd name="T3" fmla="*/ 0 h 67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10" h="672">
                <a:moveTo>
                  <a:pt x="0" y="672"/>
                </a:moveTo>
                <a:lnTo>
                  <a:pt x="1310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Line 8">
            <a:extLst>
              <a:ext uri="{FF2B5EF4-FFF2-40B4-BE49-F238E27FC236}">
                <a16:creationId xmlns:a16="http://schemas.microsoft.com/office/drawing/2014/main" id="{377E228C-2D2C-FE4A-843B-7FE0A87FB5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22738" y="3844925"/>
            <a:ext cx="360045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6529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BA4BFE5E-A9CC-BD4B-A6E4-1A7CE357C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12" y="510331"/>
            <a:ext cx="9144000" cy="6870700"/>
          </a:xfrm>
          <a:prstGeom prst="rect">
            <a:avLst/>
          </a:prstGeom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id="{C1474B40-7FD5-EC45-86F5-BCF0E55DE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15/3</a:t>
            </a:r>
          </a:p>
        </p:txBody>
      </p:sp>
      <p:sp>
        <p:nvSpPr>
          <p:cNvPr id="5" name="4-Point Star 2">
            <a:extLst>
              <a:ext uri="{FF2B5EF4-FFF2-40B4-BE49-F238E27FC236}">
                <a16:creationId xmlns:a16="http://schemas.microsoft.com/office/drawing/2014/main" id="{1536E87E-EFC9-DD43-9EB8-811C85941DE0}"/>
              </a:ext>
            </a:extLst>
          </p:cNvPr>
          <p:cNvSpPr/>
          <p:nvPr/>
        </p:nvSpPr>
        <p:spPr>
          <a:xfrm>
            <a:off x="2070225" y="4821589"/>
            <a:ext cx="266700" cy="2667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4-Point Star 8">
            <a:extLst>
              <a:ext uri="{FF2B5EF4-FFF2-40B4-BE49-F238E27FC236}">
                <a16:creationId xmlns:a16="http://schemas.microsoft.com/office/drawing/2014/main" id="{91F797BC-448C-9E48-8117-EE2881FBE312}"/>
              </a:ext>
            </a:extLst>
          </p:cNvPr>
          <p:cNvSpPr/>
          <p:nvPr/>
        </p:nvSpPr>
        <p:spPr>
          <a:xfrm>
            <a:off x="7780462" y="2424464"/>
            <a:ext cx="266700" cy="2667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4-Point Star 17">
            <a:extLst>
              <a:ext uri="{FF2B5EF4-FFF2-40B4-BE49-F238E27FC236}">
                <a16:creationId xmlns:a16="http://schemas.microsoft.com/office/drawing/2014/main" id="{F98ACBFA-CDA2-5D45-B479-D60AE6B4681B}"/>
              </a:ext>
            </a:extLst>
          </p:cNvPr>
          <p:cNvSpPr/>
          <p:nvPr/>
        </p:nvSpPr>
        <p:spPr>
          <a:xfrm>
            <a:off x="4180012" y="3648426"/>
            <a:ext cx="266700" cy="2667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76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6B8CC-8DA0-FB40-BCD4-D02E24DDA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910" y="323850"/>
            <a:ext cx="9623425" cy="1260475"/>
          </a:xfrm>
        </p:spPr>
        <p:txBody>
          <a:bodyPr/>
          <a:lstStyle/>
          <a:p>
            <a:r>
              <a:rPr lang="en-GB" altLang="en-US" sz="3600" b="0" kern="1200" dirty="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Nutrients in human and animal milks</a:t>
            </a:r>
            <a:endParaRPr lang="en-US" sz="3600" b="0" kern="1200" dirty="0">
              <a:solidFill>
                <a:srgbClr val="335A8B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id="{26D81E10-E304-5B45-9989-FA8BA37437DB}"/>
              </a:ext>
            </a:extLst>
          </p:cNvPr>
          <p:cNvGrpSpPr>
            <a:grpSpLocks/>
          </p:cNvGrpSpPr>
          <p:nvPr/>
        </p:nvGrpSpPr>
        <p:grpSpPr bwMode="auto">
          <a:xfrm>
            <a:off x="666180" y="1116335"/>
            <a:ext cx="8981668" cy="5837900"/>
            <a:chOff x="431" y="1162"/>
            <a:chExt cx="4503" cy="2662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08A3B2CC-F6A5-2A4C-8C9C-C4F7B882E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751"/>
              <a:ext cx="679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4451" tIns="41485" rIns="84451" bIns="41485">
              <a:spAutoFit/>
            </a:bodyPr>
            <a:lstStyle>
              <a:lvl1pPr defTabSz="71120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112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11200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11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11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GB" altLang="en-US" sz="2600" dirty="0">
                  <a:latin typeface="Alegreya" pitchFamily="2" charset="0"/>
                </a:rPr>
                <a:t>Fat</a:t>
              </a:r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E612F3C5-C9CA-1D4D-A597-F286156DD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" y="2320"/>
              <a:ext cx="616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4451" tIns="41485" rIns="84451" bIns="41485">
              <a:spAutoFit/>
            </a:bodyPr>
            <a:lstStyle>
              <a:lvl1pPr defTabSz="71120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112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11200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11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11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GB" altLang="en-US" sz="2600" dirty="0">
                  <a:latin typeface="Alegreya" pitchFamily="2" charset="0"/>
                </a:rPr>
                <a:t>Protein</a:t>
              </a: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88A86BC3-8310-3C48-B44E-A40A827E3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2933"/>
              <a:ext cx="719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4451" tIns="41485" rIns="84451" bIns="41485">
              <a:spAutoFit/>
            </a:bodyPr>
            <a:lstStyle>
              <a:lvl1pPr defTabSz="71120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112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11200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11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11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GB" altLang="en-US" sz="2600" dirty="0">
                  <a:latin typeface="Alegreya" pitchFamily="2" charset="0"/>
                </a:rPr>
                <a:t>Lactose</a:t>
              </a:r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957CD800-7A5D-E848-A4E9-0C6B3FA1C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2" y="1162"/>
              <a:ext cx="848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7898" tIns="38949" rIns="77898" bIns="38949">
              <a:spAutoFit/>
            </a:bodyPr>
            <a:lstStyle>
              <a:lvl1pPr defTabSz="649288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49288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49288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4928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4928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GB" altLang="en-US" sz="2000"/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52781789-EBE6-A845-BFCD-2C819A9DE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7" y="1162"/>
              <a:ext cx="99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7898" tIns="38949" rIns="77898" bIns="38949">
              <a:spAutoFit/>
            </a:bodyPr>
            <a:lstStyle>
              <a:lvl1pPr defTabSz="649288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49288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49288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4928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4928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en-GB" altLang="en-US" sz="2000"/>
            </a:p>
          </p:txBody>
        </p: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092ECD45-5F00-B64B-A014-DD8D849728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5" y="1162"/>
              <a:ext cx="99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7898" tIns="38949" rIns="77898" bIns="38949">
              <a:spAutoFit/>
            </a:bodyPr>
            <a:lstStyle>
              <a:lvl1pPr defTabSz="649288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49288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49288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4928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4928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en-GB" altLang="en-US" sz="2400">
                <a:solidFill>
                  <a:schemeClr val="hlink"/>
                </a:solidFill>
              </a:endParaRPr>
            </a:p>
          </p:txBody>
        </p:sp>
        <p:graphicFrame>
          <p:nvGraphicFramePr>
            <p:cNvPr id="10" name="Object 10">
              <a:extLst>
                <a:ext uri="{FF2B5EF4-FFF2-40B4-BE49-F238E27FC236}">
                  <a16:creationId xmlns:a16="http://schemas.microsoft.com/office/drawing/2014/main" id="{F5444C96-7F07-AB4A-A5A7-9BA70BCAB4E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3370122"/>
                </p:ext>
              </p:extLst>
            </p:nvPr>
          </p:nvGraphicFramePr>
          <p:xfrm>
            <a:off x="918" y="1523"/>
            <a:ext cx="4016" cy="23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11" name="Text Box 6">
            <a:extLst>
              <a:ext uri="{FF2B5EF4-FFF2-40B4-BE49-F238E27FC236}">
                <a16:creationId xmlns:a16="http://schemas.microsoft.com/office/drawing/2014/main" id="{02D0A152-85B4-FC44-AFCC-179CE3452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9842" y="74613"/>
            <a:ext cx="959421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11/3a</a:t>
            </a:r>
          </a:p>
        </p:txBody>
      </p:sp>
    </p:spTree>
    <p:extLst>
      <p:ext uri="{BB962C8B-B14F-4D97-AF65-F5344CB8AC3E}">
        <p14:creationId xmlns:p14="http://schemas.microsoft.com/office/powerpoint/2010/main" val="1616919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402A5-DE3B-344F-AF12-DB28C4069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323850"/>
            <a:ext cx="9623425" cy="1260475"/>
          </a:xfrm>
        </p:spPr>
        <p:txBody>
          <a:bodyPr/>
          <a:lstStyle/>
          <a:p>
            <a:r>
              <a:rPr lang="en-GB" altLang="en-US" sz="3600" b="0" kern="1200" dirty="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Nutrients in human and animal milks</a:t>
            </a:r>
            <a:endParaRPr lang="en-US" sz="3600" b="0" kern="1200" dirty="0">
              <a:solidFill>
                <a:srgbClr val="335A8B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966D79C7-49BE-104F-8890-AD4F6482E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180" y="74613"/>
            <a:ext cx="94208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11/3b</a:t>
            </a:r>
          </a:p>
        </p:txBody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id="{C9BF6B3A-96A2-DF4A-9279-EB51B6F66B22}"/>
              </a:ext>
            </a:extLst>
          </p:cNvPr>
          <p:cNvGrpSpPr>
            <a:grpSpLocks/>
          </p:cNvGrpSpPr>
          <p:nvPr/>
        </p:nvGrpSpPr>
        <p:grpSpPr bwMode="auto">
          <a:xfrm>
            <a:off x="828229" y="1404367"/>
            <a:ext cx="8838951" cy="5440546"/>
            <a:chOff x="431" y="1162"/>
            <a:chExt cx="4504" cy="260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EAB0DB0-5E3A-7940-8DD2-AAD12BE2F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751"/>
              <a:ext cx="679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4451" tIns="41485" rIns="84451" bIns="41485">
              <a:spAutoFit/>
            </a:bodyPr>
            <a:lstStyle>
              <a:lvl1pPr defTabSz="71120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112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11200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11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11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GB" altLang="en-US" sz="2600" dirty="0">
                  <a:latin typeface="Alegreya" pitchFamily="2" charset="0"/>
                </a:rPr>
                <a:t>Fat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8E63A9-78F6-3F4F-957D-72B14C759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" y="2252"/>
              <a:ext cx="605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4451" tIns="41485" rIns="84451" bIns="41485">
              <a:spAutoFit/>
            </a:bodyPr>
            <a:lstStyle>
              <a:lvl1pPr defTabSz="71120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112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11200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11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11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GB" altLang="en-US" sz="2600" dirty="0">
                  <a:latin typeface="Alegreya" pitchFamily="2" charset="0"/>
                </a:rPr>
                <a:t>Protein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B18F94-370E-9744-9D88-DF4CC0934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2933"/>
              <a:ext cx="719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4451" tIns="41485" rIns="84451" bIns="41485">
              <a:spAutoFit/>
            </a:bodyPr>
            <a:lstStyle>
              <a:lvl1pPr defTabSz="71120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112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11200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11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11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GB" altLang="en-US" sz="2600" dirty="0">
                  <a:latin typeface="Alegreya" pitchFamily="2" charset="0"/>
                </a:rPr>
                <a:t>Lactose</a:t>
              </a:r>
            </a:p>
          </p:txBody>
        </p:sp>
        <p:sp>
          <p:nvSpPr>
            <p:cNvPr id="8" name="Text Box 7">
              <a:extLst>
                <a:ext uri="{FF2B5EF4-FFF2-40B4-BE49-F238E27FC236}">
                  <a16:creationId xmlns:a16="http://schemas.microsoft.com/office/drawing/2014/main" id="{77390F40-B1F5-2B40-BE5B-139DD5DD0F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2" y="1162"/>
              <a:ext cx="848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7898" tIns="38949" rIns="77898" bIns="38949">
              <a:spAutoFit/>
            </a:bodyPr>
            <a:lstStyle>
              <a:lvl1pPr defTabSz="649288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49288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49288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4928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4928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3000" b="1" dirty="0">
                  <a:latin typeface="Alegreya" pitchFamily="2" charset="0"/>
                </a:rPr>
                <a:t>Human</a:t>
              </a:r>
            </a:p>
          </p:txBody>
        </p:sp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AC04708D-C26C-C84F-8A99-A720B5E978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162"/>
              <a:ext cx="569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7898" tIns="38949" rIns="77898" bIns="38949">
              <a:spAutoFit/>
            </a:bodyPr>
            <a:lstStyle>
              <a:lvl1pPr defTabSz="649288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49288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49288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4928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4928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GB" altLang="en-US" sz="3000" b="1" dirty="0">
                  <a:latin typeface="Alegreya" pitchFamily="2" charset="0"/>
                </a:rPr>
                <a:t>Cow’s</a:t>
              </a:r>
            </a:p>
          </p:txBody>
        </p:sp>
        <p:sp>
          <p:nvSpPr>
            <p:cNvPr id="10" name="Text Box 9">
              <a:extLst>
                <a:ext uri="{FF2B5EF4-FFF2-40B4-BE49-F238E27FC236}">
                  <a16:creationId xmlns:a16="http://schemas.microsoft.com/office/drawing/2014/main" id="{9324B706-3CD8-A146-A3E8-5B6BC009BB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9" y="1162"/>
              <a:ext cx="592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7898" tIns="38949" rIns="77898" bIns="38949">
              <a:spAutoFit/>
            </a:bodyPr>
            <a:lstStyle>
              <a:lvl1pPr defTabSz="649288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49288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49288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4928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4928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GB" altLang="en-US" sz="3000" b="1" dirty="0">
                  <a:latin typeface="Alegreya" pitchFamily="2" charset="0"/>
                </a:rPr>
                <a:t>Goat’s</a:t>
              </a:r>
              <a:endParaRPr lang="en-GB" altLang="en-US" sz="3000" b="1" dirty="0">
                <a:solidFill>
                  <a:schemeClr val="hlink"/>
                </a:solidFill>
                <a:latin typeface="Alegreya" pitchFamily="2" charset="0"/>
              </a:endParaRPr>
            </a:p>
          </p:txBody>
        </p:sp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FB76B551-8624-AE43-BB20-21FF40B6C6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6614679"/>
                </p:ext>
              </p:extLst>
            </p:nvPr>
          </p:nvGraphicFramePr>
          <p:xfrm>
            <a:off x="919" y="1464"/>
            <a:ext cx="4016" cy="23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97991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2777C-07D6-B242-93DB-874611088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74" y="326248"/>
            <a:ext cx="9623425" cy="1260475"/>
          </a:xfrm>
        </p:spPr>
        <p:txBody>
          <a:bodyPr/>
          <a:lstStyle/>
          <a:p>
            <a:r>
              <a:rPr lang="en-GB" altLang="en-US" sz="3600" b="0" kern="1200" dirty="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Quality of proteins in different milks</a:t>
            </a:r>
            <a:endParaRPr lang="en-US" sz="3600" b="0" kern="1200" dirty="0">
              <a:solidFill>
                <a:srgbClr val="335A8B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98E450E-2F7D-CB40-8320-D6EB26850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11/4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120830-30FB-544C-BEAE-122263A74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648" y="1242299"/>
            <a:ext cx="8027516" cy="606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80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A76F5-2036-6C4D-88FC-305D255D5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010" y="328336"/>
            <a:ext cx="9623425" cy="1260475"/>
          </a:xfrm>
        </p:spPr>
        <p:txBody>
          <a:bodyPr/>
          <a:lstStyle/>
          <a:p>
            <a:r>
              <a:rPr lang="en-GB" altLang="en-US" sz="3600" b="0" kern="1200" dirty="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Protection against infection</a:t>
            </a:r>
            <a:endParaRPr lang="en-US" sz="3600" b="0" kern="1200" dirty="0">
              <a:solidFill>
                <a:srgbClr val="335A8B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5C185019-34ED-5347-9ECB-2ED927154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11/5</a:t>
            </a:r>
          </a:p>
        </p:txBody>
      </p:sp>
      <p:pic>
        <p:nvPicPr>
          <p:cNvPr id="22" name="Picture 1">
            <a:extLst>
              <a:ext uri="{FF2B5EF4-FFF2-40B4-BE49-F238E27FC236}">
                <a16:creationId xmlns:a16="http://schemas.microsoft.com/office/drawing/2014/main" id="{DA34A255-4D8E-4549-AD92-9C76DC647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/>
          <a:stretch>
            <a:fillRect/>
          </a:stretch>
        </p:blipFill>
        <p:spPr bwMode="auto">
          <a:xfrm>
            <a:off x="3408696" y="1534741"/>
            <a:ext cx="3124073" cy="43264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31">
            <a:extLst>
              <a:ext uri="{FF2B5EF4-FFF2-40B4-BE49-F238E27FC236}">
                <a16:creationId xmlns:a16="http://schemas.microsoft.com/office/drawing/2014/main" id="{CA24076E-B725-4348-BFBB-D4738729B64D}"/>
              </a:ext>
            </a:extLst>
          </p:cNvPr>
          <p:cNvGrpSpPr>
            <a:grpSpLocks/>
          </p:cNvGrpSpPr>
          <p:nvPr/>
        </p:nvGrpSpPr>
        <p:grpSpPr bwMode="auto">
          <a:xfrm>
            <a:off x="428494" y="1757215"/>
            <a:ext cx="9734549" cy="4554510"/>
            <a:chOff x="139" y="1252"/>
            <a:chExt cx="5607" cy="2537"/>
          </a:xfrm>
        </p:grpSpPr>
        <p:sp>
          <p:nvSpPr>
            <p:cNvPr id="14" name="Rectangle 4">
              <a:extLst>
                <a:ext uri="{FF2B5EF4-FFF2-40B4-BE49-F238E27FC236}">
                  <a16:creationId xmlns:a16="http://schemas.microsoft.com/office/drawing/2014/main" id="{7B940AE0-FBD9-DB4A-91EE-8A80D75D4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" y="1256"/>
              <a:ext cx="173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marL="357188" indent="-357188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082675" indent="-4572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719263" indent="-4572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355850" indent="-4572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992438" indent="-4572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449638" indent="-457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906838" indent="-457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4364038" indent="-457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821238" indent="-457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latin typeface="Alegreya" pitchFamily="2" charset="0"/>
                </a:rPr>
                <a:t>1.	Mother infected</a:t>
              </a:r>
              <a:endParaRPr lang="en-US" altLang="en-US" sz="2400" b="1" dirty="0">
                <a:latin typeface="Alegreya" pitchFamily="2" charset="0"/>
              </a:endParaRPr>
            </a:p>
          </p:txBody>
        </p:sp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93189009-FD6C-8E42-9C17-981184A1F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" y="1252"/>
              <a:ext cx="1860" cy="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marL="357188" indent="-357188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082675" indent="-4572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719263" indent="-4572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355850" indent="-4572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992438" indent="-4572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449638" indent="-457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906838" indent="-457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4364038" indent="-457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821238" indent="-457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latin typeface="Alegreya" pitchFamily="2" charset="0"/>
                </a:rPr>
                <a:t>2.	White cells in the mother’s body make antibodies to protect her</a:t>
              </a:r>
              <a:endParaRPr lang="en-US" altLang="en-US" sz="1600" b="1" dirty="0">
                <a:latin typeface="Alegreya" pitchFamily="2" charset="0"/>
              </a:endParaRPr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2EEA1176-2C7A-C04C-A312-EB52D4F68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" y="2916"/>
              <a:ext cx="1920" cy="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marL="357188" indent="-357188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082675" indent="-4572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719263" indent="-4572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355850" indent="-4572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992438" indent="-4572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449638" indent="-457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906838" indent="-457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4364038" indent="-457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821238" indent="-457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latin typeface="Alegreya" pitchFamily="2" charset="0"/>
                </a:rPr>
                <a:t>4.	Antibodies to the mother’s infection secreted in milk   to protect her baby</a:t>
              </a:r>
              <a:r>
                <a:rPr lang="en-US" altLang="en-US" sz="1600" b="1" dirty="0">
                  <a:latin typeface="Alegreya" pitchFamily="2" charset="0"/>
                </a:rPr>
                <a:t>    </a:t>
              </a:r>
              <a:endParaRPr lang="en-US" altLang="en-US" sz="2400" b="1" dirty="0">
                <a:latin typeface="Alegreya" pitchFamily="2" charset="0"/>
              </a:endParaRPr>
            </a:p>
          </p:txBody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0EFF4849-AF92-ED48-B77D-E69D1F2A6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2" y="2908"/>
              <a:ext cx="1860" cy="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marL="357188" indent="-357188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082675" indent="-4572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719263" indent="-4572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355850" indent="-4572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992438" indent="-4572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449638" indent="-457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906838" indent="-457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4364038" indent="-457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821238" indent="-457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latin typeface="Alegreya" pitchFamily="2" charset="0"/>
                </a:rPr>
                <a:t>3.	Some white cells go to her breasts and make antibodies there</a:t>
              </a:r>
              <a:endParaRPr lang="en-US" altLang="en-US" sz="2400" b="1" dirty="0">
                <a:latin typeface="Alegreya" pitchFamily="2" charset="0"/>
              </a:endParaRPr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3517A22B-3B61-9C4F-85DD-3FC37FBC6465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194" y="1537"/>
              <a:ext cx="677" cy="431"/>
            </a:xfrm>
            <a:custGeom>
              <a:avLst/>
              <a:gdLst>
                <a:gd name="T0" fmla="*/ 0 w 21519"/>
                <a:gd name="T1" fmla="*/ 0 h 20482"/>
                <a:gd name="T2" fmla="*/ 0 w 21519"/>
                <a:gd name="T3" fmla="*/ 0 h 20482"/>
                <a:gd name="T4" fmla="*/ 0 w 21519"/>
                <a:gd name="T5" fmla="*/ 0 h 204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19" h="20482" fill="none" extrusionOk="0">
                  <a:moveTo>
                    <a:pt x="6859" y="-1"/>
                  </a:moveTo>
                  <a:cubicBezTo>
                    <a:pt x="15015" y="2731"/>
                    <a:pt x="20773" y="10041"/>
                    <a:pt x="21518" y="18610"/>
                  </a:cubicBezTo>
                </a:path>
                <a:path w="21519" h="20482" stroke="0" extrusionOk="0">
                  <a:moveTo>
                    <a:pt x="6859" y="-1"/>
                  </a:moveTo>
                  <a:cubicBezTo>
                    <a:pt x="15015" y="2731"/>
                    <a:pt x="20773" y="10041"/>
                    <a:pt x="21518" y="18610"/>
                  </a:cubicBezTo>
                  <a:lnTo>
                    <a:pt x="0" y="20482"/>
                  </a:lnTo>
                  <a:lnTo>
                    <a:pt x="6859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C2EF2623-DC79-014B-B3F4-042DF6DE1FE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13" y="2500"/>
              <a:ext cx="677" cy="431"/>
            </a:xfrm>
            <a:custGeom>
              <a:avLst/>
              <a:gdLst>
                <a:gd name="T0" fmla="*/ 0 w 21519"/>
                <a:gd name="T1" fmla="*/ 0 h 20482"/>
                <a:gd name="T2" fmla="*/ 0 w 21519"/>
                <a:gd name="T3" fmla="*/ 0 h 20482"/>
                <a:gd name="T4" fmla="*/ 0 w 21519"/>
                <a:gd name="T5" fmla="*/ 0 h 204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19" h="20482" fill="none" extrusionOk="0">
                  <a:moveTo>
                    <a:pt x="6859" y="-1"/>
                  </a:moveTo>
                  <a:cubicBezTo>
                    <a:pt x="15015" y="2731"/>
                    <a:pt x="20773" y="10041"/>
                    <a:pt x="21518" y="18610"/>
                  </a:cubicBezTo>
                </a:path>
                <a:path w="21519" h="20482" stroke="0" extrusionOk="0">
                  <a:moveTo>
                    <a:pt x="6859" y="-1"/>
                  </a:moveTo>
                  <a:cubicBezTo>
                    <a:pt x="15015" y="2731"/>
                    <a:pt x="20773" y="10041"/>
                    <a:pt x="21518" y="18610"/>
                  </a:cubicBezTo>
                  <a:lnTo>
                    <a:pt x="0" y="20482"/>
                  </a:lnTo>
                  <a:lnTo>
                    <a:pt x="6859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" name="Arc 25">
              <a:extLst>
                <a:ext uri="{FF2B5EF4-FFF2-40B4-BE49-F238E27FC236}">
                  <a16:creationId xmlns:a16="http://schemas.microsoft.com/office/drawing/2014/main" id="{C1A870B9-2FA6-3C4B-A94E-789D33C7F55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544" y="1661"/>
              <a:ext cx="561" cy="234"/>
            </a:xfrm>
            <a:custGeom>
              <a:avLst/>
              <a:gdLst>
                <a:gd name="T0" fmla="*/ 0 w 21519"/>
                <a:gd name="T1" fmla="*/ 0 h 20482"/>
                <a:gd name="T2" fmla="*/ 0 w 21519"/>
                <a:gd name="T3" fmla="*/ 0 h 20482"/>
                <a:gd name="T4" fmla="*/ 0 w 21519"/>
                <a:gd name="T5" fmla="*/ 0 h 204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19" h="20482" fill="none" extrusionOk="0">
                  <a:moveTo>
                    <a:pt x="6859" y="-1"/>
                  </a:moveTo>
                  <a:cubicBezTo>
                    <a:pt x="15015" y="2731"/>
                    <a:pt x="20773" y="10041"/>
                    <a:pt x="21518" y="18610"/>
                  </a:cubicBezTo>
                </a:path>
                <a:path w="21519" h="20482" stroke="0" extrusionOk="0">
                  <a:moveTo>
                    <a:pt x="6859" y="-1"/>
                  </a:moveTo>
                  <a:cubicBezTo>
                    <a:pt x="15015" y="2731"/>
                    <a:pt x="20773" y="10041"/>
                    <a:pt x="21518" y="18610"/>
                  </a:cubicBezTo>
                  <a:lnTo>
                    <a:pt x="0" y="20482"/>
                  </a:lnTo>
                  <a:lnTo>
                    <a:pt x="6859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" name="Arc 27">
              <a:extLst>
                <a:ext uri="{FF2B5EF4-FFF2-40B4-BE49-F238E27FC236}">
                  <a16:creationId xmlns:a16="http://schemas.microsoft.com/office/drawing/2014/main" id="{FB5290F6-F03F-DC41-90BD-D18F9B79F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" y="2506"/>
              <a:ext cx="677" cy="431"/>
            </a:xfrm>
            <a:custGeom>
              <a:avLst/>
              <a:gdLst>
                <a:gd name="T0" fmla="*/ 0 w 21519"/>
                <a:gd name="T1" fmla="*/ 0 h 20482"/>
                <a:gd name="T2" fmla="*/ 0 w 21519"/>
                <a:gd name="T3" fmla="*/ 0 h 20482"/>
                <a:gd name="T4" fmla="*/ 0 w 21519"/>
                <a:gd name="T5" fmla="*/ 0 h 204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19" h="20482" fill="none" extrusionOk="0">
                  <a:moveTo>
                    <a:pt x="6859" y="-1"/>
                  </a:moveTo>
                  <a:cubicBezTo>
                    <a:pt x="15015" y="2731"/>
                    <a:pt x="20773" y="10041"/>
                    <a:pt x="21518" y="18610"/>
                  </a:cubicBezTo>
                </a:path>
                <a:path w="21519" h="20482" stroke="0" extrusionOk="0">
                  <a:moveTo>
                    <a:pt x="6859" y="-1"/>
                  </a:moveTo>
                  <a:cubicBezTo>
                    <a:pt x="15015" y="2731"/>
                    <a:pt x="20773" y="10041"/>
                    <a:pt x="21518" y="18610"/>
                  </a:cubicBezTo>
                  <a:lnTo>
                    <a:pt x="0" y="20482"/>
                  </a:lnTo>
                  <a:lnTo>
                    <a:pt x="6859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03695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5B7E3-0F5D-BE4E-9959-A4EE9A9D4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14" y="322660"/>
            <a:ext cx="9780264" cy="1260475"/>
          </a:xfrm>
        </p:spPr>
        <p:txBody>
          <a:bodyPr/>
          <a:lstStyle/>
          <a:p>
            <a:r>
              <a:rPr lang="en-GB" altLang="en-US" sz="3600" b="0" kern="1200" dirty="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Differences between colostrum and </a:t>
            </a:r>
            <a:br>
              <a:rPr lang="en-GB" altLang="en-US" sz="3600" b="0" kern="1200" dirty="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GB" altLang="en-US" sz="3600" b="0" kern="1200" dirty="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mature milk</a:t>
            </a:r>
            <a:endParaRPr lang="en-US" sz="3600" b="0" kern="1200" dirty="0">
              <a:solidFill>
                <a:srgbClr val="335A8B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4C82C9D0-E9F9-124C-B9EB-9C5D987CD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180" y="74613"/>
            <a:ext cx="94208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11/6</a:t>
            </a:r>
          </a:p>
        </p:txBody>
      </p:sp>
      <p:grpSp>
        <p:nvGrpSpPr>
          <p:cNvPr id="4" name="Group 21">
            <a:extLst>
              <a:ext uri="{FF2B5EF4-FFF2-40B4-BE49-F238E27FC236}">
                <a16:creationId xmlns:a16="http://schemas.microsoft.com/office/drawing/2014/main" id="{D0D725B7-C297-E945-A0C9-399129CD7176}"/>
              </a:ext>
            </a:extLst>
          </p:cNvPr>
          <p:cNvGrpSpPr>
            <a:grpSpLocks/>
          </p:cNvGrpSpPr>
          <p:nvPr/>
        </p:nvGrpSpPr>
        <p:grpSpPr bwMode="auto">
          <a:xfrm>
            <a:off x="1314252" y="1476375"/>
            <a:ext cx="6889751" cy="5280025"/>
            <a:chOff x="334" y="890"/>
            <a:chExt cx="4340" cy="3326"/>
          </a:xfrm>
        </p:grpSpPr>
        <p:pic>
          <p:nvPicPr>
            <p:cNvPr id="5" name="Picture 5" descr="scl10">
              <a:extLst>
                <a:ext uri="{FF2B5EF4-FFF2-40B4-BE49-F238E27FC236}">
                  <a16:creationId xmlns:a16="http://schemas.microsoft.com/office/drawing/2014/main" id="{439C9735-4060-114A-B4C7-A4D7E3BAC5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1525"/>
              <a:ext cx="816" cy="2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 descr="scl11">
              <a:extLst>
                <a:ext uri="{FF2B5EF4-FFF2-40B4-BE49-F238E27FC236}">
                  <a16:creationId xmlns:a16="http://schemas.microsoft.com/office/drawing/2014/main" id="{6EF317C5-5D9E-FE43-8782-39432F9567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1525"/>
              <a:ext cx="816" cy="2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scl12">
              <a:extLst>
                <a:ext uri="{FF2B5EF4-FFF2-40B4-BE49-F238E27FC236}">
                  <a16:creationId xmlns:a16="http://schemas.microsoft.com/office/drawing/2014/main" id="{38A54263-86DC-0543-9A4F-5E821662DF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1207"/>
              <a:ext cx="816" cy="2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F86B1A40-3557-E84A-8C9C-F9F95FAF1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706"/>
              <a:ext cx="679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4451" tIns="41485" rIns="84451" bIns="41485">
              <a:spAutoFit/>
            </a:bodyPr>
            <a:lstStyle>
              <a:lvl1pPr defTabSz="71120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112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11200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11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11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GB" altLang="en-US" sz="2600" dirty="0">
                  <a:latin typeface="Alegreya" pitchFamily="2" charset="0"/>
                </a:rPr>
                <a:t>Fat</a:t>
              </a:r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84CB7DA5-0AF9-EE47-8F3D-367A51864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" y="2252"/>
              <a:ext cx="774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4451" tIns="41485" rIns="84451" bIns="41485">
              <a:spAutoFit/>
            </a:bodyPr>
            <a:lstStyle>
              <a:lvl1pPr defTabSz="71120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112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11200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11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11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GB" altLang="en-US" sz="2600" dirty="0">
                  <a:latin typeface="Alegreya" pitchFamily="2" charset="0"/>
                </a:rPr>
                <a:t>Protein</a:t>
              </a: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E847B408-6D3E-B241-9D07-D2C7ABC18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" y="3005"/>
              <a:ext cx="816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4451" tIns="41485" rIns="84451" bIns="41485">
              <a:spAutoFit/>
            </a:bodyPr>
            <a:lstStyle>
              <a:lvl1pPr defTabSz="71120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112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11200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11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11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GB" altLang="en-US" sz="2600" dirty="0">
                  <a:latin typeface="Alegreya" pitchFamily="2" charset="0"/>
                </a:rPr>
                <a:t>Lactose</a:t>
              </a:r>
            </a:p>
          </p:txBody>
        </p:sp>
        <p:sp>
          <p:nvSpPr>
            <p:cNvPr id="11" name="Text Box 14">
              <a:extLst>
                <a:ext uri="{FF2B5EF4-FFF2-40B4-BE49-F238E27FC236}">
                  <a16:creationId xmlns:a16="http://schemas.microsoft.com/office/drawing/2014/main" id="{4625DCEA-61AC-5146-864E-AD1CD7E5A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6" y="890"/>
              <a:ext cx="965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7898" tIns="38949" rIns="77898" bIns="38949">
              <a:spAutoFit/>
            </a:bodyPr>
            <a:lstStyle>
              <a:lvl1pPr defTabSz="649288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49288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49288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4928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4928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GB" altLang="en-US" sz="2800" b="1" dirty="0">
                  <a:latin typeface="Alegreya" pitchFamily="2" charset="0"/>
                </a:rPr>
                <a:t>Foremilk</a:t>
              </a:r>
            </a:p>
          </p:txBody>
        </p:sp>
        <p:sp>
          <p:nvSpPr>
            <p:cNvPr id="12" name="Text Box 15">
              <a:extLst>
                <a:ext uri="{FF2B5EF4-FFF2-40B4-BE49-F238E27FC236}">
                  <a16:creationId xmlns:a16="http://schemas.microsoft.com/office/drawing/2014/main" id="{B1B78017-19DE-7C44-AFF6-6813544244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0" y="890"/>
              <a:ext cx="1014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7898" tIns="38949" rIns="77898" bIns="38949">
              <a:spAutoFit/>
            </a:bodyPr>
            <a:lstStyle>
              <a:lvl1pPr defTabSz="649288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49288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49288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4928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4928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GB" altLang="en-US" sz="2800" b="1" dirty="0">
                  <a:latin typeface="Alegreya" pitchFamily="2" charset="0"/>
                </a:rPr>
                <a:t>Hindmilk</a:t>
              </a:r>
              <a:endParaRPr lang="en-GB" altLang="en-US" sz="2800" b="1" dirty="0">
                <a:solidFill>
                  <a:schemeClr val="hlink"/>
                </a:solidFill>
                <a:latin typeface="Alegreya" pitchFamily="2" charset="0"/>
              </a:endParaRPr>
            </a:p>
          </p:txBody>
        </p:sp>
        <p:sp>
          <p:nvSpPr>
            <p:cNvPr id="13" name="Text Box 17">
              <a:extLst>
                <a:ext uri="{FF2B5EF4-FFF2-40B4-BE49-F238E27FC236}">
                  <a16:creationId xmlns:a16="http://schemas.microsoft.com/office/drawing/2014/main" id="{356D6C41-A0E9-894B-9A61-E9139C390E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5" y="3925"/>
              <a:ext cx="96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400" dirty="0">
                  <a:latin typeface="Alegreya" pitchFamily="2" charset="0"/>
                </a:rPr>
                <a:t>Colostrum</a:t>
              </a:r>
            </a:p>
          </p:txBody>
        </p:sp>
        <p:sp>
          <p:nvSpPr>
            <p:cNvPr id="14" name="AutoShape 18">
              <a:extLst>
                <a:ext uri="{FF2B5EF4-FFF2-40B4-BE49-F238E27FC236}">
                  <a16:creationId xmlns:a16="http://schemas.microsoft.com/office/drawing/2014/main" id="{F50885EF-00BA-6043-B105-4198AC30542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424" y="2796"/>
              <a:ext cx="181" cy="2086"/>
            </a:xfrm>
            <a:prstGeom prst="rightBrace">
              <a:avLst>
                <a:gd name="adj1" fmla="val 9604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/>
            </a:p>
          </p:txBody>
        </p:sp>
        <p:sp>
          <p:nvSpPr>
            <p:cNvPr id="15" name="Text Box 19">
              <a:extLst>
                <a:ext uri="{FF2B5EF4-FFF2-40B4-BE49-F238E27FC236}">
                  <a16:creationId xmlns:a16="http://schemas.microsoft.com/office/drawing/2014/main" id="{1553B855-1ABA-184F-B173-528C66EB21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4" y="3925"/>
              <a:ext cx="11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400" dirty="0">
                  <a:latin typeface="Alegreya" pitchFamily="2" charset="0"/>
                </a:rPr>
                <a:t>Mature milk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6293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DC83B-4E9E-E44F-B16A-D3E39298E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790" y="323850"/>
            <a:ext cx="9623425" cy="1260475"/>
          </a:xfrm>
        </p:spPr>
        <p:txBody>
          <a:bodyPr/>
          <a:lstStyle/>
          <a:p>
            <a:r>
              <a:rPr lang="en-GB" altLang="en-US" sz="3600" b="0" kern="1200" dirty="0">
                <a:solidFill>
                  <a:srgbClr val="335A8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Colostrum</a:t>
            </a:r>
            <a:endParaRPr lang="en-US" sz="3600" b="0" kern="1200" dirty="0">
              <a:solidFill>
                <a:srgbClr val="335A8B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29D6C276-82B9-5844-972C-AAC4887E9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11/7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F84CB54-32FD-7046-A6FC-2D0DA6B8A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" y="1628774"/>
            <a:ext cx="9642028" cy="539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725" indent="-3254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+mn-lt"/>
              </a:defRPr>
            </a:lvl3pPr>
            <a:lvl4pPr marL="18256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tx1"/>
                </a:solidFill>
                <a:latin typeface="+mn-lt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tabLst>
                <a:tab pos="3319463" algn="l"/>
              </a:tabLst>
            </a:pPr>
            <a:r>
              <a:rPr lang="en-GB" altLang="en-US" sz="3500" b="1" kern="0" dirty="0">
                <a:latin typeface="Alegreya" pitchFamily="2" charset="0"/>
              </a:rPr>
              <a:t>Property</a:t>
            </a:r>
            <a:r>
              <a:rPr lang="en-GB" altLang="en-US" sz="3500" kern="0" dirty="0">
                <a:latin typeface="Alegreya" pitchFamily="2" charset="0"/>
              </a:rPr>
              <a:t>	 </a:t>
            </a:r>
            <a:r>
              <a:rPr lang="en-GB" altLang="en-US" sz="3500" b="1" kern="0" dirty="0">
                <a:latin typeface="Alegreya" pitchFamily="2" charset="0"/>
              </a:rPr>
              <a:t>Importance</a:t>
            </a:r>
          </a:p>
          <a:p>
            <a:pPr eaLnBrk="1" hangingPunct="1">
              <a:tabLst>
                <a:tab pos="3319463" algn="l"/>
              </a:tabLst>
            </a:pPr>
            <a:endParaRPr lang="en-GB" altLang="en-US" sz="600" kern="0" dirty="0">
              <a:latin typeface="Alegreya" pitchFamily="2" charset="0"/>
            </a:endParaRPr>
          </a:p>
          <a:p>
            <a:pPr eaLnBrk="1" hangingPunct="1">
              <a:buFontTx/>
              <a:buChar char="•"/>
              <a:tabLst>
                <a:tab pos="3319463" algn="l"/>
              </a:tabLst>
            </a:pPr>
            <a:r>
              <a:rPr lang="en-GB" altLang="en-US" sz="2800" kern="0" dirty="0">
                <a:latin typeface="Alegreya" pitchFamily="2" charset="0"/>
              </a:rPr>
              <a:t>Antibody rich	</a:t>
            </a:r>
            <a:r>
              <a:rPr lang="en-GB" altLang="en-US" sz="2400" kern="0" dirty="0">
                <a:latin typeface="Alegreya" pitchFamily="2" charset="0"/>
              </a:rPr>
              <a:t>- protects against allergy &amp; infection</a:t>
            </a:r>
          </a:p>
          <a:p>
            <a:pPr eaLnBrk="1" hangingPunct="1">
              <a:buFontTx/>
              <a:buChar char="•"/>
              <a:tabLst>
                <a:tab pos="3319463" algn="l"/>
              </a:tabLst>
            </a:pPr>
            <a:r>
              <a:rPr lang="en-GB" altLang="en-US" sz="2800" kern="0" dirty="0">
                <a:latin typeface="Alegreya" pitchFamily="2" charset="0"/>
              </a:rPr>
              <a:t>Many white cells	</a:t>
            </a:r>
            <a:r>
              <a:rPr lang="en-GB" altLang="en-US" sz="2400" kern="0" dirty="0">
                <a:latin typeface="Alegreya" pitchFamily="2" charset="0"/>
              </a:rPr>
              <a:t>- protects against infection</a:t>
            </a:r>
            <a:r>
              <a:rPr lang="en-GB" altLang="en-US" sz="2800" kern="0" dirty="0">
                <a:latin typeface="Alegreya" pitchFamily="2" charset="0"/>
              </a:rPr>
              <a:t>	</a:t>
            </a:r>
          </a:p>
          <a:p>
            <a:pPr eaLnBrk="1" hangingPunct="1">
              <a:buFontTx/>
              <a:buChar char="•"/>
              <a:tabLst>
                <a:tab pos="3319463" algn="l"/>
              </a:tabLst>
            </a:pPr>
            <a:r>
              <a:rPr lang="en-GB" altLang="en-US" sz="2800" kern="0" dirty="0">
                <a:latin typeface="Alegreya" pitchFamily="2" charset="0"/>
              </a:rPr>
              <a:t>Purgative	</a:t>
            </a:r>
            <a:r>
              <a:rPr lang="en-GB" altLang="en-US" sz="2400" kern="0" dirty="0">
                <a:latin typeface="Alegreya" pitchFamily="2" charset="0"/>
              </a:rPr>
              <a:t>- clears meconium</a:t>
            </a:r>
          </a:p>
          <a:p>
            <a:pPr eaLnBrk="1" hangingPunct="1">
              <a:tabLst>
                <a:tab pos="3319463" algn="l"/>
              </a:tabLst>
            </a:pPr>
            <a:r>
              <a:rPr lang="en-GB" altLang="en-US" sz="2400" kern="0" dirty="0">
                <a:latin typeface="Alegreya" pitchFamily="2" charset="0"/>
              </a:rPr>
              <a:t>		- helps to prevent jaundice</a:t>
            </a:r>
          </a:p>
          <a:p>
            <a:pPr eaLnBrk="1" hangingPunct="1">
              <a:buFontTx/>
              <a:buChar char="•"/>
              <a:tabLst>
                <a:tab pos="3319463" algn="l"/>
              </a:tabLst>
            </a:pPr>
            <a:r>
              <a:rPr lang="en-GB" altLang="en-US" sz="2800" kern="0" dirty="0">
                <a:latin typeface="Alegreya" pitchFamily="2" charset="0"/>
              </a:rPr>
              <a:t>Growth factors	</a:t>
            </a:r>
            <a:r>
              <a:rPr lang="en-GB" altLang="en-US" sz="2400" kern="0" dirty="0">
                <a:latin typeface="Alegreya" pitchFamily="2" charset="0"/>
              </a:rPr>
              <a:t>- helps intestine to mature</a:t>
            </a:r>
          </a:p>
          <a:p>
            <a:pPr eaLnBrk="1" hangingPunct="1">
              <a:tabLst>
                <a:tab pos="3319463" algn="l"/>
              </a:tabLst>
            </a:pPr>
            <a:r>
              <a:rPr lang="en-GB" altLang="en-US" sz="2400" kern="0" dirty="0">
                <a:latin typeface="Alegreya" pitchFamily="2" charset="0"/>
              </a:rPr>
              <a:t>		- prevents allergy, intolerance</a:t>
            </a:r>
          </a:p>
          <a:p>
            <a:pPr eaLnBrk="1" hangingPunct="1">
              <a:buFontTx/>
              <a:buChar char="•"/>
              <a:tabLst>
                <a:tab pos="3319463" algn="l"/>
              </a:tabLst>
            </a:pPr>
            <a:r>
              <a:rPr lang="en-GB" altLang="en-US" sz="2800" kern="0" dirty="0">
                <a:latin typeface="Alegreya" pitchFamily="2" charset="0"/>
              </a:rPr>
              <a:t>Rich in vitamin A	</a:t>
            </a:r>
            <a:r>
              <a:rPr lang="en-GB" altLang="en-US" sz="2400" kern="0" dirty="0">
                <a:latin typeface="Alegreya" pitchFamily="2" charset="0"/>
              </a:rPr>
              <a:t>- reduces severity of infection</a:t>
            </a:r>
            <a:endParaRPr lang="en-GB" altLang="en-US" sz="1200" kern="0" dirty="0">
              <a:latin typeface="Alegreya" pitchFamily="2" charset="0"/>
            </a:endParaRPr>
          </a:p>
          <a:p>
            <a:pPr eaLnBrk="1" hangingPunct="1">
              <a:tabLst>
                <a:tab pos="3319463" algn="l"/>
              </a:tabLst>
            </a:pPr>
            <a:r>
              <a:rPr lang="en-GB" altLang="en-US" sz="2400" kern="0" dirty="0">
                <a:latin typeface="Alegreya" pitchFamily="2" charset="0"/>
              </a:rPr>
              <a:t>		- prevents eye disease</a:t>
            </a:r>
            <a:endParaRPr lang="en-GB" altLang="en-US" sz="2800" kern="0" dirty="0">
              <a:latin typeface="Alegre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529917"/>
      </p:ext>
    </p:extLst>
  </p:cSld>
  <p:clrMapOvr>
    <a:masterClrMapping/>
  </p:clrMapOvr>
</p:sld>
</file>

<file path=ppt/theme/theme1.xml><?xml version="1.0" encoding="utf-8"?>
<a:theme xmlns:a="http://schemas.openxmlformats.org/drawingml/2006/main" name="WHO OHP">
  <a:themeElements>
    <a:clrScheme name="WHO OH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O OH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O OH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OH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OH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OH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OH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OH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O OH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O OH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O OH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O OH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O OH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O OH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4A4C8916452745AAD91177667FB02F" ma:contentTypeVersion="13" ma:contentTypeDescription="Create a new document." ma:contentTypeScope="" ma:versionID="c5718e98db4e824f5ca1bdcede806c0b">
  <xsd:schema xmlns:xsd="http://www.w3.org/2001/XMLSchema" xmlns:xs="http://www.w3.org/2001/XMLSchema" xmlns:p="http://schemas.microsoft.com/office/2006/metadata/properties" xmlns:ns3="ef9bea4a-d054-4e58-a0c2-c6c4503e8e98" xmlns:ns4="c9966233-d46a-4f38-ae21-9eb5e1285037" targetNamespace="http://schemas.microsoft.com/office/2006/metadata/properties" ma:root="true" ma:fieldsID="365fb14081386240b1ec24b812f880ab" ns3:_="" ns4:_="">
    <xsd:import namespace="ef9bea4a-d054-4e58-a0c2-c6c4503e8e98"/>
    <xsd:import namespace="c9966233-d46a-4f38-ae21-9eb5e12850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bea4a-d054-4e58-a0c2-c6c4503e8e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966233-d46a-4f38-ae21-9eb5e128503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BCC8F8-426F-4D7C-BAA4-175BAF3E12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bea4a-d054-4e58-a0c2-c6c4503e8e98"/>
    <ds:schemaRef ds:uri="c9966233-d46a-4f38-ae21-9eb5e12850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6D0F13-F519-4308-9FB6-FDFC4C87BC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41652-4C03-4FB4-AD2B-ECA8FECA5B1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1022</Words>
  <Application>Microsoft Office PowerPoint</Application>
  <PresentationFormat>Custom</PresentationFormat>
  <Paragraphs>222</Paragraphs>
  <Slides>37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Alegreya</vt:lpstr>
      <vt:lpstr>Arial</vt:lpstr>
      <vt:lpstr>Calibri</vt:lpstr>
      <vt:lpstr>Roboto</vt:lpstr>
      <vt:lpstr>Roboto Black</vt:lpstr>
      <vt:lpstr>Roboto Medium</vt:lpstr>
      <vt:lpstr>Times New Roman</vt:lpstr>
      <vt:lpstr>Wingdings</vt:lpstr>
      <vt:lpstr>WHO OHP</vt:lpstr>
      <vt:lpstr>Image</vt:lpstr>
      <vt:lpstr>PowerPoint Presentation</vt:lpstr>
      <vt:lpstr>Session 11: Why breastfeeding is important 1  – objectives</vt:lpstr>
      <vt:lpstr>Advantages of breastfeeding</vt:lpstr>
      <vt:lpstr>Nutrients in human and animal milks</vt:lpstr>
      <vt:lpstr>Nutrients in human and animal milks</vt:lpstr>
      <vt:lpstr>Quality of proteins in different milks</vt:lpstr>
      <vt:lpstr>Protection against infection</vt:lpstr>
      <vt:lpstr>Differences between colostrum and  mature milk</vt:lpstr>
      <vt:lpstr>Colostrum</vt:lpstr>
      <vt:lpstr>Risk of diarrhoea by feeding method Philippines, infants aged 0–2 months</vt:lpstr>
      <vt:lpstr>Psychological benefits of breastfeeding</vt:lpstr>
      <vt:lpstr>Risks of artificial feeding</vt:lpstr>
      <vt:lpstr>Breast milk in the second year of life</vt:lpstr>
      <vt:lpstr>Session 12: How breastfeeding works 1  – objectives</vt:lpstr>
      <vt:lpstr>Anatomy of the breast</vt:lpstr>
      <vt:lpstr>Prolactin</vt:lpstr>
      <vt:lpstr>Oxytocin reflex</vt:lpstr>
      <vt:lpstr>Helping and hindering the oxytocin reflex </vt:lpstr>
      <vt:lpstr>Inhibitor in breast milk</vt:lpstr>
      <vt:lpstr>Attachment to the breast</vt:lpstr>
      <vt:lpstr>Good and poor attachment</vt:lpstr>
      <vt:lpstr>Attachment (outside appearance)</vt:lpstr>
      <vt:lpstr>Results of poor attachment </vt:lpstr>
      <vt:lpstr>Reflexes in the baby</vt:lpstr>
      <vt:lpstr>Session 13: Assessing a breastfeed 1 –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Session 14: Positioning a baby at the breast 1 – objectives </vt:lpstr>
      <vt:lpstr>Session 15: Taking a feeding history –  0 up to 6 months of age 1 – objectives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infant and young child feeding</dc:title>
  <dc:creator>Ian</dc:creator>
  <cp:lastModifiedBy>ROGERS, Lisa</cp:lastModifiedBy>
  <cp:revision>74</cp:revision>
  <dcterms:created xsi:type="dcterms:W3CDTF">2005-04-20T18:51:46Z</dcterms:created>
  <dcterms:modified xsi:type="dcterms:W3CDTF">2021-12-16T09:41:04Z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0x010100984A4C8916452745AAD91177667FB02F</vt:lpwstr>
  </property>
</Properties>
</file>