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36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</p:sldIdLst>
  <p:sldSz cx="10693400" cy="7561263"/>
  <p:notesSz cx="7099300" cy="102346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" userDrawn="1">
          <p15:clr>
            <a:srgbClr val="A4A3A4"/>
          </p15:clr>
        </p15:guide>
        <p15:guide id="2" pos="2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2024"/>
    <a:srgbClr val="007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476" autoAdjust="0"/>
    <p:restoredTop sz="94757" autoAdjust="0"/>
  </p:normalViewPr>
  <p:slideViewPr>
    <p:cSldViewPr>
      <p:cViewPr varScale="1">
        <p:scale>
          <a:sx n="58" d="100"/>
          <a:sy n="58" d="100"/>
        </p:scale>
        <p:origin x="1188" y="78"/>
      </p:cViewPr>
      <p:guideLst>
        <p:guide orient="horz" pos="204"/>
        <p:guide pos="2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GERS, Lisa" userId="adc75809-e3a5-437d-93cd-0119b62c6e29" providerId="ADAL" clId="{76E2F4E4-7041-4D79-96D3-99A545092B8F}"/>
    <pc:docChg chg="undo custSel delSld modSld">
      <pc:chgData name="ROGERS, Lisa" userId="adc75809-e3a5-437d-93cd-0119b62c6e29" providerId="ADAL" clId="{76E2F4E4-7041-4D79-96D3-99A545092B8F}" dt="2021-12-16T10:33:06.143" v="42" actId="47"/>
      <pc:docMkLst>
        <pc:docMk/>
      </pc:docMkLst>
      <pc:sldChg chg="del">
        <pc:chgData name="ROGERS, Lisa" userId="adc75809-e3a5-437d-93cd-0119b62c6e29" providerId="ADAL" clId="{76E2F4E4-7041-4D79-96D3-99A545092B8F}" dt="2021-12-16T10:32:51.641" v="39" actId="47"/>
        <pc:sldMkLst>
          <pc:docMk/>
          <pc:sldMk cId="0" sldId="290"/>
        </pc:sldMkLst>
      </pc:sldChg>
      <pc:sldChg chg="del">
        <pc:chgData name="ROGERS, Lisa" userId="adc75809-e3a5-437d-93cd-0119b62c6e29" providerId="ADAL" clId="{76E2F4E4-7041-4D79-96D3-99A545092B8F}" dt="2021-12-16T10:32:51.641" v="39" actId="47"/>
        <pc:sldMkLst>
          <pc:docMk/>
          <pc:sldMk cId="0" sldId="291"/>
        </pc:sldMkLst>
      </pc:sldChg>
      <pc:sldChg chg="del">
        <pc:chgData name="ROGERS, Lisa" userId="adc75809-e3a5-437d-93cd-0119b62c6e29" providerId="ADAL" clId="{76E2F4E4-7041-4D79-96D3-99A545092B8F}" dt="2021-12-16T10:32:51.641" v="39" actId="47"/>
        <pc:sldMkLst>
          <pc:docMk/>
          <pc:sldMk cId="0" sldId="292"/>
        </pc:sldMkLst>
      </pc:sldChg>
      <pc:sldChg chg="del">
        <pc:chgData name="ROGERS, Lisa" userId="adc75809-e3a5-437d-93cd-0119b62c6e29" providerId="ADAL" clId="{76E2F4E4-7041-4D79-96D3-99A545092B8F}" dt="2021-12-16T10:32:51.641" v="39" actId="47"/>
        <pc:sldMkLst>
          <pc:docMk/>
          <pc:sldMk cId="0" sldId="293"/>
        </pc:sldMkLst>
      </pc:sldChg>
      <pc:sldChg chg="del">
        <pc:chgData name="ROGERS, Lisa" userId="adc75809-e3a5-437d-93cd-0119b62c6e29" providerId="ADAL" clId="{76E2F4E4-7041-4D79-96D3-99A545092B8F}" dt="2021-12-16T10:32:51.641" v="39" actId="47"/>
        <pc:sldMkLst>
          <pc:docMk/>
          <pc:sldMk cId="0" sldId="294"/>
        </pc:sldMkLst>
      </pc:sldChg>
      <pc:sldChg chg="del">
        <pc:chgData name="ROGERS, Lisa" userId="adc75809-e3a5-437d-93cd-0119b62c6e29" providerId="ADAL" clId="{76E2F4E4-7041-4D79-96D3-99A545092B8F}" dt="2021-12-16T10:32:51.641" v="39" actId="47"/>
        <pc:sldMkLst>
          <pc:docMk/>
          <pc:sldMk cId="0" sldId="295"/>
        </pc:sldMkLst>
      </pc:sldChg>
      <pc:sldChg chg="del">
        <pc:chgData name="ROGERS, Lisa" userId="adc75809-e3a5-437d-93cd-0119b62c6e29" providerId="ADAL" clId="{76E2F4E4-7041-4D79-96D3-99A545092B8F}" dt="2021-12-16T10:32:51.641" v="39" actId="47"/>
        <pc:sldMkLst>
          <pc:docMk/>
          <pc:sldMk cId="0" sldId="296"/>
        </pc:sldMkLst>
      </pc:sldChg>
      <pc:sldChg chg="del">
        <pc:chgData name="ROGERS, Lisa" userId="adc75809-e3a5-437d-93cd-0119b62c6e29" providerId="ADAL" clId="{76E2F4E4-7041-4D79-96D3-99A545092B8F}" dt="2021-12-16T10:32:51.641" v="39" actId="47"/>
        <pc:sldMkLst>
          <pc:docMk/>
          <pc:sldMk cId="0" sldId="297"/>
        </pc:sldMkLst>
      </pc:sldChg>
      <pc:sldChg chg="del">
        <pc:chgData name="ROGERS, Lisa" userId="adc75809-e3a5-437d-93cd-0119b62c6e29" providerId="ADAL" clId="{76E2F4E4-7041-4D79-96D3-99A545092B8F}" dt="2021-12-16T10:32:51.641" v="39" actId="47"/>
        <pc:sldMkLst>
          <pc:docMk/>
          <pc:sldMk cId="0" sldId="298"/>
        </pc:sldMkLst>
      </pc:sldChg>
      <pc:sldChg chg="del">
        <pc:chgData name="ROGERS, Lisa" userId="adc75809-e3a5-437d-93cd-0119b62c6e29" providerId="ADAL" clId="{76E2F4E4-7041-4D79-96D3-99A545092B8F}" dt="2021-12-16T10:32:51.641" v="39" actId="47"/>
        <pc:sldMkLst>
          <pc:docMk/>
          <pc:sldMk cId="0" sldId="299"/>
        </pc:sldMkLst>
      </pc:sldChg>
      <pc:sldChg chg="del">
        <pc:chgData name="ROGERS, Lisa" userId="adc75809-e3a5-437d-93cd-0119b62c6e29" providerId="ADAL" clId="{76E2F4E4-7041-4D79-96D3-99A545092B8F}" dt="2021-12-16T10:32:51.641" v="39" actId="47"/>
        <pc:sldMkLst>
          <pc:docMk/>
          <pc:sldMk cId="0" sldId="300"/>
        </pc:sldMkLst>
      </pc:sldChg>
      <pc:sldChg chg="del">
        <pc:chgData name="ROGERS, Lisa" userId="adc75809-e3a5-437d-93cd-0119b62c6e29" providerId="ADAL" clId="{76E2F4E4-7041-4D79-96D3-99A545092B8F}" dt="2021-12-16T10:32:51.641" v="39" actId="47"/>
        <pc:sldMkLst>
          <pc:docMk/>
          <pc:sldMk cId="0" sldId="301"/>
        </pc:sldMkLst>
      </pc:sldChg>
      <pc:sldChg chg="del">
        <pc:chgData name="ROGERS, Lisa" userId="adc75809-e3a5-437d-93cd-0119b62c6e29" providerId="ADAL" clId="{76E2F4E4-7041-4D79-96D3-99A545092B8F}" dt="2021-12-16T10:32:51.641" v="39" actId="47"/>
        <pc:sldMkLst>
          <pc:docMk/>
          <pc:sldMk cId="0" sldId="302"/>
        </pc:sldMkLst>
      </pc:sldChg>
      <pc:sldChg chg="del">
        <pc:chgData name="ROGERS, Lisa" userId="adc75809-e3a5-437d-93cd-0119b62c6e29" providerId="ADAL" clId="{76E2F4E4-7041-4D79-96D3-99A545092B8F}" dt="2021-12-16T10:32:51.641" v="39" actId="47"/>
        <pc:sldMkLst>
          <pc:docMk/>
          <pc:sldMk cId="0" sldId="303"/>
        </pc:sldMkLst>
      </pc:sldChg>
      <pc:sldChg chg="del">
        <pc:chgData name="ROGERS, Lisa" userId="adc75809-e3a5-437d-93cd-0119b62c6e29" providerId="ADAL" clId="{76E2F4E4-7041-4D79-96D3-99A545092B8F}" dt="2021-12-16T10:32:51.641" v="39" actId="47"/>
        <pc:sldMkLst>
          <pc:docMk/>
          <pc:sldMk cId="0" sldId="304"/>
        </pc:sldMkLst>
      </pc:sldChg>
      <pc:sldChg chg="del">
        <pc:chgData name="ROGERS, Lisa" userId="adc75809-e3a5-437d-93cd-0119b62c6e29" providerId="ADAL" clId="{76E2F4E4-7041-4D79-96D3-99A545092B8F}" dt="2021-12-16T10:32:51.641" v="39" actId="47"/>
        <pc:sldMkLst>
          <pc:docMk/>
          <pc:sldMk cId="0" sldId="305"/>
        </pc:sldMkLst>
      </pc:sldChg>
      <pc:sldChg chg="del">
        <pc:chgData name="ROGERS, Lisa" userId="adc75809-e3a5-437d-93cd-0119b62c6e29" providerId="ADAL" clId="{76E2F4E4-7041-4D79-96D3-99A545092B8F}" dt="2021-12-16T10:32:51.641" v="39" actId="47"/>
        <pc:sldMkLst>
          <pc:docMk/>
          <pc:sldMk cId="0" sldId="306"/>
        </pc:sldMkLst>
      </pc:sldChg>
      <pc:sldChg chg="del">
        <pc:chgData name="ROGERS, Lisa" userId="adc75809-e3a5-437d-93cd-0119b62c6e29" providerId="ADAL" clId="{76E2F4E4-7041-4D79-96D3-99A545092B8F}" dt="2021-12-16T10:32:51.641" v="39" actId="47"/>
        <pc:sldMkLst>
          <pc:docMk/>
          <pc:sldMk cId="0" sldId="307"/>
        </pc:sldMkLst>
      </pc:sldChg>
      <pc:sldChg chg="del">
        <pc:chgData name="ROGERS, Lisa" userId="adc75809-e3a5-437d-93cd-0119b62c6e29" providerId="ADAL" clId="{76E2F4E4-7041-4D79-96D3-99A545092B8F}" dt="2021-12-16T10:32:51.641" v="39" actId="47"/>
        <pc:sldMkLst>
          <pc:docMk/>
          <pc:sldMk cId="3666063803" sldId="308"/>
        </pc:sldMkLst>
      </pc:sldChg>
      <pc:sldChg chg="del">
        <pc:chgData name="ROGERS, Lisa" userId="adc75809-e3a5-437d-93cd-0119b62c6e29" providerId="ADAL" clId="{76E2F4E4-7041-4D79-96D3-99A545092B8F}" dt="2021-12-16T10:32:51.641" v="39" actId="47"/>
        <pc:sldMkLst>
          <pc:docMk/>
          <pc:sldMk cId="2447672614" sldId="309"/>
        </pc:sldMkLst>
      </pc:sldChg>
      <pc:sldChg chg="del">
        <pc:chgData name="ROGERS, Lisa" userId="adc75809-e3a5-437d-93cd-0119b62c6e29" providerId="ADAL" clId="{76E2F4E4-7041-4D79-96D3-99A545092B8F}" dt="2021-12-16T10:32:51.641" v="39" actId="47"/>
        <pc:sldMkLst>
          <pc:docMk/>
          <pc:sldMk cId="897693983" sldId="310"/>
        </pc:sldMkLst>
      </pc:sldChg>
      <pc:sldChg chg="del">
        <pc:chgData name="ROGERS, Lisa" userId="adc75809-e3a5-437d-93cd-0119b62c6e29" providerId="ADAL" clId="{76E2F4E4-7041-4D79-96D3-99A545092B8F}" dt="2021-12-16T10:32:51.641" v="39" actId="47"/>
        <pc:sldMkLst>
          <pc:docMk/>
          <pc:sldMk cId="1975208331" sldId="311"/>
        </pc:sldMkLst>
      </pc:sldChg>
      <pc:sldChg chg="del">
        <pc:chgData name="ROGERS, Lisa" userId="adc75809-e3a5-437d-93cd-0119b62c6e29" providerId="ADAL" clId="{76E2F4E4-7041-4D79-96D3-99A545092B8F}" dt="2021-12-16T10:32:51.641" v="39" actId="47"/>
        <pc:sldMkLst>
          <pc:docMk/>
          <pc:sldMk cId="526018045" sldId="312"/>
        </pc:sldMkLst>
      </pc:sldChg>
      <pc:sldChg chg="del">
        <pc:chgData name="ROGERS, Lisa" userId="adc75809-e3a5-437d-93cd-0119b62c6e29" providerId="ADAL" clId="{76E2F4E4-7041-4D79-96D3-99A545092B8F}" dt="2021-12-16T10:32:51.641" v="39" actId="47"/>
        <pc:sldMkLst>
          <pc:docMk/>
          <pc:sldMk cId="69346988" sldId="313"/>
        </pc:sldMkLst>
      </pc:sldChg>
      <pc:sldChg chg="del">
        <pc:chgData name="ROGERS, Lisa" userId="adc75809-e3a5-437d-93cd-0119b62c6e29" providerId="ADAL" clId="{76E2F4E4-7041-4D79-96D3-99A545092B8F}" dt="2021-12-16T10:32:51.641" v="39" actId="47"/>
        <pc:sldMkLst>
          <pc:docMk/>
          <pc:sldMk cId="2809432940" sldId="314"/>
        </pc:sldMkLst>
      </pc:sldChg>
      <pc:sldChg chg="del">
        <pc:chgData name="ROGERS, Lisa" userId="adc75809-e3a5-437d-93cd-0119b62c6e29" providerId="ADAL" clId="{76E2F4E4-7041-4D79-96D3-99A545092B8F}" dt="2021-12-16T10:32:51.641" v="39" actId="47"/>
        <pc:sldMkLst>
          <pc:docMk/>
          <pc:sldMk cId="3095125359" sldId="315"/>
        </pc:sldMkLst>
      </pc:sldChg>
      <pc:sldChg chg="del">
        <pc:chgData name="ROGERS, Lisa" userId="adc75809-e3a5-437d-93cd-0119b62c6e29" providerId="ADAL" clId="{76E2F4E4-7041-4D79-96D3-99A545092B8F}" dt="2021-12-16T10:32:51.641" v="39" actId="47"/>
        <pc:sldMkLst>
          <pc:docMk/>
          <pc:sldMk cId="3804143005" sldId="316"/>
        </pc:sldMkLst>
      </pc:sldChg>
      <pc:sldChg chg="del">
        <pc:chgData name="ROGERS, Lisa" userId="adc75809-e3a5-437d-93cd-0119b62c6e29" providerId="ADAL" clId="{76E2F4E4-7041-4D79-96D3-99A545092B8F}" dt="2021-12-16T10:32:51.641" v="39" actId="47"/>
        <pc:sldMkLst>
          <pc:docMk/>
          <pc:sldMk cId="3035054135" sldId="317"/>
        </pc:sldMkLst>
      </pc:sldChg>
      <pc:sldChg chg="del">
        <pc:chgData name="ROGERS, Lisa" userId="adc75809-e3a5-437d-93cd-0119b62c6e29" providerId="ADAL" clId="{76E2F4E4-7041-4D79-96D3-99A545092B8F}" dt="2021-12-16T10:32:51.641" v="39" actId="47"/>
        <pc:sldMkLst>
          <pc:docMk/>
          <pc:sldMk cId="1244092338" sldId="318"/>
        </pc:sldMkLst>
      </pc:sldChg>
      <pc:sldChg chg="del">
        <pc:chgData name="ROGERS, Lisa" userId="adc75809-e3a5-437d-93cd-0119b62c6e29" providerId="ADAL" clId="{76E2F4E4-7041-4D79-96D3-99A545092B8F}" dt="2021-12-16T10:32:51.641" v="39" actId="47"/>
        <pc:sldMkLst>
          <pc:docMk/>
          <pc:sldMk cId="2364256999" sldId="319"/>
        </pc:sldMkLst>
      </pc:sldChg>
      <pc:sldChg chg="del">
        <pc:chgData name="ROGERS, Lisa" userId="adc75809-e3a5-437d-93cd-0119b62c6e29" providerId="ADAL" clId="{76E2F4E4-7041-4D79-96D3-99A545092B8F}" dt="2021-12-16T10:32:51.641" v="39" actId="47"/>
        <pc:sldMkLst>
          <pc:docMk/>
          <pc:sldMk cId="1660415876" sldId="320"/>
        </pc:sldMkLst>
      </pc:sldChg>
      <pc:sldChg chg="del">
        <pc:chgData name="ROGERS, Lisa" userId="adc75809-e3a5-437d-93cd-0119b62c6e29" providerId="ADAL" clId="{76E2F4E4-7041-4D79-96D3-99A545092B8F}" dt="2021-12-16T10:32:51.641" v="39" actId="47"/>
        <pc:sldMkLst>
          <pc:docMk/>
          <pc:sldMk cId="3335884163" sldId="321"/>
        </pc:sldMkLst>
      </pc:sldChg>
      <pc:sldChg chg="del">
        <pc:chgData name="ROGERS, Lisa" userId="adc75809-e3a5-437d-93cd-0119b62c6e29" providerId="ADAL" clId="{76E2F4E4-7041-4D79-96D3-99A545092B8F}" dt="2021-12-16T10:32:51.641" v="39" actId="47"/>
        <pc:sldMkLst>
          <pc:docMk/>
          <pc:sldMk cId="1857888362" sldId="322"/>
        </pc:sldMkLst>
      </pc:sldChg>
      <pc:sldChg chg="del">
        <pc:chgData name="ROGERS, Lisa" userId="adc75809-e3a5-437d-93cd-0119b62c6e29" providerId="ADAL" clId="{76E2F4E4-7041-4D79-96D3-99A545092B8F}" dt="2021-12-16T10:32:51.641" v="39" actId="47"/>
        <pc:sldMkLst>
          <pc:docMk/>
          <pc:sldMk cId="1317289600" sldId="323"/>
        </pc:sldMkLst>
      </pc:sldChg>
      <pc:sldChg chg="del">
        <pc:chgData name="ROGERS, Lisa" userId="adc75809-e3a5-437d-93cd-0119b62c6e29" providerId="ADAL" clId="{76E2F4E4-7041-4D79-96D3-99A545092B8F}" dt="2021-12-16T10:32:51.641" v="39" actId="47"/>
        <pc:sldMkLst>
          <pc:docMk/>
          <pc:sldMk cId="130087440" sldId="324"/>
        </pc:sldMkLst>
      </pc:sldChg>
      <pc:sldChg chg="del">
        <pc:chgData name="ROGERS, Lisa" userId="adc75809-e3a5-437d-93cd-0119b62c6e29" providerId="ADAL" clId="{76E2F4E4-7041-4D79-96D3-99A545092B8F}" dt="2021-12-16T10:32:51.641" v="39" actId="47"/>
        <pc:sldMkLst>
          <pc:docMk/>
          <pc:sldMk cId="3025011934" sldId="325"/>
        </pc:sldMkLst>
      </pc:sldChg>
      <pc:sldChg chg="del">
        <pc:chgData name="ROGERS, Lisa" userId="adc75809-e3a5-437d-93cd-0119b62c6e29" providerId="ADAL" clId="{76E2F4E4-7041-4D79-96D3-99A545092B8F}" dt="2021-12-16T10:32:51.641" v="39" actId="47"/>
        <pc:sldMkLst>
          <pc:docMk/>
          <pc:sldMk cId="675507126" sldId="326"/>
        </pc:sldMkLst>
      </pc:sldChg>
      <pc:sldChg chg="del">
        <pc:chgData name="ROGERS, Lisa" userId="adc75809-e3a5-437d-93cd-0119b62c6e29" providerId="ADAL" clId="{76E2F4E4-7041-4D79-96D3-99A545092B8F}" dt="2021-12-16T10:32:51.641" v="39" actId="47"/>
        <pc:sldMkLst>
          <pc:docMk/>
          <pc:sldMk cId="4004646858" sldId="327"/>
        </pc:sldMkLst>
      </pc:sldChg>
      <pc:sldChg chg="del">
        <pc:chgData name="ROGERS, Lisa" userId="adc75809-e3a5-437d-93cd-0119b62c6e29" providerId="ADAL" clId="{76E2F4E4-7041-4D79-96D3-99A545092B8F}" dt="2021-12-16T10:32:51.641" v="39" actId="47"/>
        <pc:sldMkLst>
          <pc:docMk/>
          <pc:sldMk cId="2714122699" sldId="328"/>
        </pc:sldMkLst>
      </pc:sldChg>
      <pc:sldChg chg="del">
        <pc:chgData name="ROGERS, Lisa" userId="adc75809-e3a5-437d-93cd-0119b62c6e29" providerId="ADAL" clId="{76E2F4E4-7041-4D79-96D3-99A545092B8F}" dt="2021-12-16T10:32:51.641" v="39" actId="47"/>
        <pc:sldMkLst>
          <pc:docMk/>
          <pc:sldMk cId="3153040340" sldId="329"/>
        </pc:sldMkLst>
      </pc:sldChg>
      <pc:sldChg chg="del">
        <pc:chgData name="ROGERS, Lisa" userId="adc75809-e3a5-437d-93cd-0119b62c6e29" providerId="ADAL" clId="{76E2F4E4-7041-4D79-96D3-99A545092B8F}" dt="2021-12-16T10:32:51.641" v="39" actId="47"/>
        <pc:sldMkLst>
          <pc:docMk/>
          <pc:sldMk cId="4051018546" sldId="330"/>
        </pc:sldMkLst>
      </pc:sldChg>
      <pc:sldChg chg="del">
        <pc:chgData name="ROGERS, Lisa" userId="adc75809-e3a5-437d-93cd-0119b62c6e29" providerId="ADAL" clId="{76E2F4E4-7041-4D79-96D3-99A545092B8F}" dt="2021-12-16T10:32:56.635" v="40" actId="47"/>
        <pc:sldMkLst>
          <pc:docMk/>
          <pc:sldMk cId="3735488508" sldId="331"/>
        </pc:sldMkLst>
      </pc:sldChg>
      <pc:sldChg chg="del">
        <pc:chgData name="ROGERS, Lisa" userId="adc75809-e3a5-437d-93cd-0119b62c6e29" providerId="ADAL" clId="{76E2F4E4-7041-4D79-96D3-99A545092B8F}" dt="2021-12-16T10:32:56.635" v="40" actId="47"/>
        <pc:sldMkLst>
          <pc:docMk/>
          <pc:sldMk cId="303549093" sldId="332"/>
        </pc:sldMkLst>
      </pc:sldChg>
      <pc:sldChg chg="del">
        <pc:chgData name="ROGERS, Lisa" userId="adc75809-e3a5-437d-93cd-0119b62c6e29" providerId="ADAL" clId="{76E2F4E4-7041-4D79-96D3-99A545092B8F}" dt="2021-12-16T10:32:56.635" v="40" actId="47"/>
        <pc:sldMkLst>
          <pc:docMk/>
          <pc:sldMk cId="0" sldId="333"/>
        </pc:sldMkLst>
      </pc:sldChg>
      <pc:sldChg chg="del">
        <pc:chgData name="ROGERS, Lisa" userId="adc75809-e3a5-437d-93cd-0119b62c6e29" providerId="ADAL" clId="{76E2F4E4-7041-4D79-96D3-99A545092B8F}" dt="2021-12-16T10:32:56.635" v="40" actId="47"/>
        <pc:sldMkLst>
          <pc:docMk/>
          <pc:sldMk cId="0" sldId="334"/>
        </pc:sldMkLst>
      </pc:sldChg>
      <pc:sldChg chg="del">
        <pc:chgData name="ROGERS, Lisa" userId="adc75809-e3a5-437d-93cd-0119b62c6e29" providerId="ADAL" clId="{76E2F4E4-7041-4D79-96D3-99A545092B8F}" dt="2021-12-16T10:32:56.635" v="40" actId="47"/>
        <pc:sldMkLst>
          <pc:docMk/>
          <pc:sldMk cId="414051171" sldId="335"/>
        </pc:sldMkLst>
      </pc:sldChg>
      <pc:sldChg chg="del">
        <pc:chgData name="ROGERS, Lisa" userId="adc75809-e3a5-437d-93cd-0119b62c6e29" providerId="ADAL" clId="{76E2F4E4-7041-4D79-96D3-99A545092B8F}" dt="2021-12-16T10:32:56.635" v="40" actId="47"/>
        <pc:sldMkLst>
          <pc:docMk/>
          <pc:sldMk cId="3255428500" sldId="336"/>
        </pc:sldMkLst>
      </pc:sldChg>
      <pc:sldChg chg="del">
        <pc:chgData name="ROGERS, Lisa" userId="adc75809-e3a5-437d-93cd-0119b62c6e29" providerId="ADAL" clId="{76E2F4E4-7041-4D79-96D3-99A545092B8F}" dt="2021-12-16T10:32:56.635" v="40" actId="47"/>
        <pc:sldMkLst>
          <pc:docMk/>
          <pc:sldMk cId="0" sldId="340"/>
        </pc:sldMkLst>
      </pc:sldChg>
      <pc:sldChg chg="del">
        <pc:chgData name="ROGERS, Lisa" userId="adc75809-e3a5-437d-93cd-0119b62c6e29" providerId="ADAL" clId="{76E2F4E4-7041-4D79-96D3-99A545092B8F}" dt="2021-12-16T10:32:56.635" v="40" actId="47"/>
        <pc:sldMkLst>
          <pc:docMk/>
          <pc:sldMk cId="0" sldId="341"/>
        </pc:sldMkLst>
      </pc:sldChg>
      <pc:sldChg chg="del">
        <pc:chgData name="ROGERS, Lisa" userId="adc75809-e3a5-437d-93cd-0119b62c6e29" providerId="ADAL" clId="{76E2F4E4-7041-4D79-96D3-99A545092B8F}" dt="2021-12-16T10:32:56.635" v="40" actId="47"/>
        <pc:sldMkLst>
          <pc:docMk/>
          <pc:sldMk cId="0" sldId="342"/>
        </pc:sldMkLst>
      </pc:sldChg>
      <pc:sldChg chg="del">
        <pc:chgData name="ROGERS, Lisa" userId="adc75809-e3a5-437d-93cd-0119b62c6e29" providerId="ADAL" clId="{76E2F4E4-7041-4D79-96D3-99A545092B8F}" dt="2021-12-16T10:32:56.635" v="40" actId="47"/>
        <pc:sldMkLst>
          <pc:docMk/>
          <pc:sldMk cId="0" sldId="343"/>
        </pc:sldMkLst>
      </pc:sldChg>
      <pc:sldChg chg="del">
        <pc:chgData name="ROGERS, Lisa" userId="adc75809-e3a5-437d-93cd-0119b62c6e29" providerId="ADAL" clId="{76E2F4E4-7041-4D79-96D3-99A545092B8F}" dt="2021-12-16T10:32:56.635" v="40" actId="47"/>
        <pc:sldMkLst>
          <pc:docMk/>
          <pc:sldMk cId="3883909441" sldId="344"/>
        </pc:sldMkLst>
      </pc:sldChg>
      <pc:sldChg chg="del">
        <pc:chgData name="ROGERS, Lisa" userId="adc75809-e3a5-437d-93cd-0119b62c6e29" providerId="ADAL" clId="{76E2F4E4-7041-4D79-96D3-99A545092B8F}" dt="2021-12-16T10:33:00.491" v="41" actId="47"/>
        <pc:sldMkLst>
          <pc:docMk/>
          <pc:sldMk cId="1949230008" sldId="345"/>
        </pc:sldMkLst>
      </pc:sldChg>
      <pc:sldChg chg="del">
        <pc:chgData name="ROGERS, Lisa" userId="adc75809-e3a5-437d-93cd-0119b62c6e29" providerId="ADAL" clId="{76E2F4E4-7041-4D79-96D3-99A545092B8F}" dt="2021-12-16T10:33:00.491" v="41" actId="47"/>
        <pc:sldMkLst>
          <pc:docMk/>
          <pc:sldMk cId="2216241358" sldId="346"/>
        </pc:sldMkLst>
      </pc:sldChg>
      <pc:sldChg chg="del">
        <pc:chgData name="ROGERS, Lisa" userId="adc75809-e3a5-437d-93cd-0119b62c6e29" providerId="ADAL" clId="{76E2F4E4-7041-4D79-96D3-99A545092B8F}" dt="2021-12-16T10:33:00.491" v="41" actId="47"/>
        <pc:sldMkLst>
          <pc:docMk/>
          <pc:sldMk cId="1130031033" sldId="347"/>
        </pc:sldMkLst>
      </pc:sldChg>
      <pc:sldChg chg="del">
        <pc:chgData name="ROGERS, Lisa" userId="adc75809-e3a5-437d-93cd-0119b62c6e29" providerId="ADAL" clId="{76E2F4E4-7041-4D79-96D3-99A545092B8F}" dt="2021-12-16T10:33:00.491" v="41" actId="47"/>
        <pc:sldMkLst>
          <pc:docMk/>
          <pc:sldMk cId="1880326481" sldId="348"/>
        </pc:sldMkLst>
      </pc:sldChg>
      <pc:sldChg chg="del">
        <pc:chgData name="ROGERS, Lisa" userId="adc75809-e3a5-437d-93cd-0119b62c6e29" providerId="ADAL" clId="{76E2F4E4-7041-4D79-96D3-99A545092B8F}" dt="2021-12-16T10:33:00.491" v="41" actId="47"/>
        <pc:sldMkLst>
          <pc:docMk/>
          <pc:sldMk cId="1316330835" sldId="349"/>
        </pc:sldMkLst>
      </pc:sldChg>
      <pc:sldChg chg="del">
        <pc:chgData name="ROGERS, Lisa" userId="adc75809-e3a5-437d-93cd-0119b62c6e29" providerId="ADAL" clId="{76E2F4E4-7041-4D79-96D3-99A545092B8F}" dt="2021-12-16T10:33:00.491" v="41" actId="47"/>
        <pc:sldMkLst>
          <pc:docMk/>
          <pc:sldMk cId="1855150121" sldId="350"/>
        </pc:sldMkLst>
      </pc:sldChg>
      <pc:sldChg chg="del">
        <pc:chgData name="ROGERS, Lisa" userId="adc75809-e3a5-437d-93cd-0119b62c6e29" providerId="ADAL" clId="{76E2F4E4-7041-4D79-96D3-99A545092B8F}" dt="2021-12-16T10:33:00.491" v="41" actId="47"/>
        <pc:sldMkLst>
          <pc:docMk/>
          <pc:sldMk cId="132783065" sldId="351"/>
        </pc:sldMkLst>
      </pc:sldChg>
      <pc:sldChg chg="del">
        <pc:chgData name="ROGERS, Lisa" userId="adc75809-e3a5-437d-93cd-0119b62c6e29" providerId="ADAL" clId="{76E2F4E4-7041-4D79-96D3-99A545092B8F}" dt="2021-12-16T10:33:00.491" v="41" actId="47"/>
        <pc:sldMkLst>
          <pc:docMk/>
          <pc:sldMk cId="2758746523" sldId="352"/>
        </pc:sldMkLst>
      </pc:sldChg>
      <pc:sldChg chg="del">
        <pc:chgData name="ROGERS, Lisa" userId="adc75809-e3a5-437d-93cd-0119b62c6e29" providerId="ADAL" clId="{76E2F4E4-7041-4D79-96D3-99A545092B8F}" dt="2021-12-16T10:33:00.491" v="41" actId="47"/>
        <pc:sldMkLst>
          <pc:docMk/>
          <pc:sldMk cId="1178722999" sldId="353"/>
        </pc:sldMkLst>
      </pc:sldChg>
      <pc:sldChg chg="del">
        <pc:chgData name="ROGERS, Lisa" userId="adc75809-e3a5-437d-93cd-0119b62c6e29" providerId="ADAL" clId="{76E2F4E4-7041-4D79-96D3-99A545092B8F}" dt="2021-12-16T10:33:00.491" v="41" actId="47"/>
        <pc:sldMkLst>
          <pc:docMk/>
          <pc:sldMk cId="1753513881" sldId="354"/>
        </pc:sldMkLst>
      </pc:sldChg>
      <pc:sldChg chg="del">
        <pc:chgData name="ROGERS, Lisa" userId="adc75809-e3a5-437d-93cd-0119b62c6e29" providerId="ADAL" clId="{76E2F4E4-7041-4D79-96D3-99A545092B8F}" dt="2021-12-16T10:33:00.491" v="41" actId="47"/>
        <pc:sldMkLst>
          <pc:docMk/>
          <pc:sldMk cId="4187479775" sldId="355"/>
        </pc:sldMkLst>
      </pc:sldChg>
      <pc:sldChg chg="del">
        <pc:chgData name="ROGERS, Lisa" userId="adc75809-e3a5-437d-93cd-0119b62c6e29" providerId="ADAL" clId="{76E2F4E4-7041-4D79-96D3-99A545092B8F}" dt="2021-12-16T10:33:06.143" v="42" actId="47"/>
        <pc:sldMkLst>
          <pc:docMk/>
          <pc:sldMk cId="2666306923" sldId="356"/>
        </pc:sldMkLst>
      </pc:sldChg>
      <pc:sldChg chg="del">
        <pc:chgData name="ROGERS, Lisa" userId="adc75809-e3a5-437d-93cd-0119b62c6e29" providerId="ADAL" clId="{76E2F4E4-7041-4D79-96D3-99A545092B8F}" dt="2021-12-16T10:33:06.143" v="42" actId="47"/>
        <pc:sldMkLst>
          <pc:docMk/>
          <pc:sldMk cId="1194248646" sldId="357"/>
        </pc:sldMkLst>
      </pc:sldChg>
      <pc:sldChg chg="del">
        <pc:chgData name="ROGERS, Lisa" userId="adc75809-e3a5-437d-93cd-0119b62c6e29" providerId="ADAL" clId="{76E2F4E4-7041-4D79-96D3-99A545092B8F}" dt="2021-12-16T10:33:06.143" v="42" actId="47"/>
        <pc:sldMkLst>
          <pc:docMk/>
          <pc:sldMk cId="0" sldId="358"/>
        </pc:sldMkLst>
      </pc:sldChg>
      <pc:sldChg chg="del">
        <pc:chgData name="ROGERS, Lisa" userId="adc75809-e3a5-437d-93cd-0119b62c6e29" providerId="ADAL" clId="{76E2F4E4-7041-4D79-96D3-99A545092B8F}" dt="2021-12-16T10:33:06.143" v="42" actId="47"/>
        <pc:sldMkLst>
          <pc:docMk/>
          <pc:sldMk cId="3304646230" sldId="359"/>
        </pc:sldMkLst>
      </pc:sldChg>
      <pc:sldChg chg="del">
        <pc:chgData name="ROGERS, Lisa" userId="adc75809-e3a5-437d-93cd-0119b62c6e29" providerId="ADAL" clId="{76E2F4E4-7041-4D79-96D3-99A545092B8F}" dt="2021-12-16T10:33:06.143" v="42" actId="47"/>
        <pc:sldMkLst>
          <pc:docMk/>
          <pc:sldMk cId="3308995548" sldId="360"/>
        </pc:sldMkLst>
      </pc:sldChg>
      <pc:sldChg chg="del">
        <pc:chgData name="ROGERS, Lisa" userId="adc75809-e3a5-437d-93cd-0119b62c6e29" providerId="ADAL" clId="{76E2F4E4-7041-4D79-96D3-99A545092B8F}" dt="2021-12-16T10:33:06.143" v="42" actId="47"/>
        <pc:sldMkLst>
          <pc:docMk/>
          <pc:sldMk cId="0" sldId="361"/>
        </pc:sldMkLst>
      </pc:sldChg>
      <pc:sldChg chg="del">
        <pc:chgData name="ROGERS, Lisa" userId="adc75809-e3a5-437d-93cd-0119b62c6e29" providerId="ADAL" clId="{76E2F4E4-7041-4D79-96D3-99A545092B8F}" dt="2021-12-16T10:33:06.143" v="42" actId="47"/>
        <pc:sldMkLst>
          <pc:docMk/>
          <pc:sldMk cId="144289603" sldId="362"/>
        </pc:sldMkLst>
      </pc:sldChg>
      <pc:sldChg chg="del">
        <pc:chgData name="ROGERS, Lisa" userId="adc75809-e3a5-437d-93cd-0119b62c6e29" providerId="ADAL" clId="{76E2F4E4-7041-4D79-96D3-99A545092B8F}" dt="2021-12-16T10:33:06.143" v="42" actId="47"/>
        <pc:sldMkLst>
          <pc:docMk/>
          <pc:sldMk cId="2708019936" sldId="363"/>
        </pc:sldMkLst>
      </pc:sldChg>
      <pc:sldChg chg="del">
        <pc:chgData name="ROGERS, Lisa" userId="adc75809-e3a5-437d-93cd-0119b62c6e29" providerId="ADAL" clId="{76E2F4E4-7041-4D79-96D3-99A545092B8F}" dt="2021-12-16T10:33:06.143" v="42" actId="47"/>
        <pc:sldMkLst>
          <pc:docMk/>
          <pc:sldMk cId="1538410474" sldId="364"/>
        </pc:sldMkLst>
      </pc:sldChg>
      <pc:sldChg chg="del">
        <pc:chgData name="ROGERS, Lisa" userId="adc75809-e3a5-437d-93cd-0119b62c6e29" providerId="ADAL" clId="{76E2F4E4-7041-4D79-96D3-99A545092B8F}" dt="2021-12-16T10:33:06.143" v="42" actId="47"/>
        <pc:sldMkLst>
          <pc:docMk/>
          <pc:sldMk cId="1447801268" sldId="365"/>
        </pc:sldMkLst>
      </pc:sldChg>
      <pc:sldChg chg="modSp mod">
        <pc:chgData name="ROGERS, Lisa" userId="adc75809-e3a5-437d-93cd-0119b62c6e29" providerId="ADAL" clId="{76E2F4E4-7041-4D79-96D3-99A545092B8F}" dt="2021-12-16T10:32:03.713" v="38" actId="20577"/>
        <pc:sldMkLst>
          <pc:docMk/>
          <pc:sldMk cId="0" sldId="366"/>
        </pc:sldMkLst>
        <pc:spChg chg="mod">
          <ac:chgData name="ROGERS, Lisa" userId="adc75809-e3a5-437d-93cd-0119b62c6e29" providerId="ADAL" clId="{76E2F4E4-7041-4D79-96D3-99A545092B8F}" dt="2021-12-16T10:32:03.713" v="38" actId="20577"/>
          <ac:spMkLst>
            <pc:docMk/>
            <pc:sldMk cId="0" sldId="366"/>
            <ac:spMk id="7" creationId="{3CBB86DB-95E1-4ACD-9747-D61EF6A9578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043010752688194E-2"/>
          <c:y val="6.5764023210831704E-2"/>
          <c:w val="0.91827956989247295"/>
          <c:h val="0.682785299806576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rgbClr val="000000"/>
            </a:solidFill>
            <a:ln w="33722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248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77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Breast milk only</c:v>
                </c:pt>
                <c:pt idx="1">
                  <c:v>Breast milk and non-nutritious liquids</c:v>
                </c:pt>
                <c:pt idx="2">
                  <c:v>Breast milk and nutritious supplements</c:v>
                </c:pt>
                <c:pt idx="3">
                  <c:v>No breast milk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</c:v>
                </c:pt>
                <c:pt idx="1">
                  <c:v>3.2</c:v>
                </c:pt>
                <c:pt idx="2">
                  <c:v>13.3</c:v>
                </c:pt>
                <c:pt idx="3">
                  <c:v>17.3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96-2944-8644-427A7E9B7A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40664448"/>
        <c:axId val="40666240"/>
      </c:barChart>
      <c:catAx>
        <c:axId val="40664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248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9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06662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06662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24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7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0664448"/>
        <c:crosses val="autoZero"/>
        <c:crossBetween val="between"/>
      </c:valAx>
      <c:spPr>
        <a:noFill/>
        <a:ln w="224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9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defTabSz="94773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defTabSz="94773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300"/>
            </a:lvl1pPr>
          </a:lstStyle>
          <a:p>
            <a:pPr>
              <a:defRPr/>
            </a:pPr>
            <a:fld id="{6C35C02B-17BA-4C19-9276-1F928F11EF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724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C16A9D4-18DF-4D08-892D-072B043C4DB0}" type="datetimeFigureOut">
              <a:rPr lang="en-US"/>
              <a:pPr>
                <a:defRPr/>
              </a:pPr>
              <a:t>12/16/2021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1279525"/>
            <a:ext cx="48863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03F50A9-A849-4A26-B616-5DE1624A5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309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3F50A9-A849-4A26-B616-5DE1624A508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99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3F50A9-A849-4A26-B616-5DE1624A508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66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3F50A9-A849-4A26-B616-5DE1624A508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99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3F50A9-A849-4A26-B616-5DE1624A508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06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3F50A9-A849-4A26-B616-5DE1624A508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07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3F50A9-A849-4A26-B616-5DE1624A508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665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3F50A9-A849-4A26-B616-5DE1624A508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826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3F50A9-A849-4A26-B616-5DE1624A508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6024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3F50A9-A849-4A26-B616-5DE1624A508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836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3F50A9-A849-4A26-B616-5DE1624A508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940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3F50A9-A849-4A26-B616-5DE1624A508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95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3F50A9-A849-4A26-B616-5DE1624A508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166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3F50A9-A849-4A26-B616-5DE1624A508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561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3F50A9-A849-4A26-B616-5DE1624A508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66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3F50A9-A849-4A26-B616-5DE1624A508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66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3F50A9-A849-4A26-B616-5DE1624A508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82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3F50A9-A849-4A26-B616-5DE1624A508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602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3F50A9-A849-4A26-B616-5DE1624A508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83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3F50A9-A849-4A26-B616-5DE1624A508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95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3F50A9-A849-4A26-B616-5DE1624A508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56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3F50A9-A849-4A26-B616-5DE1624A508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33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31233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8721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7038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703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1710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5847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6740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988" y="1795463"/>
            <a:ext cx="4735512" cy="554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2900" y="1795463"/>
            <a:ext cx="4735513" cy="554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8972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9651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6542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838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57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4767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8" y="1795463"/>
            <a:ext cx="9623425" cy="554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9pPr>
    </p:titleStyle>
    <p:bodyStyle>
      <a:lvl1pPr marL="390525" indent="-390525" algn="l" defTabSz="1042988" rtl="0" eaLnBrk="0" fontAlgn="base" hangingPunct="0">
        <a:spcBef>
          <a:spcPct val="20000"/>
        </a:spcBef>
        <a:spcAft>
          <a:spcPct val="0"/>
        </a:spcAft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847725" indent="-325438" algn="l" defTabSz="1042988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2pPr>
      <a:lvl3pPr marL="1303338" indent="-260350" algn="l" defTabSz="10429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2700">
          <a:solidFill>
            <a:schemeClr val="tx1"/>
          </a:solidFill>
          <a:latin typeface="+mn-lt"/>
        </a:defRPr>
      </a:lvl3pPr>
      <a:lvl4pPr marL="1825625" indent="-260350" algn="l" defTabSz="1042988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4pPr>
      <a:lvl5pPr marL="2346325" indent="-260350" algn="l" defTabSz="104298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5pPr>
      <a:lvl6pPr marL="28035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2607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37179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1751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ig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9">
            <a:extLst>
              <a:ext uri="{FF2B5EF4-FFF2-40B4-BE49-F238E27FC236}">
                <a16:creationId xmlns:a16="http://schemas.microsoft.com/office/drawing/2014/main" id="{EC95D6BD-09C6-465E-A164-39A8DDE0015B}"/>
              </a:ext>
            </a:extLst>
          </p:cNvPr>
          <p:cNvSpPr txBox="1">
            <a:spLocks/>
          </p:cNvSpPr>
          <p:nvPr/>
        </p:nvSpPr>
        <p:spPr bwMode="gray">
          <a:xfrm>
            <a:off x="-4539" y="540271"/>
            <a:ext cx="10697939" cy="1752599"/>
          </a:xfrm>
          <a:prstGeom prst="rect">
            <a:avLst/>
          </a:prstGeom>
          <a:solidFill>
            <a:srgbClr val="183A63"/>
          </a:solidFill>
        </p:spPr>
        <p:txBody>
          <a:bodyPr vert="horz" lIns="468000" tIns="360000" rIns="360000" bIns="828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2400" b="1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tabLst>
                <a:tab pos="1074738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latin typeface="Roboto Medium" panose="02000000000000000000"/>
            </a:endParaRPr>
          </a:p>
          <a:p>
            <a:pPr>
              <a:spcAft>
                <a:spcPts val="0"/>
              </a:spcAft>
            </a:pPr>
            <a:r>
              <a:rPr lang="en-US" sz="4000" b="0" dirty="0">
                <a:latin typeface="Roboto Medium" panose="02000000000000000000"/>
              </a:rPr>
              <a:t>Infant and young child feeding counselling: an integrated course</a:t>
            </a:r>
          </a:p>
          <a:p>
            <a:pPr>
              <a:spcBef>
                <a:spcPts val="300"/>
              </a:spcBef>
            </a:pPr>
            <a:r>
              <a:rPr lang="en-US" sz="2000" b="0" dirty="0">
                <a:latin typeface="Roboto Medium" panose="02000000000000000000"/>
              </a:rPr>
              <a:t>2</a:t>
            </a:r>
            <a:r>
              <a:rPr lang="en-US" sz="2000" b="0" baseline="30000" dirty="0">
                <a:latin typeface="Roboto Medium" panose="02000000000000000000"/>
              </a:rPr>
              <a:t>nd</a:t>
            </a:r>
            <a:r>
              <a:rPr lang="en-US" sz="2000" b="0" dirty="0">
                <a:latin typeface="Roboto Medium" panose="02000000000000000000"/>
              </a:rPr>
              <a:t> edition</a:t>
            </a:r>
            <a:endParaRPr lang="en-GB" sz="1800" b="0" dirty="0">
              <a:latin typeface="Roboto Medium" panose="0200000000000000000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BB86DB-95E1-4ACD-9747-D61EF6A9578B}"/>
              </a:ext>
            </a:extLst>
          </p:cNvPr>
          <p:cNvSpPr txBox="1"/>
          <p:nvPr/>
        </p:nvSpPr>
        <p:spPr>
          <a:xfrm>
            <a:off x="1242244" y="2949634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183A63"/>
                </a:solidFill>
                <a:latin typeface="Roboto Medium" panose="02000000000000000000"/>
              </a:rPr>
              <a:t>Module 4: Sessions 23–25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CBBED4-0A72-4332-8224-ABA5FFF6B9B2}"/>
              </a:ext>
            </a:extLst>
          </p:cNvPr>
          <p:cNvSpPr txBox="1"/>
          <p:nvPr/>
        </p:nvSpPr>
        <p:spPr>
          <a:xfrm>
            <a:off x="1600014" y="3791064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183A63"/>
                </a:solidFill>
                <a:latin typeface="Roboto Medium" panose="02000000000000000000"/>
              </a:rPr>
              <a:t>Breastfeeding (advanced sessions)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EAF782-17EC-4F95-9FE8-C2C78D67C9E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26" y="6062910"/>
            <a:ext cx="1484630" cy="4540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6D11F4-BE53-4C9A-BA94-94904B15C52D}"/>
              </a:ext>
            </a:extLst>
          </p:cNvPr>
          <p:cNvSpPr txBox="1"/>
          <p:nvPr/>
        </p:nvSpPr>
        <p:spPr>
          <a:xfrm>
            <a:off x="378148" y="7165007"/>
            <a:ext cx="8601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latin typeface="Roboto Medium" panose="02000000000000000000"/>
                <a:ea typeface="SimSun" panose="02010600030101010101" pitchFamily="2" charset="-122"/>
              </a:rPr>
              <a:t>© World Health Organization 2021</a:t>
            </a:r>
            <a:r>
              <a:rPr lang="en-US" sz="1200" dirty="0">
                <a:latin typeface="Roboto Medium" panose="02000000000000000000"/>
                <a:ea typeface="SimSun" panose="02010600030101010101" pitchFamily="2" charset="-122"/>
              </a:rPr>
              <a:t>. Some rights reserved. This work is available under the </a:t>
            </a:r>
            <a:r>
              <a:rPr lang="en-US" sz="1200" u="sng" dirty="0">
                <a:solidFill>
                  <a:srgbClr val="0000FF"/>
                </a:solidFill>
                <a:latin typeface="Roboto Medium" panose="02000000000000000000"/>
                <a:ea typeface="SimSun" panose="02010600030101010101" pitchFamily="2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BY-NC-SA 3.0 IGO</a:t>
            </a:r>
            <a:r>
              <a:rPr lang="en-US" sz="1200" dirty="0">
                <a:latin typeface="Roboto Medium" panose="02000000000000000000"/>
                <a:ea typeface="SimSun" panose="02010600030101010101" pitchFamily="2" charset="-122"/>
              </a:rPr>
              <a:t> </a:t>
            </a:r>
            <a:r>
              <a:rPr lang="en-US" sz="1200" dirty="0" err="1">
                <a:latin typeface="Roboto Medium" panose="02000000000000000000"/>
                <a:ea typeface="SimSun" panose="02010600030101010101" pitchFamily="2" charset="-122"/>
              </a:rPr>
              <a:t>licence</a:t>
            </a:r>
            <a:r>
              <a:rPr lang="en-US" sz="1200" dirty="0">
                <a:latin typeface="Roboto Medium" panose="02000000000000000000"/>
                <a:ea typeface="SimSun" panose="02010600030101010101" pitchFamily="2" charset="-122"/>
              </a:rPr>
              <a:t>.</a:t>
            </a:r>
            <a:endParaRPr lang="en-US" sz="1200" dirty="0">
              <a:latin typeface="Roboto Medium" panose="02000000000000000000"/>
            </a:endParaRPr>
          </a:p>
          <a:p>
            <a:endParaRPr lang="en-US" sz="1200" dirty="0">
              <a:latin typeface="Roboto Medium" panose="0200000000000000000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7B3CF5-5474-4509-B1C6-CBC8111892DE}"/>
              </a:ext>
            </a:extLst>
          </p:cNvPr>
          <p:cNvSpPr txBox="1"/>
          <p:nvPr/>
        </p:nvSpPr>
        <p:spPr>
          <a:xfrm>
            <a:off x="450156" y="6960016"/>
            <a:ext cx="1697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Roboto Medium" panose="02000000000000000000"/>
              </a:rPr>
              <a:t>WHO/HEP/NFS/21.19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2CF835-9B66-43F9-8FF7-9309976CBD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792" y="6157223"/>
            <a:ext cx="1506237" cy="3657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78148" y="331828"/>
            <a:ext cx="10031412" cy="1260475"/>
          </a:xfrm>
        </p:spPr>
        <p:txBody>
          <a:bodyPr/>
          <a:lstStyle/>
          <a:p>
            <a:r>
              <a:rPr lang="en-GB" altLang="en-US" sz="3600" b="0" dirty="0">
                <a:solidFill>
                  <a:srgbClr val="9D202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Summary of differences between milks</a:t>
            </a:r>
            <a:endParaRPr lang="en-GB" altLang="en-US" sz="3600" b="0" kern="1200" dirty="0">
              <a:solidFill>
                <a:srgbClr val="9D2024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23/9</a:t>
            </a: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2574925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100"/>
          </a:p>
        </p:txBody>
      </p:sp>
      <p:graphicFrame>
        <p:nvGraphicFramePr>
          <p:cNvPr id="21" name="Group 209">
            <a:extLst>
              <a:ext uri="{FF2B5EF4-FFF2-40B4-BE49-F238E27FC236}">
                <a16:creationId xmlns:a16="http://schemas.microsoft.com/office/drawing/2014/main" id="{3718EC60-C9DE-2C4D-9B86-FE3079D969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7532853"/>
              </p:ext>
            </p:extLst>
          </p:nvPr>
        </p:nvGraphicFramePr>
        <p:xfrm>
          <a:off x="522164" y="1010333"/>
          <a:ext cx="9433048" cy="6204586"/>
        </p:xfrm>
        <a:graphic>
          <a:graphicData uri="http://schemas.openxmlformats.org/drawingml/2006/table">
            <a:tbl>
              <a:tblPr/>
              <a:tblGrid>
                <a:gridCol w="2006543">
                  <a:extLst>
                    <a:ext uri="{9D8B030D-6E8A-4147-A177-3AD203B41FA5}">
                      <a16:colId xmlns:a16="http://schemas.microsoft.com/office/drawing/2014/main" val="1134768172"/>
                    </a:ext>
                  </a:extLst>
                </a:gridCol>
                <a:gridCol w="2401423">
                  <a:extLst>
                    <a:ext uri="{9D8B030D-6E8A-4147-A177-3AD203B41FA5}">
                      <a16:colId xmlns:a16="http://schemas.microsoft.com/office/drawing/2014/main" val="139423520"/>
                    </a:ext>
                  </a:extLst>
                </a:gridCol>
                <a:gridCol w="2380302">
                  <a:extLst>
                    <a:ext uri="{9D8B030D-6E8A-4147-A177-3AD203B41FA5}">
                      <a16:colId xmlns:a16="http://schemas.microsoft.com/office/drawing/2014/main" val="3536574540"/>
                    </a:ext>
                  </a:extLst>
                </a:gridCol>
                <a:gridCol w="2644780">
                  <a:extLst>
                    <a:ext uri="{9D8B030D-6E8A-4147-A177-3AD203B41FA5}">
                      <a16:colId xmlns:a16="http://schemas.microsoft.com/office/drawing/2014/main" val="1264910684"/>
                    </a:ext>
                  </a:extLst>
                </a:gridCol>
              </a:tblGrid>
              <a:tr h="458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egreya" pitchFamily="2" charset="0"/>
                        </a:rPr>
                        <a:t>Component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egreya" pitchFamily="2" charset="0"/>
                        </a:rPr>
                        <a:t>Human milk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egreya" pitchFamily="2" charset="0"/>
                        </a:rPr>
                        <a:t>Cow’s milk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egreya" pitchFamily="2" charset="0"/>
                        </a:rPr>
                        <a:t>Formula milk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624085"/>
                  </a:ext>
                </a:extLst>
              </a:tr>
              <a:tr h="828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egreya" pitchFamily="2" charset="0"/>
                        </a:rPr>
                        <a:t>Protein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egreya" pitchFamily="2" charset="0"/>
                        </a:rPr>
                        <a:t>Right amount Easy to digest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egreya" pitchFamily="2" charset="0"/>
                        </a:rPr>
                        <a:t>Too much Difficult to digest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egreya" pitchFamily="2" charset="0"/>
                        </a:rPr>
                        <a:t>Quantity reduced Quality as cow’s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354799"/>
                  </a:ext>
                </a:extLst>
              </a:tr>
              <a:tr h="827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egreya" pitchFamily="2" charset="0"/>
                        </a:rPr>
                        <a:t>Fats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egreya" pitchFamily="2" charset="0"/>
                        </a:rPr>
                        <a:t>EFAs present</a:t>
                      </a:r>
                      <a:r>
                        <a:rPr kumimoji="0" lang="en-GB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egreya" pitchFamily="2" charset="0"/>
                        </a:rPr>
                        <a:t> 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egreya" pitchFamily="2" charset="0"/>
                        </a:rPr>
                        <a:t>Lipase to digest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egreya" pitchFamily="2" charset="0"/>
                        </a:rPr>
                        <a:t>No EFAs              No lipase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egreya" pitchFamily="2" charset="0"/>
                        </a:rPr>
                        <a:t>Some EFA added No lipase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797241"/>
                  </a:ext>
                </a:extLst>
              </a:tr>
              <a:tr h="1073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egreya" pitchFamily="2" charset="0"/>
                        </a:rPr>
                        <a:t>Carbohydrate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egreya" pitchFamily="2" charset="0"/>
                        </a:rPr>
                        <a:t>Lactose 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Alegreya" pitchFamily="2" charset="0"/>
                          <a:ea typeface="+mn-ea"/>
                          <a:cs typeface="+mn-cs"/>
                        </a:rPr>
                        <a:t>– 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egreya" pitchFamily="2" charset="0"/>
                        </a:rPr>
                        <a:t>plenty Oligosaccharides (anti-infective)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egreya" pitchFamily="2" charset="0"/>
                        </a:rPr>
                        <a:t>Lactose 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Alegreya" pitchFamily="2" charset="0"/>
                          <a:ea typeface="+mn-ea"/>
                          <a:cs typeface="+mn-cs"/>
                        </a:rPr>
                        <a:t>–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egreya" pitchFamily="2" charset="0"/>
                        </a:rPr>
                        <a:t> less Oligosaccharides not suitable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egreya" pitchFamily="2" charset="0"/>
                        </a:rPr>
                        <a:t>Lactose + sucrose Lacks oligosaccharides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597578"/>
                  </a:ext>
                </a:extLst>
              </a:tr>
              <a:tr h="827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egreya" pitchFamily="2" charset="0"/>
                        </a:rPr>
                        <a:t>Vitamins and minerals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egreya" pitchFamily="2" charset="0"/>
                        </a:rPr>
                        <a:t>Adequate if mother has enough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egreya" pitchFamily="2" charset="0"/>
                        </a:rPr>
                        <a:t>Low vitamin A and C and iron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egreya" pitchFamily="2" charset="0"/>
                        </a:rPr>
                        <a:t>Vitamins/minerals added</a:t>
                      </a:r>
                      <a:r>
                        <a:rPr kumimoji="0" lang="en-GB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egreya" pitchFamily="2" charset="0"/>
                        </a:rPr>
                        <a:t> 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egreya" pitchFamily="2" charset="0"/>
                        </a:rPr>
                        <a:t>usually enough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142815"/>
                  </a:ext>
                </a:extLst>
              </a:tr>
              <a:tr h="828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egreya" pitchFamily="2" charset="0"/>
                        </a:rPr>
                        <a:t>Anti-infective factors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egreya" pitchFamily="2" charset="0"/>
                        </a:rPr>
                        <a:t>IgA, lactoferrin, lysozyme, cells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egreya" pitchFamily="2" charset="0"/>
                        </a:rPr>
                        <a:t>None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egreya" pitchFamily="2" charset="0"/>
                        </a:rPr>
                        <a:t>None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430050"/>
                  </a:ext>
                </a:extLst>
              </a:tr>
              <a:tr h="490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egreya" pitchFamily="2" charset="0"/>
                        </a:rPr>
                        <a:t>Growth factors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egreya" pitchFamily="2" charset="0"/>
                        </a:rPr>
                        <a:t>Present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egreya" pitchFamily="2" charset="0"/>
                        </a:rPr>
                        <a:t>None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egreya" pitchFamily="2" charset="0"/>
                        </a:rPr>
                        <a:t>None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035279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350D5E38-C04E-864D-BC48-2303AE3E158D}"/>
              </a:ext>
            </a:extLst>
          </p:cNvPr>
          <p:cNvSpPr/>
          <p:nvPr/>
        </p:nvSpPr>
        <p:spPr>
          <a:xfrm>
            <a:off x="450156" y="7237015"/>
            <a:ext cx="58326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>
                <a:latin typeface="Alegreya" pitchFamily="2" charset="0"/>
              </a:rPr>
              <a:t>EFA: essential fatty acid; IgA: immunoglobulin A.</a:t>
            </a:r>
            <a:endParaRPr lang="en-AU" sz="1600" dirty="0">
              <a:effectLst/>
              <a:latin typeface="Alegre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731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72863" y="331828"/>
            <a:ext cx="10158413" cy="1260475"/>
          </a:xfrm>
        </p:spPr>
        <p:txBody>
          <a:bodyPr/>
          <a:lstStyle/>
          <a:p>
            <a:r>
              <a:rPr lang="en-GB" altLang="en-US" sz="3600" b="0" dirty="0">
                <a:solidFill>
                  <a:srgbClr val="9D202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Differences between colostrum and mature milk</a:t>
            </a:r>
            <a:endParaRPr lang="en-GB" altLang="en-US" sz="3600" b="0" kern="1200" dirty="0">
              <a:solidFill>
                <a:srgbClr val="9D2024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9667180" y="74613"/>
            <a:ext cx="94208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23/10</a:t>
            </a: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2574925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100"/>
          </a:p>
        </p:txBody>
      </p:sp>
      <p:grpSp>
        <p:nvGrpSpPr>
          <p:cNvPr id="6" name="Group 21">
            <a:extLst>
              <a:ext uri="{FF2B5EF4-FFF2-40B4-BE49-F238E27FC236}">
                <a16:creationId xmlns:a16="http://schemas.microsoft.com/office/drawing/2014/main" id="{B4E65A1E-44BB-3246-909C-3B81E5949FAB}"/>
              </a:ext>
            </a:extLst>
          </p:cNvPr>
          <p:cNvGrpSpPr>
            <a:grpSpLocks/>
          </p:cNvGrpSpPr>
          <p:nvPr/>
        </p:nvGrpSpPr>
        <p:grpSpPr bwMode="auto">
          <a:xfrm>
            <a:off x="2034332" y="1764407"/>
            <a:ext cx="6632575" cy="5184775"/>
            <a:chOff x="431" y="890"/>
            <a:chExt cx="4178" cy="3266"/>
          </a:xfrm>
        </p:grpSpPr>
        <p:pic>
          <p:nvPicPr>
            <p:cNvPr id="7" name="Picture 5" descr="scl10">
              <a:extLst>
                <a:ext uri="{FF2B5EF4-FFF2-40B4-BE49-F238E27FC236}">
                  <a16:creationId xmlns:a16="http://schemas.microsoft.com/office/drawing/2014/main" id="{B7EE730B-7D98-E146-B57E-2C0E7FDC14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1525"/>
              <a:ext cx="816" cy="2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scl11">
              <a:extLst>
                <a:ext uri="{FF2B5EF4-FFF2-40B4-BE49-F238E27FC236}">
                  <a16:creationId xmlns:a16="http://schemas.microsoft.com/office/drawing/2014/main" id="{AF3CD1B2-3ABA-074C-A178-42FDF4A16F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2" y="1525"/>
              <a:ext cx="816" cy="2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scl12">
              <a:extLst>
                <a:ext uri="{FF2B5EF4-FFF2-40B4-BE49-F238E27FC236}">
                  <a16:creationId xmlns:a16="http://schemas.microsoft.com/office/drawing/2014/main" id="{247C861B-1D71-6E4F-B231-A4821412FC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2" y="1207"/>
              <a:ext cx="816" cy="2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9CD21187-1E82-E147-AD3A-157C57E70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1706"/>
              <a:ext cx="679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4451" tIns="41485" rIns="84451" bIns="41485">
              <a:spAutoFit/>
            </a:bodyPr>
            <a:lstStyle>
              <a:lvl1pPr defTabSz="71120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112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11200">
                <a:spcBef>
                  <a:spcPct val="20000"/>
                </a:spcBef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11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11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GB" altLang="en-US" sz="2000"/>
                <a:t>Fat</a:t>
              </a:r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87B53424-CD02-CF4F-9CB1-0A30D0F1C4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" y="2252"/>
              <a:ext cx="613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4451" tIns="41485" rIns="84451" bIns="41485">
              <a:spAutoFit/>
            </a:bodyPr>
            <a:lstStyle>
              <a:lvl1pPr defTabSz="71120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112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11200">
                <a:spcBef>
                  <a:spcPct val="20000"/>
                </a:spcBef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11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11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GB" altLang="en-US" sz="2000"/>
                <a:t>Protein</a:t>
              </a:r>
            </a:p>
          </p:txBody>
        </p:sp>
        <p:sp>
          <p:nvSpPr>
            <p:cNvPr id="12" name="Rectangle 12">
              <a:extLst>
                <a:ext uri="{FF2B5EF4-FFF2-40B4-BE49-F238E27FC236}">
                  <a16:creationId xmlns:a16="http://schemas.microsoft.com/office/drawing/2014/main" id="{65A506C6-0C71-374B-A6AD-314D383F5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" y="3005"/>
              <a:ext cx="719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4451" tIns="41485" rIns="84451" bIns="41485">
              <a:spAutoFit/>
            </a:bodyPr>
            <a:lstStyle>
              <a:lvl1pPr defTabSz="71120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112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11200">
                <a:spcBef>
                  <a:spcPct val="20000"/>
                </a:spcBef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11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11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GB" altLang="en-US" sz="2000"/>
                <a:t>Lactose</a:t>
              </a:r>
            </a:p>
          </p:txBody>
        </p:sp>
        <p:sp>
          <p:nvSpPr>
            <p:cNvPr id="13" name="Text Box 14">
              <a:extLst>
                <a:ext uri="{FF2B5EF4-FFF2-40B4-BE49-F238E27FC236}">
                  <a16:creationId xmlns:a16="http://schemas.microsoft.com/office/drawing/2014/main" id="{E95F738D-147C-344F-87C9-BBD03DAFE8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1" y="890"/>
              <a:ext cx="835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7898" tIns="38949" rIns="77898" bIns="38949">
              <a:spAutoFit/>
            </a:bodyPr>
            <a:lstStyle>
              <a:lvl1pPr defTabSz="649288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49288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49288">
                <a:spcBef>
                  <a:spcPct val="20000"/>
                </a:spcBef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49288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4928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492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492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492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492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GB" altLang="en-US" sz="2400" b="1" dirty="0">
                  <a:latin typeface="Alegreya" pitchFamily="2" charset="0"/>
                </a:rPr>
                <a:t>Foremilk</a:t>
              </a:r>
              <a:endParaRPr lang="en-GB" altLang="en-US" sz="2000" b="1" dirty="0">
                <a:latin typeface="Alegreya" pitchFamily="2" charset="0"/>
              </a:endParaRPr>
            </a:p>
          </p:txBody>
        </p:sp>
        <p:sp>
          <p:nvSpPr>
            <p:cNvPr id="14" name="Text Box 15">
              <a:extLst>
                <a:ext uri="{FF2B5EF4-FFF2-40B4-BE49-F238E27FC236}">
                  <a16:creationId xmlns:a16="http://schemas.microsoft.com/office/drawing/2014/main" id="{5570F3C8-8224-4446-A3F4-51258F8FCD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6" y="890"/>
              <a:ext cx="883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7898" tIns="38949" rIns="77898" bIns="38949">
              <a:spAutoFit/>
            </a:bodyPr>
            <a:lstStyle>
              <a:lvl1pPr defTabSz="649288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49288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49288">
                <a:spcBef>
                  <a:spcPct val="20000"/>
                </a:spcBef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49288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4928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492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492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492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492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GB" altLang="en-US" sz="2400" b="1" dirty="0">
                  <a:latin typeface="Alegreya" pitchFamily="2" charset="0"/>
                </a:rPr>
                <a:t>Hindmilk</a:t>
              </a:r>
              <a:endParaRPr lang="en-GB" altLang="en-US" sz="2400" b="1" dirty="0">
                <a:solidFill>
                  <a:schemeClr val="hlink"/>
                </a:solidFill>
                <a:latin typeface="Alegreya" pitchFamily="2" charset="0"/>
              </a:endParaRPr>
            </a:p>
          </p:txBody>
        </p:sp>
        <p:sp>
          <p:nvSpPr>
            <p:cNvPr id="15" name="Text Box 17">
              <a:extLst>
                <a:ext uri="{FF2B5EF4-FFF2-40B4-BE49-F238E27FC236}">
                  <a16:creationId xmlns:a16="http://schemas.microsoft.com/office/drawing/2014/main" id="{D26D2778-CA22-8540-90FA-AFE9F14415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2" y="3925"/>
              <a:ext cx="8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1800"/>
                <a:t>Colostrum</a:t>
              </a:r>
            </a:p>
          </p:txBody>
        </p:sp>
        <p:sp>
          <p:nvSpPr>
            <p:cNvPr id="16" name="AutoShape 18">
              <a:extLst>
                <a:ext uri="{FF2B5EF4-FFF2-40B4-BE49-F238E27FC236}">
                  <a16:creationId xmlns:a16="http://schemas.microsoft.com/office/drawing/2014/main" id="{6EBBB975-774F-DE4E-8E77-3BE8352654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424" y="2796"/>
              <a:ext cx="181" cy="2086"/>
            </a:xfrm>
            <a:prstGeom prst="rightBrace">
              <a:avLst>
                <a:gd name="adj1" fmla="val 9604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/>
            </a:p>
          </p:txBody>
        </p:sp>
        <p:sp>
          <p:nvSpPr>
            <p:cNvPr id="17" name="Text Box 19">
              <a:extLst>
                <a:ext uri="{FF2B5EF4-FFF2-40B4-BE49-F238E27FC236}">
                  <a16:creationId xmlns:a16="http://schemas.microsoft.com/office/drawing/2014/main" id="{4641F02A-00D2-444C-B0DB-B0957F853A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2" y="3925"/>
              <a:ext cx="9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1800"/>
                <a:t>Mature milk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2071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Colostrum, foremilk, hindmilk">
            <a:extLst>
              <a:ext uri="{FF2B5EF4-FFF2-40B4-BE49-F238E27FC236}">
                <a16:creationId xmlns:a16="http://schemas.microsoft.com/office/drawing/2014/main" id="{9CA77072-A525-9541-91F9-C0CF65C9E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" y="-1"/>
            <a:ext cx="10675937" cy="8096091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9667180" y="74613"/>
            <a:ext cx="94208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23/11</a:t>
            </a: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2574925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100"/>
          </a:p>
        </p:txBody>
      </p:sp>
    </p:spTree>
    <p:extLst>
      <p:ext uri="{BB962C8B-B14F-4D97-AF65-F5344CB8AC3E}">
        <p14:creationId xmlns:p14="http://schemas.microsoft.com/office/powerpoint/2010/main" val="4164302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72863" y="331828"/>
            <a:ext cx="10158413" cy="1260475"/>
          </a:xfrm>
        </p:spPr>
        <p:txBody>
          <a:bodyPr/>
          <a:lstStyle/>
          <a:p>
            <a:r>
              <a:rPr lang="en-GB" altLang="en-US" sz="3600" b="0" dirty="0">
                <a:solidFill>
                  <a:srgbClr val="9D202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Colostrum</a:t>
            </a:r>
            <a:endParaRPr lang="en-GB" altLang="en-US" sz="3600" b="0" kern="1200" dirty="0">
              <a:solidFill>
                <a:srgbClr val="9D2024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9667180" y="74613"/>
            <a:ext cx="94208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23/12</a:t>
            </a: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2574925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100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9ED8B4AB-C8FF-C843-A589-9F843A75D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2" y="1628774"/>
            <a:ext cx="9642028" cy="5392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 marL="390525" indent="-39052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725" indent="-325438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</a:defRPr>
            </a:lvl2pPr>
            <a:lvl3pPr marL="1303338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+mn-lt"/>
              </a:defRPr>
            </a:lvl3pPr>
            <a:lvl4pPr marL="18256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300">
                <a:solidFill>
                  <a:schemeClr val="tx1"/>
                </a:solidFill>
                <a:latin typeface="+mn-lt"/>
              </a:defRPr>
            </a:lvl4pPr>
            <a:lvl5pPr marL="23463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tabLst>
                <a:tab pos="3319463" algn="l"/>
              </a:tabLst>
            </a:pPr>
            <a:r>
              <a:rPr lang="en-GB" altLang="en-US" sz="3500" b="1" kern="0" dirty="0">
                <a:latin typeface="Alegreya" pitchFamily="2" charset="0"/>
              </a:rPr>
              <a:t>Property	 Importance</a:t>
            </a:r>
          </a:p>
          <a:p>
            <a:pPr eaLnBrk="1" hangingPunct="1">
              <a:tabLst>
                <a:tab pos="3319463" algn="l"/>
              </a:tabLst>
            </a:pPr>
            <a:endParaRPr lang="en-GB" altLang="en-US" sz="600" kern="0" dirty="0">
              <a:latin typeface="Alegreya" pitchFamily="2" charset="0"/>
            </a:endParaRPr>
          </a:p>
          <a:p>
            <a:pPr eaLnBrk="1" hangingPunct="1">
              <a:buFontTx/>
              <a:buChar char="•"/>
              <a:tabLst>
                <a:tab pos="3319463" algn="l"/>
              </a:tabLst>
            </a:pPr>
            <a:r>
              <a:rPr lang="en-GB" altLang="en-US" sz="2800" kern="0" dirty="0">
                <a:latin typeface="Alegreya" pitchFamily="2" charset="0"/>
              </a:rPr>
              <a:t>Antibody rich	</a:t>
            </a:r>
            <a:r>
              <a:rPr lang="en-GB" altLang="en-US" sz="2400" kern="0" dirty="0">
                <a:latin typeface="Alegreya" pitchFamily="2" charset="0"/>
              </a:rPr>
              <a:t>- protects against allergy &amp; infection</a:t>
            </a:r>
          </a:p>
          <a:p>
            <a:pPr eaLnBrk="1" hangingPunct="1">
              <a:buFontTx/>
              <a:buChar char="•"/>
              <a:tabLst>
                <a:tab pos="3319463" algn="l"/>
              </a:tabLst>
            </a:pPr>
            <a:r>
              <a:rPr lang="en-GB" altLang="en-US" sz="2800" kern="0" dirty="0">
                <a:latin typeface="Alegreya" pitchFamily="2" charset="0"/>
              </a:rPr>
              <a:t>Many white cells	</a:t>
            </a:r>
            <a:r>
              <a:rPr lang="en-GB" altLang="en-US" sz="2400" kern="0" dirty="0">
                <a:latin typeface="Alegreya" pitchFamily="2" charset="0"/>
              </a:rPr>
              <a:t>- protects against infection</a:t>
            </a:r>
            <a:r>
              <a:rPr lang="en-GB" altLang="en-US" sz="2800" kern="0" dirty="0">
                <a:latin typeface="Alegreya" pitchFamily="2" charset="0"/>
              </a:rPr>
              <a:t>	</a:t>
            </a:r>
          </a:p>
          <a:p>
            <a:pPr eaLnBrk="1" hangingPunct="1">
              <a:buFontTx/>
              <a:buChar char="•"/>
              <a:tabLst>
                <a:tab pos="3319463" algn="l"/>
              </a:tabLst>
            </a:pPr>
            <a:r>
              <a:rPr lang="en-GB" altLang="en-US" sz="2800" kern="0" dirty="0">
                <a:latin typeface="Alegreya" pitchFamily="2" charset="0"/>
              </a:rPr>
              <a:t>Purgative	</a:t>
            </a:r>
            <a:r>
              <a:rPr lang="en-GB" altLang="en-US" sz="2400" kern="0" dirty="0">
                <a:latin typeface="Alegreya" pitchFamily="2" charset="0"/>
              </a:rPr>
              <a:t>- clears meconium</a:t>
            </a:r>
          </a:p>
          <a:p>
            <a:pPr eaLnBrk="1" hangingPunct="1">
              <a:tabLst>
                <a:tab pos="3319463" algn="l"/>
              </a:tabLst>
            </a:pPr>
            <a:r>
              <a:rPr lang="en-GB" altLang="en-US" sz="2400" kern="0" dirty="0">
                <a:latin typeface="Alegreya" pitchFamily="2" charset="0"/>
              </a:rPr>
              <a:t>		- helps to prevent jaundice</a:t>
            </a:r>
          </a:p>
          <a:p>
            <a:pPr eaLnBrk="1" hangingPunct="1">
              <a:buFontTx/>
              <a:buChar char="•"/>
              <a:tabLst>
                <a:tab pos="3319463" algn="l"/>
              </a:tabLst>
            </a:pPr>
            <a:r>
              <a:rPr lang="en-GB" altLang="en-US" sz="2800" kern="0" dirty="0">
                <a:latin typeface="Alegreya" pitchFamily="2" charset="0"/>
              </a:rPr>
              <a:t>Growth factors	</a:t>
            </a:r>
            <a:r>
              <a:rPr lang="en-GB" altLang="en-US" sz="2400" kern="0" dirty="0">
                <a:latin typeface="Alegreya" pitchFamily="2" charset="0"/>
              </a:rPr>
              <a:t>- helps intestine to mature</a:t>
            </a:r>
          </a:p>
          <a:p>
            <a:pPr eaLnBrk="1" hangingPunct="1">
              <a:tabLst>
                <a:tab pos="3319463" algn="l"/>
              </a:tabLst>
            </a:pPr>
            <a:r>
              <a:rPr lang="en-GB" altLang="en-US" sz="2400" kern="0" dirty="0">
                <a:latin typeface="Alegreya" pitchFamily="2" charset="0"/>
              </a:rPr>
              <a:t>		- prevents allergy, intolerance</a:t>
            </a:r>
          </a:p>
          <a:p>
            <a:pPr eaLnBrk="1" hangingPunct="1">
              <a:buFontTx/>
              <a:buChar char="•"/>
              <a:tabLst>
                <a:tab pos="3319463" algn="l"/>
              </a:tabLst>
            </a:pPr>
            <a:r>
              <a:rPr lang="en-GB" altLang="en-US" sz="2800" kern="0" dirty="0">
                <a:latin typeface="Alegreya" pitchFamily="2" charset="0"/>
              </a:rPr>
              <a:t>Rich in vitamin A	</a:t>
            </a:r>
            <a:r>
              <a:rPr lang="en-GB" altLang="en-US" sz="2400" kern="0" dirty="0">
                <a:latin typeface="Alegreya" pitchFamily="2" charset="0"/>
              </a:rPr>
              <a:t>- reduces severity of infection</a:t>
            </a:r>
            <a:endParaRPr lang="en-GB" altLang="en-US" sz="1200" kern="0" dirty="0">
              <a:latin typeface="Alegreya" pitchFamily="2" charset="0"/>
            </a:endParaRPr>
          </a:p>
          <a:p>
            <a:pPr eaLnBrk="1" hangingPunct="1">
              <a:tabLst>
                <a:tab pos="3319463" algn="l"/>
              </a:tabLst>
            </a:pPr>
            <a:r>
              <a:rPr lang="en-GB" altLang="en-US" sz="2400" kern="0" dirty="0">
                <a:latin typeface="Alegreya" pitchFamily="2" charset="0"/>
              </a:rPr>
              <a:t>		- prevents eye disease</a:t>
            </a:r>
            <a:endParaRPr lang="en-GB" altLang="en-US" sz="2800" kern="0" dirty="0">
              <a:latin typeface="Alegre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432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848" y="331828"/>
            <a:ext cx="10031412" cy="1260475"/>
          </a:xfrm>
        </p:spPr>
        <p:txBody>
          <a:bodyPr/>
          <a:lstStyle/>
          <a:p>
            <a:r>
              <a:rPr lang="en-GB" altLang="en-US" sz="3600" b="0" dirty="0">
                <a:solidFill>
                  <a:srgbClr val="9D202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Psychological benefits of breastfeeding</a:t>
            </a:r>
            <a:endParaRPr lang="en-GB" altLang="en-US" sz="3600" b="0" kern="1200" dirty="0">
              <a:solidFill>
                <a:srgbClr val="9D2024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848" y="1821220"/>
            <a:ext cx="10031412" cy="5546725"/>
          </a:xfrm>
        </p:spPr>
        <p:txBody>
          <a:bodyPr/>
          <a:lstStyle/>
          <a:p>
            <a:pPr eaLnBrk="1" hangingPunct="1"/>
            <a:r>
              <a:rPr lang="en-GB" altLang="en-US" sz="3200" b="1" dirty="0">
                <a:latin typeface="Alegreya" pitchFamily="2" charset="0"/>
              </a:rPr>
              <a:t>Emotional bonding</a:t>
            </a:r>
          </a:p>
          <a:p>
            <a:pPr eaLnBrk="1" hangingPunct="1">
              <a:buFontTx/>
              <a:buChar char="•"/>
            </a:pPr>
            <a:r>
              <a:rPr lang="en-GB" altLang="en-US" sz="3200" dirty="0">
                <a:latin typeface="Alegreya" pitchFamily="2" charset="0"/>
              </a:rPr>
              <a:t>Close, loving relationship between mother and baby</a:t>
            </a:r>
          </a:p>
          <a:p>
            <a:pPr eaLnBrk="1" hangingPunct="1">
              <a:buFontTx/>
              <a:buChar char="•"/>
            </a:pPr>
            <a:r>
              <a:rPr lang="en-GB" altLang="en-US" sz="3200" dirty="0">
                <a:latin typeface="Alegreya" pitchFamily="2" charset="0"/>
              </a:rPr>
              <a:t>Mother more emotionally satisfied</a:t>
            </a:r>
          </a:p>
          <a:p>
            <a:pPr eaLnBrk="1" hangingPunct="1">
              <a:buFontTx/>
              <a:buChar char="•"/>
            </a:pPr>
            <a:r>
              <a:rPr lang="en-GB" altLang="en-US" sz="3200" dirty="0">
                <a:latin typeface="Alegreya" pitchFamily="2" charset="0"/>
              </a:rPr>
              <a:t>Baby cries less and more emotionally secure</a:t>
            </a:r>
          </a:p>
          <a:p>
            <a:pPr eaLnBrk="1" hangingPunct="1">
              <a:buFontTx/>
              <a:buChar char="•"/>
            </a:pPr>
            <a:r>
              <a:rPr lang="en-GB" altLang="en-US" sz="3200" dirty="0">
                <a:latin typeface="Alegreya" pitchFamily="2" charset="0"/>
              </a:rPr>
              <a:t>Mother behaves more affectionately</a:t>
            </a:r>
          </a:p>
          <a:p>
            <a:pPr eaLnBrk="1" hangingPunct="1">
              <a:buFontTx/>
              <a:buChar char="•"/>
            </a:pPr>
            <a:r>
              <a:rPr lang="en-GB" altLang="en-US" sz="3200" dirty="0">
                <a:latin typeface="Alegreya" pitchFamily="2" charset="0"/>
              </a:rPr>
              <a:t>Mother less likely to abandon or abuse baby</a:t>
            </a:r>
          </a:p>
          <a:p>
            <a:pPr eaLnBrk="1" hangingPunct="1"/>
            <a:r>
              <a:rPr lang="en-GB" altLang="en-US" sz="3200" b="1" dirty="0">
                <a:latin typeface="Alegreya" pitchFamily="2" charset="0"/>
              </a:rPr>
              <a:t>Development</a:t>
            </a:r>
          </a:p>
          <a:p>
            <a:pPr eaLnBrk="1" hangingPunct="1">
              <a:buFontTx/>
              <a:buChar char="•"/>
            </a:pPr>
            <a:r>
              <a:rPr lang="en-GB" altLang="en-US" sz="3200" dirty="0">
                <a:latin typeface="Alegreya" pitchFamily="2" charset="0"/>
              </a:rPr>
              <a:t>Children perform better on intelligence tests later on</a:t>
            </a:r>
          </a:p>
          <a:p>
            <a:pPr eaLnBrk="1" hangingPunct="1">
              <a:buFontTx/>
              <a:buChar char="•"/>
            </a:pPr>
            <a:r>
              <a:rPr lang="en-GB" altLang="en-US" sz="3200" dirty="0">
                <a:latin typeface="Alegreya" pitchFamily="2" charset="0"/>
              </a:rPr>
              <a:t>Fewer behavioural problems</a:t>
            </a: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9667180" y="74613"/>
            <a:ext cx="94208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23/13</a:t>
            </a: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2574925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100"/>
          </a:p>
        </p:txBody>
      </p:sp>
    </p:spTree>
    <p:extLst>
      <p:ext uri="{BB962C8B-B14F-4D97-AF65-F5344CB8AC3E}">
        <p14:creationId xmlns:p14="http://schemas.microsoft.com/office/powerpoint/2010/main" val="466963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848" y="331828"/>
            <a:ext cx="10031412" cy="1260475"/>
          </a:xfrm>
        </p:spPr>
        <p:txBody>
          <a:bodyPr/>
          <a:lstStyle/>
          <a:p>
            <a:r>
              <a:rPr lang="en-GB" altLang="en-US" sz="3600" b="0" dirty="0">
                <a:solidFill>
                  <a:srgbClr val="9D202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Risk of diarrhoea by feeding method</a:t>
            </a:r>
            <a:br>
              <a:rPr lang="en-GB" altLang="en-US" sz="3600" b="0" dirty="0">
                <a:solidFill>
                  <a:srgbClr val="9D202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</a:br>
            <a:r>
              <a:rPr lang="en-GB" altLang="en-US" sz="3000" b="0" dirty="0">
                <a:solidFill>
                  <a:srgbClr val="9D202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Philippines, infants aged 0–2 months</a:t>
            </a:r>
            <a:endParaRPr lang="en-GB" altLang="en-US" sz="3000" b="0" kern="1200" dirty="0">
              <a:solidFill>
                <a:srgbClr val="9D2024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9667180" y="74613"/>
            <a:ext cx="94208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23/14</a:t>
            </a: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2574925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100"/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B8A84CB8-5FA9-0440-89C2-C56A933C0F16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8260644"/>
              </p:ext>
            </p:extLst>
          </p:nvPr>
        </p:nvGraphicFramePr>
        <p:xfrm>
          <a:off x="633156" y="1767399"/>
          <a:ext cx="9466072" cy="5253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5">
            <a:extLst>
              <a:ext uri="{FF2B5EF4-FFF2-40B4-BE49-F238E27FC236}">
                <a16:creationId xmlns:a16="http://schemas.microsoft.com/office/drawing/2014/main" id="{E120F33F-9CD7-0F4C-95EA-8C335A4A5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290" y="6683017"/>
            <a:ext cx="875988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500" dirty="0">
                <a:latin typeface="Alegreya" pitchFamily="2" charset="0"/>
              </a:rPr>
              <a:t>Source: </a:t>
            </a:r>
            <a:r>
              <a:rPr lang="en-GB" altLang="en-US" sz="1500" dirty="0" err="1">
                <a:latin typeface="Alegreya" pitchFamily="2" charset="0"/>
              </a:rPr>
              <a:t>Popkin</a:t>
            </a:r>
            <a:r>
              <a:rPr lang="en-GB" altLang="en-US" sz="1500" dirty="0">
                <a:latin typeface="Alegreya" pitchFamily="2" charset="0"/>
              </a:rPr>
              <a:t> BM, Adair L, Akin JS, Black R, Briscoe J, </a:t>
            </a:r>
            <a:r>
              <a:rPr lang="en-GB" altLang="en-US" sz="1500" dirty="0" err="1">
                <a:latin typeface="Alegreya" pitchFamily="2" charset="0"/>
              </a:rPr>
              <a:t>Flieger</a:t>
            </a:r>
            <a:r>
              <a:rPr lang="en-GB" altLang="en-US" sz="1500" dirty="0">
                <a:latin typeface="Alegreya" pitchFamily="2" charset="0"/>
              </a:rPr>
              <a:t> W. Breast-feeding and diarrheal morbidity. </a:t>
            </a:r>
            <a:r>
              <a:rPr lang="en-GB" altLang="en-US" sz="1500" dirty="0" err="1">
                <a:latin typeface="Alegreya" pitchFamily="2" charset="0"/>
              </a:rPr>
              <a:t>Pediatrics</a:t>
            </a:r>
            <a:r>
              <a:rPr lang="en-GB" altLang="en-US" sz="1500" dirty="0">
                <a:latin typeface="Alegreya" pitchFamily="2" charset="0"/>
              </a:rPr>
              <a:t>. 1990;86:874</a:t>
            </a:r>
            <a:r>
              <a:rPr lang="en-US" sz="1500" dirty="0">
                <a:latin typeface="Alegreya" pitchFamily="2" charset="0"/>
              </a:rPr>
              <a:t>–</a:t>
            </a:r>
            <a:r>
              <a:rPr lang="en-GB" altLang="en-US" sz="1500" dirty="0">
                <a:latin typeface="Alegreya" pitchFamily="2" charset="0"/>
              </a:rPr>
              <a:t>82.</a:t>
            </a:r>
            <a:endParaRPr lang="en-US" altLang="en-US" sz="1500" dirty="0">
              <a:latin typeface="Alegre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418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848" y="331828"/>
            <a:ext cx="10031412" cy="1260475"/>
          </a:xfrm>
        </p:spPr>
        <p:txBody>
          <a:bodyPr/>
          <a:lstStyle/>
          <a:p>
            <a:r>
              <a:rPr lang="en-GB" altLang="en-US" sz="3600" b="0" dirty="0">
                <a:solidFill>
                  <a:srgbClr val="9D202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Protection against respiratory infection</a:t>
            </a:r>
            <a:br>
              <a:rPr lang="en-GB" altLang="en-US" sz="3600" b="0" dirty="0">
                <a:solidFill>
                  <a:srgbClr val="9D202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</a:br>
            <a:r>
              <a:rPr lang="en-GB" altLang="en-US" sz="3000" b="0" dirty="0">
                <a:solidFill>
                  <a:srgbClr val="9D202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Risk of death from pneumonia by feeding method</a:t>
            </a:r>
            <a:br>
              <a:rPr lang="en-GB" altLang="en-US" sz="3000" b="0" dirty="0">
                <a:solidFill>
                  <a:srgbClr val="9D202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</a:br>
            <a:r>
              <a:rPr lang="en-GB" altLang="en-US" sz="3000" b="0" dirty="0">
                <a:solidFill>
                  <a:srgbClr val="9D202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Brazil, infants aged 8 days to 12 months</a:t>
            </a:r>
            <a:endParaRPr lang="en-GB" altLang="en-US" sz="3000" b="0" kern="1200" dirty="0">
              <a:solidFill>
                <a:srgbClr val="9D2024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9667180" y="74613"/>
            <a:ext cx="94208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23/15</a:t>
            </a: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2574925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100"/>
          </a:p>
        </p:txBody>
      </p:sp>
      <p:pic>
        <p:nvPicPr>
          <p:cNvPr id="9" name="Picture 5" descr="BFC Fig 1">
            <a:extLst>
              <a:ext uri="{FF2B5EF4-FFF2-40B4-BE49-F238E27FC236}">
                <a16:creationId xmlns:a16="http://schemas.microsoft.com/office/drawing/2014/main" id="{DC82E4E0-75C9-8A45-95C3-C9078B1E1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2" t="18466" r="6262" b="12311"/>
          <a:stretch>
            <a:fillRect/>
          </a:stretch>
        </p:blipFill>
        <p:spPr bwMode="auto">
          <a:xfrm>
            <a:off x="1170236" y="1980431"/>
            <a:ext cx="8382000" cy="54005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527E22A6-C938-E04A-9999-230BC65A7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252" y="6732959"/>
            <a:ext cx="7900490" cy="5501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700" dirty="0">
                <a:latin typeface="Arial Narrow" panose="020B0606020202030204" pitchFamily="34" charset="0"/>
              </a:rPr>
              <a:t>       Breast milk only       Breast and             Breast and            Cow’s milk            Formula milk</a:t>
            </a:r>
          </a:p>
          <a:p>
            <a:pPr>
              <a:lnSpc>
                <a:spcPct val="75000"/>
              </a:lnSpc>
            </a:pPr>
            <a:r>
              <a:rPr lang="en-GB" altLang="en-US" sz="1700" dirty="0">
                <a:latin typeface="Arial Narrow" panose="020B0606020202030204" pitchFamily="34" charset="0"/>
              </a:rPr>
              <a:t>	                      cow’s milk            formula milk                 only                        only</a:t>
            </a:r>
          </a:p>
        </p:txBody>
      </p:sp>
    </p:spTree>
    <p:extLst>
      <p:ext uri="{BB962C8B-B14F-4D97-AF65-F5344CB8AC3E}">
        <p14:creationId xmlns:p14="http://schemas.microsoft.com/office/powerpoint/2010/main" val="3153810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848" y="331828"/>
            <a:ext cx="10031412" cy="1260475"/>
          </a:xfrm>
        </p:spPr>
        <p:txBody>
          <a:bodyPr/>
          <a:lstStyle/>
          <a:p>
            <a:r>
              <a:rPr lang="en-GB" altLang="en-US" sz="3600" b="0" dirty="0">
                <a:solidFill>
                  <a:srgbClr val="9D202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Breast milk in the second year of life</a:t>
            </a:r>
            <a:endParaRPr lang="en-GB" altLang="en-US" sz="3000" b="0" kern="1200" dirty="0">
              <a:solidFill>
                <a:srgbClr val="9D2024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9667180" y="74613"/>
            <a:ext cx="94208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23/16</a:t>
            </a: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2574925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100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C9A1AD7D-B0B6-2649-ADD5-FABB6D80E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2997200"/>
            <a:ext cx="10795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D9F0CB35-FE4A-3D45-9F7E-63DD17C8E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4868863"/>
            <a:ext cx="10795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/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FA6AD37D-D290-F240-A989-81B1DF947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429000"/>
            <a:ext cx="10795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/>
          </a:p>
        </p:txBody>
      </p:sp>
      <p:grpSp>
        <p:nvGrpSpPr>
          <p:cNvPr id="12" name="Group 7">
            <a:extLst>
              <a:ext uri="{FF2B5EF4-FFF2-40B4-BE49-F238E27FC236}">
                <a16:creationId xmlns:a16="http://schemas.microsoft.com/office/drawing/2014/main" id="{0100C69C-884E-BC41-879F-B9CCAD8F3ABE}"/>
              </a:ext>
            </a:extLst>
          </p:cNvPr>
          <p:cNvGrpSpPr>
            <a:grpSpLocks/>
          </p:cNvGrpSpPr>
          <p:nvPr/>
        </p:nvGrpSpPr>
        <p:grpSpPr bwMode="auto">
          <a:xfrm>
            <a:off x="550221" y="1980431"/>
            <a:ext cx="9765030" cy="4917440"/>
            <a:chOff x="168" y="1430"/>
            <a:chExt cx="5592" cy="2560"/>
          </a:xfrm>
        </p:grpSpPr>
        <p:grpSp>
          <p:nvGrpSpPr>
            <p:cNvPr id="13" name="Group 8">
              <a:extLst>
                <a:ext uri="{FF2B5EF4-FFF2-40B4-BE49-F238E27FC236}">
                  <a16:creationId xmlns:a16="http://schemas.microsoft.com/office/drawing/2014/main" id="{B11FCA59-7D4A-6647-868E-1B807F1CB3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" y="1430"/>
              <a:ext cx="5592" cy="2560"/>
              <a:chOff x="168" y="1430"/>
              <a:chExt cx="5592" cy="2560"/>
            </a:xfrm>
          </p:grpSpPr>
          <p:pic>
            <p:nvPicPr>
              <p:cNvPr id="15" name="Picture 9" descr="scl15">
                <a:extLst>
                  <a:ext uri="{FF2B5EF4-FFF2-40B4-BE49-F238E27FC236}">
                    <a16:creationId xmlns:a16="http://schemas.microsoft.com/office/drawing/2014/main" id="{8DC04A60-F959-E44D-9DB9-1780C28782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0" y="1525"/>
                <a:ext cx="3855" cy="1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Text Box 10">
                <a:extLst>
                  <a:ext uri="{FF2B5EF4-FFF2-40B4-BE49-F238E27FC236}">
                    <a16:creationId xmlns:a16="http://schemas.microsoft.com/office/drawing/2014/main" id="{04330088-905C-8E47-A4E6-9366661656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-760" y="2362"/>
                <a:ext cx="2086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-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sz="2000" b="1" dirty="0">
                    <a:latin typeface="Alegreya" pitchFamily="2" charset="0"/>
                  </a:rPr>
                  <a:t>Percentage of daily needs</a:t>
                </a:r>
              </a:p>
            </p:txBody>
          </p:sp>
          <p:sp>
            <p:nvSpPr>
              <p:cNvPr id="17" name="Text Box 11">
                <a:extLst>
                  <a:ext uri="{FF2B5EF4-FFF2-40B4-BE49-F238E27FC236}">
                    <a16:creationId xmlns:a16="http://schemas.microsoft.com/office/drawing/2014/main" id="{42D16D0A-E224-6846-BF11-9613E81574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1" y="1430"/>
                <a:ext cx="49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-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GB" altLang="en-US" sz="1800"/>
                  <a:t>100%</a:t>
                </a:r>
              </a:p>
            </p:txBody>
          </p:sp>
          <p:sp>
            <p:nvSpPr>
              <p:cNvPr id="18" name="Text Box 12">
                <a:extLst>
                  <a:ext uri="{FF2B5EF4-FFF2-40B4-BE49-F238E27FC236}">
                    <a16:creationId xmlns:a16="http://schemas.microsoft.com/office/drawing/2014/main" id="{67298F24-EC6F-5D48-AD76-6D06A7C598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1" y="1888"/>
                <a:ext cx="49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-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GB" altLang="en-US" sz="1800"/>
                  <a:t>75%</a:t>
                </a:r>
              </a:p>
            </p:txBody>
          </p:sp>
          <p:sp>
            <p:nvSpPr>
              <p:cNvPr id="19" name="Text Box 13">
                <a:extLst>
                  <a:ext uri="{FF2B5EF4-FFF2-40B4-BE49-F238E27FC236}">
                    <a16:creationId xmlns:a16="http://schemas.microsoft.com/office/drawing/2014/main" id="{5BDB015A-1E52-C345-8253-EAD4E4FE7B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1" y="2341"/>
                <a:ext cx="49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-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GB" altLang="en-US" sz="1800"/>
                  <a:t>50%</a:t>
                </a:r>
              </a:p>
            </p:txBody>
          </p:sp>
          <p:sp>
            <p:nvSpPr>
              <p:cNvPr id="20" name="Text Box 14">
                <a:extLst>
                  <a:ext uri="{FF2B5EF4-FFF2-40B4-BE49-F238E27FC236}">
                    <a16:creationId xmlns:a16="http://schemas.microsoft.com/office/drawing/2014/main" id="{5A5E3F15-B160-7044-A3D1-5EED822BEA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1" y="2836"/>
                <a:ext cx="49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-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GB" altLang="en-US" sz="1800"/>
                  <a:t>25%</a:t>
                </a:r>
              </a:p>
            </p:txBody>
          </p:sp>
          <p:sp>
            <p:nvSpPr>
              <p:cNvPr id="21" name="Text Box 15">
                <a:extLst>
                  <a:ext uri="{FF2B5EF4-FFF2-40B4-BE49-F238E27FC236}">
                    <a16:creationId xmlns:a16="http://schemas.microsoft.com/office/drawing/2014/main" id="{0332477B-1DE6-7244-9793-CCF69DB015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1" y="3290"/>
                <a:ext cx="49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-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GB" altLang="en-US" sz="1800"/>
                  <a:t>0%</a:t>
                </a:r>
              </a:p>
            </p:txBody>
          </p:sp>
          <p:sp>
            <p:nvSpPr>
              <p:cNvPr id="22" name="Text Box 16">
                <a:extLst>
                  <a:ext uri="{FF2B5EF4-FFF2-40B4-BE49-F238E27FC236}">
                    <a16:creationId xmlns:a16="http://schemas.microsoft.com/office/drawing/2014/main" id="{A04201D3-FD10-B94B-ADB2-5CBDBD4035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0" y="3475"/>
                <a:ext cx="86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-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sz="1800"/>
                  <a:t>Energy</a:t>
                </a:r>
              </a:p>
            </p:txBody>
          </p:sp>
          <p:sp>
            <p:nvSpPr>
              <p:cNvPr id="23" name="Text Box 17">
                <a:extLst>
                  <a:ext uri="{FF2B5EF4-FFF2-40B4-BE49-F238E27FC236}">
                    <a16:creationId xmlns:a16="http://schemas.microsoft.com/office/drawing/2014/main" id="{68A0C892-0F55-384A-B18C-159CC36A87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73" y="3475"/>
                <a:ext cx="86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-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sz="1800"/>
                  <a:t>Protein</a:t>
                </a:r>
              </a:p>
            </p:txBody>
          </p:sp>
          <p:sp>
            <p:nvSpPr>
              <p:cNvPr id="24" name="Text Box 18">
                <a:extLst>
                  <a:ext uri="{FF2B5EF4-FFF2-40B4-BE49-F238E27FC236}">
                    <a16:creationId xmlns:a16="http://schemas.microsoft.com/office/drawing/2014/main" id="{9DA82170-A475-A441-BF51-F2D298C505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5" y="3475"/>
                <a:ext cx="86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-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sz="1800"/>
                  <a:t>Iron</a:t>
                </a:r>
              </a:p>
            </p:txBody>
          </p:sp>
          <p:sp>
            <p:nvSpPr>
              <p:cNvPr id="25" name="Text Box 19">
                <a:extLst>
                  <a:ext uri="{FF2B5EF4-FFF2-40B4-BE49-F238E27FC236}">
                    <a16:creationId xmlns:a16="http://schemas.microsoft.com/office/drawing/2014/main" id="{FCA10FC7-FEFB-2143-9087-322FE28770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78" y="3475"/>
                <a:ext cx="86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-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sz="1800"/>
                  <a:t>Vitamin A</a:t>
                </a:r>
              </a:p>
            </p:txBody>
          </p:sp>
          <p:sp>
            <p:nvSpPr>
              <p:cNvPr id="26" name="Text Box 20">
                <a:extLst>
                  <a:ext uri="{FF2B5EF4-FFF2-40B4-BE49-F238E27FC236}">
                    <a16:creationId xmlns:a16="http://schemas.microsoft.com/office/drawing/2014/main" id="{C97C44F7-0E1C-6C46-B775-8CC31CC90D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3" y="3702"/>
                <a:ext cx="435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-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sz="3000" b="1" dirty="0">
                    <a:latin typeface="Alegreya" pitchFamily="2" charset="0"/>
                  </a:rPr>
                  <a:t>Nutrient</a:t>
                </a:r>
              </a:p>
            </p:txBody>
          </p:sp>
          <p:pic>
            <p:nvPicPr>
              <p:cNvPr id="27" name="Picture 21" descr="scl16">
                <a:extLst>
                  <a:ext uri="{FF2B5EF4-FFF2-40B4-BE49-F238E27FC236}">
                    <a16:creationId xmlns:a16="http://schemas.microsoft.com/office/drawing/2014/main" id="{928CF748-EA7C-DC43-A1B9-877EFB0BD9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1" y="1525"/>
                <a:ext cx="120" cy="10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Text Box 22">
                <a:extLst>
                  <a:ext uri="{FF2B5EF4-FFF2-40B4-BE49-F238E27FC236}">
                    <a16:creationId xmlns:a16="http://schemas.microsoft.com/office/drawing/2014/main" id="{B0871A5E-CEA0-C74B-9D81-01183315DA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21" y="1480"/>
                <a:ext cx="793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-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1600" b="1" dirty="0">
                    <a:latin typeface="Alegreya" pitchFamily="2" charset="0"/>
                  </a:rPr>
                  <a:t>Gap</a:t>
                </a:r>
              </a:p>
            </p:txBody>
          </p:sp>
          <p:sp>
            <p:nvSpPr>
              <p:cNvPr id="29" name="Text Box 23">
                <a:extLst>
                  <a:ext uri="{FF2B5EF4-FFF2-40B4-BE49-F238E27FC236}">
                    <a16:creationId xmlns:a16="http://schemas.microsoft.com/office/drawing/2014/main" id="{59A34917-7795-0B43-A596-574D54EEC8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21" y="2432"/>
                <a:ext cx="839" cy="4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-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1600" b="1" dirty="0">
                    <a:latin typeface="Alegreya" pitchFamily="2" charset="0"/>
                  </a:rPr>
                  <a:t>Provided by 550 mL breast milk</a:t>
                </a:r>
              </a:p>
            </p:txBody>
          </p:sp>
        </p:grpSp>
        <p:graphicFrame>
          <p:nvGraphicFramePr>
            <p:cNvPr id="14" name="Object 24">
              <a:extLst>
                <a:ext uri="{FF2B5EF4-FFF2-40B4-BE49-F238E27FC236}">
                  <a16:creationId xmlns:a16="http://schemas.microsoft.com/office/drawing/2014/main" id="{68DD0B7D-FD0B-304F-8FB7-4500F84F7D3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92727324"/>
                </p:ext>
              </p:extLst>
            </p:nvPr>
          </p:nvGraphicFramePr>
          <p:xfrm>
            <a:off x="930" y="1480"/>
            <a:ext cx="3855" cy="20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4" imgW="3936508" imgH="2400000" progId="PhotoshopElements.Image.2">
                    <p:embed/>
                  </p:oleObj>
                </mc:Choice>
                <mc:Fallback>
                  <p:oleObj name="Image" r:id="rId4" imgW="3936508" imgH="2400000" progId="PhotoshopElements.Image.2">
                    <p:embed/>
                    <p:pic>
                      <p:nvPicPr>
                        <p:cNvPr id="14" name="Object 24">
                          <a:extLst>
                            <a:ext uri="{FF2B5EF4-FFF2-40B4-BE49-F238E27FC236}">
                              <a16:creationId xmlns:a16="http://schemas.microsoft.com/office/drawing/2014/main" id="{68DD0B7D-FD0B-304F-8FB7-4500F84F7D3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0" y="1480"/>
                          <a:ext cx="3855" cy="20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133063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0850" y="331828"/>
            <a:ext cx="10031412" cy="1260475"/>
          </a:xfrm>
        </p:spPr>
        <p:txBody>
          <a:bodyPr/>
          <a:lstStyle/>
          <a:p>
            <a:r>
              <a:rPr lang="en-GB" altLang="en-US" sz="3600" b="0" dirty="0">
                <a:solidFill>
                  <a:srgbClr val="9D202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Risks of artificial feeding</a:t>
            </a:r>
            <a:endParaRPr lang="en-GB" altLang="en-US" sz="3600" b="0" kern="1200" dirty="0">
              <a:solidFill>
                <a:srgbClr val="9D2024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1620391"/>
            <a:ext cx="10031412" cy="5546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GB" altLang="en-US" sz="3200" dirty="0">
                <a:latin typeface="Alegreya" pitchFamily="2" charset="0"/>
              </a:rPr>
              <a:t>Interferes with bonding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GB" altLang="en-US" sz="3200" dirty="0">
                <a:latin typeface="Alegreya" pitchFamily="2" charset="0"/>
              </a:rPr>
              <a:t>More diarrhoea and persistent diarrhoea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GB" altLang="en-US" sz="3200" dirty="0">
                <a:latin typeface="Alegreya" pitchFamily="2" charset="0"/>
              </a:rPr>
              <a:t>More frequent respiratory infections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GB" altLang="en-US" sz="3200" dirty="0">
                <a:latin typeface="Alegreya" pitchFamily="2" charset="0"/>
              </a:rPr>
              <a:t>Malnutrition; vitamin A deficiency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GB" altLang="en-US" sz="3200" dirty="0">
                <a:latin typeface="Alegreya" pitchFamily="2" charset="0"/>
              </a:rPr>
              <a:t>More allergy and milk intolerance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GB" altLang="en-US" sz="3200" dirty="0">
                <a:latin typeface="Alegreya" pitchFamily="2" charset="0"/>
              </a:rPr>
              <a:t>Increased risk of some chronic diseases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GB" altLang="en-US" sz="3200" dirty="0">
                <a:latin typeface="Alegreya" pitchFamily="2" charset="0"/>
              </a:rPr>
              <a:t>Obesity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GB" altLang="en-US" sz="3200" dirty="0">
                <a:latin typeface="Alegreya" pitchFamily="2" charset="0"/>
              </a:rPr>
              <a:t>Lower scores on intelligence tests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GB" altLang="en-US" sz="3200" dirty="0">
                <a:latin typeface="Alegreya" pitchFamily="2" charset="0"/>
              </a:rPr>
              <a:t>Mother may become pregnant sooner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GB" altLang="en-US" sz="3200" dirty="0">
                <a:latin typeface="Alegreya" pitchFamily="2" charset="0"/>
              </a:rPr>
              <a:t>Increased risk of anaemia, ovarian cancer and breast cancer in the mother</a:t>
            </a: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9667180" y="74613"/>
            <a:ext cx="94208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23/17</a:t>
            </a: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2574925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100"/>
          </a:p>
        </p:txBody>
      </p:sp>
    </p:spTree>
    <p:extLst>
      <p:ext uri="{BB962C8B-B14F-4D97-AF65-F5344CB8AC3E}">
        <p14:creationId xmlns:p14="http://schemas.microsoft.com/office/powerpoint/2010/main" val="3156808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78148" y="331828"/>
            <a:ext cx="10031412" cy="1260475"/>
          </a:xfrm>
        </p:spPr>
        <p:txBody>
          <a:bodyPr/>
          <a:lstStyle/>
          <a:p>
            <a:r>
              <a:rPr lang="en-GB" altLang="en-US" sz="3600" b="0" dirty="0">
                <a:solidFill>
                  <a:srgbClr val="9D202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Terms for infant feeding</a:t>
            </a: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9667180" y="74613"/>
            <a:ext cx="94208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23/18</a:t>
            </a: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2574925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100"/>
          </a:p>
        </p:txBody>
      </p:sp>
      <p:pic>
        <p:nvPicPr>
          <p:cNvPr id="7" name="Picture 6" descr="BFC 1-17 Rescan 1200 crop">
            <a:extLst>
              <a:ext uri="{FF2B5EF4-FFF2-40B4-BE49-F238E27FC236}">
                <a16:creationId xmlns:a16="http://schemas.microsoft.com/office/drawing/2014/main" id="{89796950-25F0-5240-BE06-158FCC7A4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612" y="1188343"/>
            <a:ext cx="8474552" cy="617823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15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848" y="331828"/>
            <a:ext cx="10031412" cy="1260475"/>
          </a:xfrm>
        </p:spPr>
        <p:txBody>
          <a:bodyPr/>
          <a:lstStyle/>
          <a:p>
            <a:r>
              <a:rPr lang="en-GB" altLang="en-US" sz="3600" b="0" dirty="0">
                <a:solidFill>
                  <a:srgbClr val="9D202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Session 23: Why breastfeeding is important 2 – objectives</a:t>
            </a:r>
            <a:endParaRPr lang="en-GB" altLang="en-US" sz="3600" b="0" kern="1200" dirty="0">
              <a:solidFill>
                <a:srgbClr val="9D2024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848" y="1821220"/>
            <a:ext cx="10031412" cy="5546725"/>
          </a:xfrm>
        </p:spPr>
        <p:txBody>
          <a:bodyPr/>
          <a:lstStyle/>
          <a:p>
            <a:pPr eaLnBrk="1" hangingPunct="1"/>
            <a:r>
              <a:rPr lang="en-GB" altLang="en-US" sz="3000" dirty="0">
                <a:latin typeface="Alegreya" pitchFamily="2" charset="0"/>
              </a:rPr>
              <a:t>After completing this session, participants will be able to:</a:t>
            </a:r>
          </a:p>
          <a:p>
            <a:pPr eaLnBrk="1" hangingPunct="1">
              <a:buFontTx/>
              <a:buChar char="•"/>
            </a:pPr>
            <a:r>
              <a:rPr lang="en-GB" altLang="en-US" sz="3000" dirty="0">
                <a:latin typeface="Alegreya" pitchFamily="2" charset="0"/>
              </a:rPr>
              <a:t>state the advantages of exclusive breastfeeding for 6 months</a:t>
            </a:r>
          </a:p>
          <a:p>
            <a:pPr eaLnBrk="1" hangingPunct="1">
              <a:buFontTx/>
              <a:buChar char="•"/>
            </a:pPr>
            <a:r>
              <a:rPr lang="en-GB" altLang="en-US" sz="3000" dirty="0">
                <a:latin typeface="Alegreya" pitchFamily="2" charset="0"/>
              </a:rPr>
              <a:t>describe the main differences between breast milk, animal milk  and infant formula milk  </a:t>
            </a:r>
          </a:p>
          <a:p>
            <a:pPr eaLnBrk="1" hangingPunct="1">
              <a:buFontTx/>
              <a:buChar char="•"/>
            </a:pPr>
            <a:r>
              <a:rPr lang="en-GB" altLang="en-US" sz="3000" dirty="0">
                <a:latin typeface="Alegreya" pitchFamily="2" charset="0"/>
              </a:rPr>
              <a:t>list the advantages of continued breastfeeding with 	   complementary feeding for up to 2 years or beyond </a:t>
            </a:r>
          </a:p>
          <a:p>
            <a:pPr eaLnBrk="1" hangingPunct="1">
              <a:buFontTx/>
              <a:buChar char="•"/>
            </a:pPr>
            <a:r>
              <a:rPr lang="en-GB" altLang="en-US" sz="3000" dirty="0">
                <a:latin typeface="Alegreya" pitchFamily="2" charset="0"/>
              </a:rPr>
              <a:t>list the risks of artificial feeding</a:t>
            </a:r>
          </a:p>
          <a:p>
            <a:pPr eaLnBrk="1" hangingPunct="1">
              <a:buFontTx/>
              <a:buChar char="•"/>
            </a:pPr>
            <a:r>
              <a:rPr lang="en-GB" altLang="en-US" sz="3000" dirty="0">
                <a:latin typeface="Alegreya" pitchFamily="2" charset="0"/>
              </a:rPr>
              <a:t>define the terms used to describe infant feeding</a:t>
            </a:r>
          </a:p>
          <a:p>
            <a:pPr eaLnBrk="1" hangingPunct="1">
              <a:buFontTx/>
              <a:buChar char="•"/>
            </a:pPr>
            <a:r>
              <a:rPr lang="en-GB" altLang="en-US" sz="3000" dirty="0">
                <a:latin typeface="Alegreya" pitchFamily="2" charset="0"/>
              </a:rPr>
              <a:t>explain the recommendations for optimal infant and                 young child feeding</a:t>
            </a:r>
          </a:p>
          <a:p>
            <a:pPr>
              <a:defRPr/>
            </a:pPr>
            <a:endParaRPr lang="en-GB" altLang="en-US" sz="3000" kern="1200" dirty="0">
              <a:latin typeface="Alegreya" pitchFamily="2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23/1</a:t>
            </a: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2574925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1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848" y="331828"/>
            <a:ext cx="10031412" cy="1260475"/>
          </a:xfrm>
        </p:spPr>
        <p:txBody>
          <a:bodyPr/>
          <a:lstStyle/>
          <a:p>
            <a:r>
              <a:rPr lang="en-GB" altLang="en-US" sz="3600" b="0" dirty="0">
                <a:solidFill>
                  <a:srgbClr val="9D202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Recommendations</a:t>
            </a:r>
            <a:endParaRPr lang="en-GB" altLang="en-US" sz="3600" b="0" kern="1200" dirty="0">
              <a:solidFill>
                <a:srgbClr val="9D2024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848" y="1620391"/>
            <a:ext cx="10031412" cy="5546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GB" altLang="en-US" sz="3200" dirty="0">
                <a:latin typeface="Alegreya" pitchFamily="2" charset="0"/>
              </a:rPr>
              <a:t>Start breastfeeding within 1 hour after birth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GB" altLang="en-US" sz="3200" dirty="0">
                <a:latin typeface="Alegreya" pitchFamily="2" charset="0"/>
              </a:rPr>
              <a:t>Breastfeed exclusively to 6 months of age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GB" altLang="en-US" sz="3200" dirty="0">
                <a:latin typeface="Alegreya" pitchFamily="2" charset="0"/>
              </a:rPr>
              <a:t>Give complementary foods to all children from 6 months of age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GB" altLang="en-US" sz="3200" dirty="0">
                <a:latin typeface="Alegreya" pitchFamily="2" charset="0"/>
              </a:rPr>
              <a:t>Continue breastfeeding up to 2 years of age or beyond 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GB" altLang="en-US" sz="3200" dirty="0">
              <a:latin typeface="Alegreya" pitchFamily="2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9667180" y="74613"/>
            <a:ext cx="94208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23/19</a:t>
            </a: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2574925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100"/>
          </a:p>
        </p:txBody>
      </p:sp>
    </p:spTree>
    <p:extLst>
      <p:ext uri="{BB962C8B-B14F-4D97-AF65-F5344CB8AC3E}">
        <p14:creationId xmlns:p14="http://schemas.microsoft.com/office/powerpoint/2010/main" val="3598490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848" y="331828"/>
            <a:ext cx="10031412" cy="1260475"/>
          </a:xfrm>
        </p:spPr>
        <p:txBody>
          <a:bodyPr/>
          <a:lstStyle/>
          <a:p>
            <a:r>
              <a:rPr lang="en-GB" altLang="en-US" sz="3600" b="0" dirty="0">
                <a:solidFill>
                  <a:srgbClr val="9D202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Session 24: How breastfeeding works 2 – objectives </a:t>
            </a:r>
            <a:endParaRPr lang="en-GB" altLang="en-US" sz="3600" b="0" kern="1200" dirty="0">
              <a:solidFill>
                <a:srgbClr val="9D2024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848" y="1821220"/>
            <a:ext cx="10031412" cy="5546725"/>
          </a:xfrm>
        </p:spPr>
        <p:txBody>
          <a:bodyPr/>
          <a:lstStyle/>
          <a:p>
            <a:pPr marL="9525" indent="-9525" eaLnBrk="1" hangingPunct="1"/>
            <a:r>
              <a:rPr lang="en-GB" altLang="en-US" sz="3000" dirty="0">
                <a:latin typeface="Alegreya" pitchFamily="2" charset="0"/>
              </a:rPr>
              <a:t>After completing this session, participants will be able to describe:</a:t>
            </a:r>
          </a:p>
          <a:p>
            <a:pPr eaLnBrk="1" hangingPunct="1">
              <a:buFontTx/>
              <a:buChar char="•"/>
            </a:pPr>
            <a:r>
              <a:rPr lang="en-GB" altLang="en-US" sz="3000" dirty="0">
                <a:latin typeface="Alegreya" pitchFamily="2" charset="0"/>
              </a:rPr>
              <a:t>the relevant anatomy of the breast</a:t>
            </a:r>
          </a:p>
          <a:p>
            <a:pPr eaLnBrk="1" hangingPunct="1">
              <a:buFontTx/>
              <a:buChar char="•"/>
            </a:pPr>
            <a:r>
              <a:rPr lang="en-GB" altLang="en-US" sz="3000" dirty="0">
                <a:latin typeface="Alegreya" pitchFamily="2" charset="0"/>
              </a:rPr>
              <a:t>the physiology of the lactation hormones</a:t>
            </a:r>
          </a:p>
          <a:p>
            <a:pPr eaLnBrk="1" hangingPunct="1">
              <a:buFontTx/>
              <a:buChar char="•"/>
            </a:pPr>
            <a:r>
              <a:rPr lang="en-GB" altLang="en-US" sz="3000" dirty="0">
                <a:latin typeface="Alegreya" pitchFamily="2" charset="0"/>
              </a:rPr>
              <a:t>the physiology of breast-milk production and flow</a:t>
            </a:r>
          </a:p>
          <a:p>
            <a:pPr eaLnBrk="1" hangingPunct="1">
              <a:buFontTx/>
              <a:buChar char="•"/>
            </a:pPr>
            <a:r>
              <a:rPr lang="en-GB" altLang="en-US" sz="3000" dirty="0">
                <a:latin typeface="Alegreya" pitchFamily="2" charset="0"/>
              </a:rPr>
              <a:t>the suckling action of the baby when well attached and </a:t>
            </a:r>
            <a:br>
              <a:rPr lang="en-GB" altLang="en-US" sz="3000" dirty="0">
                <a:latin typeface="Alegreya" pitchFamily="2" charset="0"/>
              </a:rPr>
            </a:br>
            <a:r>
              <a:rPr lang="en-GB" altLang="en-US" sz="3000" dirty="0">
                <a:latin typeface="Alegreya" pitchFamily="2" charset="0"/>
              </a:rPr>
              <a:t>when poorly attached</a:t>
            </a:r>
          </a:p>
          <a:p>
            <a:pPr eaLnBrk="1" hangingPunct="1">
              <a:buFontTx/>
              <a:buChar char="•"/>
            </a:pPr>
            <a:r>
              <a:rPr lang="en-GB" altLang="en-US" sz="3000" dirty="0">
                <a:latin typeface="Alegreya" pitchFamily="2" charset="0"/>
              </a:rPr>
              <a:t>the causes and effects of poor attachment</a:t>
            </a:r>
          </a:p>
          <a:p>
            <a:pPr eaLnBrk="1" hangingPunct="1">
              <a:buFontTx/>
              <a:buChar char="•"/>
            </a:pPr>
            <a:r>
              <a:rPr lang="en-GB" altLang="en-US" sz="3000" dirty="0">
                <a:latin typeface="Alegreya" pitchFamily="2" charset="0"/>
              </a:rPr>
              <a:t>reflexes in the baby related to breastfeeding</a:t>
            </a:r>
          </a:p>
          <a:p>
            <a:pPr eaLnBrk="1" hangingPunct="1">
              <a:buFontTx/>
              <a:buChar char="•"/>
            </a:pPr>
            <a:endParaRPr lang="en-GB" altLang="en-US" sz="3000" dirty="0">
              <a:latin typeface="Alegreya" pitchFamily="2" charset="0"/>
            </a:endParaRPr>
          </a:p>
          <a:p>
            <a:pPr>
              <a:defRPr/>
            </a:pPr>
            <a:endParaRPr lang="en-GB" altLang="en-US" sz="3000" kern="1200" dirty="0">
              <a:latin typeface="Alegreya" pitchFamily="2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24/1</a:t>
            </a: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2574925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1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78148" y="331828"/>
            <a:ext cx="10031412" cy="1260475"/>
          </a:xfrm>
        </p:spPr>
        <p:txBody>
          <a:bodyPr/>
          <a:lstStyle/>
          <a:p>
            <a:r>
              <a:rPr lang="en-GB" altLang="en-US" sz="3600" b="0" dirty="0">
                <a:solidFill>
                  <a:srgbClr val="9D202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Anatomy of the breast</a:t>
            </a:r>
            <a:endParaRPr lang="en-GB" altLang="en-US" sz="3600" b="0" kern="1200" dirty="0">
              <a:solidFill>
                <a:srgbClr val="9D2024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24/2</a:t>
            </a: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2574925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1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9A20F51-531D-0344-B253-285D79CF5334}"/>
              </a:ext>
            </a:extLst>
          </p:cNvPr>
          <p:cNvGrpSpPr/>
          <p:nvPr/>
        </p:nvGrpSpPr>
        <p:grpSpPr>
          <a:xfrm>
            <a:off x="900113" y="1392238"/>
            <a:ext cx="8909050" cy="5929441"/>
            <a:chOff x="900113" y="1392238"/>
            <a:chExt cx="7599362" cy="5057775"/>
          </a:xfrm>
        </p:grpSpPr>
        <p:graphicFrame>
          <p:nvGraphicFramePr>
            <p:cNvPr id="17" name="Object 18">
              <a:extLst>
                <a:ext uri="{FF2B5EF4-FFF2-40B4-BE49-F238E27FC236}">
                  <a16:creationId xmlns:a16="http://schemas.microsoft.com/office/drawing/2014/main" id="{13430A42-89B1-9F41-84D3-DD4ADA759D8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00113" y="1392238"/>
            <a:ext cx="4505325" cy="49290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2" imgW="5841270" imgH="6780952" progId="Photoshop.Image.7">
                    <p:embed/>
                  </p:oleObj>
                </mc:Choice>
                <mc:Fallback>
                  <p:oleObj name="Image" r:id="rId2" imgW="5841270" imgH="6780952" progId="Photoshop.Image.7">
                    <p:embed/>
                    <p:pic>
                      <p:nvPicPr>
                        <p:cNvPr id="17" name="Object 18">
                          <a:extLst>
                            <a:ext uri="{FF2B5EF4-FFF2-40B4-BE49-F238E27FC236}">
                              <a16:creationId xmlns:a16="http://schemas.microsoft.com/office/drawing/2014/main" id="{13430A42-89B1-9F41-84D3-DD4ADA759D8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0113" y="1392238"/>
                          <a:ext cx="4505325" cy="49290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Text Box 5">
              <a:extLst>
                <a:ext uri="{FF2B5EF4-FFF2-40B4-BE49-F238E27FC236}">
                  <a16:creationId xmlns:a16="http://schemas.microsoft.com/office/drawing/2014/main" id="{F266287C-CF2E-5748-A152-542D56E971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6825" y="3904665"/>
              <a:ext cx="1657350" cy="3920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9193" tIns="44596" rIns="89193" bIns="44596">
              <a:spAutoFit/>
            </a:bodyPr>
            <a:lstStyle>
              <a:lvl1pPr defTabSz="1042988">
                <a:spcBef>
                  <a:spcPct val="20000"/>
                </a:spcBef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22288" indent="-325438" defTabSz="10429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42988" indent="-260350" defTabSz="1042988">
                <a:spcBef>
                  <a:spcPct val="20000"/>
                </a:spcBef>
                <a:buFont typeface="Arial" panose="020B0604020202020204" pitchFamily="34" charset="0"/>
                <a:buChar char="-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565275" indent="-260350" defTabSz="1042988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85975" indent="-260350" defTabSz="1042988">
                <a:spcBef>
                  <a:spcPct val="20000"/>
                </a:spcBef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431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003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575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9147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GB" altLang="en-US" sz="1967"/>
                <a:t>Nipple</a:t>
              </a:r>
            </a:p>
          </p:txBody>
        </p:sp>
        <p:sp>
          <p:nvSpPr>
            <p:cNvPr id="19" name="Text Box 6">
              <a:extLst>
                <a:ext uri="{FF2B5EF4-FFF2-40B4-BE49-F238E27FC236}">
                  <a16:creationId xmlns:a16="http://schemas.microsoft.com/office/drawing/2014/main" id="{2E5626CC-9C32-A841-91B5-3ED7FE9632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0925" y="3292645"/>
              <a:ext cx="1657350" cy="3920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9193" tIns="44596" rIns="89193" bIns="44596">
              <a:spAutoFit/>
            </a:bodyPr>
            <a:lstStyle>
              <a:lvl1pPr defTabSz="1042988">
                <a:spcBef>
                  <a:spcPct val="20000"/>
                </a:spcBef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22288" indent="-325438" defTabSz="10429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42988" indent="-260350" defTabSz="1042988">
                <a:spcBef>
                  <a:spcPct val="20000"/>
                </a:spcBef>
                <a:buFont typeface="Arial" panose="020B0604020202020204" pitchFamily="34" charset="0"/>
                <a:buChar char="-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565275" indent="-260350" defTabSz="1042988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85975" indent="-260350" defTabSz="1042988">
                <a:spcBef>
                  <a:spcPct val="20000"/>
                </a:spcBef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431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003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575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9147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GB" altLang="en-US" sz="1967" dirty="0"/>
                <a:t>Large ducts</a:t>
              </a:r>
            </a:p>
          </p:txBody>
        </p:sp>
        <p:sp>
          <p:nvSpPr>
            <p:cNvPr id="20" name="Text Box 7">
              <a:extLst>
                <a:ext uri="{FF2B5EF4-FFF2-40B4-BE49-F238E27FC236}">
                  <a16:creationId xmlns:a16="http://schemas.microsoft.com/office/drawing/2014/main" id="{E118C179-AFB2-0747-8F25-AF3A3D6185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9125" y="2683617"/>
              <a:ext cx="1657350" cy="3905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9193" tIns="44596" rIns="89193" bIns="44596">
              <a:spAutoFit/>
            </a:bodyPr>
            <a:lstStyle>
              <a:lvl1pPr defTabSz="1042988">
                <a:spcBef>
                  <a:spcPct val="20000"/>
                </a:spcBef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22288" indent="-325438" defTabSz="10429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42988" indent="-260350" defTabSz="1042988">
                <a:spcBef>
                  <a:spcPct val="20000"/>
                </a:spcBef>
                <a:buFont typeface="Arial" panose="020B0604020202020204" pitchFamily="34" charset="0"/>
                <a:buChar char="-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565275" indent="-260350" defTabSz="1042988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85975" indent="-260350" defTabSz="1042988">
                <a:spcBef>
                  <a:spcPct val="20000"/>
                </a:spcBef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431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003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575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9147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GB" altLang="en-US" sz="1967"/>
                <a:t>Ducts</a:t>
              </a:r>
            </a:p>
          </p:txBody>
        </p:sp>
        <p:sp>
          <p:nvSpPr>
            <p:cNvPr id="21" name="Text Box 8">
              <a:extLst>
                <a:ext uri="{FF2B5EF4-FFF2-40B4-BE49-F238E27FC236}">
                  <a16:creationId xmlns:a16="http://schemas.microsoft.com/office/drawing/2014/main" id="{04F40291-5CF0-3D4D-A843-46DC1C85B3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1788" y="5091297"/>
              <a:ext cx="2879725" cy="3920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9193" tIns="44596" rIns="89193" bIns="44596">
              <a:spAutoFit/>
            </a:bodyPr>
            <a:lstStyle>
              <a:lvl1pPr defTabSz="1042988">
                <a:spcBef>
                  <a:spcPct val="20000"/>
                </a:spcBef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22288" indent="-325438" defTabSz="10429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42988" indent="-260350" defTabSz="1042988">
                <a:spcBef>
                  <a:spcPct val="20000"/>
                </a:spcBef>
                <a:buFont typeface="Arial" panose="020B0604020202020204" pitchFamily="34" charset="0"/>
                <a:buChar char="-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565275" indent="-260350" defTabSz="1042988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85975" indent="-260350" defTabSz="1042988">
                <a:spcBef>
                  <a:spcPct val="20000"/>
                </a:spcBef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431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003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575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9147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GB" altLang="en-US" sz="1967" dirty="0"/>
                <a:t>Montgomery’s glands</a:t>
              </a:r>
            </a:p>
          </p:txBody>
        </p:sp>
        <p:sp>
          <p:nvSpPr>
            <p:cNvPr id="22" name="Text Box 9">
              <a:extLst>
                <a:ext uri="{FF2B5EF4-FFF2-40B4-BE49-F238E27FC236}">
                  <a16:creationId xmlns:a16="http://schemas.microsoft.com/office/drawing/2014/main" id="{0B57759A-4C3E-DC4D-A225-3850FC33E7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9125" y="4649864"/>
              <a:ext cx="1223962" cy="3920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9193" tIns="44596" rIns="89193" bIns="44596">
              <a:spAutoFit/>
            </a:bodyPr>
            <a:lstStyle>
              <a:lvl1pPr defTabSz="1042988">
                <a:spcBef>
                  <a:spcPct val="20000"/>
                </a:spcBef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22288" indent="-325438" defTabSz="10429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42988" indent="-260350" defTabSz="1042988">
                <a:spcBef>
                  <a:spcPct val="20000"/>
                </a:spcBef>
                <a:buFont typeface="Arial" panose="020B0604020202020204" pitchFamily="34" charset="0"/>
                <a:buChar char="-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565275" indent="-260350" defTabSz="1042988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85975" indent="-260350" defTabSz="1042988">
                <a:spcBef>
                  <a:spcPct val="20000"/>
                </a:spcBef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431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003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575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9147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GB" altLang="en-US" sz="1967"/>
                <a:t>Areola</a:t>
              </a:r>
            </a:p>
          </p:txBody>
        </p:sp>
        <p:sp>
          <p:nvSpPr>
            <p:cNvPr id="23" name="Text Box 10">
              <a:extLst>
                <a:ext uri="{FF2B5EF4-FFF2-40B4-BE49-F238E27FC236}">
                  <a16:creationId xmlns:a16="http://schemas.microsoft.com/office/drawing/2014/main" id="{131598B0-EDE5-0547-AB56-F420691025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1063" y="5532730"/>
              <a:ext cx="1441450" cy="3920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9193" tIns="44596" rIns="89193" bIns="44596">
              <a:spAutoFit/>
            </a:bodyPr>
            <a:lstStyle>
              <a:lvl1pPr defTabSz="1042988">
                <a:spcBef>
                  <a:spcPct val="20000"/>
                </a:spcBef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22288" indent="-325438" defTabSz="10429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42988" indent="-260350" defTabSz="1042988">
                <a:spcBef>
                  <a:spcPct val="20000"/>
                </a:spcBef>
                <a:buFont typeface="Arial" panose="020B0604020202020204" pitchFamily="34" charset="0"/>
                <a:buChar char="-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565275" indent="-260350" defTabSz="1042988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85975" indent="-260350" defTabSz="1042988">
                <a:spcBef>
                  <a:spcPct val="20000"/>
                </a:spcBef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431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003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575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9147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GB" altLang="en-US" sz="1967"/>
                <a:t>Alveoli</a:t>
              </a:r>
            </a:p>
          </p:txBody>
        </p:sp>
        <p:sp>
          <p:nvSpPr>
            <p:cNvPr id="24" name="Text Box 12">
              <a:extLst>
                <a:ext uri="{FF2B5EF4-FFF2-40B4-BE49-F238E27FC236}">
                  <a16:creationId xmlns:a16="http://schemas.microsoft.com/office/drawing/2014/main" id="{C6897610-7767-F147-B551-20F6AF26C2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4938" y="5754195"/>
              <a:ext cx="1871662" cy="6958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9193" tIns="44596" rIns="89193" bIns="44596">
              <a:spAutoFit/>
            </a:bodyPr>
            <a:lstStyle>
              <a:lvl1pPr defTabSz="1042988">
                <a:spcBef>
                  <a:spcPct val="20000"/>
                </a:spcBef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22288" indent="-325438" defTabSz="10429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42988" indent="-260350" defTabSz="1042988">
                <a:spcBef>
                  <a:spcPct val="20000"/>
                </a:spcBef>
                <a:buFont typeface="Arial" panose="020B0604020202020204" pitchFamily="34" charset="0"/>
                <a:buChar char="-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565275" indent="-260350" defTabSz="1042988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85975" indent="-260350" defTabSz="1042988">
                <a:spcBef>
                  <a:spcPct val="20000"/>
                </a:spcBef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431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003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575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9147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GB" altLang="en-US" sz="1967"/>
                <a:t>Supporting tissue and fat</a:t>
              </a:r>
            </a:p>
          </p:txBody>
        </p:sp>
        <p:sp>
          <p:nvSpPr>
            <p:cNvPr id="25" name="Text Box 13">
              <a:extLst>
                <a:ext uri="{FF2B5EF4-FFF2-40B4-BE49-F238E27FC236}">
                  <a16:creationId xmlns:a16="http://schemas.microsoft.com/office/drawing/2014/main" id="{634F0481-544B-894A-9251-B8A9450C40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7325" y="2104516"/>
              <a:ext cx="2376487" cy="3920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9193" tIns="44596" rIns="89193" bIns="44596">
              <a:spAutoFit/>
            </a:bodyPr>
            <a:lstStyle>
              <a:lvl1pPr defTabSz="1042988">
                <a:spcBef>
                  <a:spcPct val="20000"/>
                </a:spcBef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22288" indent="-325438" defTabSz="10429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42988" indent="-260350" defTabSz="1042988">
                <a:spcBef>
                  <a:spcPct val="20000"/>
                </a:spcBef>
                <a:buFont typeface="Arial" panose="020B0604020202020204" pitchFamily="34" charset="0"/>
                <a:buChar char="-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565275" indent="-260350" defTabSz="1042988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85975" indent="-260350" defTabSz="1042988">
                <a:spcBef>
                  <a:spcPct val="20000"/>
                </a:spcBef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431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003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575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9147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GB" altLang="en-US" sz="1967"/>
                <a:t>Milk-secreting cells</a:t>
              </a:r>
            </a:p>
          </p:txBody>
        </p:sp>
        <p:sp>
          <p:nvSpPr>
            <p:cNvPr id="26" name="Text Box 14">
              <a:extLst>
                <a:ext uri="{FF2B5EF4-FFF2-40B4-BE49-F238E27FC236}">
                  <a16:creationId xmlns:a16="http://schemas.microsoft.com/office/drawing/2014/main" id="{DCF502A2-79D2-5E4A-80F7-E0E0002595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2500" y="1595746"/>
              <a:ext cx="1584325" cy="3920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9193" tIns="44596" rIns="89193" bIns="44596">
              <a:spAutoFit/>
            </a:bodyPr>
            <a:lstStyle>
              <a:lvl1pPr defTabSz="1042988">
                <a:spcBef>
                  <a:spcPct val="20000"/>
                </a:spcBef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22288" indent="-325438" defTabSz="10429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42988" indent="-260350" defTabSz="1042988">
                <a:spcBef>
                  <a:spcPct val="20000"/>
                </a:spcBef>
                <a:buFont typeface="Arial" panose="020B0604020202020204" pitchFamily="34" charset="0"/>
                <a:buChar char="-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565275" indent="-260350" defTabSz="1042988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85975" indent="-260350" defTabSz="1042988">
                <a:spcBef>
                  <a:spcPct val="20000"/>
                </a:spcBef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431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003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575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9147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GB" altLang="en-US" sz="1967"/>
                <a:t>Muscle cells</a:t>
              </a:r>
            </a:p>
          </p:txBody>
        </p:sp>
        <p:sp>
          <p:nvSpPr>
            <p:cNvPr id="27" name="Text Box 16">
              <a:extLst>
                <a:ext uri="{FF2B5EF4-FFF2-40B4-BE49-F238E27FC236}">
                  <a16:creationId xmlns:a16="http://schemas.microsoft.com/office/drawing/2014/main" id="{1335A7B6-8F44-B64A-9851-58445FE882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1288" y="1461072"/>
              <a:ext cx="1981200" cy="646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9193" tIns="44596" rIns="89193" bIns="44596">
              <a:spAutoFit/>
            </a:bodyPr>
            <a:lstStyle>
              <a:lvl1pPr defTabSz="1042988">
                <a:spcBef>
                  <a:spcPct val="20000"/>
                </a:spcBef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22288" indent="-325438" defTabSz="10429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42988" indent="-260350" defTabSz="1042988">
                <a:spcBef>
                  <a:spcPct val="20000"/>
                </a:spcBef>
                <a:buFont typeface="Arial" panose="020B0604020202020204" pitchFamily="34" charset="0"/>
                <a:buChar char="-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565275" indent="-260350" defTabSz="1042988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85975" indent="-260350" defTabSz="1042988">
                <a:spcBef>
                  <a:spcPct val="20000"/>
                </a:spcBef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431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003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575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9147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GB" altLang="en-US" sz="1796"/>
                <a:t>Oxytocin makes them contract</a:t>
              </a:r>
            </a:p>
          </p:txBody>
        </p:sp>
        <p:sp>
          <p:nvSpPr>
            <p:cNvPr id="28" name="AutoShape 17">
              <a:extLst>
                <a:ext uri="{FF2B5EF4-FFF2-40B4-BE49-F238E27FC236}">
                  <a16:creationId xmlns:a16="http://schemas.microsoft.com/office/drawing/2014/main" id="{AAF37978-4337-3A45-93DA-1149F8FF0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813" y="2071596"/>
              <a:ext cx="142875" cy="475850"/>
            </a:xfrm>
            <a:prstGeom prst="leftBrace">
              <a:avLst>
                <a:gd name="adj1" fmla="val 29444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796"/>
            </a:p>
          </p:txBody>
        </p:sp>
        <p:sp>
          <p:nvSpPr>
            <p:cNvPr id="29" name="AutoShape 19">
              <a:extLst>
                <a:ext uri="{FF2B5EF4-FFF2-40B4-BE49-F238E27FC236}">
                  <a16:creationId xmlns:a16="http://schemas.microsoft.com/office/drawing/2014/main" id="{3C79247F-5024-A44F-93DD-5CE69E2D1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6825" y="1528409"/>
              <a:ext cx="142875" cy="475850"/>
            </a:xfrm>
            <a:prstGeom prst="leftBrace">
              <a:avLst>
                <a:gd name="adj1" fmla="val 29444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796"/>
            </a:p>
          </p:txBody>
        </p:sp>
        <p:sp>
          <p:nvSpPr>
            <p:cNvPr id="30" name="Text Box 20">
              <a:extLst>
                <a:ext uri="{FF2B5EF4-FFF2-40B4-BE49-F238E27FC236}">
                  <a16:creationId xmlns:a16="http://schemas.microsoft.com/office/drawing/2014/main" id="{47D71617-45BF-8847-8B7F-E50A381C84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8275" y="2002762"/>
              <a:ext cx="1981200" cy="6419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9193" tIns="44596" rIns="89193" bIns="44596">
              <a:spAutoFit/>
            </a:bodyPr>
            <a:lstStyle>
              <a:lvl1pPr defTabSz="1042988">
                <a:spcBef>
                  <a:spcPct val="20000"/>
                </a:spcBef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22288" indent="-325438" defTabSz="10429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42988" indent="-260350" defTabSz="1042988">
                <a:spcBef>
                  <a:spcPct val="20000"/>
                </a:spcBef>
                <a:buFont typeface="Arial" panose="020B0604020202020204" pitchFamily="34" charset="0"/>
                <a:buChar char="-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565275" indent="-260350" defTabSz="1042988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85975" indent="-260350" defTabSz="1042988">
                <a:spcBef>
                  <a:spcPct val="20000"/>
                </a:spcBef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431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003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575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9147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GB" altLang="en-US" sz="1796"/>
                <a:t>Prolactin makes them secrete milk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2488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848" y="331828"/>
            <a:ext cx="10031412" cy="1260475"/>
          </a:xfrm>
        </p:spPr>
        <p:txBody>
          <a:bodyPr/>
          <a:lstStyle/>
          <a:p>
            <a:r>
              <a:rPr lang="en-GB" altLang="en-US" sz="3600" b="0" dirty="0">
                <a:solidFill>
                  <a:srgbClr val="9D202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Prolactin</a:t>
            </a:r>
            <a:endParaRPr lang="en-GB" altLang="en-US" sz="3600" b="0" kern="1200" dirty="0">
              <a:solidFill>
                <a:srgbClr val="9D2024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24/3</a:t>
            </a: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2574925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100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BC43E31D-C750-7241-B85F-FC93855F3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848" y="1389173"/>
            <a:ext cx="10031412" cy="5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 marL="390525" indent="-39052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725" indent="-325438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</a:defRPr>
            </a:lvl2pPr>
            <a:lvl3pPr marL="1303338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+mn-lt"/>
              </a:defRPr>
            </a:lvl3pPr>
            <a:lvl4pPr marL="18256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300">
                <a:solidFill>
                  <a:schemeClr val="tx1"/>
                </a:solidFill>
                <a:latin typeface="+mn-lt"/>
              </a:defRPr>
            </a:lvl4pPr>
            <a:lvl5pPr marL="23463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 altLang="en-US" sz="3000" kern="0" dirty="0">
                <a:latin typeface="Alegreya" pitchFamily="2" charset="0"/>
              </a:rPr>
              <a:t>Secreted </a:t>
            </a:r>
            <a:r>
              <a:rPr lang="en-GB" altLang="en-US" sz="3000" b="1" kern="0" dirty="0">
                <a:latin typeface="Alegreya" pitchFamily="2" charset="0"/>
              </a:rPr>
              <a:t>during</a:t>
            </a:r>
            <a:r>
              <a:rPr lang="en-GB" altLang="en-US" sz="3000" kern="0" dirty="0">
                <a:latin typeface="Alegreya" pitchFamily="2" charset="0"/>
              </a:rPr>
              <a:t> and </a:t>
            </a:r>
            <a:r>
              <a:rPr lang="en-GB" altLang="en-US" sz="3000" b="1" kern="0" dirty="0">
                <a:latin typeface="Alegreya" pitchFamily="2" charset="0"/>
              </a:rPr>
              <a:t>after</a:t>
            </a:r>
            <a:r>
              <a:rPr lang="en-GB" altLang="en-US" sz="3000" kern="0" dirty="0">
                <a:latin typeface="Alegreya" pitchFamily="2" charset="0"/>
              </a:rPr>
              <a:t> feed to produce </a:t>
            </a:r>
            <a:r>
              <a:rPr lang="en-GB" altLang="en-US" sz="3000" b="1" kern="0" dirty="0">
                <a:latin typeface="Alegreya" pitchFamily="2" charset="0"/>
              </a:rPr>
              <a:t>next</a:t>
            </a:r>
            <a:r>
              <a:rPr lang="en-GB" altLang="en-US" sz="3000" kern="0" dirty="0">
                <a:latin typeface="Alegreya" pitchFamily="2" charset="0"/>
              </a:rPr>
              <a:t> feed</a:t>
            </a:r>
          </a:p>
          <a:p>
            <a:pPr marL="0" indent="0" eaLnBrk="1" hangingPunct="1"/>
            <a:endParaRPr lang="en-GB" altLang="en-US" sz="3000" kern="0" dirty="0">
              <a:latin typeface="Alegreya" pitchFamily="2" charset="0"/>
            </a:endParaRPr>
          </a:p>
          <a:p>
            <a:pPr marL="0" indent="0" eaLnBrk="1" hangingPunct="1"/>
            <a:endParaRPr lang="en-GB" altLang="en-US" sz="3000" kern="0" dirty="0">
              <a:latin typeface="Alegreya" pitchFamily="2" charset="0"/>
            </a:endParaRPr>
          </a:p>
        </p:txBody>
      </p:sp>
      <p:pic>
        <p:nvPicPr>
          <p:cNvPr id="20" name="Picture 1">
            <a:extLst>
              <a:ext uri="{FF2B5EF4-FFF2-40B4-BE49-F238E27FC236}">
                <a16:creationId xmlns:a16="http://schemas.microsoft.com/office/drawing/2014/main" id="{992F4FE1-5423-6F4D-856A-42D4DF064A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31"/>
          <a:stretch>
            <a:fillRect/>
          </a:stretch>
        </p:blipFill>
        <p:spPr bwMode="auto">
          <a:xfrm>
            <a:off x="3752850" y="2650856"/>
            <a:ext cx="3187700" cy="444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7ED5EC6-B269-6E4B-A71F-847BC67153F7}"/>
              </a:ext>
            </a:extLst>
          </p:cNvPr>
          <p:cNvSpPr/>
          <p:nvPr/>
        </p:nvSpPr>
        <p:spPr>
          <a:xfrm>
            <a:off x="557596" y="2917841"/>
            <a:ext cx="297709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eaLnBrk="1" hangingPunct="1"/>
            <a:r>
              <a:rPr lang="en-GB" altLang="en-US" sz="3000" kern="0" dirty="0">
                <a:latin typeface="Alegreya" pitchFamily="2" charset="0"/>
              </a:rPr>
              <a:t>Prolactin in blood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38C0A53-B036-7C47-8F06-C7731E65FD08}"/>
              </a:ext>
            </a:extLst>
          </p:cNvPr>
          <p:cNvSpPr/>
          <p:nvPr/>
        </p:nvSpPr>
        <p:spPr>
          <a:xfrm>
            <a:off x="557596" y="5391661"/>
            <a:ext cx="236154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eaLnBrk="1" hangingPunct="1"/>
            <a:r>
              <a:rPr lang="en-GB" altLang="en-US" sz="3000" kern="0" dirty="0">
                <a:latin typeface="Alegreya" pitchFamily="2" charset="0"/>
              </a:rPr>
              <a:t>Baby suckling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6E32401-AE13-6D4A-93C9-911C424C5AA5}"/>
              </a:ext>
            </a:extLst>
          </p:cNvPr>
          <p:cNvSpPr/>
          <p:nvPr/>
        </p:nvSpPr>
        <p:spPr>
          <a:xfrm>
            <a:off x="7138505" y="2506877"/>
            <a:ext cx="28167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/>
            <a:r>
              <a:rPr lang="en-GB" altLang="en-US" sz="3000" kern="0" dirty="0">
                <a:latin typeface="Alegreya" pitchFamily="2" charset="0"/>
              </a:rPr>
              <a:t>Sensory impulses from nipples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329F25B-E19F-3945-9DE8-00C175A94950}"/>
              </a:ext>
            </a:extLst>
          </p:cNvPr>
          <p:cNvSpPr/>
          <p:nvPr/>
        </p:nvSpPr>
        <p:spPr>
          <a:xfrm>
            <a:off x="7138505" y="6037940"/>
            <a:ext cx="324875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altLang="en-US" sz="2200" kern="0" dirty="0">
                <a:latin typeface="Alegreya" pitchFamily="2" charset="0"/>
              </a:rPr>
              <a:t>More prolactin secreted at night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altLang="en-US" sz="2200" kern="0" dirty="0">
                <a:latin typeface="Alegreya" pitchFamily="2" charset="0"/>
              </a:rPr>
              <a:t>Suppresses ovulation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GB" altLang="en-US" sz="2200" kern="0" dirty="0">
              <a:latin typeface="Alegreya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76912A9-BAEC-F343-A6AD-AA31D90DCA84}"/>
              </a:ext>
            </a:extLst>
          </p:cNvPr>
          <p:cNvGrpSpPr/>
          <p:nvPr/>
        </p:nvGrpSpPr>
        <p:grpSpPr>
          <a:xfrm>
            <a:off x="7218908" y="4572719"/>
            <a:ext cx="1248146" cy="1423872"/>
            <a:chOff x="6715018" y="3810953"/>
            <a:chExt cx="1248146" cy="1423872"/>
          </a:xfrm>
        </p:grpSpPr>
        <p:sp>
          <p:nvSpPr>
            <p:cNvPr id="26" name="Text Box 9" descr="Light upward diagonal">
              <a:extLst>
                <a:ext uri="{FF2B5EF4-FFF2-40B4-BE49-F238E27FC236}">
                  <a16:creationId xmlns:a16="http://schemas.microsoft.com/office/drawing/2014/main" id="{02DE81CC-AFAD-004F-A790-274CD73655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5018" y="3810953"/>
              <a:ext cx="1248146" cy="1423872"/>
            </a:xfrm>
            <a:prstGeom prst="rect">
              <a:avLst/>
            </a:prstGeom>
            <a:pattFill prst="ltUpDiag">
              <a:fgClr>
                <a:schemeClr val="tx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4090" tIns="42045" rIns="84090" bIns="42045">
              <a:spAutoFit/>
            </a:bodyPr>
            <a:lstStyle>
              <a:lvl1pPr defTabSz="8699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652463" defTabSz="8699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303338" defTabSz="8699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955800" defTabSz="8699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608263" defTabSz="8699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3065463" defTabSz="8699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522663" defTabSz="8699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979863" defTabSz="8699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437063" defTabSz="8699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 sz="2177">
                  <a:solidFill>
                    <a:schemeClr val="hlink"/>
                  </a:solidFill>
                  <a:latin typeface="Times New Roman" panose="02020603050405020304" pitchFamily="18" charset="0"/>
                </a:rPr>
                <a:t>                  </a:t>
              </a:r>
              <a:br>
                <a:rPr lang="en-GB" altLang="en-US" sz="2177">
                  <a:solidFill>
                    <a:schemeClr val="hlink"/>
                  </a:solidFill>
                  <a:latin typeface="Times New Roman" panose="02020603050405020304" pitchFamily="18" charset="0"/>
                </a:rPr>
              </a:br>
              <a:br>
                <a:rPr lang="en-GB" altLang="en-US" sz="2177">
                  <a:solidFill>
                    <a:schemeClr val="hlink"/>
                  </a:solidFill>
                  <a:latin typeface="Times New Roman" panose="02020603050405020304" pitchFamily="18" charset="0"/>
                </a:rPr>
              </a:br>
              <a:br>
                <a:rPr lang="en-GB" altLang="en-US" sz="2177">
                  <a:solidFill>
                    <a:schemeClr val="hlink"/>
                  </a:solidFill>
                  <a:latin typeface="Times New Roman" panose="02020603050405020304" pitchFamily="18" charset="0"/>
                </a:rPr>
              </a:br>
              <a:endParaRPr lang="en-GB" altLang="en-US" sz="2177">
                <a:solidFill>
                  <a:schemeClr val="hlin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" name="AutoShape 10">
              <a:extLst>
                <a:ext uri="{FF2B5EF4-FFF2-40B4-BE49-F238E27FC236}">
                  <a16:creationId xmlns:a16="http://schemas.microsoft.com/office/drawing/2014/main" id="{A2E00681-5072-BF46-AFF9-AE00FB8553C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7054741" y="4004283"/>
              <a:ext cx="610604" cy="952541"/>
            </a:xfrm>
            <a:prstGeom prst="moon">
              <a:avLst>
                <a:gd name="adj" fmla="val 53171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defRPr/>
              </a:pPr>
              <a:endParaRPr lang="en-US" altLang="en-US" sz="1697"/>
            </a:p>
          </p:txBody>
        </p:sp>
      </p:grpSp>
    </p:spTree>
    <p:extLst>
      <p:ext uri="{BB962C8B-B14F-4D97-AF65-F5344CB8AC3E}">
        <p14:creationId xmlns:p14="http://schemas.microsoft.com/office/powerpoint/2010/main" val="1635912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848" y="331828"/>
            <a:ext cx="10031412" cy="1260475"/>
          </a:xfrm>
        </p:spPr>
        <p:txBody>
          <a:bodyPr/>
          <a:lstStyle/>
          <a:p>
            <a:r>
              <a:rPr lang="en-GB" altLang="en-US" sz="3600" b="0" dirty="0">
                <a:solidFill>
                  <a:srgbClr val="9D202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Oxytocin reflex</a:t>
            </a:r>
            <a:endParaRPr lang="en-GB" altLang="en-US" sz="3600" b="0" kern="1200" dirty="0">
              <a:solidFill>
                <a:srgbClr val="9D2024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24/4</a:t>
            </a: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2574925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100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BC43E31D-C750-7241-B85F-FC93855F3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848" y="1389173"/>
            <a:ext cx="10031412" cy="5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 marL="390525" indent="-39052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725" indent="-325438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</a:defRPr>
            </a:lvl2pPr>
            <a:lvl3pPr marL="1303338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+mn-lt"/>
              </a:defRPr>
            </a:lvl3pPr>
            <a:lvl4pPr marL="18256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300">
                <a:solidFill>
                  <a:schemeClr val="tx1"/>
                </a:solidFill>
                <a:latin typeface="+mn-lt"/>
              </a:defRPr>
            </a:lvl4pPr>
            <a:lvl5pPr marL="23463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 altLang="en-US" sz="3000" kern="0" dirty="0">
                <a:latin typeface="Alegreya" pitchFamily="2" charset="0"/>
              </a:rPr>
              <a:t>Works </a:t>
            </a:r>
            <a:r>
              <a:rPr lang="en-GB" altLang="en-US" sz="3000" b="1" kern="0" dirty="0">
                <a:latin typeface="Alegreya" pitchFamily="2" charset="0"/>
              </a:rPr>
              <a:t>before</a:t>
            </a:r>
            <a:r>
              <a:rPr lang="en-GB" altLang="en-US" sz="3000" kern="0" dirty="0">
                <a:latin typeface="Alegreya" pitchFamily="2" charset="0"/>
              </a:rPr>
              <a:t> or </a:t>
            </a:r>
            <a:r>
              <a:rPr lang="en-GB" altLang="en-US" sz="3000" b="1" kern="0" dirty="0">
                <a:latin typeface="Alegreya" pitchFamily="2" charset="0"/>
              </a:rPr>
              <a:t>during</a:t>
            </a:r>
            <a:r>
              <a:rPr lang="en-GB" altLang="en-US" sz="3000" kern="0" dirty="0">
                <a:latin typeface="Alegreya" pitchFamily="2" charset="0"/>
              </a:rPr>
              <a:t> feed to make milk flow</a:t>
            </a:r>
          </a:p>
          <a:p>
            <a:pPr marL="0" indent="0" eaLnBrk="1" hangingPunct="1"/>
            <a:endParaRPr lang="en-GB" altLang="en-US" sz="3000" kern="0" dirty="0">
              <a:latin typeface="Alegreya" pitchFamily="2" charset="0"/>
            </a:endParaRPr>
          </a:p>
        </p:txBody>
      </p:sp>
      <p:pic>
        <p:nvPicPr>
          <p:cNvPr id="20" name="Picture 1">
            <a:extLst>
              <a:ext uri="{FF2B5EF4-FFF2-40B4-BE49-F238E27FC236}">
                <a16:creationId xmlns:a16="http://schemas.microsoft.com/office/drawing/2014/main" id="{992F4FE1-5423-6F4D-856A-42D4DF064A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31"/>
          <a:stretch>
            <a:fillRect/>
          </a:stretch>
        </p:blipFill>
        <p:spPr bwMode="auto">
          <a:xfrm>
            <a:off x="3752850" y="2650856"/>
            <a:ext cx="3187700" cy="444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7ED5EC6-B269-6E4B-A71F-847BC67153F7}"/>
              </a:ext>
            </a:extLst>
          </p:cNvPr>
          <p:cNvSpPr/>
          <p:nvPr/>
        </p:nvSpPr>
        <p:spPr>
          <a:xfrm>
            <a:off x="557596" y="2968542"/>
            <a:ext cx="297709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eaLnBrk="1" hangingPunct="1"/>
            <a:r>
              <a:rPr lang="en-GB" altLang="en-US" sz="3000" kern="0" dirty="0">
                <a:latin typeface="Alegreya" pitchFamily="2" charset="0"/>
              </a:rPr>
              <a:t>Oxytocin in blood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38C0A53-B036-7C47-8F06-C7731E65FD08}"/>
              </a:ext>
            </a:extLst>
          </p:cNvPr>
          <p:cNvSpPr/>
          <p:nvPr/>
        </p:nvSpPr>
        <p:spPr>
          <a:xfrm>
            <a:off x="557596" y="5315656"/>
            <a:ext cx="236154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eaLnBrk="1" hangingPunct="1"/>
            <a:r>
              <a:rPr lang="en-GB" altLang="en-US" sz="3000" kern="0" dirty="0">
                <a:latin typeface="Alegreya" pitchFamily="2" charset="0"/>
              </a:rPr>
              <a:t>Baby suckling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6E32401-AE13-6D4A-93C9-911C424C5AA5}"/>
              </a:ext>
            </a:extLst>
          </p:cNvPr>
          <p:cNvSpPr/>
          <p:nvPr/>
        </p:nvSpPr>
        <p:spPr>
          <a:xfrm>
            <a:off x="7138505" y="2506877"/>
            <a:ext cx="28167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/>
            <a:r>
              <a:rPr lang="en-GB" altLang="en-US" sz="3000" kern="0" dirty="0">
                <a:latin typeface="Alegreya" pitchFamily="2" charset="0"/>
              </a:rPr>
              <a:t>Sensory impulses from nipples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2C5AB7-CD65-6C47-B6AB-575A309282A3}"/>
              </a:ext>
            </a:extLst>
          </p:cNvPr>
          <p:cNvSpPr/>
          <p:nvPr/>
        </p:nvSpPr>
        <p:spPr>
          <a:xfrm>
            <a:off x="7138505" y="5084824"/>
            <a:ext cx="28167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/>
            <a:r>
              <a:rPr lang="en-GB" altLang="en-US" sz="3000" kern="0" dirty="0">
                <a:latin typeface="Alegreya" pitchFamily="2" charset="0"/>
              </a:rPr>
              <a:t>Makes uterus contract</a:t>
            </a:r>
          </a:p>
        </p:txBody>
      </p:sp>
    </p:spTree>
    <p:extLst>
      <p:ext uri="{BB962C8B-B14F-4D97-AF65-F5344CB8AC3E}">
        <p14:creationId xmlns:p14="http://schemas.microsoft.com/office/powerpoint/2010/main" val="2043753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848" y="331828"/>
            <a:ext cx="10031412" cy="1260475"/>
          </a:xfrm>
        </p:spPr>
        <p:txBody>
          <a:bodyPr/>
          <a:lstStyle/>
          <a:p>
            <a:r>
              <a:rPr lang="en-GB" altLang="en-US" sz="3600" b="0" dirty="0">
                <a:solidFill>
                  <a:srgbClr val="9D202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Helping and hindering the oxytocin reflex </a:t>
            </a:r>
            <a:endParaRPr lang="en-GB" altLang="en-US" sz="3600" b="0" kern="1200" dirty="0">
              <a:solidFill>
                <a:srgbClr val="9D2024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24/5</a:t>
            </a: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2574925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100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BC43E31D-C750-7241-B85F-FC93855F3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848" y="1389173"/>
            <a:ext cx="3622700" cy="5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 marL="390525" indent="-39052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725" indent="-325438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</a:defRPr>
            </a:lvl2pPr>
            <a:lvl3pPr marL="1303338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+mn-lt"/>
              </a:defRPr>
            </a:lvl3pPr>
            <a:lvl4pPr marL="18256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300">
                <a:solidFill>
                  <a:schemeClr val="tx1"/>
                </a:solidFill>
                <a:latin typeface="+mn-lt"/>
              </a:defRPr>
            </a:lvl4pPr>
            <a:lvl5pPr marL="23463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/>
            <a:r>
              <a:rPr lang="en-GB" altLang="en-US" sz="3000" kern="0" dirty="0">
                <a:latin typeface="Alegreya" pitchFamily="2" charset="0"/>
              </a:rPr>
              <a:t>These </a:t>
            </a:r>
            <a:r>
              <a:rPr lang="en-GB" altLang="en-US" sz="3000" b="1" kern="0" dirty="0">
                <a:latin typeface="Alegreya" pitchFamily="2" charset="0"/>
              </a:rPr>
              <a:t>help</a:t>
            </a:r>
            <a:r>
              <a:rPr lang="en-GB" altLang="en-US" sz="3000" kern="0" dirty="0">
                <a:latin typeface="Alegreya" pitchFamily="2" charset="0"/>
              </a:rPr>
              <a:t> the reflex</a:t>
            </a:r>
          </a:p>
        </p:txBody>
      </p:sp>
      <p:pic>
        <p:nvPicPr>
          <p:cNvPr id="20" name="Picture 1">
            <a:extLst>
              <a:ext uri="{FF2B5EF4-FFF2-40B4-BE49-F238E27FC236}">
                <a16:creationId xmlns:a16="http://schemas.microsoft.com/office/drawing/2014/main" id="{992F4FE1-5423-6F4D-856A-42D4DF064A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31"/>
          <a:stretch>
            <a:fillRect/>
          </a:stretch>
        </p:blipFill>
        <p:spPr bwMode="auto">
          <a:xfrm>
            <a:off x="4410596" y="2650856"/>
            <a:ext cx="3187700" cy="444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Object 21">
            <a:extLst>
              <a:ext uri="{FF2B5EF4-FFF2-40B4-BE49-F238E27FC236}">
                <a16:creationId xmlns:a16="http://schemas.microsoft.com/office/drawing/2014/main" id="{7B6128E5-E6D6-3D42-ADEC-2BA16B75A4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8293" y="3082703"/>
          <a:ext cx="3932634" cy="3341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3276190" imgH="2742857" progId="Photoshop.Image.7">
                  <p:embed/>
                </p:oleObj>
              </mc:Choice>
              <mc:Fallback>
                <p:oleObj name="Image" r:id="rId4" imgW="3276190" imgH="2742857" progId="Photoshop.Image.7">
                  <p:embed/>
                  <p:pic>
                    <p:nvPicPr>
                      <p:cNvPr id="12" name="Object 21">
                        <a:extLst>
                          <a:ext uri="{FF2B5EF4-FFF2-40B4-BE49-F238E27FC236}">
                            <a16:creationId xmlns:a16="http://schemas.microsoft.com/office/drawing/2014/main" id="{7B6128E5-E6D6-3D42-ADEC-2BA16B75A4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293" y="3082703"/>
                        <a:ext cx="3932634" cy="33418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37ED5EC6-B269-6E4B-A71F-847BC67153F7}"/>
              </a:ext>
            </a:extLst>
          </p:cNvPr>
          <p:cNvSpPr/>
          <p:nvPr/>
        </p:nvSpPr>
        <p:spPr>
          <a:xfrm>
            <a:off x="743319" y="4140671"/>
            <a:ext cx="3342582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altLang="en-US" sz="2200" kern="0" dirty="0">
                <a:latin typeface="Alegreya" pitchFamily="2" charset="0"/>
              </a:rPr>
              <a:t> Thinks lovingly of baby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altLang="en-US" sz="2200" kern="0" dirty="0">
                <a:latin typeface="Alegreya" pitchFamily="2" charset="0"/>
              </a:rPr>
              <a:t> Sounds of baby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altLang="en-US" sz="2200" kern="0" dirty="0">
                <a:latin typeface="Alegreya" pitchFamily="2" charset="0"/>
              </a:rPr>
              <a:t> Sight of baby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altLang="en-US" sz="2200" kern="0" dirty="0">
                <a:latin typeface="Alegreya" pitchFamily="2" charset="0"/>
              </a:rPr>
              <a:t> Touches baby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altLang="en-US" sz="2200" kern="0" dirty="0">
                <a:latin typeface="Alegreya" pitchFamily="2" charset="0"/>
              </a:rPr>
              <a:t> Confidence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BD8C99BB-407F-B947-AC4D-AA2BD357F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9360" y="1389173"/>
            <a:ext cx="3817899" cy="5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 marL="390525" indent="-39052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725" indent="-325438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</a:defRPr>
            </a:lvl2pPr>
            <a:lvl3pPr marL="1303338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+mn-lt"/>
              </a:defRPr>
            </a:lvl3pPr>
            <a:lvl4pPr marL="18256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300">
                <a:solidFill>
                  <a:schemeClr val="tx1"/>
                </a:solidFill>
                <a:latin typeface="+mn-lt"/>
              </a:defRPr>
            </a:lvl4pPr>
            <a:lvl5pPr marL="23463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/>
            <a:r>
              <a:rPr lang="en-GB" altLang="en-US" sz="3000" kern="0" dirty="0">
                <a:latin typeface="Alegreya" pitchFamily="2" charset="0"/>
              </a:rPr>
              <a:t>These </a:t>
            </a:r>
            <a:r>
              <a:rPr lang="en-GB" altLang="en-US" sz="3000" b="1" kern="0" dirty="0">
                <a:latin typeface="Alegreya" pitchFamily="2" charset="0"/>
              </a:rPr>
              <a:t>hinder</a:t>
            </a:r>
            <a:r>
              <a:rPr lang="en-GB" altLang="en-US" sz="3000" kern="0" dirty="0">
                <a:latin typeface="Alegreya" pitchFamily="2" charset="0"/>
              </a:rPr>
              <a:t> the reflex</a:t>
            </a:r>
          </a:p>
          <a:p>
            <a:pPr marL="0" indent="0" eaLnBrk="1" hangingPunct="1"/>
            <a:endParaRPr lang="en-GB" altLang="en-US" sz="3000" kern="0" dirty="0">
              <a:latin typeface="Alegreya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816A58-3864-B547-A105-EB190860BC51}"/>
              </a:ext>
            </a:extLst>
          </p:cNvPr>
          <p:cNvSpPr/>
          <p:nvPr/>
        </p:nvSpPr>
        <p:spPr>
          <a:xfrm>
            <a:off x="8362933" y="4140671"/>
            <a:ext cx="117243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5738" indent="-185738" eaLnBrk="1" hangingPunct="1">
              <a:buFont typeface="Arial" panose="020B0604020202020204" pitchFamily="34" charset="0"/>
              <a:buChar char="•"/>
            </a:pPr>
            <a:r>
              <a:rPr lang="en-GB" altLang="en-US" sz="2200" kern="0" dirty="0">
                <a:latin typeface="Alegreya" pitchFamily="2" charset="0"/>
              </a:rPr>
              <a:t> Worry</a:t>
            </a:r>
          </a:p>
          <a:p>
            <a:pPr marL="185738" indent="-185738" eaLnBrk="1" hangingPunct="1">
              <a:buFont typeface="Arial" panose="020B0604020202020204" pitchFamily="34" charset="0"/>
              <a:buChar char="•"/>
            </a:pPr>
            <a:r>
              <a:rPr lang="en-GB" altLang="en-US" sz="2200" kern="0" dirty="0">
                <a:latin typeface="Alegreya" pitchFamily="2" charset="0"/>
              </a:rPr>
              <a:t> Stress</a:t>
            </a:r>
          </a:p>
          <a:p>
            <a:pPr marL="185738" indent="-185738" eaLnBrk="1" hangingPunct="1">
              <a:buFont typeface="Arial" panose="020B0604020202020204" pitchFamily="34" charset="0"/>
              <a:buChar char="•"/>
            </a:pPr>
            <a:r>
              <a:rPr lang="en-GB" altLang="en-US" sz="2200" kern="0" dirty="0">
                <a:latin typeface="Alegreya" pitchFamily="2" charset="0"/>
              </a:rPr>
              <a:t> Pain</a:t>
            </a:r>
          </a:p>
          <a:p>
            <a:pPr marL="185738" indent="-185738" eaLnBrk="1" hangingPunct="1">
              <a:buFont typeface="Arial" panose="020B0604020202020204" pitchFamily="34" charset="0"/>
              <a:buChar char="•"/>
            </a:pPr>
            <a:r>
              <a:rPr lang="en-GB" altLang="en-US" sz="2200" kern="0" dirty="0">
                <a:latin typeface="Alegreya" pitchFamily="2" charset="0"/>
              </a:rPr>
              <a:t> Doubt</a:t>
            </a:r>
          </a:p>
        </p:txBody>
      </p:sp>
      <p:sp>
        <p:nvSpPr>
          <p:cNvPr id="15" name="AutoShape 9">
            <a:extLst>
              <a:ext uri="{FF2B5EF4-FFF2-40B4-BE49-F238E27FC236}">
                <a16:creationId xmlns:a16="http://schemas.microsoft.com/office/drawing/2014/main" id="{B6C5590D-CD16-7F4E-ACF6-8076A2B83325}"/>
              </a:ext>
            </a:extLst>
          </p:cNvPr>
          <p:cNvSpPr>
            <a:spLocks noChangeArrowheads="1"/>
          </p:cNvSpPr>
          <p:nvPr/>
        </p:nvSpPr>
        <p:spPr bwMode="auto">
          <a:xfrm rot="19846509">
            <a:off x="7657045" y="2732202"/>
            <a:ext cx="2858007" cy="3891024"/>
          </a:xfrm>
          <a:prstGeom prst="irregularSeal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en-US" altLang="en-US" sz="1697"/>
          </a:p>
        </p:txBody>
      </p:sp>
    </p:spTree>
    <p:extLst>
      <p:ext uri="{BB962C8B-B14F-4D97-AF65-F5344CB8AC3E}">
        <p14:creationId xmlns:p14="http://schemas.microsoft.com/office/powerpoint/2010/main" val="19905857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848" y="331828"/>
            <a:ext cx="10031412" cy="1260475"/>
          </a:xfrm>
        </p:spPr>
        <p:txBody>
          <a:bodyPr/>
          <a:lstStyle/>
          <a:p>
            <a:r>
              <a:rPr lang="en-GB" altLang="en-US" sz="3600" b="0" dirty="0">
                <a:solidFill>
                  <a:srgbClr val="9D202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Inhibitor in breast milk</a:t>
            </a:r>
            <a:endParaRPr lang="en-GB" altLang="en-US" sz="3600" b="0" kern="1200" dirty="0">
              <a:solidFill>
                <a:srgbClr val="9D2024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24/6</a:t>
            </a: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2574925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100"/>
          </a:p>
        </p:txBody>
      </p:sp>
      <p:pic>
        <p:nvPicPr>
          <p:cNvPr id="10" name="Picture 5" descr="scl21">
            <a:extLst>
              <a:ext uri="{FF2B5EF4-FFF2-40B4-BE49-F238E27FC236}">
                <a16:creationId xmlns:a16="http://schemas.microsoft.com/office/drawing/2014/main" id="{635717B2-185F-2846-A861-0BDC5C26C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462087"/>
            <a:ext cx="3799259" cy="573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6">
            <a:extLst>
              <a:ext uri="{FF2B5EF4-FFF2-40B4-BE49-F238E27FC236}">
                <a16:creationId xmlns:a16="http://schemas.microsoft.com/office/drawing/2014/main" id="{F4685214-CB11-0448-B1B6-833A61849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574" y="4500711"/>
            <a:ext cx="2879725" cy="1475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193" tIns="44596" rIns="89193" bIns="44596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22288" indent="-325438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42988" indent="-26035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5275" indent="-26035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5975" indent="-26035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1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03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75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47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3000" dirty="0">
                <a:latin typeface="Alegreya" pitchFamily="2" charset="0"/>
              </a:rPr>
              <a:t>If breast remains full of milk, secretion stops </a:t>
            </a:r>
          </a:p>
        </p:txBody>
      </p:sp>
    </p:spTree>
    <p:extLst>
      <p:ext uri="{BB962C8B-B14F-4D97-AF65-F5344CB8AC3E}">
        <p14:creationId xmlns:p14="http://schemas.microsoft.com/office/powerpoint/2010/main" val="26873331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848" y="331828"/>
            <a:ext cx="10031412" cy="1260475"/>
          </a:xfrm>
        </p:spPr>
        <p:txBody>
          <a:bodyPr/>
          <a:lstStyle/>
          <a:p>
            <a:r>
              <a:rPr lang="en-GB" altLang="en-US" sz="3600" b="0" dirty="0">
                <a:solidFill>
                  <a:srgbClr val="9D202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Attachment to the breast</a:t>
            </a:r>
            <a:endParaRPr lang="en-GB" altLang="en-US" sz="3600" b="0" kern="1200" dirty="0">
              <a:solidFill>
                <a:srgbClr val="9D2024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24/7</a:t>
            </a: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2574925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100"/>
          </a:p>
        </p:txBody>
      </p:sp>
      <p:pic>
        <p:nvPicPr>
          <p:cNvPr id="12" name="Picture 7" descr="scl23">
            <a:extLst>
              <a:ext uri="{FF2B5EF4-FFF2-40B4-BE49-F238E27FC236}">
                <a16:creationId xmlns:a16="http://schemas.microsoft.com/office/drawing/2014/main" id="{98A3802A-2D9C-3442-9524-1E309CEFE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573" y="1423988"/>
            <a:ext cx="7254254" cy="580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804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24/8</a:t>
            </a: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2574925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100"/>
          </a:p>
        </p:txBody>
      </p:sp>
      <p:pic>
        <p:nvPicPr>
          <p:cNvPr id="8" name="Picture 2" descr="BFC3">
            <a:extLst>
              <a:ext uri="{FF2B5EF4-FFF2-40B4-BE49-F238E27FC236}">
                <a16:creationId xmlns:a16="http://schemas.microsoft.com/office/drawing/2014/main" id="{60B92CD5-EAC0-0A49-A2A6-FE5D9B705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228" y="860040"/>
            <a:ext cx="8496945" cy="659299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3664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848" y="331828"/>
            <a:ext cx="10031412" cy="1260475"/>
          </a:xfrm>
        </p:spPr>
        <p:txBody>
          <a:bodyPr/>
          <a:lstStyle/>
          <a:p>
            <a:r>
              <a:rPr lang="en-GB" altLang="en-US" sz="3600" b="0" dirty="0">
                <a:solidFill>
                  <a:srgbClr val="9D202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Good and poor attachment</a:t>
            </a:r>
            <a:endParaRPr lang="en-GB" altLang="en-US" sz="3600" b="0" kern="1200" dirty="0">
              <a:solidFill>
                <a:srgbClr val="9D2024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24/9</a:t>
            </a: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2574925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100"/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3EC1602E-72EA-4E46-BFF4-7178AC529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848" y="1389173"/>
            <a:ext cx="10031412" cy="5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 marL="390525" indent="-39052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725" indent="-325438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</a:defRPr>
            </a:lvl2pPr>
            <a:lvl3pPr marL="1303338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+mn-lt"/>
              </a:defRPr>
            </a:lvl3pPr>
            <a:lvl4pPr marL="18256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300">
                <a:solidFill>
                  <a:schemeClr val="tx1"/>
                </a:solidFill>
                <a:latin typeface="+mn-lt"/>
              </a:defRPr>
            </a:lvl4pPr>
            <a:lvl5pPr marL="23463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 altLang="en-US" sz="3000" kern="0" dirty="0">
                <a:latin typeface="Alegreya" pitchFamily="2" charset="0"/>
              </a:rPr>
              <a:t>What differences do you see?</a:t>
            </a:r>
          </a:p>
        </p:txBody>
      </p:sp>
      <p:pic>
        <p:nvPicPr>
          <p:cNvPr id="22" name="Picture 4" descr="Suck 1">
            <a:extLst>
              <a:ext uri="{FF2B5EF4-FFF2-40B4-BE49-F238E27FC236}">
                <a16:creationId xmlns:a16="http://schemas.microsoft.com/office/drawing/2014/main" id="{E4F37823-4E3C-B647-BF20-A914567FA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7" y="2681288"/>
            <a:ext cx="4512867" cy="389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 descr="Suck 3">
            <a:extLst>
              <a:ext uri="{FF2B5EF4-FFF2-40B4-BE49-F238E27FC236}">
                <a16:creationId xmlns:a16="http://schemas.microsoft.com/office/drawing/2014/main" id="{E31C25DE-6E1F-BC45-BDBB-0589F30C9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4753" y="2882548"/>
            <a:ext cx="4364475" cy="358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6">
            <a:extLst>
              <a:ext uri="{FF2B5EF4-FFF2-40B4-BE49-F238E27FC236}">
                <a16:creationId xmlns:a16="http://schemas.microsoft.com/office/drawing/2014/main" id="{866DE21D-19C2-0243-A8BC-61978A04E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0396" y="6444927"/>
            <a:ext cx="719138" cy="55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193" tIns="44596" rIns="89193" bIns="44596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22288" indent="-325438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42988" indent="-26035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5275" indent="-26035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5975" indent="-26035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1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03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75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47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3000" dirty="0">
                <a:latin typeface="Alegreya" pitchFamily="2" charset="0"/>
              </a:rPr>
              <a:t>1</a:t>
            </a:r>
          </a:p>
        </p:txBody>
      </p:sp>
      <p:sp>
        <p:nvSpPr>
          <p:cNvPr id="25" name="Text Box 7">
            <a:extLst>
              <a:ext uri="{FF2B5EF4-FFF2-40B4-BE49-F238E27FC236}">
                <a16:creationId xmlns:a16="http://schemas.microsoft.com/office/drawing/2014/main" id="{B92D343F-5804-264C-9DAC-C7398357D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9890" y="6444927"/>
            <a:ext cx="719138" cy="55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193" tIns="44596" rIns="89193" bIns="44596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22288" indent="-325438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42988" indent="-26035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5275" indent="-26035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5975" indent="-26035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1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03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75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47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3000">
                <a:latin typeface="Alegreya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33146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78148" y="331828"/>
            <a:ext cx="10031412" cy="1260475"/>
          </a:xfrm>
        </p:spPr>
        <p:txBody>
          <a:bodyPr/>
          <a:lstStyle/>
          <a:p>
            <a:r>
              <a:rPr lang="en-GB" altLang="en-US" sz="3600" b="0" dirty="0">
                <a:solidFill>
                  <a:srgbClr val="9D202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Advantages of breastfeeding</a:t>
            </a:r>
            <a:endParaRPr lang="en-GB" altLang="en-US" sz="3600" b="0" kern="1200" dirty="0">
              <a:solidFill>
                <a:srgbClr val="9D2024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23/2</a:t>
            </a: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2574925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100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97BA07D8-60B2-C54F-B281-CCB15A832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2" y="2841302"/>
            <a:ext cx="3178175" cy="3603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A33477BC-C360-8C45-8DA6-90CA8140E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0137" y="6588943"/>
            <a:ext cx="6192837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Pct val="45000"/>
              <a:buFont typeface="Wingdings" panose="05000000000000000000" pitchFamily="2" charset="2"/>
              <a:buChar char="l"/>
            </a:pPr>
            <a:r>
              <a:rPr lang="en-GB" altLang="en-US" sz="2500" dirty="0">
                <a:latin typeface="Alegreya" pitchFamily="2" charset="0"/>
              </a:rPr>
              <a:t>Costs less than artificial feeding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3421AC4-6856-1B46-AE62-CE43F0473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2924" y="1624013"/>
            <a:ext cx="3024188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 dirty="0">
                <a:latin typeface="Alegreya" pitchFamily="2" charset="0"/>
              </a:rPr>
              <a:t>Breastfeeding</a:t>
            </a:r>
          </a:p>
          <a:p>
            <a:pPr eaLnBrk="1" hangingPunct="1">
              <a:buFontTx/>
              <a:buChar char="•"/>
            </a:pPr>
            <a:r>
              <a:rPr lang="en-GB" altLang="en-US" sz="2500" dirty="0">
                <a:latin typeface="Alegreya" pitchFamily="2" charset="0"/>
              </a:rPr>
              <a:t>Helps bonding and development</a:t>
            </a:r>
          </a:p>
          <a:p>
            <a:pPr eaLnBrk="1" hangingPunct="1">
              <a:buFontTx/>
              <a:buChar char="•"/>
            </a:pPr>
            <a:r>
              <a:rPr lang="en-GB" altLang="en-US" sz="2500" dirty="0">
                <a:latin typeface="Alegreya" pitchFamily="2" charset="0"/>
              </a:rPr>
              <a:t>Helps delay a new pregnancy</a:t>
            </a:r>
          </a:p>
          <a:p>
            <a:pPr eaLnBrk="1" hangingPunct="1">
              <a:buFontTx/>
              <a:buChar char="•"/>
            </a:pPr>
            <a:r>
              <a:rPr lang="en-GB" altLang="en-US" sz="2500" dirty="0">
                <a:latin typeface="Alegreya" pitchFamily="2" charset="0"/>
              </a:rPr>
              <a:t>Protects mothers’ health</a:t>
            </a: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D5FE6A3C-C974-0548-8CD3-8D3C2488D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712" y="1624013"/>
            <a:ext cx="3209825" cy="438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 dirty="0">
                <a:latin typeface="Alegreya" pitchFamily="2" charset="0"/>
              </a:rPr>
              <a:t>Breast milk</a:t>
            </a:r>
          </a:p>
          <a:p>
            <a:pPr eaLnBrk="1" hangingPunct="1">
              <a:buFontTx/>
              <a:buChar char="•"/>
            </a:pPr>
            <a:r>
              <a:rPr lang="en-GB" altLang="en-US" sz="2500" dirty="0">
                <a:latin typeface="Alegreya" pitchFamily="2" charset="0"/>
              </a:rPr>
              <a:t>Perfect nutrients</a:t>
            </a:r>
          </a:p>
          <a:p>
            <a:pPr eaLnBrk="1" hangingPunct="1">
              <a:buFontTx/>
              <a:buChar char="•"/>
            </a:pPr>
            <a:r>
              <a:rPr lang="en-GB" altLang="en-US" sz="2500" dirty="0">
                <a:latin typeface="Alegreya" pitchFamily="2" charset="0"/>
              </a:rPr>
              <a:t>Easily digested;</a:t>
            </a:r>
          </a:p>
          <a:p>
            <a:pPr eaLnBrk="1" hangingPunct="1"/>
            <a:r>
              <a:rPr lang="en-GB" altLang="en-US" sz="2500" dirty="0">
                <a:latin typeface="Alegreya" pitchFamily="2" charset="0"/>
              </a:rPr>
              <a:t>	efficiently used</a:t>
            </a:r>
          </a:p>
          <a:p>
            <a:pPr eaLnBrk="1" hangingPunct="1">
              <a:buFontTx/>
              <a:buChar char="•"/>
            </a:pPr>
            <a:r>
              <a:rPr lang="en-GB" altLang="en-US" sz="2500" dirty="0">
                <a:latin typeface="Alegreya" pitchFamily="2" charset="0"/>
              </a:rPr>
              <a:t>Protects against infection</a:t>
            </a:r>
          </a:p>
          <a:p>
            <a:pPr eaLnBrk="1" hangingPunct="1">
              <a:buFontTx/>
              <a:buChar char="•"/>
            </a:pPr>
            <a:r>
              <a:rPr lang="en-GB" altLang="en-US" sz="2500" dirty="0">
                <a:latin typeface="Alegreya" pitchFamily="2" charset="0"/>
              </a:rPr>
              <a:t>Protects against long-term </a:t>
            </a:r>
            <a:r>
              <a:rPr lang="en-GB" altLang="en-US" sz="2500" dirty="0" err="1">
                <a:latin typeface="Alegreya" pitchFamily="2" charset="0"/>
              </a:rPr>
              <a:t>noncommunicable</a:t>
            </a:r>
            <a:r>
              <a:rPr lang="en-GB" altLang="en-US" sz="2500" dirty="0">
                <a:latin typeface="Alegreya" pitchFamily="2" charset="0"/>
              </a:rPr>
              <a:t> diseases</a:t>
            </a:r>
          </a:p>
        </p:txBody>
      </p:sp>
    </p:spTree>
    <p:extLst>
      <p:ext uri="{BB962C8B-B14F-4D97-AF65-F5344CB8AC3E}">
        <p14:creationId xmlns:p14="http://schemas.microsoft.com/office/powerpoint/2010/main" val="6723797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848" y="331828"/>
            <a:ext cx="10031412" cy="1260475"/>
          </a:xfrm>
        </p:spPr>
        <p:txBody>
          <a:bodyPr/>
          <a:lstStyle/>
          <a:p>
            <a:r>
              <a:rPr lang="en-GB" altLang="en-US" sz="3600" b="0" dirty="0">
                <a:solidFill>
                  <a:srgbClr val="9D202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Attachment (outside appearance)</a:t>
            </a:r>
            <a:endParaRPr lang="en-GB" altLang="en-US" sz="3600" b="0" kern="1200" dirty="0">
              <a:solidFill>
                <a:srgbClr val="9D2024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9595172" y="74613"/>
            <a:ext cx="1014091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24/10</a:t>
            </a: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2574925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100"/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3EC1602E-72EA-4E46-BFF4-7178AC529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848" y="1389173"/>
            <a:ext cx="10031412" cy="5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 marL="390525" indent="-39052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725" indent="-325438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</a:defRPr>
            </a:lvl2pPr>
            <a:lvl3pPr marL="1303338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+mn-lt"/>
              </a:defRPr>
            </a:lvl3pPr>
            <a:lvl4pPr marL="18256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300">
                <a:solidFill>
                  <a:schemeClr val="tx1"/>
                </a:solidFill>
                <a:latin typeface="+mn-lt"/>
              </a:defRPr>
            </a:lvl4pPr>
            <a:lvl5pPr marL="23463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 altLang="en-US" sz="3000" kern="0" dirty="0">
                <a:latin typeface="Alegreya" pitchFamily="2" charset="0"/>
              </a:rPr>
              <a:t>What differences do you see?</a:t>
            </a:r>
          </a:p>
        </p:txBody>
      </p:sp>
      <p:sp>
        <p:nvSpPr>
          <p:cNvPr id="24" name="Text Box 6">
            <a:extLst>
              <a:ext uri="{FF2B5EF4-FFF2-40B4-BE49-F238E27FC236}">
                <a16:creationId xmlns:a16="http://schemas.microsoft.com/office/drawing/2014/main" id="{866DE21D-19C2-0243-A8BC-61978A04E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0396" y="6444927"/>
            <a:ext cx="719138" cy="55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193" tIns="44596" rIns="89193" bIns="44596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22288" indent="-325438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42988" indent="-26035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5275" indent="-26035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5975" indent="-26035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1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03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75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47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3000" dirty="0">
                <a:latin typeface="Alegreya" pitchFamily="2" charset="0"/>
              </a:rPr>
              <a:t>1</a:t>
            </a:r>
          </a:p>
        </p:txBody>
      </p:sp>
      <p:sp>
        <p:nvSpPr>
          <p:cNvPr id="25" name="Text Box 7">
            <a:extLst>
              <a:ext uri="{FF2B5EF4-FFF2-40B4-BE49-F238E27FC236}">
                <a16:creationId xmlns:a16="http://schemas.microsoft.com/office/drawing/2014/main" id="{B92D343F-5804-264C-9DAC-C7398357D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9890" y="6444927"/>
            <a:ext cx="719138" cy="55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193" tIns="44596" rIns="89193" bIns="44596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22288" indent="-325438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42988" indent="-26035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5275" indent="-26035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5975" indent="-26035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1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03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75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47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3000">
                <a:latin typeface="Alegreya" pitchFamily="2" charset="0"/>
              </a:rPr>
              <a:t>2</a:t>
            </a:r>
          </a:p>
        </p:txBody>
      </p:sp>
      <p:pic>
        <p:nvPicPr>
          <p:cNvPr id="12" name="Picture 5" descr="Suck 6">
            <a:extLst>
              <a:ext uri="{FF2B5EF4-FFF2-40B4-BE49-F238E27FC236}">
                <a16:creationId xmlns:a16="http://schemas.microsoft.com/office/drawing/2014/main" id="{0E6045F7-BB74-CF42-BDBA-F062A29EB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8369" y="2749550"/>
            <a:ext cx="4512867" cy="362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Suck 4">
            <a:extLst>
              <a:ext uri="{FF2B5EF4-FFF2-40B4-BE49-F238E27FC236}">
                <a16:creationId xmlns:a16="http://schemas.microsoft.com/office/drawing/2014/main" id="{AA0F34F9-931E-8D4E-AB77-16D1442C8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652" y="2700511"/>
            <a:ext cx="4427024" cy="3762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1806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78148" y="331828"/>
            <a:ext cx="10031412" cy="1260475"/>
          </a:xfrm>
        </p:spPr>
        <p:txBody>
          <a:bodyPr/>
          <a:lstStyle/>
          <a:p>
            <a:r>
              <a:rPr lang="en-GB" altLang="en-US" sz="3600" b="0" dirty="0">
                <a:solidFill>
                  <a:srgbClr val="9D202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Results of poor attachment</a:t>
            </a:r>
            <a:endParaRPr lang="en-GB" altLang="en-US" sz="3600" b="0" kern="1200" dirty="0">
              <a:solidFill>
                <a:srgbClr val="9D2024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2574925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100"/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99063563-F99A-BF49-8AE5-6CD6C9CFD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5172" y="74613"/>
            <a:ext cx="1014091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24/11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BF89C42-4AE6-614D-829D-7ACF10F0A9E0}"/>
              </a:ext>
            </a:extLst>
          </p:cNvPr>
          <p:cNvGrpSpPr/>
          <p:nvPr/>
        </p:nvGrpSpPr>
        <p:grpSpPr>
          <a:xfrm>
            <a:off x="556744" y="1592303"/>
            <a:ext cx="8965131" cy="4791810"/>
            <a:chOff x="-144682" y="1412875"/>
            <a:chExt cx="8965131" cy="4791810"/>
          </a:xfrm>
        </p:grpSpPr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F9F562F9-3120-C344-A955-76C846B864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4682" y="1412875"/>
              <a:ext cx="8353425" cy="467995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04306" tIns="52153" rIns="104306" bIns="52153" numCol="1" anchor="t" anchorCtr="0" compatLnSpc="1">
              <a:prstTxWarp prst="textNoShape">
                <a:avLst/>
              </a:prstTxWarp>
            </a:bodyPr>
            <a:lstStyle>
              <a:lvl1pPr marL="390525" indent="-390525" algn="l" defTabSz="1042988" rtl="0" eaLnBrk="0" fontAlgn="base" hangingPunct="0">
                <a:spcBef>
                  <a:spcPct val="20000"/>
                </a:spcBef>
                <a:spcAft>
                  <a:spcPct val="0"/>
                </a:spcAft>
                <a:defRPr sz="37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47725" indent="-325438" algn="l" defTabSz="1042988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</a:defRPr>
              </a:lvl2pPr>
              <a:lvl3pPr marL="1303338" indent="-260350" algn="l" defTabSz="104298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2700">
                  <a:solidFill>
                    <a:schemeClr val="tx1"/>
                  </a:solidFill>
                  <a:latin typeface="+mn-lt"/>
                </a:defRPr>
              </a:lvl3pPr>
              <a:lvl4pPr marL="1825625" indent="-260350" algn="l" defTabSz="1042988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300">
                  <a:solidFill>
                    <a:schemeClr val="tx1"/>
                  </a:solidFill>
                  <a:latin typeface="+mn-lt"/>
                </a:defRPr>
              </a:lvl4pPr>
              <a:lvl5pPr marL="2346325" indent="-260350" algn="l" defTabSz="1042988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5pPr>
              <a:lvl6pPr marL="2803525" indent="-260350" algn="l" defTabSz="1042988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6pPr>
              <a:lvl7pPr marL="3260725" indent="-260350" algn="l" defTabSz="1042988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7pPr>
              <a:lvl8pPr marL="3717925" indent="-260350" algn="l" defTabSz="1042988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8pPr>
              <a:lvl9pPr marL="4175125" indent="-260350" algn="l" defTabSz="1042988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2400"/>
                </a:spcBef>
              </a:pPr>
              <a:r>
                <a:rPr lang="en-GB" altLang="en-US" sz="2400" kern="0" dirty="0">
                  <a:latin typeface="Alegreya" pitchFamily="2" charset="0"/>
                </a:rPr>
                <a:t>Pain and damage to nipples</a:t>
              </a:r>
            </a:p>
            <a:p>
              <a:pPr>
                <a:lnSpc>
                  <a:spcPct val="80000"/>
                </a:lnSpc>
              </a:pPr>
              <a:endParaRPr lang="en-GB" altLang="en-US" sz="2800" kern="0" dirty="0">
                <a:latin typeface="Alegreya" pitchFamily="2" charset="0"/>
              </a:endParaRPr>
            </a:p>
            <a:p>
              <a:pPr>
                <a:lnSpc>
                  <a:spcPct val="80000"/>
                </a:lnSpc>
              </a:pPr>
              <a:endParaRPr lang="en-GB" altLang="en-US" sz="1000" kern="0" dirty="0">
                <a:latin typeface="Alegreya" pitchFamily="2" charset="0"/>
              </a:endParaRP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GB" altLang="en-US" sz="2400" kern="0" dirty="0">
                  <a:latin typeface="Alegreya" pitchFamily="2" charset="0"/>
                </a:rPr>
                <a:t>Breast milk not removed effectively</a:t>
              </a:r>
            </a:p>
            <a:p>
              <a:pPr>
                <a:lnSpc>
                  <a:spcPct val="80000"/>
                </a:lnSpc>
              </a:pPr>
              <a:endParaRPr lang="en-GB" altLang="en-US" sz="2400" kern="0" dirty="0">
                <a:latin typeface="Alegreya" pitchFamily="2" charset="0"/>
              </a:endParaRPr>
            </a:p>
            <a:p>
              <a:pPr>
                <a:lnSpc>
                  <a:spcPct val="80000"/>
                </a:lnSpc>
              </a:pPr>
              <a:endParaRPr lang="en-GB" altLang="en-US" sz="2400" kern="0" dirty="0">
                <a:latin typeface="Alegreya" pitchFamily="2" charset="0"/>
              </a:endParaRP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GB" altLang="en-US" sz="2400" kern="0" dirty="0">
                  <a:latin typeface="Alegreya" pitchFamily="2" charset="0"/>
                </a:rPr>
                <a:t>Apparent poor milk supply</a:t>
              </a:r>
            </a:p>
            <a:p>
              <a:pPr>
                <a:lnSpc>
                  <a:spcPct val="80000"/>
                </a:lnSpc>
              </a:pPr>
              <a:endParaRPr lang="en-GB" altLang="en-US" sz="2000" kern="0" dirty="0">
                <a:latin typeface="Alegreya" pitchFamily="2" charset="0"/>
              </a:endParaRPr>
            </a:p>
            <a:p>
              <a:pPr>
                <a:lnSpc>
                  <a:spcPct val="80000"/>
                </a:lnSpc>
              </a:pPr>
              <a:endParaRPr lang="en-GB" altLang="en-US" sz="2800" kern="0" dirty="0">
                <a:latin typeface="Alegreya" pitchFamily="2" charset="0"/>
              </a:endParaRPr>
            </a:p>
            <a:p>
              <a:pPr>
                <a:lnSpc>
                  <a:spcPct val="80000"/>
                </a:lnSpc>
              </a:pPr>
              <a:r>
                <a:rPr lang="en-GB" altLang="en-US" sz="2400" kern="0" dirty="0">
                  <a:latin typeface="Alegreya" pitchFamily="2" charset="0"/>
                </a:rPr>
                <a:t>Milk production decreases</a:t>
              </a:r>
            </a:p>
            <a:p>
              <a:pPr>
                <a:lnSpc>
                  <a:spcPct val="80000"/>
                </a:lnSpc>
              </a:pPr>
              <a:endParaRPr lang="en-GB" altLang="en-US" sz="2000" kern="0" dirty="0">
                <a:latin typeface="Alegreya" pitchFamily="2" charset="0"/>
              </a:endParaRPr>
            </a:p>
            <a:p>
              <a:pPr>
                <a:lnSpc>
                  <a:spcPct val="80000"/>
                </a:lnSpc>
              </a:pPr>
              <a:r>
                <a:rPr lang="en-GB" altLang="en-US" sz="1800" kern="0" dirty="0">
                  <a:latin typeface="Alegreya" pitchFamily="2" charset="0"/>
                </a:rPr>
                <a:t> </a:t>
              </a:r>
            </a:p>
          </p:txBody>
        </p:sp>
        <p:sp>
          <p:nvSpPr>
            <p:cNvPr id="9" name="AutoShape 4">
              <a:extLst>
                <a:ext uri="{FF2B5EF4-FFF2-40B4-BE49-F238E27FC236}">
                  <a16:creationId xmlns:a16="http://schemas.microsoft.com/office/drawing/2014/main" id="{C2DA3B33-67A2-604B-8D7F-F2E16C81EA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4300" y="1773238"/>
              <a:ext cx="2519363" cy="142875"/>
            </a:xfrm>
            <a:prstGeom prst="rightArrow">
              <a:avLst>
                <a:gd name="adj1" fmla="val 50000"/>
                <a:gd name="adj2" fmla="val 4408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" name="Text Box 5">
              <a:extLst>
                <a:ext uri="{FF2B5EF4-FFF2-40B4-BE49-F238E27FC236}">
                  <a16:creationId xmlns:a16="http://schemas.microsoft.com/office/drawing/2014/main" id="{5C6F010F-4F60-7F49-BF35-4E194167ED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1449" y="1628775"/>
              <a:ext cx="2159000" cy="84137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>
                  <a:latin typeface="Alegreya" pitchFamily="2" charset="0"/>
                </a:rPr>
                <a:t>Sore nipples and fissures</a:t>
              </a:r>
            </a:p>
          </p:txBody>
        </p:sp>
        <p:sp>
          <p:nvSpPr>
            <p:cNvPr id="11" name="AutoShape 6">
              <a:extLst>
                <a:ext uri="{FF2B5EF4-FFF2-40B4-BE49-F238E27FC236}">
                  <a16:creationId xmlns:a16="http://schemas.microsoft.com/office/drawing/2014/main" id="{B040D116-78D7-5B47-9AA8-FBAB3D7D2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2852738"/>
              <a:ext cx="1944688" cy="144462"/>
            </a:xfrm>
            <a:prstGeom prst="rightArrow">
              <a:avLst>
                <a:gd name="adj1" fmla="val 50000"/>
                <a:gd name="adj2" fmla="val 33654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2" name="Text Box 7">
              <a:extLst>
                <a:ext uri="{FF2B5EF4-FFF2-40B4-BE49-F238E27FC236}">
                  <a16:creationId xmlns:a16="http://schemas.microsoft.com/office/drawing/2014/main" id="{5E59684F-EE73-2848-8994-68BED6E1A9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2886" y="2565400"/>
              <a:ext cx="2087563" cy="8413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latin typeface="Alegreya" pitchFamily="2" charset="0"/>
                </a:rPr>
                <a:t>Engorgement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latin typeface="Alegreya" pitchFamily="2" charset="0"/>
                </a:rPr>
                <a:t>Mastitis</a:t>
              </a:r>
            </a:p>
          </p:txBody>
        </p:sp>
        <p:sp>
          <p:nvSpPr>
            <p:cNvPr id="13" name="AutoShape 8">
              <a:extLst>
                <a:ext uri="{FF2B5EF4-FFF2-40B4-BE49-F238E27FC236}">
                  <a16:creationId xmlns:a16="http://schemas.microsoft.com/office/drawing/2014/main" id="{2FF7408B-5B40-3C4B-AADC-D17949FED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4507" y="3175442"/>
              <a:ext cx="144463" cy="649287"/>
            </a:xfrm>
            <a:prstGeom prst="downArrow">
              <a:avLst>
                <a:gd name="adj1" fmla="val 50000"/>
                <a:gd name="adj2" fmla="val 1370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" name="Text Box 10">
              <a:extLst>
                <a:ext uri="{FF2B5EF4-FFF2-40B4-BE49-F238E27FC236}">
                  <a16:creationId xmlns:a16="http://schemas.microsoft.com/office/drawing/2014/main" id="{A5081575-B8F9-C840-AEE7-7D918FBFB8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9286" y="3500438"/>
              <a:ext cx="2951163" cy="8413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dirty="0">
                  <a:latin typeface="Alegreya" pitchFamily="2" charset="0"/>
                </a:rPr>
                <a:t>Baby unsatisfied and wants to feed a lot</a:t>
              </a:r>
            </a:p>
          </p:txBody>
        </p:sp>
        <p:sp>
          <p:nvSpPr>
            <p:cNvPr id="16" name="Text Box 11">
              <a:extLst>
                <a:ext uri="{FF2B5EF4-FFF2-40B4-BE49-F238E27FC236}">
                  <a16:creationId xmlns:a16="http://schemas.microsoft.com/office/drawing/2014/main" id="{63C07E12-6EF0-5B4E-8E8A-B5737BAAF6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4525" y="4797425"/>
              <a:ext cx="302418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 b="1" i="1">
                <a:latin typeface="Arial Narrow" panose="020B0606020202030204" pitchFamily="34" charset="0"/>
              </a:endParaRPr>
            </a:p>
          </p:txBody>
        </p:sp>
        <p:sp>
          <p:nvSpPr>
            <p:cNvPr id="17" name="Text Box 12">
              <a:extLst>
                <a:ext uri="{FF2B5EF4-FFF2-40B4-BE49-F238E27FC236}">
                  <a16:creationId xmlns:a16="http://schemas.microsoft.com/office/drawing/2014/main" id="{37BCC289-4EA7-E148-B33C-57900C0B74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9286" y="4437063"/>
              <a:ext cx="2951163" cy="8413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dirty="0">
                  <a:latin typeface="Alegreya" pitchFamily="2" charset="0"/>
                </a:rPr>
                <a:t>Baby frustrated and refuses to suckle</a:t>
              </a:r>
            </a:p>
          </p:txBody>
        </p:sp>
        <p:sp>
          <p:nvSpPr>
            <p:cNvPr id="18" name="Text Box 13">
              <a:extLst>
                <a:ext uri="{FF2B5EF4-FFF2-40B4-BE49-F238E27FC236}">
                  <a16:creationId xmlns:a16="http://schemas.microsoft.com/office/drawing/2014/main" id="{5BB30B4C-7E30-644A-8CC7-E31746D901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3386" y="5373688"/>
              <a:ext cx="3167063" cy="83099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dirty="0">
                  <a:latin typeface="Alegreya" pitchFamily="2" charset="0"/>
                </a:rPr>
                <a:t>Baby’s weight gain slows</a:t>
              </a:r>
            </a:p>
          </p:txBody>
        </p:sp>
        <p:sp>
          <p:nvSpPr>
            <p:cNvPr id="19" name="AutoShape 14">
              <a:extLst>
                <a:ext uri="{FF2B5EF4-FFF2-40B4-BE49-F238E27FC236}">
                  <a16:creationId xmlns:a16="http://schemas.microsoft.com/office/drawing/2014/main" id="{7460863A-31FC-B045-858A-B7F1EF2D980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53879">
              <a:off x="3629025" y="3860800"/>
              <a:ext cx="2016125" cy="144463"/>
            </a:xfrm>
            <a:prstGeom prst="rightArrow">
              <a:avLst>
                <a:gd name="adj1" fmla="val 50000"/>
                <a:gd name="adj2" fmla="val 3489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" name="AutoShape 15">
              <a:extLst>
                <a:ext uri="{FF2B5EF4-FFF2-40B4-BE49-F238E27FC236}">
                  <a16:creationId xmlns:a16="http://schemas.microsoft.com/office/drawing/2014/main" id="{DF128291-FF3A-5E42-994E-A5B2305904E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34084" flipV="1">
              <a:off x="3641725" y="4365625"/>
              <a:ext cx="1944688" cy="142875"/>
            </a:xfrm>
            <a:prstGeom prst="rightArrow">
              <a:avLst>
                <a:gd name="adj1" fmla="val 50000"/>
                <a:gd name="adj2" fmla="val 34027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" name="AutoShape 16">
              <a:extLst>
                <a:ext uri="{FF2B5EF4-FFF2-40B4-BE49-F238E27FC236}">
                  <a16:creationId xmlns:a16="http://schemas.microsoft.com/office/drawing/2014/main" id="{BACAA785-937B-C146-9133-6C4C4BBBF6E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98047">
              <a:off x="3633788" y="5002213"/>
              <a:ext cx="1914525" cy="142875"/>
            </a:xfrm>
            <a:prstGeom prst="rightArrow">
              <a:avLst>
                <a:gd name="adj1" fmla="val 50000"/>
                <a:gd name="adj2" fmla="val 33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" name="AutoShape 17">
              <a:extLst>
                <a:ext uri="{FF2B5EF4-FFF2-40B4-BE49-F238E27FC236}">
                  <a16:creationId xmlns:a16="http://schemas.microsoft.com/office/drawing/2014/main" id="{C95ED1EF-22B7-9E44-86D1-D13DA2CC2F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07756">
              <a:off x="3633788" y="5384800"/>
              <a:ext cx="1806575" cy="131763"/>
            </a:xfrm>
            <a:prstGeom prst="rightArrow">
              <a:avLst>
                <a:gd name="adj1" fmla="val 50000"/>
                <a:gd name="adj2" fmla="val 3427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" name="AutoShape 8">
              <a:extLst>
                <a:ext uri="{FF2B5EF4-FFF2-40B4-BE49-F238E27FC236}">
                  <a16:creationId xmlns:a16="http://schemas.microsoft.com/office/drawing/2014/main" id="{BF44020C-80E4-1545-A50A-3BCC7C7A4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4507" y="4336026"/>
              <a:ext cx="144463" cy="649287"/>
            </a:xfrm>
            <a:prstGeom prst="downArrow">
              <a:avLst>
                <a:gd name="adj1" fmla="val 50000"/>
                <a:gd name="adj2" fmla="val 1370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8533907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72863" y="323850"/>
            <a:ext cx="10158413" cy="1260475"/>
          </a:xfrm>
        </p:spPr>
        <p:txBody>
          <a:bodyPr/>
          <a:lstStyle/>
          <a:p>
            <a:r>
              <a:rPr lang="en-GB" altLang="en-US" sz="3600" b="0" dirty="0">
                <a:solidFill>
                  <a:srgbClr val="9D202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Causes of poor attachment</a:t>
            </a:r>
            <a:br>
              <a:rPr lang="en-GB" altLang="en-US" sz="3600" b="0" dirty="0">
                <a:solidFill>
                  <a:srgbClr val="9D202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</a:br>
            <a:endParaRPr lang="en-GB" altLang="en-US" sz="3600" b="0" dirty="0">
              <a:solidFill>
                <a:srgbClr val="9D2024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9667180" y="74613"/>
            <a:ext cx="94208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24/12</a:t>
            </a: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2574925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100"/>
          </a:p>
        </p:txBody>
      </p:sp>
      <p:sp>
        <p:nvSpPr>
          <p:cNvPr id="18" name="Text Box 5">
            <a:extLst>
              <a:ext uri="{FF2B5EF4-FFF2-40B4-BE49-F238E27FC236}">
                <a16:creationId xmlns:a16="http://schemas.microsoft.com/office/drawing/2014/main" id="{DC7525C2-F671-8846-8741-4B16A05A2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132" y="1472674"/>
            <a:ext cx="8856984" cy="459818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0"/>
              </a:spcBef>
              <a:buFontTx/>
              <a:buNone/>
            </a:pPr>
            <a:r>
              <a:rPr lang="en-GB" altLang="en-US" sz="2400" dirty="0">
                <a:latin typeface="Alegreya" pitchFamily="2" charset="0"/>
              </a:rPr>
              <a:t>   </a:t>
            </a:r>
            <a:r>
              <a:rPr lang="en-GB" altLang="en-US" sz="2400" b="1" dirty="0">
                <a:latin typeface="Alegreya" pitchFamily="2" charset="0"/>
              </a:rPr>
              <a:t>Use of feeding bottle</a:t>
            </a:r>
            <a:r>
              <a:rPr lang="en-GB" altLang="en-US" sz="2400" i="1" dirty="0">
                <a:latin typeface="Alegreya" pitchFamily="2" charset="0"/>
              </a:rPr>
              <a:t>	</a:t>
            </a:r>
            <a:r>
              <a:rPr lang="en-GB" altLang="en-US" sz="2400" dirty="0">
                <a:latin typeface="Alegreya" pitchFamily="2" charset="0"/>
              </a:rPr>
              <a:t>before breastfeeding established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 dirty="0">
                <a:latin typeface="Alegreya" pitchFamily="2" charset="0"/>
              </a:rPr>
              <a:t>				</a:t>
            </a:r>
            <a:r>
              <a:rPr lang="en-GB" altLang="en-US" sz="2400" dirty="0">
                <a:latin typeface="Alegreya" pitchFamily="2" charset="0"/>
              </a:rPr>
              <a:t>for later supplements</a:t>
            </a:r>
          </a:p>
          <a:p>
            <a:pPr>
              <a:spcBef>
                <a:spcPct val="40000"/>
              </a:spcBef>
              <a:buFontTx/>
              <a:buNone/>
            </a:pPr>
            <a:r>
              <a:rPr lang="en-GB" altLang="en-US" sz="2400" i="1" dirty="0">
                <a:latin typeface="Alegreya" pitchFamily="2" charset="0"/>
              </a:rPr>
              <a:t>   </a:t>
            </a:r>
            <a:r>
              <a:rPr lang="en-GB" altLang="en-US" sz="2400" b="1" dirty="0">
                <a:latin typeface="Alegreya" pitchFamily="2" charset="0"/>
              </a:rPr>
              <a:t>Inexperienced mother</a:t>
            </a:r>
            <a:r>
              <a:rPr lang="en-GB" altLang="en-US" sz="2400" b="1" i="1" dirty="0">
                <a:latin typeface="Alegreya" pitchFamily="2" charset="0"/>
              </a:rPr>
              <a:t>	</a:t>
            </a:r>
            <a:r>
              <a:rPr lang="en-GB" altLang="en-US" sz="2400" dirty="0">
                <a:latin typeface="Alegreya" pitchFamily="2" charset="0"/>
              </a:rPr>
              <a:t>first baby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Alegreya" pitchFamily="2" charset="0"/>
              </a:rPr>
              <a:t>				previous bottle feeder</a:t>
            </a:r>
          </a:p>
          <a:p>
            <a:pPr>
              <a:spcBef>
                <a:spcPct val="40000"/>
              </a:spcBef>
              <a:buFontTx/>
              <a:buNone/>
            </a:pPr>
            <a:r>
              <a:rPr lang="en-GB" altLang="en-US" sz="2400" i="1" dirty="0">
                <a:latin typeface="Alegreya" pitchFamily="2" charset="0"/>
              </a:rPr>
              <a:t>   </a:t>
            </a:r>
            <a:r>
              <a:rPr lang="en-GB" altLang="en-US" sz="2400" b="1" dirty="0">
                <a:latin typeface="Alegreya" pitchFamily="2" charset="0"/>
              </a:rPr>
              <a:t>Functional difficulty</a:t>
            </a:r>
            <a:r>
              <a:rPr lang="en-GB" altLang="en-US" sz="2400" i="1" dirty="0">
                <a:latin typeface="Alegreya" pitchFamily="2" charset="0"/>
              </a:rPr>
              <a:t>	</a:t>
            </a:r>
            <a:r>
              <a:rPr lang="en-GB" altLang="en-US" sz="2400" dirty="0">
                <a:latin typeface="Alegreya" pitchFamily="2" charset="0"/>
              </a:rPr>
              <a:t>delayed start to breastfeeding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Alegreya" pitchFamily="2" charset="0"/>
              </a:rPr>
              <a:t>				small or weak baby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Alegreya" pitchFamily="2" charset="0"/>
              </a:rPr>
              <a:t>				breast poorly protractile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Alegreya" pitchFamily="2" charset="0"/>
              </a:rPr>
              <a:t>				engorgement</a:t>
            </a:r>
          </a:p>
          <a:p>
            <a:pPr>
              <a:spcBef>
                <a:spcPct val="40000"/>
              </a:spcBef>
              <a:buFontTx/>
              <a:buNone/>
            </a:pPr>
            <a:r>
              <a:rPr lang="en-GB" altLang="en-US" sz="2400" i="1" dirty="0">
                <a:latin typeface="Alegreya" pitchFamily="2" charset="0"/>
              </a:rPr>
              <a:t>   </a:t>
            </a:r>
            <a:r>
              <a:rPr lang="en-GB" altLang="en-US" sz="2400" b="1" dirty="0">
                <a:latin typeface="Alegreya" pitchFamily="2" charset="0"/>
              </a:rPr>
              <a:t>Lack of skilled support</a:t>
            </a:r>
            <a:r>
              <a:rPr lang="en-GB" altLang="en-US" sz="2400" dirty="0">
                <a:latin typeface="Alegreya" pitchFamily="2" charset="0"/>
              </a:rPr>
              <a:t>	less traditional help and community 					support doctors, midwives, nurses</a:t>
            </a:r>
            <a:br>
              <a:rPr lang="en-GB" altLang="en-US" sz="2400" dirty="0">
                <a:latin typeface="Alegreya" pitchFamily="2" charset="0"/>
              </a:rPr>
            </a:br>
            <a:r>
              <a:rPr lang="en-GB" altLang="en-US" sz="2400" dirty="0">
                <a:latin typeface="Alegreya" pitchFamily="2" charset="0"/>
              </a:rPr>
              <a:t>				</a:t>
            </a:r>
            <a:r>
              <a:rPr lang="en-GB" altLang="en-US" sz="2400">
                <a:latin typeface="Alegreya" pitchFamily="2" charset="0"/>
              </a:rPr>
              <a:t>not trained </a:t>
            </a:r>
            <a:r>
              <a:rPr lang="en-GB" altLang="en-US" sz="2400" dirty="0">
                <a:latin typeface="Alegreya" pitchFamily="2" charset="0"/>
              </a:rPr>
              <a:t>to help		</a:t>
            </a:r>
            <a:endParaRPr lang="en-GB" altLang="en-US" sz="2400" i="1" dirty="0">
              <a:latin typeface="Alegre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9248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4">
            <a:extLst>
              <a:ext uri="{FF2B5EF4-FFF2-40B4-BE49-F238E27FC236}">
                <a16:creationId xmlns:a16="http://schemas.microsoft.com/office/drawing/2014/main" id="{6BB1B33F-49DB-3A49-89F5-9226AD876A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15752" y="2986303"/>
          <a:ext cx="4884738" cy="332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5654783" imgH="4079068" progId="Photoshop.Image.5">
                  <p:embed/>
                </p:oleObj>
              </mc:Choice>
              <mc:Fallback>
                <p:oleObj name="Image" r:id="rId3" imgW="5654783" imgH="4079068" progId="Photoshop.Image.5">
                  <p:embed/>
                  <p:pic>
                    <p:nvPicPr>
                      <p:cNvPr id="10" name="Object 4">
                        <a:extLst>
                          <a:ext uri="{FF2B5EF4-FFF2-40B4-BE49-F238E27FC236}">
                            <a16:creationId xmlns:a16="http://schemas.microsoft.com/office/drawing/2014/main" id="{6BB1B33F-49DB-3A49-89F5-9226AD876A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5752" y="2986303"/>
                        <a:ext cx="4884738" cy="332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72863" y="331828"/>
            <a:ext cx="10158413" cy="1260475"/>
          </a:xfrm>
        </p:spPr>
        <p:txBody>
          <a:bodyPr/>
          <a:lstStyle/>
          <a:p>
            <a:r>
              <a:rPr lang="en-GB" altLang="en-US" sz="3600" b="0" dirty="0">
                <a:solidFill>
                  <a:srgbClr val="9D202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Reflexes in the baby</a:t>
            </a:r>
            <a:endParaRPr lang="en-GB" altLang="en-US" sz="3600" b="0" kern="1200" dirty="0">
              <a:solidFill>
                <a:srgbClr val="9D2024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9667180" y="74613"/>
            <a:ext cx="94208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24/13</a:t>
            </a: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2574925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100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6A1269E7-A7DE-3F44-9FFB-CE0638281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2627" y="1759079"/>
            <a:ext cx="3455988" cy="136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193" tIns="44596" rIns="89193" bIns="44596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22288" indent="-325438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42988" indent="-26035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5275" indent="-26035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5975" indent="-26035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1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03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75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47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967" b="1" dirty="0">
                <a:latin typeface="Alegreya" pitchFamily="2" charset="0"/>
              </a:rPr>
              <a:t>Rooting reflex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GB" altLang="en-US" sz="1796" dirty="0">
                <a:latin typeface="Alegreya" pitchFamily="2" charset="0"/>
              </a:rPr>
              <a:t>When something touches the lips, the baby opens the mouth and puts the tongue down and forward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09A19F57-706F-E04B-B1E5-2B20CC322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0940" y="2503293"/>
            <a:ext cx="2808288" cy="1083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193" tIns="44596" rIns="89193" bIns="44596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22288" indent="-325438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42988" indent="-26035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5275" indent="-26035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5975" indent="-26035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1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03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75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47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967" b="1" dirty="0">
                <a:latin typeface="Alegreya" pitchFamily="2" charset="0"/>
              </a:rPr>
              <a:t>Sucking reflex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GB" altLang="en-US" sz="1796" dirty="0">
                <a:latin typeface="Alegreya" pitchFamily="2" charset="0"/>
              </a:rPr>
              <a:t>When something touches the palate, the baby sucks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D68D73C6-B714-2C4E-B56A-03B9A7127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1390" y="5433267"/>
            <a:ext cx="2808288" cy="1083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193" tIns="44596" rIns="89193" bIns="44596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22288" indent="-325438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42988" indent="-26035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5275" indent="-26035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5975" indent="-26035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1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03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75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47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967" b="1" dirty="0">
                <a:latin typeface="Alegreya" pitchFamily="2" charset="0"/>
              </a:rPr>
              <a:t>Swallowing reflex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GB" altLang="en-US" sz="1796" dirty="0">
                <a:latin typeface="Alegreya" pitchFamily="2" charset="0"/>
              </a:rPr>
              <a:t>When the mouth fills with milk, the baby swallows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B946B2A9-AE86-A241-8F96-C69F465B5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602" y="3320048"/>
            <a:ext cx="1871663" cy="20509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193" tIns="44596" rIns="89193" bIns="44596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22288" indent="-325438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42988" indent="-26035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5275" indent="-26035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5975" indent="-26035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1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03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75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47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967" b="1" dirty="0">
                <a:latin typeface="Alegreya" pitchFamily="2" charset="0"/>
              </a:rPr>
              <a:t>Skill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GB" altLang="en-US" sz="1796" dirty="0">
                <a:latin typeface="Alegreya" pitchFamily="2" charset="0"/>
              </a:rPr>
              <a:t>The mother learns to position the baby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GB" altLang="en-US" sz="1796" dirty="0">
                <a:latin typeface="Alegreya" pitchFamily="2" charset="0"/>
              </a:rPr>
              <a:t>The baby learns to take the breast</a:t>
            </a:r>
          </a:p>
        </p:txBody>
      </p:sp>
    </p:spTree>
    <p:extLst>
      <p:ext uri="{BB962C8B-B14F-4D97-AF65-F5344CB8AC3E}">
        <p14:creationId xmlns:p14="http://schemas.microsoft.com/office/powerpoint/2010/main" val="11204535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848" y="331828"/>
            <a:ext cx="10031412" cy="1260475"/>
          </a:xfrm>
        </p:spPr>
        <p:txBody>
          <a:bodyPr/>
          <a:lstStyle/>
          <a:p>
            <a:r>
              <a:rPr lang="en-GB" altLang="en-US" sz="3600" b="0" dirty="0">
                <a:solidFill>
                  <a:srgbClr val="9D202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Session 25: Assessing a breastfeed 2 – objectives</a:t>
            </a:r>
            <a:endParaRPr lang="en-GB" altLang="en-US" sz="3600" b="0" kern="1200" dirty="0">
              <a:solidFill>
                <a:srgbClr val="9D2024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848" y="1821220"/>
            <a:ext cx="10031412" cy="5546725"/>
          </a:xfrm>
        </p:spPr>
        <p:txBody>
          <a:bodyPr/>
          <a:lstStyle/>
          <a:p>
            <a:pPr eaLnBrk="1" hangingPunct="1"/>
            <a:r>
              <a:rPr lang="en-GB" altLang="en-US" sz="3000" dirty="0">
                <a:latin typeface="Alegreya" pitchFamily="2" charset="0"/>
              </a:rPr>
              <a:t>After completing this session, participants will be able to: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latin typeface="Alegreya" pitchFamily="2" charset="0"/>
              </a:rPr>
              <a:t>explain the contents and arrangement of the </a:t>
            </a:r>
            <a:r>
              <a:rPr lang="en-GB" sz="2800" cap="small" dirty="0">
                <a:latin typeface="Alegreya" pitchFamily="2" charset="0"/>
              </a:rPr>
              <a:t>Job aid: Breastfeed observation</a:t>
            </a:r>
            <a:endParaRPr lang="en-US" sz="2800" dirty="0">
              <a:latin typeface="Alegreya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latin typeface="Alegreya" pitchFamily="2" charset="0"/>
              </a:rPr>
              <a:t>describe how to assess a breastfeed using the </a:t>
            </a:r>
            <a:r>
              <a:rPr lang="en-GB" sz="2800" cap="small" dirty="0">
                <a:latin typeface="Alegreya" pitchFamily="2" charset="0"/>
              </a:rPr>
              <a:t>Job aid: Breastfeed observation</a:t>
            </a:r>
            <a:endParaRPr lang="en-US" sz="2800" dirty="0">
              <a:latin typeface="Alegreya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latin typeface="Alegreya" pitchFamily="2" charset="0"/>
              </a:rPr>
              <a:t>describe how to recognize a mother who needs help</a:t>
            </a:r>
            <a:endParaRPr lang="en-GB" altLang="en-US" sz="3000" dirty="0">
              <a:latin typeface="Alegreya" pitchFamily="2" charset="0"/>
            </a:endParaRPr>
          </a:p>
          <a:p>
            <a:pPr>
              <a:defRPr/>
            </a:pPr>
            <a:endParaRPr lang="en-GB" altLang="en-US" sz="3000" kern="1200" dirty="0">
              <a:latin typeface="Alegreya" pitchFamily="2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25/1</a:t>
            </a: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2574925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848" y="331828"/>
            <a:ext cx="10031412" cy="1260475"/>
          </a:xfrm>
        </p:spPr>
        <p:txBody>
          <a:bodyPr/>
          <a:lstStyle/>
          <a:p>
            <a:r>
              <a:rPr lang="en-GB" altLang="en-US" sz="3600" b="0" dirty="0">
                <a:solidFill>
                  <a:srgbClr val="9D202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What are the differences between these milks?</a:t>
            </a:r>
            <a:endParaRPr lang="en-GB" altLang="en-US" sz="3600" b="0" kern="1200" dirty="0">
              <a:solidFill>
                <a:srgbClr val="9D2024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23/3</a:t>
            </a: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2574925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100"/>
          </a:p>
        </p:txBody>
      </p:sp>
      <p:pic>
        <p:nvPicPr>
          <p:cNvPr id="7" name="Picture 1029" descr="BFC Fig 1">
            <a:extLst>
              <a:ext uri="{FF2B5EF4-FFF2-40B4-BE49-F238E27FC236}">
                <a16:creationId xmlns:a16="http://schemas.microsoft.com/office/drawing/2014/main" id="{71267ECE-BEF7-614F-8A42-382686E0B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"/>
          <a:stretch>
            <a:fillRect/>
          </a:stretch>
        </p:blipFill>
        <p:spPr bwMode="auto">
          <a:xfrm>
            <a:off x="6711776" y="2836465"/>
            <a:ext cx="201930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31">
            <a:extLst>
              <a:ext uri="{FF2B5EF4-FFF2-40B4-BE49-F238E27FC236}">
                <a16:creationId xmlns:a16="http://schemas.microsoft.com/office/drawing/2014/main" id="{BD156AE3-C0FE-1E44-A252-2BC5A5E38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6340" y="2254631"/>
            <a:ext cx="1729569" cy="4154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b="1" dirty="0">
                <a:latin typeface="Alegreya" pitchFamily="2" charset="0"/>
              </a:rPr>
              <a:t>Human</a:t>
            </a:r>
          </a:p>
        </p:txBody>
      </p:sp>
      <p:pic>
        <p:nvPicPr>
          <p:cNvPr id="9" name="Picture 1032" descr="BFC Fig 1">
            <a:extLst>
              <a:ext uri="{FF2B5EF4-FFF2-40B4-BE49-F238E27FC236}">
                <a16:creationId xmlns:a16="http://schemas.microsoft.com/office/drawing/2014/main" id="{D18AA23E-0ED3-D747-8299-FFE20464E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"/>
          <a:stretch>
            <a:fillRect/>
          </a:stretch>
        </p:blipFill>
        <p:spPr bwMode="auto">
          <a:xfrm>
            <a:off x="2031826" y="2836465"/>
            <a:ext cx="44958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033">
            <a:extLst>
              <a:ext uri="{FF2B5EF4-FFF2-40B4-BE49-F238E27FC236}">
                <a16:creationId xmlns:a16="http://schemas.microsoft.com/office/drawing/2014/main" id="{F8992D77-831D-5B4D-BCA5-A31BF400D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5600" y="6507643"/>
            <a:ext cx="17281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 b="1" dirty="0">
                <a:latin typeface="Alegreya" pitchFamily="2" charset="0"/>
              </a:rPr>
              <a:t>70 kcal/100 mL</a:t>
            </a:r>
          </a:p>
        </p:txBody>
      </p:sp>
      <p:sp>
        <p:nvSpPr>
          <p:cNvPr id="11" name="Text Box 1034">
            <a:extLst>
              <a:ext uri="{FF2B5EF4-FFF2-40B4-BE49-F238E27FC236}">
                <a16:creationId xmlns:a16="http://schemas.microsoft.com/office/drawing/2014/main" id="{2B3283CB-783F-8147-81ED-1288B56D3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778" y="5681106"/>
            <a:ext cx="144029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700" dirty="0">
                <a:latin typeface="Arial Narrow" panose="020B0606020202030204" pitchFamily="34" charset="0"/>
              </a:rPr>
              <a:t>           </a:t>
            </a:r>
            <a:r>
              <a:rPr lang="en-GB" altLang="en-US" sz="1700" b="1" dirty="0">
                <a:latin typeface="Arial Narrow" panose="020B0606020202030204" pitchFamily="34" charset="0"/>
              </a:rPr>
              <a:t>+</a:t>
            </a:r>
            <a:r>
              <a:rPr lang="en-GB" altLang="en-US" sz="1700" dirty="0">
                <a:latin typeface="Arial Narrow" panose="020B0606020202030204" pitchFamily="34" charset="0"/>
              </a:rPr>
              <a:t>   </a:t>
            </a:r>
          </a:p>
          <a:p>
            <a:pPr algn="ctr"/>
            <a:r>
              <a:rPr lang="en-GB" altLang="en-US" sz="1700" dirty="0">
                <a:latin typeface="Arial Narrow" panose="020B0606020202030204" pitchFamily="34" charset="0"/>
              </a:rPr>
              <a:t>sucrose</a:t>
            </a:r>
          </a:p>
        </p:txBody>
      </p:sp>
      <p:sp>
        <p:nvSpPr>
          <p:cNvPr id="14" name="Text Box 1037">
            <a:extLst>
              <a:ext uri="{FF2B5EF4-FFF2-40B4-BE49-F238E27FC236}">
                <a16:creationId xmlns:a16="http://schemas.microsoft.com/office/drawing/2014/main" id="{009CED51-EBE6-9B41-8F4F-FCCEE7D53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212" y="2996167"/>
            <a:ext cx="88755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altLang="en-US" dirty="0">
                <a:latin typeface="Alegreya" pitchFamily="2" charset="0"/>
              </a:rPr>
              <a:t>Varies</a:t>
            </a:r>
            <a:br>
              <a:rPr lang="en-GB" altLang="en-US" dirty="0">
                <a:latin typeface="Alegreya" pitchFamily="2" charset="0"/>
              </a:rPr>
            </a:br>
            <a:r>
              <a:rPr lang="en-GB" altLang="en-US" dirty="0">
                <a:latin typeface="Alegreya" pitchFamily="2" charset="0"/>
              </a:rPr>
              <a:t>0.9%</a:t>
            </a:r>
          </a:p>
        </p:txBody>
      </p:sp>
      <p:sp>
        <p:nvSpPr>
          <p:cNvPr id="15" name="Text Box 1038">
            <a:extLst>
              <a:ext uri="{FF2B5EF4-FFF2-40B4-BE49-F238E27FC236}">
                <a16:creationId xmlns:a16="http://schemas.microsoft.com/office/drawing/2014/main" id="{3FD0B020-EF07-9A42-82B4-F93A24FDA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3967" y="2996167"/>
            <a:ext cx="128325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>
                <a:latin typeface="Alegreya" pitchFamily="2" charset="0"/>
              </a:rPr>
              <a:t>constant </a:t>
            </a:r>
            <a:br>
              <a:rPr lang="en-GB" altLang="en-US" dirty="0">
                <a:latin typeface="Alegreya" pitchFamily="2" charset="0"/>
              </a:rPr>
            </a:br>
            <a:r>
              <a:rPr lang="en-GB" altLang="en-US" dirty="0">
                <a:latin typeface="Alegreya" pitchFamily="2" charset="0"/>
              </a:rPr>
              <a:t>1.5%</a:t>
            </a:r>
          </a:p>
        </p:txBody>
      </p:sp>
      <p:sp>
        <p:nvSpPr>
          <p:cNvPr id="16" name="Text Box 1039">
            <a:extLst>
              <a:ext uri="{FF2B5EF4-FFF2-40B4-BE49-F238E27FC236}">
                <a16:creationId xmlns:a16="http://schemas.microsoft.com/office/drawing/2014/main" id="{929FB671-3DCE-BC4B-92B7-C347FFC29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7154" y="5868863"/>
            <a:ext cx="163656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1700" b="1" dirty="0">
                <a:latin typeface="Arial Narrow" panose="020B0606020202030204" pitchFamily="34" charset="0"/>
              </a:rPr>
              <a:t>+ </a:t>
            </a:r>
            <a:r>
              <a:rPr lang="en-GB" altLang="en-US" sz="1700" dirty="0">
                <a:latin typeface="Arial Narrow" panose="020B0606020202030204" pitchFamily="34" charset="0"/>
              </a:rPr>
              <a:t>oligosaccharides</a:t>
            </a:r>
          </a:p>
        </p:txBody>
      </p:sp>
      <p:sp>
        <p:nvSpPr>
          <p:cNvPr id="17" name="Text Box 1031">
            <a:extLst>
              <a:ext uri="{FF2B5EF4-FFF2-40B4-BE49-F238E27FC236}">
                <a16:creationId xmlns:a16="http://schemas.microsoft.com/office/drawing/2014/main" id="{06933C49-FB27-2D44-8797-93137A3B3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0596" y="2254631"/>
            <a:ext cx="1729569" cy="4154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b="1" dirty="0">
                <a:latin typeface="Alegreya" pitchFamily="2" charset="0"/>
              </a:rPr>
              <a:t>Cow’s</a:t>
            </a:r>
          </a:p>
        </p:txBody>
      </p:sp>
      <p:sp>
        <p:nvSpPr>
          <p:cNvPr id="18" name="Text Box 1031">
            <a:extLst>
              <a:ext uri="{FF2B5EF4-FFF2-40B4-BE49-F238E27FC236}">
                <a16:creationId xmlns:a16="http://schemas.microsoft.com/office/drawing/2014/main" id="{822360C9-FEF3-A048-AC7F-4FF1A61B6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5483" y="2254631"/>
            <a:ext cx="1729569" cy="4154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b="1" dirty="0">
                <a:latin typeface="Alegreya" pitchFamily="2" charset="0"/>
              </a:rPr>
              <a:t>Formula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CF92A1-8005-8E42-8429-A0BD79C4CCD2}"/>
              </a:ext>
            </a:extLst>
          </p:cNvPr>
          <p:cNvSpPr/>
          <p:nvPr/>
        </p:nvSpPr>
        <p:spPr>
          <a:xfrm>
            <a:off x="4459741" y="6482183"/>
            <a:ext cx="17780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000" b="1" dirty="0">
                <a:latin typeface="Alegreya" pitchFamily="2" charset="0"/>
              </a:rPr>
              <a:t>66 kcal/100 mL </a:t>
            </a:r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A57C20-3E0C-6C49-A2C1-77E5570AA631}"/>
              </a:ext>
            </a:extLst>
          </p:cNvPr>
          <p:cNvSpPr/>
          <p:nvPr/>
        </p:nvSpPr>
        <p:spPr>
          <a:xfrm>
            <a:off x="6837939" y="6462995"/>
            <a:ext cx="17363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000" b="1" dirty="0">
                <a:latin typeface="Alegreya" pitchFamily="2" charset="0"/>
              </a:rPr>
              <a:t>68 kcal/100 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60659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848" y="331828"/>
            <a:ext cx="10031412" cy="1153881"/>
          </a:xfrm>
        </p:spPr>
        <p:txBody>
          <a:bodyPr/>
          <a:lstStyle/>
          <a:p>
            <a:r>
              <a:rPr lang="en-GB" altLang="en-US" sz="3600" b="0" dirty="0">
                <a:solidFill>
                  <a:srgbClr val="9D202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Differences in the quality of proteins in different milks</a:t>
            </a:r>
            <a:endParaRPr lang="en-GB" altLang="en-US" sz="3600" b="0" kern="1200" dirty="0">
              <a:solidFill>
                <a:srgbClr val="9D2024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23/4</a:t>
            </a: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2574925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1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98E04A-C738-7D4C-B7C1-8A985586B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24" y="1546711"/>
            <a:ext cx="9471190" cy="5907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8A2A219-AE15-9B4C-ADF4-81D4B13F9FB8}"/>
              </a:ext>
            </a:extLst>
          </p:cNvPr>
          <p:cNvSpPr/>
          <p:nvPr/>
        </p:nvSpPr>
        <p:spPr bwMode="auto">
          <a:xfrm>
            <a:off x="3546500" y="1546711"/>
            <a:ext cx="6480720" cy="4337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 Box 1031">
            <a:extLst>
              <a:ext uri="{FF2B5EF4-FFF2-40B4-BE49-F238E27FC236}">
                <a16:creationId xmlns:a16="http://schemas.microsoft.com/office/drawing/2014/main" id="{E534E5D8-79ED-7D4E-8557-5A7592422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524" y="1548383"/>
            <a:ext cx="1729569" cy="4154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b="1" dirty="0">
                <a:latin typeface="Alegreya" pitchFamily="2" charset="0"/>
              </a:rPr>
              <a:t>Human</a:t>
            </a:r>
          </a:p>
        </p:txBody>
      </p:sp>
      <p:sp>
        <p:nvSpPr>
          <p:cNvPr id="8" name="Text Box 1031">
            <a:extLst>
              <a:ext uri="{FF2B5EF4-FFF2-40B4-BE49-F238E27FC236}">
                <a16:creationId xmlns:a16="http://schemas.microsoft.com/office/drawing/2014/main" id="{CF237918-08BD-2445-9746-BF7A85DE6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635" y="1548383"/>
            <a:ext cx="1729569" cy="4154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b="1" dirty="0">
                <a:latin typeface="Alegreya" pitchFamily="2" charset="0"/>
              </a:rPr>
              <a:t>Cow’s</a:t>
            </a:r>
          </a:p>
        </p:txBody>
      </p:sp>
    </p:spTree>
    <p:extLst>
      <p:ext uri="{BB962C8B-B14F-4D97-AF65-F5344CB8AC3E}">
        <p14:creationId xmlns:p14="http://schemas.microsoft.com/office/powerpoint/2010/main" val="4189233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848" y="331828"/>
            <a:ext cx="10031412" cy="1260475"/>
          </a:xfrm>
        </p:spPr>
        <p:txBody>
          <a:bodyPr/>
          <a:lstStyle/>
          <a:p>
            <a:r>
              <a:rPr lang="en-GB" altLang="en-US" sz="3600" b="0" dirty="0">
                <a:solidFill>
                  <a:srgbClr val="9D202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Differences in the fats of different milks</a:t>
            </a:r>
            <a:endParaRPr lang="en-GB" altLang="en-US" sz="3600" b="0" kern="1200" dirty="0">
              <a:solidFill>
                <a:srgbClr val="9D2024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23/5</a:t>
            </a: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2574925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1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B4AEA3-557E-FD41-AB0D-860F67EE11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148" y="1739782"/>
            <a:ext cx="10031412" cy="513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88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848" y="331828"/>
            <a:ext cx="10031412" cy="1260475"/>
          </a:xfrm>
        </p:spPr>
        <p:txBody>
          <a:bodyPr/>
          <a:lstStyle/>
          <a:p>
            <a:r>
              <a:rPr lang="en-GB" altLang="en-US" sz="3600" b="0" dirty="0">
                <a:solidFill>
                  <a:srgbClr val="9D202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Vitamins in different milks</a:t>
            </a:r>
            <a:endParaRPr lang="en-GB" altLang="en-US" sz="3600" b="0" kern="1200" dirty="0">
              <a:solidFill>
                <a:srgbClr val="9D2024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23/6</a:t>
            </a: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2574925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1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641045-F09F-2841-8BF6-DDC5846B3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219" y="1300004"/>
            <a:ext cx="6188670" cy="61530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B06B969-F8DC-8E49-B9EE-AB75DC1083E5}"/>
              </a:ext>
            </a:extLst>
          </p:cNvPr>
          <p:cNvSpPr/>
          <p:nvPr/>
        </p:nvSpPr>
        <p:spPr bwMode="auto">
          <a:xfrm>
            <a:off x="2106340" y="1188343"/>
            <a:ext cx="7344816" cy="648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 Box 1031">
            <a:extLst>
              <a:ext uri="{FF2B5EF4-FFF2-40B4-BE49-F238E27FC236}">
                <a16:creationId xmlns:a16="http://schemas.microsoft.com/office/drawing/2014/main" id="{751A37A4-5D14-204B-97B1-5AA7A5420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404" y="1420917"/>
            <a:ext cx="1729569" cy="4154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b="1" dirty="0">
                <a:latin typeface="Alegreya" pitchFamily="2" charset="0"/>
              </a:rPr>
              <a:t>Human</a:t>
            </a:r>
          </a:p>
        </p:txBody>
      </p:sp>
      <p:sp>
        <p:nvSpPr>
          <p:cNvPr id="8" name="Text Box 1031">
            <a:extLst>
              <a:ext uri="{FF2B5EF4-FFF2-40B4-BE49-F238E27FC236}">
                <a16:creationId xmlns:a16="http://schemas.microsoft.com/office/drawing/2014/main" id="{5DDF3B19-823A-274D-BFCD-24F2109C8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4812" y="1420917"/>
            <a:ext cx="1729569" cy="4154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b="1" dirty="0">
                <a:latin typeface="Alegreya" pitchFamily="2" charset="0"/>
              </a:rPr>
              <a:t>Cow’s</a:t>
            </a:r>
          </a:p>
        </p:txBody>
      </p:sp>
    </p:spTree>
    <p:extLst>
      <p:ext uri="{BB962C8B-B14F-4D97-AF65-F5344CB8AC3E}">
        <p14:creationId xmlns:p14="http://schemas.microsoft.com/office/powerpoint/2010/main" val="690254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848" y="331828"/>
            <a:ext cx="10031412" cy="1260475"/>
          </a:xfrm>
        </p:spPr>
        <p:txBody>
          <a:bodyPr/>
          <a:lstStyle/>
          <a:p>
            <a:r>
              <a:rPr lang="en-GB" altLang="en-US" sz="3600" b="0" dirty="0">
                <a:solidFill>
                  <a:srgbClr val="9D202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Iron in milk </a:t>
            </a:r>
            <a:endParaRPr lang="en-GB" altLang="en-US" sz="3600" b="0" kern="1200" dirty="0">
              <a:solidFill>
                <a:srgbClr val="9D2024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23/7</a:t>
            </a: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2574925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1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B6F1BF-4C81-D048-BD4E-089D55022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1158" y="1408120"/>
            <a:ext cx="6311083" cy="583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98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848" y="331828"/>
            <a:ext cx="10031412" cy="1260475"/>
          </a:xfrm>
        </p:spPr>
        <p:txBody>
          <a:bodyPr/>
          <a:lstStyle/>
          <a:p>
            <a:r>
              <a:rPr lang="en-GB" altLang="en-US" sz="3600" b="0" dirty="0">
                <a:solidFill>
                  <a:srgbClr val="9D202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Protection against infection</a:t>
            </a:r>
            <a:endParaRPr lang="en-GB" altLang="en-US" sz="3600" b="0" kern="1200" dirty="0">
              <a:solidFill>
                <a:srgbClr val="9D2024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23/8</a:t>
            </a: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2574925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100"/>
          </a:p>
        </p:txBody>
      </p:sp>
      <p:grpSp>
        <p:nvGrpSpPr>
          <p:cNvPr id="8" name="Group 31">
            <a:extLst>
              <a:ext uri="{FF2B5EF4-FFF2-40B4-BE49-F238E27FC236}">
                <a16:creationId xmlns:a16="http://schemas.microsoft.com/office/drawing/2014/main" id="{5697523B-3B95-D149-8582-A607B3A1679F}"/>
              </a:ext>
            </a:extLst>
          </p:cNvPr>
          <p:cNvGrpSpPr>
            <a:grpSpLocks/>
          </p:cNvGrpSpPr>
          <p:nvPr/>
        </p:nvGrpSpPr>
        <p:grpSpPr bwMode="auto">
          <a:xfrm>
            <a:off x="666752" y="1758632"/>
            <a:ext cx="9207497" cy="4472147"/>
            <a:chOff x="-105" y="1252"/>
            <a:chExt cx="5800" cy="2561"/>
          </a:xfrm>
        </p:grpSpPr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C691501F-866F-2A4B-8B6A-71D5AACDCD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0" y="1256"/>
              <a:ext cx="1733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marL="357188" indent="-357188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082675" indent="-4572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719263" indent="-4572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355850" indent="-4572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992438" indent="-4572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3449638" indent="-457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906838" indent="-457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4364038" indent="-457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821238" indent="-457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dirty="0">
                  <a:latin typeface="Alegreya" pitchFamily="2" charset="0"/>
                </a:rPr>
                <a:t>1.	Mother infected</a:t>
              </a:r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4600A86B-E909-0B47-9F43-FB03D1805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" y="1252"/>
              <a:ext cx="1768" cy="8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marL="357188" indent="-357188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082675" indent="-4572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719263" indent="-4572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355850" indent="-4572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992438" indent="-4572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3449638" indent="-457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906838" indent="-457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4364038" indent="-457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821238" indent="-457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dirty="0">
                  <a:latin typeface="Alegreya" pitchFamily="2" charset="0"/>
                </a:rPr>
                <a:t>2.	White cells in the mother’s body make antibodies to protect her</a:t>
              </a:r>
              <a:endParaRPr lang="en-US" altLang="en-US" sz="1600" dirty="0">
                <a:latin typeface="Alegreya" pitchFamily="2" charset="0"/>
              </a:endParaRPr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21E5E3B3-D392-A74C-BC50-0BE29E685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5" y="2916"/>
              <a:ext cx="1920" cy="8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marL="357188" indent="-357188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082675" indent="-4572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719263" indent="-4572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355850" indent="-4572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992438" indent="-4572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3449638" indent="-457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906838" indent="-457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4364038" indent="-457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821238" indent="-457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dirty="0">
                  <a:latin typeface="Alegreya" pitchFamily="2" charset="0"/>
                </a:rPr>
                <a:t>4.	Antibodies to mother’s infection secreted in milk to protect her baby</a:t>
              </a:r>
              <a:r>
                <a:rPr lang="en-US" altLang="en-US" sz="1600" b="1" dirty="0">
                  <a:latin typeface="Alegreya" pitchFamily="2" charset="0"/>
                </a:rPr>
                <a:t>    </a:t>
              </a:r>
              <a:endParaRPr lang="en-US" altLang="en-US" sz="2400" b="1" dirty="0">
                <a:latin typeface="Alegreya" pitchFamily="2" charset="0"/>
              </a:endParaRPr>
            </a:p>
          </p:txBody>
        </p:sp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DCF44B36-1FDA-6843-9FE0-CA60FA3265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2" y="2908"/>
              <a:ext cx="1863" cy="8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marL="357188" indent="-357188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082675" indent="-4572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719263" indent="-4572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355850" indent="-4572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992438" indent="-4572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3449638" indent="-457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906838" indent="-457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4364038" indent="-457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821238" indent="-457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dirty="0">
                  <a:latin typeface="Alegreya" pitchFamily="2" charset="0"/>
                </a:rPr>
                <a:t>3.	Some white cells go to her breasts and make antibodies there</a:t>
              </a:r>
              <a:endParaRPr lang="en-US" altLang="en-US" sz="2400" b="1" dirty="0">
                <a:latin typeface="Alegreya" pitchFamily="2" charset="0"/>
              </a:endParaRPr>
            </a:p>
          </p:txBody>
        </p:sp>
        <p:sp>
          <p:nvSpPr>
            <p:cNvPr id="16" name="Arc 17">
              <a:extLst>
                <a:ext uri="{FF2B5EF4-FFF2-40B4-BE49-F238E27FC236}">
                  <a16:creationId xmlns:a16="http://schemas.microsoft.com/office/drawing/2014/main" id="{C133DC06-2E0A-A74D-9168-8FDC156C32DF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1194" y="1537"/>
              <a:ext cx="677" cy="431"/>
            </a:xfrm>
            <a:custGeom>
              <a:avLst/>
              <a:gdLst>
                <a:gd name="T0" fmla="*/ 0 w 21519"/>
                <a:gd name="T1" fmla="*/ 0 h 20482"/>
                <a:gd name="T2" fmla="*/ 0 w 21519"/>
                <a:gd name="T3" fmla="*/ 0 h 20482"/>
                <a:gd name="T4" fmla="*/ 0 w 21519"/>
                <a:gd name="T5" fmla="*/ 0 h 204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19" h="20482" fill="none" extrusionOk="0">
                  <a:moveTo>
                    <a:pt x="6859" y="-1"/>
                  </a:moveTo>
                  <a:cubicBezTo>
                    <a:pt x="15015" y="2731"/>
                    <a:pt x="20773" y="10041"/>
                    <a:pt x="21518" y="18610"/>
                  </a:cubicBezTo>
                </a:path>
                <a:path w="21519" h="20482" stroke="0" extrusionOk="0">
                  <a:moveTo>
                    <a:pt x="6859" y="-1"/>
                  </a:moveTo>
                  <a:cubicBezTo>
                    <a:pt x="15015" y="2731"/>
                    <a:pt x="20773" y="10041"/>
                    <a:pt x="21518" y="18610"/>
                  </a:cubicBezTo>
                  <a:lnTo>
                    <a:pt x="0" y="20482"/>
                  </a:lnTo>
                  <a:lnTo>
                    <a:pt x="6859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" name="Arc 18">
              <a:extLst>
                <a:ext uri="{FF2B5EF4-FFF2-40B4-BE49-F238E27FC236}">
                  <a16:creationId xmlns:a16="http://schemas.microsoft.com/office/drawing/2014/main" id="{C3C0CF30-1AD3-1A41-87C3-85B8C7108D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213" y="2500"/>
              <a:ext cx="677" cy="431"/>
            </a:xfrm>
            <a:custGeom>
              <a:avLst/>
              <a:gdLst>
                <a:gd name="T0" fmla="*/ 0 w 21519"/>
                <a:gd name="T1" fmla="*/ 0 h 20482"/>
                <a:gd name="T2" fmla="*/ 0 w 21519"/>
                <a:gd name="T3" fmla="*/ 0 h 20482"/>
                <a:gd name="T4" fmla="*/ 0 w 21519"/>
                <a:gd name="T5" fmla="*/ 0 h 204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19" h="20482" fill="none" extrusionOk="0">
                  <a:moveTo>
                    <a:pt x="6859" y="-1"/>
                  </a:moveTo>
                  <a:cubicBezTo>
                    <a:pt x="15015" y="2731"/>
                    <a:pt x="20773" y="10041"/>
                    <a:pt x="21518" y="18610"/>
                  </a:cubicBezTo>
                </a:path>
                <a:path w="21519" h="20482" stroke="0" extrusionOk="0">
                  <a:moveTo>
                    <a:pt x="6859" y="-1"/>
                  </a:moveTo>
                  <a:cubicBezTo>
                    <a:pt x="15015" y="2731"/>
                    <a:pt x="20773" y="10041"/>
                    <a:pt x="21518" y="18610"/>
                  </a:cubicBezTo>
                  <a:lnTo>
                    <a:pt x="0" y="20482"/>
                  </a:lnTo>
                  <a:lnTo>
                    <a:pt x="6859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" name="Arc 25">
              <a:extLst>
                <a:ext uri="{FF2B5EF4-FFF2-40B4-BE49-F238E27FC236}">
                  <a16:creationId xmlns:a16="http://schemas.microsoft.com/office/drawing/2014/main" id="{B7DE54FE-4895-1D4C-B547-60E8B7658FD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544" y="1661"/>
              <a:ext cx="561" cy="234"/>
            </a:xfrm>
            <a:custGeom>
              <a:avLst/>
              <a:gdLst>
                <a:gd name="T0" fmla="*/ 0 w 21519"/>
                <a:gd name="T1" fmla="*/ 0 h 20482"/>
                <a:gd name="T2" fmla="*/ 0 w 21519"/>
                <a:gd name="T3" fmla="*/ 0 h 20482"/>
                <a:gd name="T4" fmla="*/ 0 w 21519"/>
                <a:gd name="T5" fmla="*/ 0 h 204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19" h="20482" fill="none" extrusionOk="0">
                  <a:moveTo>
                    <a:pt x="6859" y="-1"/>
                  </a:moveTo>
                  <a:cubicBezTo>
                    <a:pt x="15015" y="2731"/>
                    <a:pt x="20773" y="10041"/>
                    <a:pt x="21518" y="18610"/>
                  </a:cubicBezTo>
                </a:path>
                <a:path w="21519" h="20482" stroke="0" extrusionOk="0">
                  <a:moveTo>
                    <a:pt x="6859" y="-1"/>
                  </a:moveTo>
                  <a:cubicBezTo>
                    <a:pt x="15015" y="2731"/>
                    <a:pt x="20773" y="10041"/>
                    <a:pt x="21518" y="18610"/>
                  </a:cubicBezTo>
                  <a:lnTo>
                    <a:pt x="0" y="20482"/>
                  </a:lnTo>
                  <a:lnTo>
                    <a:pt x="6859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" name="Arc 27">
              <a:extLst>
                <a:ext uri="{FF2B5EF4-FFF2-40B4-BE49-F238E27FC236}">
                  <a16:creationId xmlns:a16="http://schemas.microsoft.com/office/drawing/2014/main" id="{7B7633E1-D097-E94D-87CD-BA2D2D18B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" y="2506"/>
              <a:ext cx="677" cy="431"/>
            </a:xfrm>
            <a:custGeom>
              <a:avLst/>
              <a:gdLst>
                <a:gd name="T0" fmla="*/ 0 w 21519"/>
                <a:gd name="T1" fmla="*/ 0 h 20482"/>
                <a:gd name="T2" fmla="*/ 0 w 21519"/>
                <a:gd name="T3" fmla="*/ 0 h 20482"/>
                <a:gd name="T4" fmla="*/ 0 w 21519"/>
                <a:gd name="T5" fmla="*/ 0 h 204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19" h="20482" fill="none" extrusionOk="0">
                  <a:moveTo>
                    <a:pt x="6859" y="-1"/>
                  </a:moveTo>
                  <a:cubicBezTo>
                    <a:pt x="15015" y="2731"/>
                    <a:pt x="20773" y="10041"/>
                    <a:pt x="21518" y="18610"/>
                  </a:cubicBezTo>
                </a:path>
                <a:path w="21519" h="20482" stroke="0" extrusionOk="0">
                  <a:moveTo>
                    <a:pt x="6859" y="-1"/>
                  </a:moveTo>
                  <a:cubicBezTo>
                    <a:pt x="15015" y="2731"/>
                    <a:pt x="20773" y="10041"/>
                    <a:pt x="21518" y="18610"/>
                  </a:cubicBezTo>
                  <a:lnTo>
                    <a:pt x="0" y="20482"/>
                  </a:lnTo>
                  <a:lnTo>
                    <a:pt x="6859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20" name="Picture 1">
            <a:extLst>
              <a:ext uri="{FF2B5EF4-FFF2-40B4-BE49-F238E27FC236}">
                <a16:creationId xmlns:a16="http://schemas.microsoft.com/office/drawing/2014/main" id="{30D2CDB0-22A9-EB4A-9AA7-5C15EB69F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2"/>
          <a:stretch>
            <a:fillRect/>
          </a:stretch>
        </p:blipFill>
        <p:spPr bwMode="auto">
          <a:xfrm>
            <a:off x="3618508" y="2329974"/>
            <a:ext cx="2958148" cy="40967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089425"/>
      </p:ext>
    </p:extLst>
  </p:cSld>
  <p:clrMapOvr>
    <a:masterClrMapping/>
  </p:clrMapOvr>
</p:sld>
</file>

<file path=ppt/theme/theme1.xml><?xml version="1.0" encoding="utf-8"?>
<a:theme xmlns:a="http://schemas.openxmlformats.org/drawingml/2006/main" name="WHO OHP">
  <a:themeElements>
    <a:clrScheme name="WHO OH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HO OH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O OH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O OH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O OH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O OH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O OH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O OH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O OH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O OH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O OH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O OH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O OH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O OH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4A4C8916452745AAD91177667FB02F" ma:contentTypeVersion="13" ma:contentTypeDescription="Create a new document." ma:contentTypeScope="" ma:versionID="c5718e98db4e824f5ca1bdcede806c0b">
  <xsd:schema xmlns:xsd="http://www.w3.org/2001/XMLSchema" xmlns:xs="http://www.w3.org/2001/XMLSchema" xmlns:p="http://schemas.microsoft.com/office/2006/metadata/properties" xmlns:ns3="ef9bea4a-d054-4e58-a0c2-c6c4503e8e98" xmlns:ns4="c9966233-d46a-4f38-ae21-9eb5e1285037" targetNamespace="http://schemas.microsoft.com/office/2006/metadata/properties" ma:root="true" ma:fieldsID="365fb14081386240b1ec24b812f880ab" ns3:_="" ns4:_="">
    <xsd:import namespace="ef9bea4a-d054-4e58-a0c2-c6c4503e8e98"/>
    <xsd:import namespace="c9966233-d46a-4f38-ae21-9eb5e128503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bea4a-d054-4e58-a0c2-c6c4503e8e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966233-d46a-4f38-ae21-9eb5e128503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E05D4C-335A-4079-99A0-2E3059803A7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601737C-098B-4C76-A19F-680FA7CAE3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9bea4a-d054-4e58-a0c2-c6c4503e8e98"/>
    <ds:schemaRef ds:uri="c9966233-d46a-4f38-ae21-9eb5e12850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F18BD61-C319-44DD-9143-FFE1D6E709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1645</TotalTime>
  <Words>1293</Words>
  <Application>Microsoft Office PowerPoint</Application>
  <PresentationFormat>Custom</PresentationFormat>
  <Paragraphs>302</Paragraphs>
  <Slides>34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Alegreya</vt:lpstr>
      <vt:lpstr>Arial</vt:lpstr>
      <vt:lpstr>Arial Narrow</vt:lpstr>
      <vt:lpstr>Calibri</vt:lpstr>
      <vt:lpstr>Roboto Black</vt:lpstr>
      <vt:lpstr>Roboto Medium</vt:lpstr>
      <vt:lpstr>Times New Roman</vt:lpstr>
      <vt:lpstr>Wingdings</vt:lpstr>
      <vt:lpstr>WHO OHP</vt:lpstr>
      <vt:lpstr>Image</vt:lpstr>
      <vt:lpstr>PowerPoint Presentation</vt:lpstr>
      <vt:lpstr>Session 23: Why breastfeeding is important 2 – objectives</vt:lpstr>
      <vt:lpstr>Advantages of breastfeeding</vt:lpstr>
      <vt:lpstr>What are the differences between these milks?</vt:lpstr>
      <vt:lpstr>Differences in the quality of proteins in different milks</vt:lpstr>
      <vt:lpstr>Differences in the fats of different milks</vt:lpstr>
      <vt:lpstr>Vitamins in different milks</vt:lpstr>
      <vt:lpstr>Iron in milk </vt:lpstr>
      <vt:lpstr>Protection against infection</vt:lpstr>
      <vt:lpstr>Summary of differences between milks</vt:lpstr>
      <vt:lpstr>Differences between colostrum and mature milk</vt:lpstr>
      <vt:lpstr>PowerPoint Presentation</vt:lpstr>
      <vt:lpstr>Colostrum</vt:lpstr>
      <vt:lpstr>Psychological benefits of breastfeeding</vt:lpstr>
      <vt:lpstr>Risk of diarrhoea by feeding method Philippines, infants aged 0–2 months</vt:lpstr>
      <vt:lpstr>Protection against respiratory infection Risk of death from pneumonia by feeding method Brazil, infants aged 8 days to 12 months</vt:lpstr>
      <vt:lpstr>Breast milk in the second year of life</vt:lpstr>
      <vt:lpstr>Risks of artificial feeding</vt:lpstr>
      <vt:lpstr>Terms for infant feeding</vt:lpstr>
      <vt:lpstr>Recommendations</vt:lpstr>
      <vt:lpstr>Session 24: How breastfeeding works 2 – objectives </vt:lpstr>
      <vt:lpstr>Anatomy of the breast</vt:lpstr>
      <vt:lpstr>Prolactin</vt:lpstr>
      <vt:lpstr>Oxytocin reflex</vt:lpstr>
      <vt:lpstr>Helping and hindering the oxytocin reflex </vt:lpstr>
      <vt:lpstr>Inhibitor in breast milk</vt:lpstr>
      <vt:lpstr>Attachment to the breast</vt:lpstr>
      <vt:lpstr>PowerPoint Presentation</vt:lpstr>
      <vt:lpstr>Good and poor attachment</vt:lpstr>
      <vt:lpstr>Attachment (outside appearance)</vt:lpstr>
      <vt:lpstr>Results of poor attachment</vt:lpstr>
      <vt:lpstr>Causes of poor attachment </vt:lpstr>
      <vt:lpstr>Reflexes in the baby</vt:lpstr>
      <vt:lpstr>Session 25: Assessing a breastfeed 2 – objectives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infant and young child feeding</dc:title>
  <dc:creator>Ian</dc:creator>
  <cp:lastModifiedBy>ROGERS, Lisa</cp:lastModifiedBy>
  <cp:revision>85</cp:revision>
  <dcterms:created xsi:type="dcterms:W3CDTF">2005-04-20T18:51:46Z</dcterms:created>
  <dcterms:modified xsi:type="dcterms:W3CDTF">2021-12-16T10:33:12Z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0x010100984A4C8916452745AAD91177667FB02F</vt:lpwstr>
  </property>
</Properties>
</file>