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10693400" cy="756126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" userDrawn="1">
          <p15:clr>
            <a:srgbClr val="A4A3A4"/>
          </p15:clr>
        </p15:guide>
        <p15:guide id="2" pos="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024"/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76" autoAdjust="0"/>
    <p:restoredTop sz="94757" autoAdjust="0"/>
  </p:normalViewPr>
  <p:slideViewPr>
    <p:cSldViewPr>
      <p:cViewPr varScale="1">
        <p:scale>
          <a:sx n="58" d="100"/>
          <a:sy n="58" d="100"/>
        </p:scale>
        <p:origin x="1188" y="78"/>
      </p:cViewPr>
      <p:guideLst>
        <p:guide orient="horz" pos="204"/>
        <p:guide pos="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Lisa" userId="adc75809-e3a5-437d-93cd-0119b62c6e29" providerId="ADAL" clId="{441010A6-3DEE-4698-8869-8201E884E9C1}"/>
    <pc:docChg chg="undo custSel delSld modSld">
      <pc:chgData name="ROGERS, Lisa" userId="adc75809-e3a5-437d-93cd-0119b62c6e29" providerId="ADAL" clId="{441010A6-3DEE-4698-8869-8201E884E9C1}" dt="2021-12-16T10:35:28.355" v="36" actId="47"/>
      <pc:docMkLst>
        <pc:docMk/>
      </pc:docMkLst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0" sldId="257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672379741" sldId="258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360659596" sldId="259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4189233829" sldId="260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929888249" sldId="261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690254555" sldId="262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891898511" sldId="263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610089425" sldId="264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821731560" sldId="265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412071246" sldId="266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4164302484" sldId="267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618432716" sldId="268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466963029" sldId="269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696418081" sldId="270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153810096" sldId="271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4133063182" sldId="272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156808984" sldId="273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54315560" sldId="274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598490912" sldId="275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0" sldId="276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562488933" sldId="277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635912100" sldId="278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04375373" sldId="279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990585747" sldId="280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687333172" sldId="281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35680427" sldId="282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565366488" sldId="283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133146728" sldId="284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3758180644" sldId="285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853390719" sldId="286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2472924863" sldId="287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1120453532" sldId="288"/>
        </pc:sldMkLst>
      </pc:sldChg>
      <pc:sldChg chg="del">
        <pc:chgData name="ROGERS, Lisa" userId="adc75809-e3a5-437d-93cd-0119b62c6e29" providerId="ADAL" clId="{441010A6-3DEE-4698-8869-8201E884E9C1}" dt="2021-12-16T10:34:53.668" v="34" actId="47"/>
        <pc:sldMkLst>
          <pc:docMk/>
          <pc:sldMk cId="0" sldId="289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07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666063803" sldId="308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2447672614" sldId="309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897693983" sldId="310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975208331" sldId="311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526018045" sldId="312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69346988" sldId="313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2809432940" sldId="314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095125359" sldId="315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804143005" sldId="316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035054135" sldId="317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244092338" sldId="318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2364256999" sldId="319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660415876" sldId="320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335884163" sldId="321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857888362" sldId="322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317289600" sldId="323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30087440" sldId="324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025011934" sldId="325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675507126" sldId="326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4004646858" sldId="327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2714122699" sldId="328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153040340" sldId="329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4051018546" sldId="330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735488508" sldId="331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03549093" sldId="332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33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34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414051171" sldId="335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255428500" sldId="336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40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41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42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0" sldId="343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3883909441" sldId="344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949230008" sldId="345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2216241358" sldId="346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130031033" sldId="347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880326481" sldId="348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316330835" sldId="349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855150121" sldId="350"/>
        </pc:sldMkLst>
      </pc:sldChg>
      <pc:sldChg chg="del">
        <pc:chgData name="ROGERS, Lisa" userId="adc75809-e3a5-437d-93cd-0119b62c6e29" providerId="ADAL" clId="{441010A6-3DEE-4698-8869-8201E884E9C1}" dt="2021-12-16T10:35:19.857" v="35" actId="47"/>
        <pc:sldMkLst>
          <pc:docMk/>
          <pc:sldMk cId="132783065" sldId="351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2758746523" sldId="352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178722999" sldId="353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753513881" sldId="354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4187479775" sldId="355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2666306923" sldId="356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194248646" sldId="357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0" sldId="358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3304646230" sldId="359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3308995548" sldId="360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0" sldId="361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44289603" sldId="362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2708019936" sldId="363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538410474" sldId="364"/>
        </pc:sldMkLst>
      </pc:sldChg>
      <pc:sldChg chg="del">
        <pc:chgData name="ROGERS, Lisa" userId="adc75809-e3a5-437d-93cd-0119b62c6e29" providerId="ADAL" clId="{441010A6-3DEE-4698-8869-8201E884E9C1}" dt="2021-12-16T10:35:28.355" v="36" actId="47"/>
        <pc:sldMkLst>
          <pc:docMk/>
          <pc:sldMk cId="1447801268" sldId="365"/>
        </pc:sldMkLst>
      </pc:sldChg>
      <pc:sldChg chg="modSp mod">
        <pc:chgData name="ROGERS, Lisa" userId="adc75809-e3a5-437d-93cd-0119b62c6e29" providerId="ADAL" clId="{441010A6-3DEE-4698-8869-8201E884E9C1}" dt="2021-12-16T10:34:28.032" v="33" actId="1076"/>
        <pc:sldMkLst>
          <pc:docMk/>
          <pc:sldMk cId="0" sldId="366"/>
        </pc:sldMkLst>
        <pc:spChg chg="mod">
          <ac:chgData name="ROGERS, Lisa" userId="adc75809-e3a5-437d-93cd-0119b62c6e29" providerId="ADAL" clId="{441010A6-3DEE-4698-8869-8201E884E9C1}" dt="2021-12-16T10:34:28.032" v="33" actId="1076"/>
          <ac:spMkLst>
            <pc:docMk/>
            <pc:sldMk cId="0" sldId="366"/>
            <ac:spMk id="7" creationId="{3CBB86DB-95E1-4ACD-9747-D61EF6A957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300"/>
            </a:lvl1pPr>
          </a:lstStyle>
          <a:p>
            <a:pPr>
              <a:defRPr/>
            </a:pPr>
            <a:fld id="{6C35C02B-17BA-4C19-9276-1F928F11E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16A9D4-18DF-4D08-892D-072B043C4DB0}" type="datetimeFigureOut">
              <a:rPr lang="en-US"/>
              <a:pPr>
                <a:defRPr/>
              </a:pPr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3F50A9-A849-4A26-B616-5DE1624A5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2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72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7038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703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7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8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7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95463"/>
            <a:ext cx="473551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95463"/>
            <a:ext cx="4735513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6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5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3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95463"/>
            <a:ext cx="9623425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9">
            <a:extLst>
              <a:ext uri="{FF2B5EF4-FFF2-40B4-BE49-F238E27FC236}">
                <a16:creationId xmlns:a16="http://schemas.microsoft.com/office/drawing/2014/main" id="{EC95D6BD-09C6-465E-A164-39A8DDE0015B}"/>
              </a:ext>
            </a:extLst>
          </p:cNvPr>
          <p:cNvSpPr txBox="1">
            <a:spLocks/>
          </p:cNvSpPr>
          <p:nvPr/>
        </p:nvSpPr>
        <p:spPr bwMode="gray">
          <a:xfrm>
            <a:off x="-4539" y="540271"/>
            <a:ext cx="10697939" cy="1752599"/>
          </a:xfrm>
          <a:prstGeom prst="rect">
            <a:avLst/>
          </a:prstGeom>
          <a:solidFill>
            <a:srgbClr val="183A63"/>
          </a:solidFill>
        </p:spPr>
        <p:txBody>
          <a:bodyPr vert="horz" lIns="468000" tIns="360000" rIns="360000" bIns="82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Roboto Medium" panose="02000000000000000000"/>
            </a:endParaRPr>
          </a:p>
          <a:p>
            <a:pPr>
              <a:spcAft>
                <a:spcPts val="0"/>
              </a:spcAft>
            </a:pPr>
            <a:r>
              <a:rPr lang="en-US" sz="4000" b="0" dirty="0">
                <a:latin typeface="Roboto Medium" panose="02000000000000000000"/>
              </a:rPr>
              <a:t>Infant and young child feeding counselling: an integrated course</a:t>
            </a:r>
          </a:p>
          <a:p>
            <a:pPr>
              <a:spcBef>
                <a:spcPts val="300"/>
              </a:spcBef>
            </a:pPr>
            <a:r>
              <a:rPr lang="en-US" sz="2000" b="0" dirty="0">
                <a:latin typeface="Roboto Medium" panose="02000000000000000000"/>
              </a:rPr>
              <a:t>2</a:t>
            </a:r>
            <a:r>
              <a:rPr lang="en-US" sz="2000" b="0" baseline="30000" dirty="0">
                <a:latin typeface="Roboto Medium" panose="02000000000000000000"/>
              </a:rPr>
              <a:t>nd</a:t>
            </a:r>
            <a:r>
              <a:rPr lang="en-US" sz="2000" b="0" dirty="0">
                <a:latin typeface="Roboto Medium" panose="02000000000000000000"/>
              </a:rPr>
              <a:t> edition</a:t>
            </a:r>
            <a:endParaRPr lang="en-GB" sz="1800" b="0" dirty="0">
              <a:latin typeface="Roboto Medium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86DB-95E1-4ACD-9747-D61EF6A9578B}"/>
              </a:ext>
            </a:extLst>
          </p:cNvPr>
          <p:cNvSpPr txBox="1"/>
          <p:nvPr/>
        </p:nvSpPr>
        <p:spPr>
          <a:xfrm>
            <a:off x="1286048" y="3052979"/>
            <a:ext cx="8110931" cy="8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83A63"/>
                </a:solidFill>
                <a:latin typeface="Roboto Medium" panose="02000000000000000000"/>
              </a:rPr>
              <a:t>Module 4: Sessions 26–27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BED4-0A72-4332-8224-ABA5FFF6B9B2}"/>
              </a:ext>
            </a:extLst>
          </p:cNvPr>
          <p:cNvSpPr txBox="1"/>
          <p:nvPr/>
        </p:nvSpPr>
        <p:spPr>
          <a:xfrm>
            <a:off x="1600014" y="37910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83A63"/>
                </a:solidFill>
                <a:latin typeface="Roboto Medium" panose="02000000000000000000"/>
              </a:rPr>
              <a:t>Breastfeeding (advanced sessions)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AF782-17EC-4F95-9FE8-C2C78D67C9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26" y="6062910"/>
            <a:ext cx="1484630" cy="45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D11F4-BE53-4C9A-BA94-94904B15C52D}"/>
              </a:ext>
            </a:extLst>
          </p:cNvPr>
          <p:cNvSpPr txBox="1"/>
          <p:nvPr/>
        </p:nvSpPr>
        <p:spPr>
          <a:xfrm>
            <a:off x="378148" y="7165007"/>
            <a:ext cx="860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Roboto Medium" panose="02000000000000000000"/>
                <a:ea typeface="SimSun" panose="02010600030101010101" pitchFamily="2" charset="-122"/>
              </a:rPr>
              <a:t>© World Health Organization 2021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 Some rights reserved. This work is available under the </a:t>
            </a:r>
            <a:r>
              <a:rPr lang="en-US" sz="1200" u="sng" dirty="0">
                <a:solidFill>
                  <a:srgbClr val="0000FF"/>
                </a:solidFill>
                <a:latin typeface="Roboto Medium" panose="02000000000000000000"/>
                <a:ea typeface="SimSun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 IGO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 </a:t>
            </a:r>
            <a:r>
              <a:rPr lang="en-US" sz="1200" dirty="0" err="1">
                <a:latin typeface="Roboto Medium" panose="02000000000000000000"/>
                <a:ea typeface="SimSun" panose="02010600030101010101" pitchFamily="2" charset="-122"/>
              </a:rPr>
              <a:t>licence</a:t>
            </a:r>
            <a:r>
              <a:rPr lang="en-US" sz="1200" dirty="0">
                <a:latin typeface="Roboto Medium" panose="02000000000000000000"/>
                <a:ea typeface="SimSun" panose="02010600030101010101" pitchFamily="2" charset="-122"/>
              </a:rPr>
              <a:t>.</a:t>
            </a:r>
            <a:endParaRPr lang="en-US" sz="1200" dirty="0">
              <a:latin typeface="Roboto Medium" panose="02000000000000000000"/>
            </a:endParaRPr>
          </a:p>
          <a:p>
            <a:endParaRPr lang="en-US" sz="1200" dirty="0">
              <a:latin typeface="Roboto Medium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B3CF5-5474-4509-B1C6-CBC8111892DE}"/>
              </a:ext>
            </a:extLst>
          </p:cNvPr>
          <p:cNvSpPr txBox="1"/>
          <p:nvPr/>
        </p:nvSpPr>
        <p:spPr>
          <a:xfrm>
            <a:off x="450156" y="6960016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edium" panose="02000000000000000000"/>
              </a:rPr>
              <a:t>WHO/HEP/NFS/21.19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2CF835-9B66-43F9-8FF7-9309976CB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2" y="6157223"/>
            <a:ext cx="1506237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0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238" y="0"/>
            <a:ext cx="5640387" cy="7561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789488" y="525463"/>
            <a:ext cx="3190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z="2646"/>
          </a:p>
        </p:txBody>
      </p:sp>
      <p:pic>
        <p:nvPicPr>
          <p:cNvPr id="10244" name="Picture 4" descr="IMG0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5327651" cy="7561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5202238" y="6805613"/>
            <a:ext cx="1944687" cy="738187"/>
          </a:xfrm>
          <a:prstGeom prst="rect">
            <a:avLst/>
          </a:prstGeom>
          <a:solidFill>
            <a:srgbClr val="F8D9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  <a:p>
            <a:pPr algn="ctr"/>
            <a:endParaRPr lang="en-US" altLang="en-US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3826904-87C8-9245-A5E8-97DEDC59B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8875713" y="36513"/>
            <a:ext cx="1817687" cy="1062037"/>
          </a:xfrm>
          <a:prstGeom prst="rect">
            <a:avLst/>
          </a:prstGeom>
          <a:solidFill>
            <a:srgbClr val="C2E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  <a:p>
            <a:pPr algn="ctr"/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739C64E-8FBC-1546-A6C6-304F1ECD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26/10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90CD7E6-04F3-B94E-9128-D103F5DB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1FD75-9C23-C14D-BA67-D9590595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" y="-1"/>
            <a:ext cx="10682187" cy="7561263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C0C1BBD-50DE-374B-AB94-D5984CB2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CFE865F-25A3-D048-89FC-5FEF99D5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AC3BF-4DF7-D34E-B4E6-BD9E27B6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" y="-1"/>
            <a:ext cx="10682187" cy="7561263"/>
          </a:xfrm>
          <a:prstGeom prst="rect">
            <a:avLst/>
          </a:prstGeom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759825" y="4970463"/>
            <a:ext cx="79533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z="2646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58F38EF-6BF5-8249-8A3E-DFCA4A6F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ABCD4-05A1-0840-9387-464C765B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" y="-1"/>
            <a:ext cx="10682187" cy="7561263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5DDC03B8-9853-5C41-9F8F-71E2D7BE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70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FA5A17A-9F60-8443-8078-930FE724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80" y="74613"/>
            <a:ext cx="94208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26/16</a:t>
            </a:r>
            <a:endParaRPr lang="en-GB" altLang="en-US" sz="20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03213"/>
            <a:ext cx="9623425" cy="1260475"/>
          </a:xfrm>
        </p:spPr>
        <p:txBody>
          <a:bodyPr/>
          <a:lstStyle/>
          <a:p>
            <a:pPr eaLnBrk="1" hangingPunct="1"/>
            <a:r>
              <a:rPr lang="en-GB" altLang="en-US" sz="44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27: Positioning a baby at the breast 2 –  objectives</a:t>
            </a:r>
            <a:endParaRPr lang="en-GB" altLang="en-US" dirty="0">
              <a:solidFill>
                <a:srgbClr val="9D2024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5FF578D-D6C0-7445-A5FC-8C2DE384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27/1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3CB8E1-4763-1443-8E32-E5BD47A9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48" y="1821220"/>
            <a:ext cx="10368459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explain </a:t>
            </a:r>
            <a:r>
              <a:rPr lang="en-GB" sz="3200" cap="small" dirty="0">
                <a:latin typeface="Alegreya" pitchFamily="2" charset="0"/>
              </a:rPr>
              <a:t>The four key signs of good positioning</a:t>
            </a:r>
            <a:endParaRPr lang="en-US" sz="3200" cap="small" dirty="0">
              <a:latin typeface="Alegrey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explain the different positions for a mother to breastfeed</a:t>
            </a:r>
            <a:endParaRPr lang="en-US" sz="3200" dirty="0">
              <a:latin typeface="Alegrey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explain different ways to hold a baby</a:t>
            </a:r>
            <a:endParaRPr lang="en-US" sz="3200" dirty="0">
              <a:latin typeface="Alegrey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describe how a mother should support her breast </a:t>
            </a:r>
            <a:br>
              <a:rPr lang="en-GB" sz="3200" dirty="0">
                <a:latin typeface="Alegreya" pitchFamily="2" charset="0"/>
              </a:rPr>
            </a:br>
            <a:r>
              <a:rPr lang="en-GB" sz="3200" dirty="0">
                <a:latin typeface="Alegreya" pitchFamily="2" charset="0"/>
              </a:rPr>
              <a:t>for feeding</a:t>
            </a:r>
            <a:endParaRPr lang="en-US" sz="3200" dirty="0">
              <a:latin typeface="Alegrey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explain the common mistakes of positioning a baby</a:t>
            </a:r>
            <a:endParaRPr lang="en-US" sz="3200" dirty="0">
              <a:latin typeface="Alegrey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legreya" pitchFamily="2" charset="0"/>
              </a:rPr>
              <a:t>help a mother to hold and position her baby at the breast, by demonstrating with a doll</a:t>
            </a:r>
            <a:endParaRPr lang="en-US" sz="320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03213"/>
            <a:ext cx="9623425" cy="1260475"/>
          </a:xfrm>
        </p:spPr>
        <p:txBody>
          <a:bodyPr/>
          <a:lstStyle/>
          <a:p>
            <a:pPr eaLnBrk="1" hangingPunct="1"/>
            <a:r>
              <a:rPr lang="en-GB" altLang="en-US" sz="44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Session 26: Observing a breastfeed </a:t>
            </a:r>
            <a:r>
              <a:rPr lang="en-GB" sz="44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–</a:t>
            </a:r>
            <a:r>
              <a:rPr lang="en-GB" altLang="en-US" sz="4400" b="0" dirty="0">
                <a:solidFill>
                  <a:srgbClr val="9D202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objectives</a:t>
            </a:r>
            <a:endParaRPr lang="en-GB" altLang="en-US" dirty="0">
              <a:solidFill>
                <a:srgbClr val="9D2024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5FF578D-D6C0-7445-A5FC-8C2DE384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26/1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73CB8E1-4763-1443-8E32-E5BD47A9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48" y="1821220"/>
            <a:ext cx="10368459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6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3000" dirty="0">
                <a:latin typeface="Alegreya" pitchFamily="2" charset="0"/>
              </a:rPr>
              <a:t>After completing this session, participants will be able to: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legreya" pitchFamily="2" charset="0"/>
              </a:rPr>
              <a:t>recognize </a:t>
            </a:r>
            <a:r>
              <a:rPr lang="en-GB" sz="3000" cap="small" dirty="0">
                <a:latin typeface="Alegreya" pitchFamily="2" charset="0"/>
              </a:rPr>
              <a:t>The four key signs of good attachment</a:t>
            </a:r>
            <a:endParaRPr lang="en-US" sz="3000" cap="small" dirty="0">
              <a:latin typeface="Alegrey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legreya" pitchFamily="2" charset="0"/>
              </a:rPr>
              <a:t>recognize good and poor positioning of the baby according </a:t>
            </a:r>
            <a:br>
              <a:rPr lang="en-GB" sz="3000" dirty="0">
                <a:latin typeface="Alegreya" pitchFamily="2" charset="0"/>
              </a:rPr>
            </a:br>
            <a:r>
              <a:rPr lang="en-GB" sz="3000" dirty="0">
                <a:latin typeface="Alegreya" pitchFamily="2" charset="0"/>
              </a:rPr>
              <a:t>to </a:t>
            </a:r>
            <a:r>
              <a:rPr lang="en-GB" sz="3000" cap="small" dirty="0">
                <a:latin typeface="Alegreya" pitchFamily="2" charset="0"/>
              </a:rPr>
              <a:t>The four key signs of good positioning</a:t>
            </a:r>
            <a:r>
              <a:rPr lang="en-GB" sz="3000" dirty="0">
                <a:latin typeface="Alegreya" pitchFamily="2" charset="0"/>
              </a:rPr>
              <a:t> </a:t>
            </a:r>
            <a:endParaRPr lang="en-US" sz="3000" dirty="0">
              <a:latin typeface="Alegrey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legreya" pitchFamily="2" charset="0"/>
              </a:rPr>
              <a:t>assess a breastfeed using the </a:t>
            </a:r>
            <a:r>
              <a:rPr lang="en-GB" sz="3000" cap="small" dirty="0">
                <a:latin typeface="Alegreya" pitchFamily="2" charset="0"/>
              </a:rPr>
              <a:t>Job aid: Breastfeed observation</a:t>
            </a:r>
            <a:endParaRPr lang="en-US" sz="3000" dirty="0">
              <a:latin typeface="Alegrey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000" dirty="0">
                <a:latin typeface="Alegreya" pitchFamily="2" charset="0"/>
              </a:rPr>
              <a:t>recognize a mother who needs help, using the </a:t>
            </a:r>
            <a:r>
              <a:rPr lang="en-GB" sz="3000" cap="small" dirty="0">
                <a:latin typeface="Alegreya" pitchFamily="2" charset="0"/>
              </a:rPr>
              <a:t>Job aid: Breastfeed observation</a:t>
            </a:r>
            <a:endParaRPr lang="en-US" sz="3000" dirty="0">
              <a:latin typeface="Alegrey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0693400" cy="75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12043FB9-6A4C-D044-845C-F2D88415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latin typeface="Roboto Black" panose="02000000000000000000" pitchFamily="2" charset="0"/>
                <a:ea typeface="Roboto Black" panose="02000000000000000000" pitchFamily="2" charset="0"/>
              </a:rPr>
              <a:t>26/2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90795"/>
              </p:ext>
            </p:extLst>
          </p:nvPr>
        </p:nvGraphicFramePr>
        <p:xfrm>
          <a:off x="0" y="7938"/>
          <a:ext cx="10675938" cy="758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701587" imgH="6844444" progId="Photoshop.Image.7">
                  <p:embed/>
                </p:oleObj>
              </mc:Choice>
              <mc:Fallback>
                <p:oleObj name="Image" r:id="rId2" imgW="9701587" imgH="6844444" progId="Photoshop.Image.7">
                  <p:embed/>
                  <p:pic>
                    <p:nvPicPr>
                      <p:cNvPr id="40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8"/>
                        <a:ext cx="10675938" cy="758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F39320FE-3B25-994D-9A1B-AFA20957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F8A886DA-C409-2948-8E57-474D1F0E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28D5540-8ADE-0140-AE96-90398BE5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B80001E-85A7-6F4D-84E7-11BAC65A8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8E215-CB6E-CB43-A0D2-8A20EC66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0693400" cy="75311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DF173E5-D52C-6442-92BB-0DE8AD02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0C66F52-22D8-E249-9114-700C56A4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163" y="74613"/>
            <a:ext cx="8001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anose="020B0604020202020204" pitchFamily="34" charset="0"/>
              <a:buChar char="-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26/8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O OHP">
  <a:themeElements>
    <a:clrScheme name="WHO OH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O OH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O OH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OH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OH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A4C8916452745AAD91177667FB02F" ma:contentTypeVersion="13" ma:contentTypeDescription="Create a new document." ma:contentTypeScope="" ma:versionID="c5718e98db4e824f5ca1bdcede806c0b">
  <xsd:schema xmlns:xsd="http://www.w3.org/2001/XMLSchema" xmlns:xs="http://www.w3.org/2001/XMLSchema" xmlns:p="http://schemas.microsoft.com/office/2006/metadata/properties" xmlns:ns3="ef9bea4a-d054-4e58-a0c2-c6c4503e8e98" xmlns:ns4="c9966233-d46a-4f38-ae21-9eb5e1285037" targetNamespace="http://schemas.microsoft.com/office/2006/metadata/properties" ma:root="true" ma:fieldsID="365fb14081386240b1ec24b812f880ab" ns3:_="" ns4:_="">
    <xsd:import namespace="ef9bea4a-d054-4e58-a0c2-c6c4503e8e98"/>
    <xsd:import namespace="c9966233-d46a-4f38-ae21-9eb5e12850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bea4a-d054-4e58-a0c2-c6c4503e8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6233-d46a-4f38-ae21-9eb5e12850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05D4C-335A-4079-99A0-2E3059803A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01737C-098B-4C76-A19F-680FA7CAE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bea4a-d054-4e58-a0c2-c6c4503e8e98"/>
    <ds:schemaRef ds:uri="c9966233-d46a-4f38-ae21-9eb5e1285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8BD61-C319-44DD-9143-FFE1D6E70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221</Words>
  <Application>Microsoft Office PowerPoint</Application>
  <PresentationFormat>Custom</PresentationFormat>
  <Paragraphs>39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Alegreya</vt:lpstr>
      <vt:lpstr>Arial</vt:lpstr>
      <vt:lpstr>Calibri</vt:lpstr>
      <vt:lpstr>Roboto Black</vt:lpstr>
      <vt:lpstr>Roboto Medium</vt:lpstr>
      <vt:lpstr>Times New Roman</vt:lpstr>
      <vt:lpstr>WHO OHP</vt:lpstr>
      <vt:lpstr>Image</vt:lpstr>
      <vt:lpstr>PowerPoint Presentation</vt:lpstr>
      <vt:lpstr>Session 26: Observing a breastfeed –objectives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27: Positioning a baby at the breast 2 – 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infant and young child feeding</dc:title>
  <dc:creator>Ian</dc:creator>
  <cp:lastModifiedBy>ROGERS, Lisa</cp:lastModifiedBy>
  <cp:revision>85</cp:revision>
  <dcterms:created xsi:type="dcterms:W3CDTF">2005-04-20T18:51:46Z</dcterms:created>
  <dcterms:modified xsi:type="dcterms:W3CDTF">2021-12-16T10:35:29Z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0x010100984A4C8916452745AAD91177667FB02F</vt:lpwstr>
  </property>
</Properties>
</file>