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66" r:id="rId5"/>
    <p:sldId id="334" r:id="rId6"/>
    <p:sldId id="335" r:id="rId7"/>
    <p:sldId id="336" r:id="rId8"/>
    <p:sldId id="341" r:id="rId9"/>
    <p:sldId id="340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</p:sldIdLst>
  <p:sldSz cx="10693400" cy="756126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" userDrawn="1">
          <p15:clr>
            <a:srgbClr val="A4A3A4"/>
          </p15:clr>
        </p15:guide>
        <p15:guide id="2" pos="2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024"/>
    <a:srgbClr val="007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6" autoAdjust="0"/>
    <p:restoredTop sz="94757" autoAdjust="0"/>
  </p:normalViewPr>
  <p:slideViewPr>
    <p:cSldViewPr>
      <p:cViewPr varScale="1">
        <p:scale>
          <a:sx n="58" d="100"/>
          <a:sy n="58" d="100"/>
        </p:scale>
        <p:origin x="1188" y="78"/>
      </p:cViewPr>
      <p:guideLst>
        <p:guide orient="horz" pos="204"/>
        <p:guide pos="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S, Lisa" userId="adc75809-e3a5-437d-93cd-0119b62c6e29" providerId="ADAL" clId="{50C93626-195C-48E1-8E75-D24983B475F9}"/>
    <pc:docChg chg="delSld modSld">
      <pc:chgData name="ROGERS, Lisa" userId="adc75809-e3a5-437d-93cd-0119b62c6e29" providerId="ADAL" clId="{50C93626-195C-48E1-8E75-D24983B475F9}" dt="2021-12-16T10:40:46.534" v="32" actId="20577"/>
      <pc:docMkLst>
        <pc:docMk/>
      </pc:docMkLst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257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672379741" sldId="258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3360659596" sldId="259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4189233829" sldId="260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1929888249" sldId="261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690254555" sldId="262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3891898511" sldId="263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3610089425" sldId="264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3821731560" sldId="265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2412071246" sldId="266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4164302484" sldId="267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2618432716" sldId="268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466963029" sldId="269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1696418081" sldId="270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3153810096" sldId="271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4133063182" sldId="272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3156808984" sldId="273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254315560" sldId="274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3598490912" sldId="275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276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562488933" sldId="277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1635912100" sldId="278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204375373" sldId="279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1990585747" sldId="280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2687333172" sldId="281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135680427" sldId="282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565366488" sldId="283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2133146728" sldId="284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3758180644" sldId="285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1853390719" sldId="286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2472924863" sldId="287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1120453532" sldId="288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289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290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291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292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293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294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295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296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297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298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299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300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301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302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303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304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305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306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307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3666063803" sldId="308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2447672614" sldId="309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897693983" sldId="310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1975208331" sldId="311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526018045" sldId="312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69346988" sldId="313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2809432940" sldId="314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3095125359" sldId="315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3804143005" sldId="316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3035054135" sldId="317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1244092338" sldId="318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2364256999" sldId="319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1660415876" sldId="320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3335884163" sldId="321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1857888362" sldId="322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1317289600" sldId="323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130087440" sldId="324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3025011934" sldId="325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675507126" sldId="326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4004646858" sldId="327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2714122699" sldId="328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3153040340" sldId="329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4051018546" sldId="330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3735488508" sldId="331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303549093" sldId="332"/>
        </pc:sldMkLst>
      </pc:sldChg>
      <pc:sldChg chg="del">
        <pc:chgData name="ROGERS, Lisa" userId="adc75809-e3a5-437d-93cd-0119b62c6e29" providerId="ADAL" clId="{50C93626-195C-48E1-8E75-D24983B475F9}" dt="2021-12-16T10:39:54.173" v="27" actId="47"/>
        <pc:sldMkLst>
          <pc:docMk/>
          <pc:sldMk cId="0" sldId="333"/>
        </pc:sldMkLst>
      </pc:sldChg>
      <pc:sldChg chg="modSp mod">
        <pc:chgData name="ROGERS, Lisa" userId="adc75809-e3a5-437d-93cd-0119b62c6e29" providerId="ADAL" clId="{50C93626-195C-48E1-8E75-D24983B475F9}" dt="2021-12-16T10:40:46.534" v="32" actId="20577"/>
        <pc:sldMkLst>
          <pc:docMk/>
          <pc:sldMk cId="0" sldId="366"/>
        </pc:sldMkLst>
        <pc:spChg chg="mod">
          <ac:chgData name="ROGERS, Lisa" userId="adc75809-e3a5-437d-93cd-0119b62c6e29" providerId="ADAL" clId="{50C93626-195C-48E1-8E75-D24983B475F9}" dt="2021-12-16T10:40:46.534" v="32" actId="20577"/>
          <ac:spMkLst>
            <pc:docMk/>
            <pc:sldMk cId="0" sldId="366"/>
            <ac:spMk id="7" creationId="{3CBB86DB-95E1-4ACD-9747-D61EF6A9578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300"/>
            </a:lvl1pPr>
          </a:lstStyle>
          <a:p>
            <a:pPr>
              <a:defRPr/>
            </a:pPr>
            <a:fld id="{6C35C02B-17BA-4C19-9276-1F928F11E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24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16A9D4-18DF-4D08-892D-072B043C4DB0}" type="datetimeFigureOut">
              <a:rPr lang="en-US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1279525"/>
            <a:ext cx="48863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3F50A9-A849-4A26-B616-5DE1624A5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0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9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23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72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7038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703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71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84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74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95463"/>
            <a:ext cx="4735512" cy="554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95463"/>
            <a:ext cx="4735513" cy="554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97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65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54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3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7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76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95463"/>
            <a:ext cx="9623425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700">
          <a:solidFill>
            <a:schemeClr val="tx1"/>
          </a:solidFill>
          <a:latin typeface="+mn-lt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ig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/C:/Documents%20and%20Settings/thayawadee/My%20Documents/Fussy,refusal/&#3611;&#3599;&#3636;&#3648;&#3626;&#3608;(&#3585;&#3634;&#3615;&#3636;&#3623;)%209%20&#3623;/MOV00275.MPG" TargetMode="External"/><Relationship Id="rId1" Type="http://schemas.microsoft.com/office/2007/relationships/media" Target="file:////C:/Documents%20and%20Settings/thayawadee/My%20Documents/Fussy,refusal/&#3611;&#3599;&#3636;&#3648;&#3626;&#3608;(&#3585;&#3634;&#3615;&#3636;&#3623;)%209%20&#3623;/MOV00275.MPG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9">
            <a:extLst>
              <a:ext uri="{FF2B5EF4-FFF2-40B4-BE49-F238E27FC236}">
                <a16:creationId xmlns:a16="http://schemas.microsoft.com/office/drawing/2014/main" id="{EC95D6BD-09C6-465E-A164-39A8DDE0015B}"/>
              </a:ext>
            </a:extLst>
          </p:cNvPr>
          <p:cNvSpPr txBox="1">
            <a:spLocks/>
          </p:cNvSpPr>
          <p:nvPr/>
        </p:nvSpPr>
        <p:spPr bwMode="gray">
          <a:xfrm>
            <a:off x="-4539" y="540271"/>
            <a:ext cx="10697939" cy="1752599"/>
          </a:xfrm>
          <a:prstGeom prst="rect">
            <a:avLst/>
          </a:prstGeom>
          <a:solidFill>
            <a:srgbClr val="183A63"/>
          </a:solidFill>
        </p:spPr>
        <p:txBody>
          <a:bodyPr vert="horz" lIns="468000" tIns="360000" rIns="360000" bIns="828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24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>
                <a:tab pos="1074738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Roboto Medium" panose="02000000000000000000"/>
            </a:endParaRPr>
          </a:p>
          <a:p>
            <a:pPr>
              <a:spcAft>
                <a:spcPts val="0"/>
              </a:spcAft>
            </a:pPr>
            <a:r>
              <a:rPr lang="en-US" sz="4000" b="0" dirty="0">
                <a:latin typeface="Roboto Medium" panose="02000000000000000000"/>
              </a:rPr>
              <a:t>Infant and young child feeding counselling: an integrated course</a:t>
            </a:r>
          </a:p>
          <a:p>
            <a:pPr>
              <a:spcBef>
                <a:spcPts val="300"/>
              </a:spcBef>
            </a:pPr>
            <a:r>
              <a:rPr lang="en-US" sz="2000" b="0" dirty="0">
                <a:latin typeface="Roboto Medium" panose="02000000000000000000"/>
              </a:rPr>
              <a:t>2</a:t>
            </a:r>
            <a:r>
              <a:rPr lang="en-US" sz="2000" b="0" baseline="30000" dirty="0">
                <a:latin typeface="Roboto Medium" panose="02000000000000000000"/>
              </a:rPr>
              <a:t>nd</a:t>
            </a:r>
            <a:r>
              <a:rPr lang="en-US" sz="2000" b="0" dirty="0">
                <a:latin typeface="Roboto Medium" panose="02000000000000000000"/>
              </a:rPr>
              <a:t> edition</a:t>
            </a:r>
            <a:endParaRPr lang="en-GB" sz="1800" b="0" dirty="0">
              <a:latin typeface="Roboto Medium" panose="0200000000000000000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B86DB-95E1-4ACD-9747-D61EF6A9578B}"/>
              </a:ext>
            </a:extLst>
          </p:cNvPr>
          <p:cNvSpPr txBox="1"/>
          <p:nvPr/>
        </p:nvSpPr>
        <p:spPr>
          <a:xfrm>
            <a:off x="1242244" y="3060551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83A63"/>
                </a:solidFill>
                <a:latin typeface="Roboto Medium" panose="02000000000000000000"/>
              </a:rPr>
              <a:t>Module 4: Sessions 31–40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BBED4-0A72-4332-8224-ABA5FFF6B9B2}"/>
              </a:ext>
            </a:extLst>
          </p:cNvPr>
          <p:cNvSpPr txBox="1"/>
          <p:nvPr/>
        </p:nvSpPr>
        <p:spPr>
          <a:xfrm>
            <a:off x="1600014" y="379106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83A63"/>
                </a:solidFill>
                <a:latin typeface="Roboto Medium" panose="02000000000000000000"/>
              </a:rPr>
              <a:t>Breastfeeding (advanced sessions)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EAF782-17EC-4F95-9FE8-C2C78D67C9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26" y="6062910"/>
            <a:ext cx="1484630" cy="454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6D11F4-BE53-4C9A-BA94-94904B15C52D}"/>
              </a:ext>
            </a:extLst>
          </p:cNvPr>
          <p:cNvSpPr txBox="1"/>
          <p:nvPr/>
        </p:nvSpPr>
        <p:spPr>
          <a:xfrm>
            <a:off x="378148" y="7165007"/>
            <a:ext cx="8601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Roboto Medium" panose="02000000000000000000"/>
                <a:ea typeface="SimSun" panose="02010600030101010101" pitchFamily="2" charset="-122"/>
              </a:rPr>
              <a:t>© World Health Organization 2021</a:t>
            </a:r>
            <a:r>
              <a:rPr lang="en-US" sz="1200" dirty="0">
                <a:latin typeface="Roboto Medium" panose="02000000000000000000"/>
                <a:ea typeface="SimSun" panose="02010600030101010101" pitchFamily="2" charset="-122"/>
              </a:rPr>
              <a:t>. Some rights reserved. This work is available under the </a:t>
            </a:r>
            <a:r>
              <a:rPr lang="en-US" sz="1200" u="sng" dirty="0">
                <a:solidFill>
                  <a:srgbClr val="0000FF"/>
                </a:solidFill>
                <a:latin typeface="Roboto Medium" panose="02000000000000000000"/>
                <a:ea typeface="SimSun" panose="02010600030101010101" pitchFamily="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3.0 IGO</a:t>
            </a:r>
            <a:r>
              <a:rPr lang="en-US" sz="1200" dirty="0">
                <a:latin typeface="Roboto Medium" panose="02000000000000000000"/>
                <a:ea typeface="SimSun" panose="02010600030101010101" pitchFamily="2" charset="-122"/>
              </a:rPr>
              <a:t> </a:t>
            </a:r>
            <a:r>
              <a:rPr lang="en-US" sz="1200" dirty="0" err="1">
                <a:latin typeface="Roboto Medium" panose="02000000000000000000"/>
                <a:ea typeface="SimSun" panose="02010600030101010101" pitchFamily="2" charset="-122"/>
              </a:rPr>
              <a:t>licence</a:t>
            </a:r>
            <a:r>
              <a:rPr lang="en-US" sz="1200" dirty="0">
                <a:latin typeface="Roboto Medium" panose="02000000000000000000"/>
                <a:ea typeface="SimSun" panose="02010600030101010101" pitchFamily="2" charset="-122"/>
              </a:rPr>
              <a:t>.</a:t>
            </a:r>
            <a:endParaRPr lang="en-US" sz="1200" dirty="0">
              <a:latin typeface="Roboto Medium" panose="02000000000000000000"/>
            </a:endParaRPr>
          </a:p>
          <a:p>
            <a:endParaRPr lang="en-US" sz="1200" dirty="0">
              <a:latin typeface="Roboto Medium" panose="0200000000000000000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B3CF5-5474-4509-B1C6-CBC8111892DE}"/>
              </a:ext>
            </a:extLst>
          </p:cNvPr>
          <p:cNvSpPr txBox="1"/>
          <p:nvPr/>
        </p:nvSpPr>
        <p:spPr>
          <a:xfrm>
            <a:off x="450156" y="6960016"/>
            <a:ext cx="169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Roboto Medium" panose="02000000000000000000"/>
              </a:rPr>
              <a:t>WHO/HEP/NFS/21.19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2CF835-9B66-43F9-8FF7-9309976CB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92" y="6157223"/>
            <a:ext cx="1506237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What is the difference between these </a:t>
            </a:r>
            <a:b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breast milks?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38/3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8" name="Picture 3" descr="BFC OHT 26">
            <a:extLst>
              <a:ext uri="{FF2B5EF4-FFF2-40B4-BE49-F238E27FC236}">
                <a16:creationId xmlns:a16="http://schemas.microsoft.com/office/drawing/2014/main" id="{5481E41C-7740-4B48-A5CE-D55DB0072B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5400" y="1850451"/>
            <a:ext cx="5562600" cy="496097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3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360567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Expressing breast milk on the day of birth</a:t>
            </a:r>
            <a:b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altLang="en-US" sz="28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Start expressing within 6 hours after delivery – collect small amounts in a syringe</a:t>
            </a:r>
            <a:endParaRPr lang="en-GB" altLang="en-US" sz="28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38/4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05B15D-7DFE-EF40-8732-E31487DD847E}"/>
              </a:ext>
            </a:extLst>
          </p:cNvPr>
          <p:cNvGrpSpPr/>
          <p:nvPr/>
        </p:nvGrpSpPr>
        <p:grpSpPr>
          <a:xfrm>
            <a:off x="810196" y="1700128"/>
            <a:ext cx="8712968" cy="5646417"/>
            <a:chOff x="666180" y="2022642"/>
            <a:chExt cx="7927131" cy="4856512"/>
          </a:xfrm>
        </p:grpSpPr>
        <p:pic>
          <p:nvPicPr>
            <p:cNvPr id="7" name="Picture 11" descr="Express colostrum">
              <a:extLst>
                <a:ext uri="{FF2B5EF4-FFF2-40B4-BE49-F238E27FC236}">
                  <a16:creationId xmlns:a16="http://schemas.microsoft.com/office/drawing/2014/main" id="{DF0A202B-28F1-284A-801B-7F8B29C12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0" y="2700511"/>
              <a:ext cx="3754437" cy="2819400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12" descr="Express to syringe">
              <a:extLst>
                <a:ext uri="{FF2B5EF4-FFF2-40B4-BE49-F238E27FC236}">
                  <a16:creationId xmlns:a16="http://schemas.microsoft.com/office/drawing/2014/main" id="{3B6B6844-1583-3D43-B739-8420E57B2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35711" y="2022642"/>
              <a:ext cx="3657600" cy="2362200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13" descr="Syringe feeding direct">
              <a:extLst>
                <a:ext uri="{FF2B5EF4-FFF2-40B4-BE49-F238E27FC236}">
                  <a16:creationId xmlns:a16="http://schemas.microsoft.com/office/drawing/2014/main" id="{3E45746F-9F4A-4849-AE15-92710792A4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711" y="4516954"/>
              <a:ext cx="3657600" cy="2362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6241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360567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Methods of feeding low-birth-weight babies</a:t>
            </a:r>
            <a:endParaRPr lang="en-GB" altLang="en-US" sz="28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38/5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C3ADA4-A36C-1542-A93A-BEB24BA42A86}"/>
              </a:ext>
            </a:extLst>
          </p:cNvPr>
          <p:cNvGraphicFramePr>
            <a:graphicFrameLocks noGrp="1"/>
          </p:cNvGraphicFramePr>
          <p:nvPr/>
        </p:nvGraphicFramePr>
        <p:xfrm>
          <a:off x="425589" y="1412403"/>
          <a:ext cx="9886701" cy="4351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4508">
                  <a:extLst>
                    <a:ext uri="{9D8B030D-6E8A-4147-A177-3AD203B41FA5}">
                      <a16:colId xmlns:a16="http://schemas.microsoft.com/office/drawing/2014/main" val="696811318"/>
                    </a:ext>
                  </a:extLst>
                </a:gridCol>
                <a:gridCol w="2636453">
                  <a:extLst>
                    <a:ext uri="{9D8B030D-6E8A-4147-A177-3AD203B41FA5}">
                      <a16:colId xmlns:a16="http://schemas.microsoft.com/office/drawing/2014/main" val="3414067900"/>
                    </a:ext>
                  </a:extLst>
                </a:gridCol>
                <a:gridCol w="5025740">
                  <a:extLst>
                    <a:ext uri="{9D8B030D-6E8A-4147-A177-3AD203B41FA5}">
                      <a16:colId xmlns:a16="http://schemas.microsoft.com/office/drawing/2014/main" val="524276319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Gestational age, weeks</a:t>
                      </a:r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Approximate</a:t>
                      </a:r>
                      <a:r>
                        <a:rPr lang="en-US" sz="2400" b="1" i="0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weights, g</a:t>
                      </a:r>
                      <a:endParaRPr lang="en-US" sz="2400" b="1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2400" b="1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Oral feeding method</a:t>
                      </a:r>
                    </a:p>
                  </a:txBody>
                  <a:tcPr marL="91438" marR="91438" marT="45707" marB="45707"/>
                </a:tc>
                <a:extLst>
                  <a:ext uri="{0D108BD9-81ED-4DB2-BD59-A6C34878D82A}">
                    <a16:rowId xmlns:a16="http://schemas.microsoft.com/office/drawing/2014/main" val="2854824328"/>
                  </a:ext>
                </a:extLst>
              </a:tr>
              <a:tr h="5899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Before 32</a:t>
                      </a:r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1000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–</a:t>
                      </a: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1500</a:t>
                      </a:r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r>
                        <a:rPr lang="en-US" sz="2400" b="0" i="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Intragastric</a:t>
                      </a:r>
                      <a:r>
                        <a:rPr lang="en-US" sz="2400" b="0" i="0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feeding</a:t>
                      </a:r>
                      <a:endParaRPr lang="en-US" sz="2400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38" marR="91438" marT="45707" marB="45707"/>
                </a:tc>
                <a:extLst>
                  <a:ext uri="{0D108BD9-81ED-4DB2-BD59-A6C34878D82A}">
                    <a16:rowId xmlns:a16="http://schemas.microsoft.com/office/drawing/2014/main" val="1477961808"/>
                  </a:ext>
                </a:extLst>
              </a:tr>
              <a:tr h="85022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32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–</a:t>
                      </a: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34</a:t>
                      </a:r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1300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–</a:t>
                      </a: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1800</a:t>
                      </a:r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Cup for</a:t>
                      </a:r>
                      <a:r>
                        <a:rPr lang="en-US" sz="2400" b="0" i="0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most feeds</a:t>
                      </a:r>
                    </a:p>
                    <a:p>
                      <a:r>
                        <a:rPr lang="en-US" sz="2400" b="0" i="0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Try breastfeeding</a:t>
                      </a:r>
                      <a:endParaRPr lang="en-US" sz="2400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38" marR="91438" marT="45707" marB="45707"/>
                </a:tc>
                <a:extLst>
                  <a:ext uri="{0D108BD9-81ED-4DB2-BD59-A6C34878D82A}">
                    <a16:rowId xmlns:a16="http://schemas.microsoft.com/office/drawing/2014/main" val="2915635936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33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–</a:t>
                      </a: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35</a:t>
                      </a:r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1600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–</a:t>
                      </a: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200</a:t>
                      </a:r>
                      <a:r>
                        <a:rPr lang="en-US" sz="2400" b="0" i="0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</a:t>
                      </a:r>
                      <a:endParaRPr lang="en-US" sz="2400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Breastfeeding</a:t>
                      </a:r>
                      <a:r>
                        <a:rPr lang="en-US" sz="2400" b="0" i="0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for part of feed</a:t>
                      </a:r>
                    </a:p>
                    <a:p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Feed by cup or tube</a:t>
                      </a:r>
                      <a:r>
                        <a:rPr lang="en-US" sz="2400" b="0" i="0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to ensure enough</a:t>
                      </a:r>
                      <a:endParaRPr lang="en-US" sz="2400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38" marR="91438" marT="45707" marB="45707"/>
                </a:tc>
                <a:extLst>
                  <a:ext uri="{0D108BD9-81ED-4DB2-BD59-A6C34878D82A}">
                    <a16:rowId xmlns:a16="http://schemas.microsoft.com/office/drawing/2014/main" val="234465044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34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–</a:t>
                      </a: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36</a:t>
                      </a:r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1800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–</a:t>
                      </a: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2200</a:t>
                      </a:r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Coordinated </a:t>
                      </a:r>
                      <a:r>
                        <a:rPr lang="en-US" sz="2400" b="0" i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breastfeeding </a:t>
                      </a:r>
                      <a:br>
                        <a:rPr lang="en-US" sz="2400" b="0" i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2400" b="0" i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May </a:t>
                      </a: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need some supplements</a:t>
                      </a:r>
                    </a:p>
                  </a:txBody>
                  <a:tcPr marL="91438" marR="91438" marT="45707" marB="45707"/>
                </a:tc>
                <a:extLst>
                  <a:ext uri="{0D108BD9-81ED-4DB2-BD59-A6C34878D82A}">
                    <a16:rowId xmlns:a16="http://schemas.microsoft.com/office/drawing/2014/main" val="1699701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031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360567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Intragastric tube feeding before 32 weeks</a:t>
            </a:r>
            <a:endParaRPr lang="en-GB" altLang="en-US" sz="28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38/6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11" name="Picture 5" descr="NG tube and syringe feeding">
            <a:extLst>
              <a:ext uri="{FF2B5EF4-FFF2-40B4-BE49-F238E27FC236}">
                <a16:creationId xmlns:a16="http://schemas.microsoft.com/office/drawing/2014/main" id="{D7A015B4-0A99-6144-B898-CFA1598F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88343"/>
            <a:ext cx="9886702" cy="60827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26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360567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Cup-feeding, spoon-feeding, </a:t>
            </a:r>
            <a:r>
              <a:rPr lang="en-GB" altLang="en-US" sz="3600" b="0" i="1" dirty="0" err="1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paladai</a:t>
            </a:r>
            <a:b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en-GB" altLang="en-US" sz="3600" b="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38/7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6" name="MOV00275.MPG">
            <a:hlinkClick r:id="" action="ppaction://media"/>
            <a:extLst>
              <a:ext uri="{FF2B5EF4-FFF2-40B4-BE49-F238E27FC236}">
                <a16:creationId xmlns:a16="http://schemas.microsoft.com/office/drawing/2014/main" id="{CC22B159-82ED-3148-9027-59EFFD60B497}"/>
              </a:ext>
            </a:extLst>
          </p:cNvPr>
          <p:cNvPicPr>
            <a:picLocks noGrp="1" noRot="1" noChangeAspect="1" noChangeArrowheads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942" y="1260351"/>
            <a:ext cx="5175184" cy="3881388"/>
          </a:xfrm>
          <a:ln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028" descr="Spoon feeding wrapped">
            <a:extLst>
              <a:ext uri="{FF2B5EF4-FFF2-40B4-BE49-F238E27FC236}">
                <a16:creationId xmlns:a16="http://schemas.microsoft.com/office/drawing/2014/main" id="{91D2140F-8ED9-6243-9240-538D891F7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6" y="1260351"/>
            <a:ext cx="4358457" cy="5400696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29" descr="Palladai">
            <a:extLst>
              <a:ext uri="{FF2B5EF4-FFF2-40B4-BE49-F238E27FC236}">
                <a16:creationId xmlns:a16="http://schemas.microsoft.com/office/drawing/2014/main" id="{1CD894E0-EC71-D441-BFA7-12AF5A22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0" y="5378237"/>
            <a:ext cx="3986169" cy="1936139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33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360567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Partial breastfeeding: 33–35 weeks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7865D863-4370-5648-95DA-A777F9864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850" y="1188343"/>
            <a:ext cx="9208520" cy="6041092"/>
          </a:xfr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21723F64-EDE8-EB41-AEC9-9752BE5FF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38/8</a:t>
            </a:r>
          </a:p>
        </p:txBody>
      </p:sp>
    </p:spTree>
    <p:extLst>
      <p:ext uri="{BB962C8B-B14F-4D97-AF65-F5344CB8AC3E}">
        <p14:creationId xmlns:p14="http://schemas.microsoft.com/office/powerpoint/2010/main" val="1855150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360567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Ensure good attachment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38/9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8" name="Picture 5" descr="Attachment lip not out">
            <a:extLst>
              <a:ext uri="{FF2B5EF4-FFF2-40B4-BE49-F238E27FC236}">
                <a16:creationId xmlns:a16="http://schemas.microsoft.com/office/drawing/2014/main" id="{E2653C4D-A423-8849-A473-63F8226A4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4" y="1188342"/>
            <a:ext cx="8405567" cy="615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83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360567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Skin-to-skin contact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38/10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6" name="Picture 5" descr="Kangaroo care hold">
            <a:extLst>
              <a:ext uri="{FF2B5EF4-FFF2-40B4-BE49-F238E27FC236}">
                <a16:creationId xmlns:a16="http://schemas.microsoft.com/office/drawing/2014/main" id="{23CFAB8B-9403-B14C-86DC-221DE33E5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684" y="1199027"/>
            <a:ext cx="4591852" cy="2997785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angaroo hold head (2)">
            <a:extLst>
              <a:ext uri="{FF2B5EF4-FFF2-40B4-BE49-F238E27FC236}">
                <a16:creationId xmlns:a16="http://schemas.microsoft.com/office/drawing/2014/main" id="{55EF13EF-4D2A-5E45-B5A3-6CF25082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476" y="1199027"/>
            <a:ext cx="4591852" cy="299778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Kangaroo hold top half">
            <a:extLst>
              <a:ext uri="{FF2B5EF4-FFF2-40B4-BE49-F238E27FC236}">
                <a16:creationId xmlns:a16="http://schemas.microsoft.com/office/drawing/2014/main" id="{8A509C23-C387-1A41-968F-6A43E2876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248" y="4376621"/>
            <a:ext cx="4452706" cy="299778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746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360567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Kangaroo mother care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11" name="Picture 5" descr="Skin-to-skin postnatal ward">
            <a:extLst>
              <a:ext uri="{FF2B5EF4-FFF2-40B4-BE49-F238E27FC236}">
                <a16:creationId xmlns:a16="http://schemas.microsoft.com/office/drawing/2014/main" id="{2F57A6C1-905E-A844-9D5C-D596CA68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6" y="1199026"/>
            <a:ext cx="8574468" cy="6030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88E3A1E4-E3BE-7F43-99FB-3BA6F5E62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38/11</a:t>
            </a:r>
          </a:p>
        </p:txBody>
      </p:sp>
    </p:spTree>
    <p:extLst>
      <p:ext uri="{BB962C8B-B14F-4D97-AF65-F5344CB8AC3E}">
        <p14:creationId xmlns:p14="http://schemas.microsoft.com/office/powerpoint/2010/main" val="1178722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Early jaundice and hypoglycaemia: 2–10 days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847" y="1821220"/>
            <a:ext cx="3550693" cy="5546725"/>
          </a:xfrm>
        </p:spPr>
        <p:txBody>
          <a:bodyPr/>
          <a:lstStyle/>
          <a:p>
            <a:pPr marL="11113" indent="-11113" eaLnBrk="1" hangingPunct="1"/>
            <a:r>
              <a:rPr lang="en-GB" altLang="en-US" sz="2700" b="1" dirty="0">
                <a:latin typeface="Alegreya" pitchFamily="2" charset="0"/>
              </a:rPr>
              <a:t>These do NOT help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700" dirty="0">
                <a:latin typeface="Alegreya" pitchFamily="2" charset="0"/>
              </a:rPr>
              <a:t>Glucose feeds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Extra water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Infrequent or restricted breastfeeds</a:t>
            </a:r>
          </a:p>
          <a:p>
            <a:pPr eaLnBrk="1" hangingPunct="1">
              <a:buFontTx/>
              <a:buChar char="•"/>
              <a:defRPr/>
            </a:pPr>
            <a:endParaRPr lang="en-GB" altLang="en-US" sz="2700" dirty="0">
              <a:latin typeface="Alegreya" pitchFamily="2" charset="0"/>
            </a:endParaRPr>
          </a:p>
          <a:p>
            <a:pPr eaLnBrk="1" hangingPunct="1">
              <a:buFontTx/>
              <a:buChar char="•"/>
              <a:defRPr/>
            </a:pPr>
            <a:endParaRPr lang="en-GB" altLang="en-US" sz="2700" dirty="0">
              <a:latin typeface="Alegreya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38/12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231E11C-41A6-9C43-B0F3-AE43D3FCD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025" y="1821220"/>
            <a:ext cx="3190653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11113" indent="-11113" eaLnBrk="1" hangingPunct="1"/>
            <a:r>
              <a:rPr lang="en-GB" altLang="en-US" sz="2700" b="1" kern="0" dirty="0">
                <a:latin typeface="Alegreya" pitchFamily="2" charset="0"/>
              </a:rPr>
              <a:t>These help: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kern="0" dirty="0">
                <a:latin typeface="Alegreya" pitchFamily="2" charset="0"/>
              </a:rPr>
              <a:t>Breastfeed early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kern="0" dirty="0">
                <a:latin typeface="Alegreya" pitchFamily="2" charset="0"/>
              </a:rPr>
              <a:t>Frequent unrestricted breastfeeds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kern="0" dirty="0">
                <a:latin typeface="Alegreya" pitchFamily="2" charset="0"/>
              </a:rPr>
              <a:t>20% extra if given expressed breast milk</a:t>
            </a:r>
          </a:p>
          <a:p>
            <a:pPr eaLnBrk="1" hangingPunct="1">
              <a:buFontTx/>
              <a:buChar char="•"/>
              <a:defRPr/>
            </a:pPr>
            <a:endParaRPr lang="en-GB" altLang="en-US" sz="2700" kern="0" dirty="0">
              <a:latin typeface="Alegreya" pitchFamily="2" charset="0"/>
            </a:endParaRPr>
          </a:p>
          <a:p>
            <a:pPr eaLnBrk="1" hangingPunct="1">
              <a:buFontTx/>
              <a:buChar char="•"/>
              <a:defRPr/>
            </a:pPr>
            <a:endParaRPr lang="en-GB" altLang="en-US" sz="2700" kern="0" dirty="0">
              <a:latin typeface="Alegreya" pitchFamily="2" charset="0"/>
            </a:endParaRPr>
          </a:p>
          <a:p>
            <a:pPr eaLnBrk="1" hangingPunct="1">
              <a:buFontTx/>
              <a:buChar char="•"/>
              <a:defRPr/>
            </a:pPr>
            <a:endParaRPr lang="en-GB" altLang="en-US" sz="2700" kern="0" dirty="0">
              <a:latin typeface="Alegreya" pitchFamily="2" charset="0"/>
            </a:endParaRPr>
          </a:p>
        </p:txBody>
      </p:sp>
      <p:pic>
        <p:nvPicPr>
          <p:cNvPr id="8" name="Picture 1029" descr="Jaundiced infant">
            <a:extLst>
              <a:ext uri="{FF2B5EF4-FFF2-40B4-BE49-F238E27FC236}">
                <a16:creationId xmlns:a16="http://schemas.microsoft.com/office/drawing/2014/main" id="{4006F88A-9065-2741-AC0B-CCB5834E3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539" y="1930870"/>
            <a:ext cx="2885453" cy="2098511"/>
          </a:xfrm>
          <a:prstGeom prst="rect">
            <a:avLst/>
          </a:prstGeom>
          <a:noFill/>
          <a:ln w="25400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34" descr="Jaundiced infant (2)">
            <a:extLst>
              <a:ext uri="{FF2B5EF4-FFF2-40B4-BE49-F238E27FC236}">
                <a16:creationId xmlns:a16="http://schemas.microsoft.com/office/drawing/2014/main" id="{A3D07223-EA93-4D4C-9C11-54AE950FB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539" y="4369328"/>
            <a:ext cx="2885453" cy="2448263"/>
          </a:xfrm>
          <a:prstGeom prst="rect">
            <a:avLst/>
          </a:prstGeom>
          <a:noFill/>
          <a:ln w="25400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1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31: Taking a feeding history – </a:t>
            </a:r>
            <a:b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0 up to 6 months 2 – objectives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848" y="1821220"/>
            <a:ext cx="10031412" cy="5546725"/>
          </a:xfrm>
        </p:spPr>
        <p:txBody>
          <a:bodyPr/>
          <a:lstStyle/>
          <a:p>
            <a:pPr eaLnBrk="1" hangingPunct="1"/>
            <a:r>
              <a:rPr lang="en-GB" altLang="en-US" sz="30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3000" dirty="0">
                <a:latin typeface="Alegreya" pitchFamily="2" charset="0"/>
              </a:rPr>
              <a:t>describe how to take a feeding history of an infant aged </a:t>
            </a:r>
            <a:br>
              <a:rPr lang="en-GB" altLang="en-US" sz="3000" dirty="0">
                <a:latin typeface="Alegreya" pitchFamily="2" charset="0"/>
              </a:rPr>
            </a:br>
            <a:r>
              <a:rPr lang="en-GB" altLang="en-US" sz="3000" dirty="0">
                <a:latin typeface="Alegreya" pitchFamily="2" charset="0"/>
              </a:rPr>
              <a:t>0 up to 6 months 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3000" dirty="0">
                <a:latin typeface="Alegreya" pitchFamily="2" charset="0"/>
              </a:rPr>
              <a:t>describe the content and arrangement of the </a:t>
            </a:r>
            <a:r>
              <a:rPr lang="en-GB" altLang="en-US" sz="3000" cap="small" dirty="0">
                <a:latin typeface="Alegreya" pitchFamily="2" charset="0"/>
              </a:rPr>
              <a:t>Job aid: Feeding history </a:t>
            </a:r>
            <a:r>
              <a:rPr lang="en-GB" sz="3000" cap="small" dirty="0">
                <a:latin typeface="Alegreya" pitchFamily="2" charset="0"/>
              </a:rPr>
              <a:t>–</a:t>
            </a:r>
            <a:r>
              <a:rPr lang="en-GB" altLang="en-US" sz="3000" cap="small" dirty="0">
                <a:latin typeface="Alegreya" pitchFamily="2" charset="0"/>
              </a:rPr>
              <a:t> 0 up to 6 months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3000" dirty="0">
                <a:latin typeface="Alegreya" pitchFamily="2" charset="0"/>
              </a:rPr>
              <a:t>describe how to use of the </a:t>
            </a:r>
            <a:r>
              <a:rPr lang="en-GB" altLang="en-US" sz="3000" cap="small" dirty="0">
                <a:latin typeface="Alegreya" pitchFamily="2" charset="0"/>
              </a:rPr>
              <a:t>Job aid: Feeding history </a:t>
            </a:r>
            <a:r>
              <a:rPr lang="en-GB" sz="3000" cap="small" dirty="0">
                <a:latin typeface="Alegreya" pitchFamily="2" charset="0"/>
              </a:rPr>
              <a:t>–</a:t>
            </a:r>
            <a:r>
              <a:rPr lang="en-GB" altLang="en-US" sz="3000" cap="small" dirty="0">
                <a:latin typeface="Alegreya" pitchFamily="2" charset="0"/>
              </a:rPr>
              <a:t> </a:t>
            </a:r>
            <a:br>
              <a:rPr lang="en-GB" altLang="en-US" sz="3000" cap="small" dirty="0">
                <a:latin typeface="Alegreya" pitchFamily="2" charset="0"/>
              </a:rPr>
            </a:br>
            <a:r>
              <a:rPr lang="en-GB" altLang="en-US" sz="3000" cap="small">
                <a:latin typeface="Alegreya" pitchFamily="2" charset="0"/>
              </a:rPr>
              <a:t>0 up to </a:t>
            </a:r>
            <a:r>
              <a:rPr lang="en-GB" altLang="en-US" sz="3000" cap="small" dirty="0">
                <a:latin typeface="Alegreya" pitchFamily="2" charset="0"/>
              </a:rPr>
              <a:t>6 months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31/1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Why do babies stop breastfeeding when they are ill?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847" y="1821220"/>
            <a:ext cx="10253415" cy="5546725"/>
          </a:xfrm>
        </p:spPr>
        <p:txBody>
          <a:bodyPr/>
          <a:lstStyle/>
          <a:p>
            <a:pPr eaLnBrk="1" hangingPunct="1"/>
            <a:r>
              <a:rPr lang="en-GB" altLang="en-US" sz="2700" b="1" dirty="0">
                <a:latin typeface="Alegreya" pitchFamily="2" charset="0"/>
              </a:rPr>
              <a:t>Difficulty with breastfeeding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Difficulty suckling (e.g. respiratory infection)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Loss of appetite (e.g. severe infections)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Oral feeds not possible (e.g. some surgery)</a:t>
            </a:r>
          </a:p>
          <a:p>
            <a:pPr eaLnBrk="1" hangingPunct="1">
              <a:buFontTx/>
              <a:buChar char="•"/>
              <a:defRPr/>
            </a:pPr>
            <a:endParaRPr lang="en-GB" altLang="en-US" sz="2700" dirty="0">
              <a:latin typeface="Alegreya" pitchFamily="2" charset="0"/>
            </a:endParaRPr>
          </a:p>
          <a:p>
            <a:pPr marL="0" indent="0" eaLnBrk="1" hangingPunct="1">
              <a:defRPr/>
            </a:pPr>
            <a:r>
              <a:rPr lang="en-GB" altLang="en-US" sz="2700" b="1" dirty="0">
                <a:latin typeface="Alegreya" pitchFamily="2" charset="0"/>
              </a:rPr>
              <a:t>Misinformation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Someone says breastfeeding caused the illness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Health worker advises mother to stop</a:t>
            </a:r>
          </a:p>
          <a:p>
            <a:pPr eaLnBrk="1" hangingPunct="1">
              <a:buFontTx/>
              <a:buChar char="•"/>
              <a:defRPr/>
            </a:pPr>
            <a:endParaRPr lang="en-GB" altLang="en-US" sz="2700" dirty="0">
              <a:latin typeface="Alegreya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38/13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  <p:extLst>
      <p:ext uri="{BB962C8B-B14F-4D97-AF65-F5344CB8AC3E}">
        <p14:creationId xmlns:p14="http://schemas.microsoft.com/office/powerpoint/2010/main" val="4187479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Breastfeeding of sick babies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847" y="1821220"/>
            <a:ext cx="10253415" cy="5546725"/>
          </a:xfrm>
        </p:spPr>
        <p:txBody>
          <a:bodyPr/>
          <a:lstStyle/>
          <a:p>
            <a:pPr marL="11113" indent="0" eaLnBrk="1" hangingPunct="1">
              <a:spcBef>
                <a:spcPts val="300"/>
              </a:spcBef>
            </a:pPr>
            <a:r>
              <a:rPr lang="en-GB" altLang="en-US" sz="2700" b="1" dirty="0">
                <a:latin typeface="Alegreya" pitchFamily="2" charset="0"/>
              </a:rPr>
              <a:t>If breastfeeding stops:</a:t>
            </a:r>
          </a:p>
          <a:p>
            <a:pPr marL="11113" indent="0" eaLnBrk="1" hangingPunct="1">
              <a:spcBef>
                <a:spcPts val="300"/>
              </a:spcBef>
            </a:pPr>
            <a:r>
              <a:rPr lang="en-GB" altLang="en-US" sz="2700" dirty="0">
                <a:latin typeface="Alegreya" pitchFamily="2" charset="0"/>
              </a:rPr>
              <a:t>Baby 	- gets less nourishment</a:t>
            </a:r>
          </a:p>
          <a:p>
            <a:pPr marL="11113" indent="0" eaLnBrk="1" hangingPunct="1">
              <a:spcBef>
                <a:spcPts val="300"/>
              </a:spcBef>
              <a:defRPr/>
            </a:pPr>
            <a:r>
              <a:rPr lang="en-GB" altLang="en-US" sz="2700" dirty="0">
                <a:latin typeface="Alegreya" pitchFamily="2" charset="0"/>
              </a:rPr>
              <a:t> 	- loses more weight</a:t>
            </a:r>
          </a:p>
          <a:p>
            <a:pPr marL="11113" indent="0" eaLnBrk="1" hangingPunct="1">
              <a:spcBef>
                <a:spcPts val="300"/>
              </a:spcBef>
              <a:defRPr/>
            </a:pPr>
            <a:r>
              <a:rPr lang="en-GB" altLang="en-US" sz="2700" dirty="0">
                <a:latin typeface="Alegreya" pitchFamily="2" charset="0"/>
              </a:rPr>
              <a:t>	- takes longer to recover</a:t>
            </a:r>
          </a:p>
          <a:p>
            <a:pPr marL="11113" indent="0" eaLnBrk="1" hangingPunct="1">
              <a:spcBef>
                <a:spcPts val="300"/>
              </a:spcBef>
              <a:defRPr/>
            </a:pPr>
            <a:r>
              <a:rPr lang="en-GB" altLang="en-US" sz="2700" dirty="0">
                <a:latin typeface="Alegreya" pitchFamily="2" charset="0"/>
              </a:rPr>
              <a:t>	- lacks the comfort of suckling</a:t>
            </a:r>
          </a:p>
          <a:p>
            <a:pPr marL="11113" indent="0" eaLnBrk="1" hangingPunct="1">
              <a:spcBef>
                <a:spcPts val="300"/>
              </a:spcBef>
              <a:defRPr/>
            </a:pPr>
            <a:r>
              <a:rPr lang="en-GB" altLang="en-US" sz="2700" dirty="0">
                <a:latin typeface="Alegreya" pitchFamily="2" charset="0"/>
              </a:rPr>
              <a:t>Breast milk decreases – baby may refuse to start again</a:t>
            </a:r>
            <a:br>
              <a:rPr lang="en-GB" altLang="en-US" sz="2700" dirty="0">
                <a:latin typeface="Alegreya" pitchFamily="2" charset="0"/>
              </a:rPr>
            </a:br>
            <a:endParaRPr lang="en-GB" altLang="en-US" sz="2700" dirty="0">
              <a:latin typeface="Alegreya" pitchFamily="2" charset="0"/>
            </a:endParaRPr>
          </a:p>
          <a:p>
            <a:pPr marL="11113" indent="0" eaLnBrk="1" hangingPunct="1">
              <a:spcBef>
                <a:spcPts val="300"/>
              </a:spcBef>
              <a:defRPr/>
            </a:pPr>
            <a:r>
              <a:rPr lang="en-GB" altLang="en-US" sz="2700" b="1" dirty="0">
                <a:latin typeface="Alegreya" pitchFamily="2" charset="0"/>
              </a:rPr>
              <a:t>If breastfeeding continues:</a:t>
            </a:r>
          </a:p>
          <a:p>
            <a:pPr marL="11113" indent="0" fontAlgn="auto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2700" dirty="0">
                <a:latin typeface="Alegreya" pitchFamily="2" charset="0"/>
              </a:rPr>
              <a:t>Baby 	- gets best nourishment</a:t>
            </a:r>
          </a:p>
          <a:p>
            <a:pPr marL="11113" indent="0" fontAlgn="auto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2700" dirty="0">
                <a:latin typeface="Alegreya" pitchFamily="2" charset="0"/>
              </a:rPr>
              <a:t>	- loses less weight</a:t>
            </a:r>
          </a:p>
          <a:p>
            <a:pPr marL="11113" indent="0" fontAlgn="auto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2700" dirty="0">
                <a:latin typeface="Alegreya" pitchFamily="2" charset="0"/>
              </a:rPr>
              <a:t>	- recovers more quickly</a:t>
            </a:r>
          </a:p>
          <a:p>
            <a:pPr marL="11113" indent="0" fontAlgn="auto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2700" dirty="0">
                <a:latin typeface="Alegreya" pitchFamily="2" charset="0"/>
              </a:rPr>
              <a:t>	- is comforted by suckling</a:t>
            </a:r>
          </a:p>
          <a:p>
            <a:pPr marL="11113" indent="0" fontAlgn="auto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2700" dirty="0">
                <a:latin typeface="Alegreya" pitchFamily="2" charset="0"/>
              </a:rPr>
              <a:t>Production of breast milk continues</a:t>
            </a:r>
          </a:p>
          <a:p>
            <a:pPr marL="11113" indent="0" eaLnBrk="1" hangingPunct="1">
              <a:spcBef>
                <a:spcPts val="300"/>
              </a:spcBef>
              <a:buFontTx/>
              <a:buChar char="•"/>
              <a:defRPr/>
            </a:pPr>
            <a:endParaRPr lang="en-GB" altLang="en-US" sz="2700" dirty="0">
              <a:latin typeface="Alegreya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38/14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  <p:extLst>
      <p:ext uri="{BB962C8B-B14F-4D97-AF65-F5344CB8AC3E}">
        <p14:creationId xmlns:p14="http://schemas.microsoft.com/office/powerpoint/2010/main" val="2666306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How to help breastfeeding if a baby is sick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38/15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792E02B-A7F1-9545-B203-8FBAF938C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48" y="1821220"/>
            <a:ext cx="4198765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700" b="1" dirty="0">
                <a:latin typeface="Alegreya" pitchFamily="2" charset="0"/>
              </a:rPr>
              <a:t>If the baby: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Alegreya" pitchFamily="2" charset="0"/>
              </a:rPr>
              <a:t>Is in hospital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Alegreya" pitchFamily="2" charset="0"/>
              </a:rPr>
              <a:t>Can suckle well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Alegreya" pitchFamily="2" charset="0"/>
              </a:rPr>
              <a:t>Suckles less than before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Alegreya" pitchFamily="2" charset="0"/>
              </a:rPr>
              <a:t>Is not able to suckle or refuses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Alegreya" pitchFamily="2" charset="0"/>
              </a:rPr>
              <a:t>Cannot take oral feeds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Alegreya" pitchFamily="2" charset="0"/>
              </a:rPr>
              <a:t>Is recovering	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863FD37-D8B2-E34E-A1AC-EB73C684E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459" y="1821220"/>
            <a:ext cx="5364220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700" b="1" dirty="0">
                <a:latin typeface="Alegreya" pitchFamily="2" charset="0"/>
              </a:rPr>
              <a:t>Help the mother to: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Alegreya" pitchFamily="2" charset="0"/>
              </a:rPr>
              <a:t>Stay in hospital with her baby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Alegreya" pitchFamily="2" charset="0"/>
              </a:rPr>
              <a:t>Breastfeed more often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Alegreya" pitchFamily="2" charset="0"/>
              </a:rPr>
              <a:t>Give more frequent, shorter feeds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Alegreya" pitchFamily="2" charset="0"/>
              </a:rPr>
              <a:t>Express her breast milk and give it by cup or tube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Alegreya" pitchFamily="2" charset="0"/>
              </a:rPr>
              <a:t>Express 3-hourly to keep up the milk supply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Alegreya" pitchFamily="2" charset="0"/>
              </a:rPr>
              <a:t>Start breastfeeding again.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Alegreya" pitchFamily="2" charset="0"/>
              </a:rPr>
              <a:t>Breastfeed more often to build up the milk supply</a:t>
            </a:r>
          </a:p>
        </p:txBody>
      </p:sp>
    </p:spTree>
    <p:extLst>
      <p:ext uri="{BB962C8B-B14F-4D97-AF65-F5344CB8AC3E}">
        <p14:creationId xmlns:p14="http://schemas.microsoft.com/office/powerpoint/2010/main" val="1194248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39: Increasing breast milk and </a:t>
            </a:r>
            <a:r>
              <a:rPr lang="en-GB" altLang="en-US" sz="3600" b="0" dirty="0" err="1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relactation</a:t>
            </a:r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– objectives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847" y="1821220"/>
            <a:ext cx="10253415" cy="5546725"/>
          </a:xfrm>
        </p:spPr>
        <p:txBody>
          <a:bodyPr/>
          <a:lstStyle/>
          <a:p>
            <a:pPr eaLnBrk="1" hangingPunct="1"/>
            <a:r>
              <a:rPr lang="en-GB" altLang="en-US" sz="33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describe the main requirements for increasing the supply of breast milk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explain the procedure for increasing the supply of breast milk if the baby is willing to suckle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describe the use of the breastfeeding </a:t>
            </a:r>
            <a:r>
              <a:rPr lang="en-GB" altLang="en-US" sz="2700" dirty="0" err="1">
                <a:latin typeface="Alegreya" pitchFamily="2" charset="0"/>
              </a:rPr>
              <a:t>supplementer</a:t>
            </a:r>
            <a:endParaRPr lang="en-GB" altLang="en-US" sz="2700" dirty="0">
              <a:latin typeface="Alegreya" pitchFamily="2" charset="0"/>
            </a:endParaRPr>
          </a:p>
          <a:p>
            <a:pPr eaLnBrk="1" hangingPunct="1">
              <a:buFontTx/>
              <a:buChar char="•"/>
              <a:defRPr/>
            </a:pPr>
            <a:endParaRPr lang="en-GB" altLang="en-US" sz="2700" dirty="0">
              <a:latin typeface="Alegreya" pitchFamily="2" charset="0"/>
            </a:endParaRPr>
          </a:p>
          <a:p>
            <a:pPr eaLnBrk="1" hangingPunct="1">
              <a:buFontTx/>
              <a:buChar char="•"/>
              <a:defRPr/>
            </a:pPr>
            <a:endParaRPr lang="en-GB" altLang="en-US" sz="3000" dirty="0">
              <a:latin typeface="Alegreya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39/1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39/2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A1A4C0-228C-2440-8E42-DA64A5F8EC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49" y="-971897"/>
            <a:ext cx="8601502" cy="999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46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39/3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FA1A51-B36D-4044-A871-E9C58805D8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488" y="-1547961"/>
            <a:ext cx="8312424" cy="1094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9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40: Sustaining breastfeeding – objectives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847" y="1821220"/>
            <a:ext cx="10253415" cy="5546725"/>
          </a:xfrm>
        </p:spPr>
        <p:txBody>
          <a:bodyPr/>
          <a:lstStyle/>
          <a:p>
            <a:pPr eaLnBrk="1" hangingPunct="1"/>
            <a:r>
              <a:rPr lang="en-GB" altLang="en-US" sz="33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help mothers to continue to breastfeed for up to 2 years or beyond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support breastfeeding when they see mothers and babies for other reasons</a:t>
            </a:r>
          </a:p>
          <a:p>
            <a:pPr marL="0" indent="0" eaLnBrk="1" hangingPunct="1">
              <a:defRPr/>
            </a:pPr>
            <a:endParaRPr lang="en-GB" altLang="en-US" sz="3000" dirty="0">
              <a:latin typeface="Alegreya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40/1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71C6BE-1684-0A4B-BCB0-0B4C465677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" y="-135587"/>
            <a:ext cx="10683586" cy="7777018"/>
          </a:xfrm>
          <a:prstGeom prst="rect">
            <a:avLst/>
          </a:prstGeom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451156" y="74613"/>
            <a:ext cx="1158107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40/2a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  <p:extLst>
      <p:ext uri="{BB962C8B-B14F-4D97-AF65-F5344CB8AC3E}">
        <p14:creationId xmlns:p14="http://schemas.microsoft.com/office/powerpoint/2010/main" val="144289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FC OHT 28">
            <a:extLst>
              <a:ext uri="{FF2B5EF4-FFF2-40B4-BE49-F238E27FC236}">
                <a16:creationId xmlns:a16="http://schemas.microsoft.com/office/drawing/2014/main" id="{4D38ECC3-41BA-1E43-AF54-F0900B332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766" y="-35793"/>
            <a:ext cx="10955074" cy="7776864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523164" y="74613"/>
            <a:ext cx="1086099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40/2b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  <p:extLst>
      <p:ext uri="{BB962C8B-B14F-4D97-AF65-F5344CB8AC3E}">
        <p14:creationId xmlns:p14="http://schemas.microsoft.com/office/powerpoint/2010/main" val="2708019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56A0FC-CECB-F14B-B1D0-5DA86FC2AB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900" y="-277252"/>
            <a:ext cx="10742984" cy="8594387"/>
          </a:xfrm>
          <a:prstGeom prst="rect">
            <a:avLst/>
          </a:prstGeom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475787" y="74613"/>
            <a:ext cx="1133476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40/3a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  <p:extLst>
      <p:ext uri="{BB962C8B-B14F-4D97-AF65-F5344CB8AC3E}">
        <p14:creationId xmlns:p14="http://schemas.microsoft.com/office/powerpoint/2010/main" val="153841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CED1C2D8-3BD9-AF4B-AF63-4D31BDA11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081"/>
            <a:ext cx="10058400" cy="75311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45439DC-834F-C048-9641-E1ACF506E9FF}"/>
              </a:ext>
            </a:extLst>
          </p:cNvPr>
          <p:cNvGrpSpPr/>
          <p:nvPr/>
        </p:nvGrpSpPr>
        <p:grpSpPr>
          <a:xfrm>
            <a:off x="1545114" y="3654027"/>
            <a:ext cx="6574631" cy="1837055"/>
            <a:chOff x="1116013" y="3321050"/>
            <a:chExt cx="5976937" cy="1670050"/>
          </a:xfrm>
        </p:grpSpPr>
        <p:sp>
          <p:nvSpPr>
            <p:cNvPr id="34" name="AutoShape 4">
              <a:extLst>
                <a:ext uri="{FF2B5EF4-FFF2-40B4-BE49-F238E27FC236}">
                  <a16:creationId xmlns:a16="http://schemas.microsoft.com/office/drawing/2014/main" id="{F16BE81D-DD07-A04A-843A-5904F02A4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013" y="4652963"/>
              <a:ext cx="287337" cy="338137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/>
            </a:p>
          </p:txBody>
        </p:sp>
        <p:sp>
          <p:nvSpPr>
            <p:cNvPr id="35" name="AutoShape 5">
              <a:extLst>
                <a:ext uri="{FF2B5EF4-FFF2-40B4-BE49-F238E27FC236}">
                  <a16:creationId xmlns:a16="http://schemas.microsoft.com/office/drawing/2014/main" id="{E0E12CA4-805A-4C4C-9A93-C710D0B19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575" y="3573463"/>
              <a:ext cx="287338" cy="338137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/>
            </a:p>
          </p:txBody>
        </p:sp>
        <p:sp>
          <p:nvSpPr>
            <p:cNvPr id="36" name="AutoShape 6">
              <a:extLst>
                <a:ext uri="{FF2B5EF4-FFF2-40B4-BE49-F238E27FC236}">
                  <a16:creationId xmlns:a16="http://schemas.microsoft.com/office/drawing/2014/main" id="{6C7A75D2-D489-C943-BA1A-537B21820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613" y="3321050"/>
              <a:ext cx="287337" cy="33813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AF331403-67EE-4A48-9322-9D85F9BF4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3730625"/>
              <a:ext cx="2079625" cy="1066800"/>
            </a:xfrm>
            <a:custGeom>
              <a:avLst/>
              <a:gdLst>
                <a:gd name="T0" fmla="*/ 0 w 1310"/>
                <a:gd name="T1" fmla="*/ 2147483646 h 672"/>
                <a:gd name="T2" fmla="*/ 2147483646 w 1310"/>
                <a:gd name="T3" fmla="*/ 0 h 6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0" h="672">
                  <a:moveTo>
                    <a:pt x="0" y="672"/>
                  </a:moveTo>
                  <a:lnTo>
                    <a:pt x="131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8">
              <a:extLst>
                <a:ext uri="{FF2B5EF4-FFF2-40B4-BE49-F238E27FC236}">
                  <a16:creationId xmlns:a16="http://schemas.microsoft.com/office/drawing/2014/main" id="{57BEB399-B8C6-E347-B9D4-584ABBC4E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8038" y="3500438"/>
              <a:ext cx="360045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31/2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601E96BC-31D0-3F41-82CD-529807BD7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8" y="230582"/>
            <a:ext cx="23663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000" cap="small" dirty="0">
                <a:latin typeface="Alegreya" pitchFamily="2" charset="0"/>
              </a:rPr>
              <a:t>Demonstration</a:t>
            </a:r>
            <a:r>
              <a:rPr lang="en-GB" altLang="en-US" sz="2000" dirty="0">
                <a:latin typeface="Alegreya" pitchFamily="2" charset="0"/>
              </a:rPr>
              <a:t> 31.A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>
                <a:latin typeface="Alegreya" pitchFamily="2" charset="0"/>
              </a:rPr>
              <a:t>Lucy</a:t>
            </a:r>
            <a:endParaRPr lang="en-US" altLang="en-US" sz="2000" dirty="0">
              <a:latin typeface="Alegre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1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3DBC2-35DE-3244-BB1A-8B290F7933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5833"/>
            <a:ext cx="10693399" cy="8732943"/>
          </a:xfrm>
          <a:prstGeom prst="rect">
            <a:avLst/>
          </a:prstGeom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475787" y="74613"/>
            <a:ext cx="1133476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40/3b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  <p:extLst>
      <p:ext uri="{BB962C8B-B14F-4D97-AF65-F5344CB8AC3E}">
        <p14:creationId xmlns:p14="http://schemas.microsoft.com/office/powerpoint/2010/main" val="144780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204E02D-C284-EC46-95B2-257C3A8F4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381"/>
            <a:ext cx="10058400" cy="7556500"/>
          </a:xfrm>
          <a:prstGeom prst="rect">
            <a:avLst/>
          </a:prstGeom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31/3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9C659B20-EB10-2940-8CBF-39F38FE02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8" y="230582"/>
            <a:ext cx="23663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000" cap="small" dirty="0">
                <a:latin typeface="Alegreya" pitchFamily="2" charset="0"/>
              </a:rPr>
              <a:t>Demonstration</a:t>
            </a:r>
            <a:r>
              <a:rPr lang="en-GB" altLang="en-US" sz="2000" dirty="0">
                <a:latin typeface="Alegreya" pitchFamily="2" charset="0"/>
              </a:rPr>
              <a:t> 31.A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>
                <a:latin typeface="Alegreya" pitchFamily="2" charset="0"/>
              </a:rPr>
              <a:t>Lucy</a:t>
            </a:r>
            <a:endParaRPr lang="en-US" altLang="en-US" sz="2000" dirty="0">
              <a:latin typeface="Alegreya" pitchFamily="2" charset="0"/>
            </a:endParaRPr>
          </a:p>
        </p:txBody>
      </p:sp>
      <p:sp>
        <p:nvSpPr>
          <p:cNvPr id="6" name="4-Point Star 2">
            <a:extLst>
              <a:ext uri="{FF2B5EF4-FFF2-40B4-BE49-F238E27FC236}">
                <a16:creationId xmlns:a16="http://schemas.microsoft.com/office/drawing/2014/main" id="{CDDEA41A-356A-8A41-8FD5-FBB812B91A37}"/>
              </a:ext>
            </a:extLst>
          </p:cNvPr>
          <p:cNvSpPr/>
          <p:nvPr/>
        </p:nvSpPr>
        <p:spPr>
          <a:xfrm>
            <a:off x="1561324" y="4788743"/>
            <a:ext cx="266700" cy="266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4-Point Star 8">
            <a:extLst>
              <a:ext uri="{FF2B5EF4-FFF2-40B4-BE49-F238E27FC236}">
                <a16:creationId xmlns:a16="http://schemas.microsoft.com/office/drawing/2014/main" id="{2333AA1F-2F83-FB47-BA9C-96F8ED810EF6}"/>
              </a:ext>
            </a:extLst>
          </p:cNvPr>
          <p:cNvSpPr/>
          <p:nvPr/>
        </p:nvSpPr>
        <p:spPr>
          <a:xfrm>
            <a:off x="7866980" y="2124447"/>
            <a:ext cx="266700" cy="266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4-Point Star 17">
            <a:extLst>
              <a:ext uri="{FF2B5EF4-FFF2-40B4-BE49-F238E27FC236}">
                <a16:creationId xmlns:a16="http://schemas.microsoft.com/office/drawing/2014/main" id="{3C9602EC-0FA8-794A-A425-14568D24FD26}"/>
              </a:ext>
            </a:extLst>
          </p:cNvPr>
          <p:cNvSpPr/>
          <p:nvPr/>
        </p:nvSpPr>
        <p:spPr>
          <a:xfrm>
            <a:off x="3855864" y="3441923"/>
            <a:ext cx="266700" cy="266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2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33: Expressing breast milk 2 –  objectives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848" y="1821220"/>
            <a:ext cx="10031412" cy="5546725"/>
          </a:xfrm>
        </p:spPr>
        <p:txBody>
          <a:bodyPr/>
          <a:lstStyle/>
          <a:p>
            <a:pPr eaLnBrk="1" hangingPunct="1"/>
            <a:r>
              <a:rPr lang="en-GB" altLang="en-US" sz="33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3000" dirty="0">
                <a:latin typeface="Alegreya" pitchFamily="2" charset="0"/>
              </a:rPr>
              <a:t>list the situations when expressing breast milk is useful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3000" dirty="0">
                <a:latin typeface="Alegreya" pitchFamily="2" charset="0"/>
              </a:rPr>
              <a:t>explain how to stimulate the oxytocin reflex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3000" dirty="0">
                <a:latin typeface="Alegreya" pitchFamily="2" charset="0"/>
              </a:rPr>
              <a:t>rub a mother’s back to stimulate the oxytocin reflex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3000" dirty="0">
                <a:latin typeface="Alegreya" pitchFamily="2" charset="0"/>
              </a:rPr>
              <a:t>demonstrate how to select and prepare a container for expressed breast milk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3000" dirty="0">
                <a:latin typeface="Alegreya" pitchFamily="2" charset="0"/>
              </a:rPr>
              <a:t>describe how to store breast milk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3000" dirty="0">
                <a:latin typeface="Alegreya" pitchFamily="2" charset="0"/>
              </a:rPr>
              <a:t>explain to a mother the steps of expressing breast milk </a:t>
            </a:r>
            <a:br>
              <a:rPr lang="en-GB" altLang="en-US" sz="3000" dirty="0">
                <a:latin typeface="Alegreya" pitchFamily="2" charset="0"/>
              </a:rPr>
            </a:br>
            <a:r>
              <a:rPr lang="en-GB" altLang="en-US" sz="3000" dirty="0">
                <a:latin typeface="Alegreya" pitchFamily="2" charset="0"/>
              </a:rPr>
              <a:t>by hand     </a:t>
            </a:r>
          </a:p>
          <a:p>
            <a:pPr eaLnBrk="1" hangingPunct="1">
              <a:buFontTx/>
              <a:buChar char="•"/>
              <a:defRPr/>
            </a:pPr>
            <a:endParaRPr lang="en-GB" altLang="en-US" sz="3000" dirty="0">
              <a:latin typeface="Alegreya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33/1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34: “Not enough milk” –objectives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848" y="1821220"/>
            <a:ext cx="10031412" cy="5546725"/>
          </a:xfrm>
        </p:spPr>
        <p:txBody>
          <a:bodyPr/>
          <a:lstStyle/>
          <a:p>
            <a:pPr eaLnBrk="1" hangingPunct="1"/>
            <a:r>
              <a:rPr lang="en-GB" altLang="en-US" sz="33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list the reliable and possible signs that a baby is not getting enough milk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decide whether a baby is getting enough breast milk 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describe the common reasons why a baby may have a low intake of breast milk in the first 2 weeks of life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list the common reasons why a baby may have a low intake of breast milk intake after 2 weeks of age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describe the common reasons for apparent insufficiency of milk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decide the cause of the difficulty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explain the management of real or apparent low milk supply</a:t>
            </a:r>
          </a:p>
          <a:p>
            <a:pPr marL="0" indent="0" eaLnBrk="1" hangingPunct="1">
              <a:defRPr/>
            </a:pPr>
            <a:endParaRPr lang="en-GB" altLang="en-US" sz="2700" dirty="0">
              <a:latin typeface="Alegreya" pitchFamily="2" charset="0"/>
            </a:endParaRPr>
          </a:p>
          <a:p>
            <a:pPr eaLnBrk="1" hangingPunct="1">
              <a:buFontTx/>
              <a:buChar char="•"/>
              <a:defRPr/>
            </a:pPr>
            <a:endParaRPr lang="en-GB" altLang="en-US" sz="3000" dirty="0">
              <a:latin typeface="Alegreya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34/1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35: Crying – objectives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848" y="1821220"/>
            <a:ext cx="10031412" cy="5546725"/>
          </a:xfrm>
        </p:spPr>
        <p:txBody>
          <a:bodyPr/>
          <a:lstStyle/>
          <a:p>
            <a:pPr eaLnBrk="1" hangingPunct="1"/>
            <a:r>
              <a:rPr lang="en-GB" altLang="en-US" sz="33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3000" dirty="0">
                <a:latin typeface="Alegreya" pitchFamily="2" charset="0"/>
              </a:rPr>
              <a:t>list different reasons why babies may cry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3000" dirty="0">
                <a:latin typeface="Alegreya" pitchFamily="2" charset="0"/>
              </a:rPr>
              <a:t>help families with babies who cry a lot to continue exclusive breastfeeding and not to start unnecessary complementary feeds or supplements</a:t>
            </a:r>
          </a:p>
          <a:p>
            <a:pPr eaLnBrk="1" hangingPunct="1">
              <a:buFontTx/>
              <a:buChar char="•"/>
              <a:defRPr/>
            </a:pPr>
            <a:endParaRPr lang="en-GB" altLang="en-US" sz="3000" dirty="0">
              <a:latin typeface="Alegreya" pitchFamily="2" charset="0"/>
            </a:endParaRPr>
          </a:p>
          <a:p>
            <a:pPr eaLnBrk="1" hangingPunct="1">
              <a:buFontTx/>
              <a:buChar char="•"/>
              <a:defRPr/>
            </a:pPr>
            <a:endParaRPr lang="en-GB" altLang="en-US" sz="3000" dirty="0">
              <a:latin typeface="Alegreya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35/1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38: Feeding low-birth-weight and sick babies – objectives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847" y="1821220"/>
            <a:ext cx="10253415" cy="5546725"/>
          </a:xfrm>
        </p:spPr>
        <p:txBody>
          <a:bodyPr/>
          <a:lstStyle/>
          <a:p>
            <a:pPr eaLnBrk="1" hangingPunct="1"/>
            <a:r>
              <a:rPr lang="en-GB" altLang="en-US" sz="33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describe why breast milk is the best food for low-birth-weight babies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describe why it is important to continue breastfeeding or giving breast milk when an infant is sick or jaundiced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help a mother of a low-birth-weight or sick baby to give her baby breast milk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help a mother to feed her baby by cup</a:t>
            </a:r>
          </a:p>
          <a:p>
            <a:pPr eaLnBrk="1" hangingPunct="1">
              <a:buFontTx/>
              <a:buChar char="•"/>
              <a:defRPr/>
            </a:pPr>
            <a:endParaRPr lang="en-GB" altLang="en-US" sz="2700" dirty="0">
              <a:latin typeface="Alegreya" pitchFamily="2" charset="0"/>
            </a:endParaRPr>
          </a:p>
          <a:p>
            <a:pPr eaLnBrk="1" hangingPunct="1">
              <a:buFontTx/>
              <a:buChar char="•"/>
              <a:defRPr/>
            </a:pPr>
            <a:endParaRPr lang="en-GB" altLang="en-US" sz="3000" dirty="0">
              <a:latin typeface="Alegreya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38/1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848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Advantages of breastfeeding for </a:t>
            </a:r>
            <a:b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altLang="en-US" sz="36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low-birth-weight babies</a:t>
            </a:r>
            <a:endParaRPr lang="en-GB" altLang="en-US" sz="3600" b="0" kern="1200" dirty="0">
              <a:solidFill>
                <a:srgbClr val="9D202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847" y="1821220"/>
            <a:ext cx="5062861" cy="5546725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Lower risk of septicaemia and other infections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Less necrotizing enterocolitis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Lower mortality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2700" dirty="0">
                <a:latin typeface="Alegreya" pitchFamily="2" charset="0"/>
              </a:rPr>
              <a:t>Better mental development</a:t>
            </a:r>
          </a:p>
          <a:p>
            <a:pPr eaLnBrk="1" hangingPunct="1">
              <a:buFontTx/>
              <a:buChar char="•"/>
              <a:defRPr/>
            </a:pPr>
            <a:endParaRPr lang="en-GB" altLang="en-US" sz="2700" dirty="0">
              <a:latin typeface="Alegreya" pitchFamily="2" charset="0"/>
            </a:endParaRPr>
          </a:p>
          <a:p>
            <a:pPr eaLnBrk="1" hangingPunct="1">
              <a:buFontTx/>
              <a:buChar char="•"/>
              <a:defRPr/>
            </a:pPr>
            <a:endParaRPr lang="en-GB" altLang="en-US" sz="2700" dirty="0">
              <a:latin typeface="Alegreya" pitchFamily="2" charset="0"/>
            </a:endParaRPr>
          </a:p>
          <a:p>
            <a:pPr eaLnBrk="1" hangingPunct="1">
              <a:buFontTx/>
              <a:buChar char="•"/>
              <a:defRPr/>
            </a:pPr>
            <a:endParaRPr lang="en-GB" altLang="en-US" sz="2700" dirty="0">
              <a:latin typeface="Alegreya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38/2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D2FD7-44EA-674C-B3E1-EC6656864D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788" y="1866793"/>
            <a:ext cx="3384376" cy="53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09441"/>
      </p:ext>
    </p:extLst>
  </p:cSld>
  <p:clrMapOvr>
    <a:masterClrMapping/>
  </p:clrMapOvr>
</p:sld>
</file>

<file path=ppt/theme/theme1.xml><?xml version="1.0" encoding="utf-8"?>
<a:theme xmlns:a="http://schemas.openxmlformats.org/drawingml/2006/main" name="WHO OHP">
  <a:themeElements>
    <a:clrScheme name="WHO OH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O OH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O OH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4A4C8916452745AAD91177667FB02F" ma:contentTypeVersion="13" ma:contentTypeDescription="Create a new document." ma:contentTypeScope="" ma:versionID="c5718e98db4e824f5ca1bdcede806c0b">
  <xsd:schema xmlns:xsd="http://www.w3.org/2001/XMLSchema" xmlns:xs="http://www.w3.org/2001/XMLSchema" xmlns:p="http://schemas.microsoft.com/office/2006/metadata/properties" xmlns:ns3="ef9bea4a-d054-4e58-a0c2-c6c4503e8e98" xmlns:ns4="c9966233-d46a-4f38-ae21-9eb5e1285037" targetNamespace="http://schemas.microsoft.com/office/2006/metadata/properties" ma:root="true" ma:fieldsID="365fb14081386240b1ec24b812f880ab" ns3:_="" ns4:_="">
    <xsd:import namespace="ef9bea4a-d054-4e58-a0c2-c6c4503e8e98"/>
    <xsd:import namespace="c9966233-d46a-4f38-ae21-9eb5e12850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bea4a-d054-4e58-a0c2-c6c4503e8e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66233-d46a-4f38-ae21-9eb5e128503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E05D4C-335A-4079-99A0-2E3059803A7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01737C-098B-4C76-A19F-680FA7CAE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bea4a-d054-4e58-a0c2-c6c4503e8e98"/>
    <ds:schemaRef ds:uri="c9966233-d46a-4f38-ae21-9eb5e12850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18BD61-C319-44DD-9143-FFE1D6E709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983</Words>
  <Application>Microsoft Office PowerPoint</Application>
  <PresentationFormat>Custom</PresentationFormat>
  <Paragraphs>163</Paragraphs>
  <Slides>30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Alegreya</vt:lpstr>
      <vt:lpstr>Arial</vt:lpstr>
      <vt:lpstr>Calibri</vt:lpstr>
      <vt:lpstr>Roboto</vt:lpstr>
      <vt:lpstr>Roboto Black</vt:lpstr>
      <vt:lpstr>Roboto Medium</vt:lpstr>
      <vt:lpstr>WHO OHP</vt:lpstr>
      <vt:lpstr>PowerPoint Presentation</vt:lpstr>
      <vt:lpstr>Session 31: Taking a feeding history –  0 up to 6 months 2 – objectives</vt:lpstr>
      <vt:lpstr>PowerPoint Presentation</vt:lpstr>
      <vt:lpstr>PowerPoint Presentation</vt:lpstr>
      <vt:lpstr>Session 33: Expressing breast milk 2 –  objectives</vt:lpstr>
      <vt:lpstr>Session 34: “Not enough milk” –objectives</vt:lpstr>
      <vt:lpstr>Session 35: Crying – objectives</vt:lpstr>
      <vt:lpstr>Session 38: Feeding low-birth-weight and sick babies – objectives</vt:lpstr>
      <vt:lpstr>Advantages of breastfeeding for  low-birth-weight babies</vt:lpstr>
      <vt:lpstr>What is the difference between these  breast milks?</vt:lpstr>
      <vt:lpstr>Expressing breast milk on the day of birth Start expressing within 6 hours after delivery – collect small amounts in a syringe</vt:lpstr>
      <vt:lpstr>Methods of feeding low-birth-weight babies</vt:lpstr>
      <vt:lpstr>Intragastric tube feeding before 32 weeks</vt:lpstr>
      <vt:lpstr>Cup-feeding, spoon-feeding, paladai </vt:lpstr>
      <vt:lpstr>Partial breastfeeding: 33–35 weeks</vt:lpstr>
      <vt:lpstr>Ensure good attachment</vt:lpstr>
      <vt:lpstr>Skin-to-skin contact</vt:lpstr>
      <vt:lpstr>Kangaroo mother care</vt:lpstr>
      <vt:lpstr>Early jaundice and hypoglycaemia: 2–10 days</vt:lpstr>
      <vt:lpstr>Why do babies stop breastfeeding when they are ill?</vt:lpstr>
      <vt:lpstr>Breastfeeding of sick babies</vt:lpstr>
      <vt:lpstr>How to help breastfeeding if a baby is sick</vt:lpstr>
      <vt:lpstr>Session 39: Increasing breast milk and relactation – objectives</vt:lpstr>
      <vt:lpstr>PowerPoint Presentation</vt:lpstr>
      <vt:lpstr>PowerPoint Presentation</vt:lpstr>
      <vt:lpstr>Session 40: Sustaining breastfeeding – objectives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infant and young child feeding</dc:title>
  <dc:creator>Ian</dc:creator>
  <cp:lastModifiedBy>ROGERS, Lisa</cp:lastModifiedBy>
  <cp:revision>85</cp:revision>
  <dcterms:created xsi:type="dcterms:W3CDTF">2005-04-20T18:51:46Z</dcterms:created>
  <dcterms:modified xsi:type="dcterms:W3CDTF">2021-12-16T10:40:49Z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0x010100984A4C8916452745AAD91177667FB02F</vt:lpwstr>
  </property>
</Properties>
</file>