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375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268" r:id="rId16"/>
    <p:sldId id="335" r:id="rId17"/>
    <p:sldId id="270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271" r:id="rId51"/>
    <p:sldId id="272" r:id="rId52"/>
    <p:sldId id="273" r:id="rId53"/>
    <p:sldId id="368" r:id="rId54"/>
    <p:sldId id="369" r:id="rId55"/>
    <p:sldId id="370" r:id="rId56"/>
    <p:sldId id="371" r:id="rId57"/>
    <p:sldId id="372" r:id="rId58"/>
    <p:sldId id="373" r:id="rId59"/>
    <p:sldId id="374" r:id="rId60"/>
  </p:sldIdLst>
  <p:sldSz cx="10693400" cy="756126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 userDrawn="1">
          <p15:clr>
            <a:srgbClr val="A4A3A4"/>
          </p15:clr>
        </p15:guide>
        <p15:guide id="2" pos="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25"/>
    <a:srgbClr val="9D2024"/>
    <a:srgbClr val="007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455" autoAdjust="0"/>
    <p:restoredTop sz="94762" autoAdjust="0"/>
  </p:normalViewPr>
  <p:slideViewPr>
    <p:cSldViewPr>
      <p:cViewPr varScale="1">
        <p:scale>
          <a:sx n="58" d="100"/>
          <a:sy n="58" d="100"/>
        </p:scale>
        <p:origin x="984" y="78"/>
      </p:cViewPr>
      <p:guideLst>
        <p:guide orient="horz" pos="204"/>
        <p:guide pos="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Lisa" userId="adc75809-e3a5-437d-93cd-0119b62c6e29" providerId="ADAL" clId="{55A22A54-FB1B-4F58-88AE-39E2A8E743EB}"/>
    <pc:docChg chg="undo custSel delSld modSld">
      <pc:chgData name="ROGERS, Lisa" userId="adc75809-e3a5-437d-93cd-0119b62c6e29" providerId="ADAL" clId="{55A22A54-FB1B-4F58-88AE-39E2A8E743EB}" dt="2021-12-16T10:55:26.157" v="23" actId="47"/>
      <pc:docMkLst>
        <pc:docMk/>
      </pc:docMkLst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56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57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672379741" sldId="258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3360659596" sldId="259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60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61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62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63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64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65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66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67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69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204375373" sldId="276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1990585747" sldId="277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240754568" sldId="278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3449679025" sldId="279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80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81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82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83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84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89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90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91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92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93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94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96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97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98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299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0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1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2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3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4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5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6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7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8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09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0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1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2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3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4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5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6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7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8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19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20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21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22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23"/>
        </pc:sldMkLst>
      </pc:sldChg>
      <pc:sldChg chg="del">
        <pc:chgData name="ROGERS, Lisa" userId="adc75809-e3a5-437d-93cd-0119b62c6e29" providerId="ADAL" clId="{55A22A54-FB1B-4F58-88AE-39E2A8E743EB}" dt="2021-12-16T10:55:26.157" v="23" actId="47"/>
        <pc:sldMkLst>
          <pc:docMk/>
          <pc:sldMk cId="0" sldId="324"/>
        </pc:sldMkLst>
      </pc:sldChg>
      <pc:sldChg chg="modSp mod">
        <pc:chgData name="ROGERS, Lisa" userId="adc75809-e3a5-437d-93cd-0119b62c6e29" providerId="ADAL" clId="{55A22A54-FB1B-4F58-88AE-39E2A8E743EB}" dt="2021-12-16T10:55:08.109" v="22" actId="1076"/>
        <pc:sldMkLst>
          <pc:docMk/>
          <pc:sldMk cId="0" sldId="375"/>
        </pc:sldMkLst>
        <pc:spChg chg="mod">
          <ac:chgData name="ROGERS, Lisa" userId="adc75809-e3a5-437d-93cd-0119b62c6e29" providerId="ADAL" clId="{55A22A54-FB1B-4F58-88AE-39E2A8E743EB}" dt="2021-12-16T10:55:08.109" v="22" actId="1076"/>
          <ac:spMkLst>
            <pc:docMk/>
            <pc:sldMk cId="0" sldId="375"/>
            <ac:spMk id="7" creationId="{3CBB86DB-95E1-4ACD-9747-D61EF6A9578B}"/>
          </ac:spMkLst>
        </pc:spChg>
      </pc:sldChg>
      <pc:sldMasterChg chg="delSldLayout">
        <pc:chgData name="ROGERS, Lisa" userId="adc75809-e3a5-437d-93cd-0119b62c6e29" providerId="ADAL" clId="{55A22A54-FB1B-4F58-88AE-39E2A8E743EB}" dt="2021-12-16T10:55:26.157" v="23" actId="47"/>
        <pc:sldMasterMkLst>
          <pc:docMk/>
          <pc:sldMasterMk cId="0" sldId="2147483648"/>
        </pc:sldMasterMkLst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1179876237" sldId="2147483660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2732947694" sldId="2147483661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3769325836" sldId="2147483662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3929523453" sldId="2147483663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3934111359" sldId="2147483664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3036292394" sldId="2147483665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3820782628" sldId="2147483666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693167736" sldId="2147483667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2643569636" sldId="2147483668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465818924" sldId="2147483669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777755455" sldId="2147483670"/>
          </pc:sldLayoutMkLst>
        </pc:sldLayoutChg>
        <pc:sldLayoutChg chg="del">
          <pc:chgData name="ROGERS, Lisa" userId="adc75809-e3a5-437d-93cd-0119b62c6e29" providerId="ADAL" clId="{55A22A54-FB1B-4F58-88AE-39E2A8E743EB}" dt="2021-12-16T10:55:26.157" v="23" actId="47"/>
          <pc:sldLayoutMkLst>
            <pc:docMk/>
            <pc:sldMasterMk cId="0" sldId="2147483648"/>
            <pc:sldLayoutMk cId="2862444546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/>
            </a:lvl1pPr>
          </a:lstStyle>
          <a:p>
            <a:pPr>
              <a:defRPr/>
            </a:pPr>
            <a:fld id="{6C35C02B-17BA-4C19-9276-1F928F11E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16A9D4-18DF-4D08-892D-072B043C4DB0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3F50A9-A849-4A26-B616-5DE1624A5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0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ED74B-01B1-6140-8CD3-8994D35DEE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8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23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7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703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703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71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65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7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58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77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8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68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95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63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847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640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7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427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94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13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433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314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571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028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5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740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18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199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987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188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93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373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681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619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863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7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95463"/>
            <a:ext cx="4735512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95463"/>
            <a:ext cx="4735513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972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62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82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776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898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66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932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495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15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86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32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651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497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699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439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007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526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97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093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32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58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542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431-C8B1-43D8-B70C-73D2F4310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0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3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7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76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95463"/>
            <a:ext cx="9623425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ig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9">
            <a:extLst>
              <a:ext uri="{FF2B5EF4-FFF2-40B4-BE49-F238E27FC236}">
                <a16:creationId xmlns:a16="http://schemas.microsoft.com/office/drawing/2014/main" id="{EC95D6BD-09C6-465E-A164-39A8DDE0015B}"/>
              </a:ext>
            </a:extLst>
          </p:cNvPr>
          <p:cNvSpPr txBox="1">
            <a:spLocks/>
          </p:cNvSpPr>
          <p:nvPr/>
        </p:nvSpPr>
        <p:spPr bwMode="gray">
          <a:xfrm>
            <a:off x="-4539" y="540271"/>
            <a:ext cx="10697939" cy="1752599"/>
          </a:xfrm>
          <a:prstGeom prst="rect">
            <a:avLst/>
          </a:prstGeom>
          <a:solidFill>
            <a:srgbClr val="183A63"/>
          </a:solidFill>
        </p:spPr>
        <p:txBody>
          <a:bodyPr vert="horz" lIns="468000" tIns="360000" rIns="360000" bIns="82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>
                <a:tab pos="107473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Roboto Medium" panose="02000000000000000000"/>
            </a:endParaRPr>
          </a:p>
          <a:p>
            <a:pPr>
              <a:spcAft>
                <a:spcPts val="0"/>
              </a:spcAft>
            </a:pPr>
            <a:r>
              <a:rPr lang="en-US" sz="4000" b="0" dirty="0">
                <a:latin typeface="Roboto Medium" panose="02000000000000000000"/>
              </a:rPr>
              <a:t>Infant and young child feeding counselling: an integrated course</a:t>
            </a:r>
          </a:p>
          <a:p>
            <a:pPr>
              <a:spcBef>
                <a:spcPts val="300"/>
              </a:spcBef>
            </a:pPr>
            <a:r>
              <a:rPr lang="en-US" sz="2000" b="0" dirty="0">
                <a:latin typeface="Roboto Medium" panose="02000000000000000000"/>
              </a:rPr>
              <a:t>2</a:t>
            </a:r>
            <a:r>
              <a:rPr lang="en-US" sz="2000" b="0" baseline="30000" dirty="0">
                <a:latin typeface="Roboto Medium" panose="02000000000000000000"/>
              </a:rPr>
              <a:t>nd</a:t>
            </a:r>
            <a:r>
              <a:rPr lang="en-US" sz="2000" b="0" dirty="0">
                <a:latin typeface="Roboto Medium" panose="02000000000000000000"/>
              </a:rPr>
              <a:t> edition</a:t>
            </a:r>
            <a:endParaRPr lang="en-GB" sz="1800" b="0" dirty="0">
              <a:latin typeface="Roboto Medium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86DB-95E1-4ACD-9747-D61EF6A9578B}"/>
              </a:ext>
            </a:extLst>
          </p:cNvPr>
          <p:cNvSpPr txBox="1"/>
          <p:nvPr/>
        </p:nvSpPr>
        <p:spPr>
          <a:xfrm>
            <a:off x="1818308" y="3087388"/>
            <a:ext cx="763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83A63"/>
                </a:solidFill>
                <a:latin typeface="Roboto Medium" panose="02000000000000000000"/>
              </a:rPr>
              <a:t>Module 6: Sessions 61–70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BBED4-0A72-4332-8224-ABA5FFF6B9B2}"/>
              </a:ext>
            </a:extLst>
          </p:cNvPr>
          <p:cNvSpPr txBox="1"/>
          <p:nvPr/>
        </p:nvSpPr>
        <p:spPr>
          <a:xfrm>
            <a:off x="1600014" y="37910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83A63"/>
                </a:solidFill>
                <a:latin typeface="Roboto Medium" panose="02000000000000000000"/>
              </a:rPr>
              <a:t>Growth assessment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AF782-17EC-4F95-9FE8-C2C78D67C9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26" y="6062910"/>
            <a:ext cx="1484630" cy="45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D11F4-BE53-4C9A-BA94-94904B15C52D}"/>
              </a:ext>
            </a:extLst>
          </p:cNvPr>
          <p:cNvSpPr txBox="1"/>
          <p:nvPr/>
        </p:nvSpPr>
        <p:spPr>
          <a:xfrm>
            <a:off x="378148" y="7165007"/>
            <a:ext cx="860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Roboto Medium" panose="02000000000000000000"/>
                <a:ea typeface="SimSun" panose="02010600030101010101" pitchFamily="2" charset="-122"/>
              </a:rPr>
              <a:t>© World Health Organization 2021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 Some rights reserved. This work is available under the </a:t>
            </a:r>
            <a:r>
              <a:rPr lang="en-US" sz="1200" u="sng" dirty="0">
                <a:solidFill>
                  <a:srgbClr val="0000FF"/>
                </a:solidFill>
                <a:latin typeface="Roboto Medium" panose="02000000000000000000"/>
                <a:ea typeface="SimSun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3.0 IGO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 </a:t>
            </a:r>
            <a:r>
              <a:rPr lang="en-US" sz="1200" dirty="0" err="1">
                <a:latin typeface="Roboto Medium" panose="02000000000000000000"/>
                <a:ea typeface="SimSun" panose="02010600030101010101" pitchFamily="2" charset="-122"/>
              </a:rPr>
              <a:t>licence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</a:t>
            </a:r>
            <a:endParaRPr lang="en-US" sz="1200" dirty="0">
              <a:latin typeface="Roboto Medium" panose="02000000000000000000"/>
            </a:endParaRPr>
          </a:p>
          <a:p>
            <a:endParaRPr lang="en-US" sz="1200" dirty="0">
              <a:latin typeface="Roboto Medium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B3CF5-5474-4509-B1C6-CBC8111892DE}"/>
              </a:ext>
            </a:extLst>
          </p:cNvPr>
          <p:cNvSpPr txBox="1"/>
          <p:nvPr/>
        </p:nvSpPr>
        <p:spPr>
          <a:xfrm>
            <a:off x="450156" y="6960016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 Medium" panose="02000000000000000000"/>
              </a:rPr>
              <a:t>WHO/HEP/NFS/21.21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2CF835-9B66-43F9-8FF7-9309976CB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2" y="6157223"/>
            <a:ext cx="1506237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86BABFDC-7664-544A-B974-835D5F92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39454-6FEA-465C-93E7-AD447F8005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0" y="621958"/>
            <a:ext cx="8793509" cy="67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">
            <a:extLst>
              <a:ext uri="{FF2B5EF4-FFF2-40B4-BE49-F238E27FC236}">
                <a16:creationId xmlns:a16="http://schemas.microsoft.com/office/drawing/2014/main" id="{04535365-96E7-3948-9499-09B5EAC9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98" y="539790"/>
            <a:ext cx="1131738" cy="47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100" b="1" dirty="0">
                <a:ea typeface="SimSun" panose="02010600030101010101" pitchFamily="2" charset="-122"/>
              </a:rPr>
              <a:t>Overhead 15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100" b="1" dirty="0">
                <a:ea typeface="SimSun" panose="02010600030101010101" pitchFamily="2" charset="-122"/>
              </a:rPr>
              <a:t>Ben</a:t>
            </a:r>
            <a:endParaRPr lang="en-US" altLang="en-US" sz="1800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6BABFDC-7664-544A-B974-835D5F92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ACBCB5-F10A-614A-98C3-3858FCB85E6E}"/>
              </a:ext>
            </a:extLst>
          </p:cNvPr>
          <p:cNvSpPr/>
          <p:nvPr/>
        </p:nvSpPr>
        <p:spPr>
          <a:xfrm>
            <a:off x="1008371" y="488020"/>
            <a:ext cx="1131738" cy="4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FCB72-7269-4DDF-9005-91F0875E27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01" y="556565"/>
            <a:ext cx="9257502" cy="69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2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8">
            <a:extLst>
              <a:ext uri="{FF2B5EF4-FFF2-40B4-BE49-F238E27FC236}">
                <a16:creationId xmlns:a16="http://schemas.microsoft.com/office/drawing/2014/main" id="{273F5E5A-756C-2B49-A4A4-F7F3380A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371" y="613272"/>
            <a:ext cx="1131738" cy="5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ea typeface="SimSun" panose="02010600030101010101" pitchFamily="2" charset="-122"/>
              </a:rPr>
              <a:t>Overhead 17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ea typeface="SimSun" panose="02010600030101010101" pitchFamily="2" charset="-122"/>
              </a:rPr>
              <a:t>Delia</a:t>
            </a:r>
            <a:endParaRPr lang="en-US" alt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F2397-D24B-DF4C-8C0D-F18B2A2FF1FC}"/>
              </a:ext>
            </a:extLst>
          </p:cNvPr>
          <p:cNvSpPr/>
          <p:nvPr/>
        </p:nvSpPr>
        <p:spPr>
          <a:xfrm>
            <a:off x="1008371" y="488020"/>
            <a:ext cx="1131738" cy="4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725782-6118-483C-B5A0-4226E68098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314"/>
            <a:ext cx="10693401" cy="754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8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934AB-BA75-8645-AEF3-44DED63A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0" y="35659"/>
            <a:ext cx="9866561" cy="7476321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5E718FCB-12DA-D54B-8429-E5B9BED0B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60" y="565581"/>
            <a:ext cx="1131738" cy="5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ea typeface="SimSun" panose="02010600030101010101" pitchFamily="2" charset="-122"/>
              </a:rPr>
              <a:t>Overhead 18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ea typeface="SimSun" panose="02010600030101010101" pitchFamily="2" charset="-122"/>
              </a:rPr>
              <a:t>Delia</a:t>
            </a:r>
            <a:endParaRPr lang="en-US" altLang="en-US" sz="18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6BABFDC-7664-544A-B974-835D5F92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61/12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61934-EFDF-9A46-B91E-9CA63080D76D}"/>
              </a:ext>
            </a:extLst>
          </p:cNvPr>
          <p:cNvSpPr/>
          <p:nvPr/>
        </p:nvSpPr>
        <p:spPr>
          <a:xfrm>
            <a:off x="953560" y="488020"/>
            <a:ext cx="1131738" cy="4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19D49A-076B-AE4B-A933-DDB3B2EE6A66}"/>
              </a:ext>
            </a:extLst>
          </p:cNvPr>
          <p:cNvSpPr txBox="1"/>
          <p:nvPr/>
        </p:nvSpPr>
        <p:spPr>
          <a:xfrm rot="16200000">
            <a:off x="135218" y="3518691"/>
            <a:ext cx="1224318" cy="307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Weight (kg)</a:t>
            </a:r>
          </a:p>
        </p:txBody>
      </p:sp>
    </p:spTree>
    <p:extLst>
      <p:ext uri="{BB962C8B-B14F-4D97-AF65-F5344CB8AC3E}">
        <p14:creationId xmlns:p14="http://schemas.microsoft.com/office/powerpoint/2010/main" val="207812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F77BA-CED8-7442-9577-9CC65FC7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0" y="107678"/>
            <a:ext cx="10077318" cy="7560797"/>
          </a:xfrm>
          <a:prstGeom prst="rect">
            <a:avLst/>
          </a:prstGeom>
        </p:spPr>
      </p:pic>
      <p:sp>
        <p:nvSpPr>
          <p:cNvPr id="23" name="Text Box 8">
            <a:extLst>
              <a:ext uri="{FF2B5EF4-FFF2-40B4-BE49-F238E27FC236}">
                <a16:creationId xmlns:a16="http://schemas.microsoft.com/office/drawing/2014/main" id="{A51303A9-39DA-4945-B9D7-D8C38B0B1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72" y="608687"/>
            <a:ext cx="1131738" cy="5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ea typeface="SimSun" panose="02010600030101010101" pitchFamily="2" charset="-122"/>
              </a:rPr>
              <a:t>Overhead 19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ea typeface="SimSun" panose="02010600030101010101" pitchFamily="2" charset="-122"/>
              </a:rPr>
              <a:t>Delia</a:t>
            </a:r>
            <a:endParaRPr lang="en-US" altLang="en-US" sz="18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6BABFDC-7664-544A-B974-835D5F92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A73A02-A41F-4849-958A-2EC00383D54E}"/>
              </a:ext>
            </a:extLst>
          </p:cNvPr>
          <p:cNvSpPr/>
          <p:nvPr/>
        </p:nvSpPr>
        <p:spPr>
          <a:xfrm>
            <a:off x="1008371" y="488020"/>
            <a:ext cx="1131738" cy="4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1A72B-F3C3-F74E-BFDE-66DAA00B6B7B}"/>
              </a:ext>
            </a:extLst>
          </p:cNvPr>
          <p:cNvSpPr txBox="1"/>
          <p:nvPr/>
        </p:nvSpPr>
        <p:spPr>
          <a:xfrm rot="16200000">
            <a:off x="135220" y="3590710"/>
            <a:ext cx="1224318" cy="307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Weight (kg)</a:t>
            </a:r>
          </a:p>
        </p:txBody>
      </p:sp>
    </p:spTree>
    <p:extLst>
      <p:ext uri="{BB962C8B-B14F-4D97-AF65-F5344CB8AC3E}">
        <p14:creationId xmlns:p14="http://schemas.microsoft.com/office/powerpoint/2010/main" val="106567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B5A29FF-EC0B-5244-8518-4EA69892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2261057"/>
            <a:ext cx="9599996" cy="49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3000" dirty="0">
                <a:latin typeface="Alegreya" pitchFamily="2" charset="0"/>
              </a:rPr>
              <a:t>explain to a mother or caregiver the results of their </a:t>
            </a:r>
            <a:br>
              <a:rPr lang="en-GB" sz="3000" dirty="0">
                <a:latin typeface="Alegreya" pitchFamily="2" charset="0"/>
              </a:rPr>
            </a:br>
            <a:r>
              <a:rPr lang="en-GB" sz="3000" dirty="0">
                <a:latin typeface="Alegreya" pitchFamily="2" charset="0"/>
              </a:rPr>
              <a:t>child's growth assessment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3000" dirty="0">
                <a:latin typeface="Alegreya" pitchFamily="2" charset="0"/>
              </a:rPr>
              <a:t>explain how to deal with a child who has severe </a:t>
            </a:r>
            <a:br>
              <a:rPr lang="en-GB" sz="3000" dirty="0">
                <a:latin typeface="Alegreya" pitchFamily="2" charset="0"/>
              </a:rPr>
            </a:br>
            <a:r>
              <a:rPr lang="en-GB" sz="3000" dirty="0">
                <a:latin typeface="Alegreya" pitchFamily="2" charset="0"/>
              </a:rPr>
              <a:t>growth problems</a:t>
            </a:r>
            <a:endParaRPr lang="en-US" sz="3000" dirty="0">
              <a:latin typeface="Alegreya" pitchFamily="2" charset="0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3000" dirty="0">
                <a:latin typeface="Alegreya" pitchFamily="2" charset="0"/>
              </a:rPr>
              <a:t>gather information on feeding practices using the </a:t>
            </a:r>
            <a:br>
              <a:rPr lang="en-GB" sz="3000" dirty="0">
                <a:latin typeface="Alegreya" pitchFamily="2" charset="0"/>
              </a:rPr>
            </a:br>
            <a:r>
              <a:rPr lang="en-GB" sz="3000" cap="small" dirty="0">
                <a:latin typeface="Alegreya" pitchFamily="2" charset="0"/>
              </a:rPr>
              <a:t>Job aid: Food intake </a:t>
            </a:r>
            <a:r>
              <a:rPr lang="en-GB" sz="3000" dirty="0">
                <a:latin typeface="Alegreya" pitchFamily="2" charset="0"/>
              </a:rPr>
              <a:t>–</a:t>
            </a:r>
            <a:r>
              <a:rPr lang="en-GB" sz="3000" cap="small" dirty="0">
                <a:latin typeface="Alegreya" pitchFamily="2" charset="0"/>
              </a:rPr>
              <a:t> 6 up to 24 months</a:t>
            </a:r>
            <a:endParaRPr lang="en-US" sz="3000" cap="small" dirty="0">
              <a:latin typeface="Alegreya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D112E0-F322-6549-960F-AC93D541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200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62: Growth assessment results and feeding counselling when the child is growing well  –  objectives 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62/1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9D0B160-A0B9-0847-B25C-0A656AF0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455958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Causes of undernutrition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348FD6F2-0FD0-A349-ABD0-16BE4384C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62/2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F9EF52D8-E33E-864C-8007-4502C2946692}"/>
              </a:ext>
            </a:extLst>
          </p:cNvPr>
          <p:cNvGrpSpPr>
            <a:grpSpLocks/>
          </p:cNvGrpSpPr>
          <p:nvPr/>
        </p:nvGrpSpPr>
        <p:grpSpPr bwMode="auto">
          <a:xfrm>
            <a:off x="882557" y="1259977"/>
            <a:ext cx="9145358" cy="5906377"/>
            <a:chOff x="1465" y="5715"/>
            <a:chExt cx="9335" cy="3285"/>
          </a:xfrm>
        </p:grpSpPr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23E636EB-D3F3-0746-A88F-D864B0ED5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2" y="7365"/>
              <a:ext cx="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CA7C1C49-9B10-344A-A54F-B6CADF1DF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" y="7380"/>
              <a:ext cx="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9E1D3ECA-060A-9D48-B615-38317CC7B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" y="5715"/>
              <a:ext cx="9335" cy="3285"/>
              <a:chOff x="1465" y="5715"/>
              <a:chExt cx="9335" cy="3285"/>
            </a:xfrm>
          </p:grpSpPr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1572907-9EBB-9743-AEEB-422F2187A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5" y="5715"/>
                <a:ext cx="7715" cy="3285"/>
                <a:chOff x="1465" y="5715"/>
                <a:chExt cx="7715" cy="3285"/>
              </a:xfrm>
            </p:grpSpPr>
            <p:sp>
              <p:nvSpPr>
                <p:cNvPr id="23" name="Oval 13">
                  <a:extLst>
                    <a:ext uri="{FF2B5EF4-FFF2-40B4-BE49-F238E27FC236}">
                      <a16:creationId xmlns:a16="http://schemas.microsoft.com/office/drawing/2014/main" id="{21B3D463-6112-4D41-9459-6364FD2D0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3" y="5755"/>
                  <a:ext cx="1875" cy="780"/>
                </a:xfrm>
                <a:prstGeom prst="ellips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4" name="Oval 14">
                  <a:extLst>
                    <a:ext uri="{FF2B5EF4-FFF2-40B4-BE49-F238E27FC236}">
                      <a16:creationId xmlns:a16="http://schemas.microsoft.com/office/drawing/2014/main" id="{E683589F-7FB6-DD48-9C15-9803223126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5" y="7833"/>
                  <a:ext cx="2865" cy="1050"/>
                </a:xfrm>
                <a:prstGeom prst="ellips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" name="Oval 15">
                  <a:extLst>
                    <a:ext uri="{FF2B5EF4-FFF2-40B4-BE49-F238E27FC236}">
                      <a16:creationId xmlns:a16="http://schemas.microsoft.com/office/drawing/2014/main" id="{0185427E-0734-8E4D-85B3-3CD311F83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0" y="7857"/>
                  <a:ext cx="2880" cy="1065"/>
                </a:xfrm>
                <a:prstGeom prst="ellips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6" name="Oval 16">
                  <a:extLst>
                    <a:ext uri="{FF2B5EF4-FFF2-40B4-BE49-F238E27FC236}">
                      <a16:creationId xmlns:a16="http://schemas.microsoft.com/office/drawing/2014/main" id="{7E4F4E2E-2B0B-9540-B6DF-9831EF873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4" y="7845"/>
                  <a:ext cx="2550" cy="1155"/>
                </a:xfrm>
                <a:prstGeom prst="ellips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7" name="Rectangle 17">
                  <a:extLst>
                    <a:ext uri="{FF2B5EF4-FFF2-40B4-BE49-F238E27FC236}">
                      <a16:creationId xmlns:a16="http://schemas.microsoft.com/office/drawing/2014/main" id="{6D493895-CCC9-D54F-98FC-4B278E83B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6" y="6793"/>
                  <a:ext cx="5310" cy="660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8" name="Line 18">
                  <a:extLst>
                    <a:ext uri="{FF2B5EF4-FFF2-40B4-BE49-F238E27FC236}">
                      <a16:creationId xmlns:a16="http://schemas.microsoft.com/office/drawing/2014/main" id="{5331EEA8-682E-6046-971F-AD40EACFF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8" y="7096"/>
                  <a:ext cx="26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Line 19">
                  <a:extLst>
                    <a:ext uri="{FF2B5EF4-FFF2-40B4-BE49-F238E27FC236}">
                      <a16:creationId xmlns:a16="http://schemas.microsoft.com/office/drawing/2014/main" id="{10AB0AA5-FBB5-634E-95FF-8675AA6BF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03" y="7380"/>
                  <a:ext cx="1017" cy="5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Line 20">
                  <a:extLst>
                    <a:ext uri="{FF2B5EF4-FFF2-40B4-BE49-F238E27FC236}">
                      <a16:creationId xmlns:a16="http://schemas.microsoft.com/office/drawing/2014/main" id="{97C7C863-B20E-344D-B3D0-514B5DB042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286" y="6324"/>
                  <a:ext cx="869" cy="5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Line 21">
                  <a:extLst>
                    <a:ext uri="{FF2B5EF4-FFF2-40B4-BE49-F238E27FC236}">
                      <a16:creationId xmlns:a16="http://schemas.microsoft.com/office/drawing/2014/main" id="{F348771A-24E0-B74B-89AC-CD1D54EF4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88" y="6652"/>
                  <a:ext cx="0" cy="4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Line 22">
                  <a:extLst>
                    <a:ext uri="{FF2B5EF4-FFF2-40B4-BE49-F238E27FC236}">
                      <a16:creationId xmlns:a16="http://schemas.microsoft.com/office/drawing/2014/main" id="{6D787BF7-1253-B042-9D42-47068653D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44" y="7346"/>
                  <a:ext cx="636" cy="5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Line 23">
                  <a:extLst>
                    <a:ext uri="{FF2B5EF4-FFF2-40B4-BE49-F238E27FC236}">
                      <a16:creationId xmlns:a16="http://schemas.microsoft.com/office/drawing/2014/main" id="{5B3F0B83-FE31-8043-A244-5F7A5C779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3" y="6394"/>
                  <a:ext cx="795" cy="4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AutoShape 24">
                  <a:extLst>
                    <a:ext uri="{FF2B5EF4-FFF2-40B4-BE49-F238E27FC236}">
                      <a16:creationId xmlns:a16="http://schemas.microsoft.com/office/drawing/2014/main" id="{E041B9B5-699B-AA43-9899-F3032954A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0" y="5715"/>
                  <a:ext cx="320" cy="750"/>
                </a:xfrm>
                <a:prstGeom prst="rightBracket">
                  <a:avLst>
                    <a:gd name="adj" fmla="val 19531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5" name="AutoShape 25">
                  <a:extLst>
                    <a:ext uri="{FF2B5EF4-FFF2-40B4-BE49-F238E27FC236}">
                      <a16:creationId xmlns:a16="http://schemas.microsoft.com/office/drawing/2014/main" id="{076C978D-8DED-9D4E-9AB1-FBC11CC81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60" y="6660"/>
                  <a:ext cx="320" cy="930"/>
                </a:xfrm>
                <a:prstGeom prst="rightBracket">
                  <a:avLst>
                    <a:gd name="adj" fmla="val 24219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6" name="AutoShape 26">
                  <a:extLst>
                    <a:ext uri="{FF2B5EF4-FFF2-40B4-BE49-F238E27FC236}">
                      <a16:creationId xmlns:a16="http://schemas.microsoft.com/office/drawing/2014/main" id="{194C721B-50BA-314F-B8F6-96E992AF8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6" y="7910"/>
                  <a:ext cx="320" cy="930"/>
                </a:xfrm>
                <a:prstGeom prst="rightBracket">
                  <a:avLst>
                    <a:gd name="adj" fmla="val 24219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" name="Group 27">
                <a:extLst>
                  <a:ext uri="{FF2B5EF4-FFF2-40B4-BE49-F238E27FC236}">
                    <a16:creationId xmlns:a16="http://schemas.microsoft.com/office/drawing/2014/main" id="{EAAF15C4-9A7E-4347-9A75-D030B7A5C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5925"/>
                <a:ext cx="9000" cy="3000"/>
                <a:chOff x="1800" y="5925"/>
                <a:chExt cx="9000" cy="3000"/>
              </a:xfrm>
            </p:grpSpPr>
            <p:sp>
              <p:nvSpPr>
                <p:cNvPr id="14" name="Text Box 28">
                  <a:extLst>
                    <a:ext uri="{FF2B5EF4-FFF2-40B4-BE49-F238E27FC236}">
                      <a16:creationId xmlns:a16="http://schemas.microsoft.com/office/drawing/2014/main" id="{3A37936C-4BF6-CB42-8E86-547EA2C808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80" y="5925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9443" tIns="9721" rIns="19443" bIns="972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Malnutrition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and death</a:t>
                  </a:r>
                  <a:endParaRPr lang="en-US" altLang="en-US" sz="1800" b="1"/>
                </a:p>
              </p:txBody>
            </p:sp>
            <p:sp>
              <p:nvSpPr>
                <p:cNvPr id="15" name="Text Box 29">
                  <a:extLst>
                    <a:ext uri="{FF2B5EF4-FFF2-40B4-BE49-F238E27FC236}">
                      <a16:creationId xmlns:a16="http://schemas.microsoft.com/office/drawing/2014/main" id="{837F4B85-0C4E-A741-A787-F0BC406B46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55" y="8130"/>
                  <a:ext cx="180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9443" tIns="9721" rIns="19443" bIns="972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Inadequate maternal and child care</a:t>
                  </a:r>
                  <a:endParaRPr lang="en-US" altLang="en-US" sz="2000"/>
                </a:p>
              </p:txBody>
            </p:sp>
            <p:sp>
              <p:nvSpPr>
                <p:cNvPr id="16" name="Text Box 30">
                  <a:extLst>
                    <a:ext uri="{FF2B5EF4-FFF2-40B4-BE49-F238E27FC236}">
                      <a16:creationId xmlns:a16="http://schemas.microsoft.com/office/drawing/2014/main" id="{04500400-EBEB-EA4E-9830-5D0E3AE402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0" y="8040"/>
                  <a:ext cx="198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9443" tIns="9721" rIns="19443" bIns="972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Insufficient 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household food security</a:t>
                  </a:r>
                  <a:endParaRPr lang="en-US" altLang="en-US" sz="2000"/>
                </a:p>
              </p:txBody>
            </p:sp>
            <p:sp>
              <p:nvSpPr>
                <p:cNvPr id="17" name="Text Box 31">
                  <a:extLst>
                    <a:ext uri="{FF2B5EF4-FFF2-40B4-BE49-F238E27FC236}">
                      <a16:creationId xmlns:a16="http://schemas.microsoft.com/office/drawing/2014/main" id="{3252BE6B-16EF-3247-8AEF-E60AB6CC63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40" y="8025"/>
                  <a:ext cx="1980" cy="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9443" tIns="9721" rIns="19443" bIns="972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CN" sz="2000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Insufficient health services and unhealthy environment</a:t>
                  </a:r>
                  <a:endParaRPr lang="en-US" altLang="en-US" sz="2000"/>
                </a:p>
              </p:txBody>
            </p:sp>
            <p:sp>
              <p:nvSpPr>
                <p:cNvPr id="18" name="Text Box 32">
                  <a:extLst>
                    <a:ext uri="{FF2B5EF4-FFF2-40B4-BE49-F238E27FC236}">
                      <a16:creationId xmlns:a16="http://schemas.microsoft.com/office/drawing/2014/main" id="{37314A53-CEE7-9F4D-BBA4-E257888BB0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60" y="6930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9443" tIns="9721" rIns="19443" bIns="972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000">
                    <a:latin typeface="Gill Sans MT" panose="020B0502020104020203" pitchFamily="34" charset="0"/>
                    <a:ea typeface="SimSun" panose="02010600030101010101" pitchFamily="2" charset="-122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Disease</a:t>
                  </a:r>
                  <a:endParaRPr lang="en-US" altLang="en-US" sz="1800" b="1"/>
                </a:p>
              </p:txBody>
            </p:sp>
            <p:sp>
              <p:nvSpPr>
                <p:cNvPr id="19" name="Text Box 33">
                  <a:extLst>
                    <a:ext uri="{FF2B5EF4-FFF2-40B4-BE49-F238E27FC236}">
                      <a16:creationId xmlns:a16="http://schemas.microsoft.com/office/drawing/2014/main" id="{220CF837-E1AC-A848-909A-868701E64B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00" y="6840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9443" tIns="9721" rIns="19443" bIns="972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000">
                    <a:latin typeface="Gill Sans MT" panose="020B0502020104020203" pitchFamily="34" charset="0"/>
                    <a:ea typeface="SimSun" panose="02010600030101010101" pitchFamily="2" charset="-122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Inadequate dietary intake</a:t>
                  </a:r>
                  <a:endParaRPr lang="en-US" altLang="en-US" sz="1800" b="1"/>
                </a:p>
              </p:txBody>
            </p:sp>
            <p:sp>
              <p:nvSpPr>
                <p:cNvPr id="20" name="Text Box 34">
                  <a:extLst>
                    <a:ext uri="{FF2B5EF4-FFF2-40B4-BE49-F238E27FC236}">
                      <a16:creationId xmlns:a16="http://schemas.microsoft.com/office/drawing/2014/main" id="{B6E4A4F5-3352-804D-8882-160B66AF75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60" y="5940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9443" tIns="9721" rIns="19443" bIns="972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Manifestations</a:t>
                  </a:r>
                  <a:endParaRPr lang="en-US" altLang="en-US" sz="1800"/>
                </a:p>
              </p:txBody>
            </p:sp>
            <p:sp>
              <p:nvSpPr>
                <p:cNvPr id="21" name="Text Box 35">
                  <a:extLst>
                    <a:ext uri="{FF2B5EF4-FFF2-40B4-BE49-F238E27FC236}">
                      <a16:creationId xmlns:a16="http://schemas.microsoft.com/office/drawing/2014/main" id="{072EA460-44E2-B94E-8B61-345140FBEA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60" y="6870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9443" tIns="9721" rIns="19443" bIns="972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Immediate causes</a:t>
                  </a:r>
                  <a:endParaRPr lang="en-US" altLang="en-US" sz="1800"/>
                </a:p>
              </p:txBody>
            </p:sp>
            <p:sp>
              <p:nvSpPr>
                <p:cNvPr id="22" name="Text Box 36">
                  <a:extLst>
                    <a:ext uri="{FF2B5EF4-FFF2-40B4-BE49-F238E27FC236}">
                      <a16:creationId xmlns:a16="http://schemas.microsoft.com/office/drawing/2014/main" id="{E2593D74-2B11-5146-B8B4-E382B3BB43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60" y="8100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9443" tIns="9721" rIns="19443" bIns="9721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>
                    <a:latin typeface="Gill Sans MT" panose="020B0502020104020203" pitchFamily="34" charset="0"/>
                    <a:ea typeface="SimSun" panose="02010600030101010101" pitchFamily="2" charset="-122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>
                      <a:latin typeface="Gill Sans MT" panose="020B0502020104020203" pitchFamily="34" charset="0"/>
                      <a:ea typeface="SimSun" panose="02010600030101010101" pitchFamily="2" charset="-122"/>
                    </a:rPr>
                    <a:t>Underlying causes</a:t>
                  </a:r>
                  <a:endParaRPr lang="en-US" altLang="en-US" sz="1800"/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Refer children with severe growth problems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62/3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9744033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Children with any of the following </a:t>
            </a:r>
            <a:r>
              <a:rPr lang="en-GB" altLang="en-US" sz="3000" b="1" kern="0" dirty="0">
                <a:latin typeface="Alegreya" pitchFamily="2" charset="0"/>
              </a:rPr>
              <a:t>severe</a:t>
            </a:r>
            <a:r>
              <a:rPr lang="en-GB" altLang="en-US" sz="3000" kern="0" dirty="0">
                <a:latin typeface="Alegreya" pitchFamily="2" charset="0"/>
              </a:rPr>
              <a:t> </a:t>
            </a:r>
            <a:r>
              <a:rPr lang="en-GB" altLang="en-US" sz="3000" b="1" kern="0" dirty="0">
                <a:latin typeface="Alegreya" pitchFamily="2" charset="0"/>
              </a:rPr>
              <a:t>undernutrition</a:t>
            </a:r>
            <a:r>
              <a:rPr lang="en-GB" altLang="en-US" sz="3000" kern="0" dirty="0">
                <a:latin typeface="Alegreya" pitchFamily="2" charset="0"/>
              </a:rPr>
              <a:t> problems should be referred </a:t>
            </a:r>
            <a:r>
              <a:rPr lang="en-GB" altLang="en-US" sz="3000" b="1" kern="0" dirty="0">
                <a:latin typeface="Alegreya" pitchFamily="2" charset="0"/>
              </a:rPr>
              <a:t>urgently for specialized care: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severely wasted (below −3 </a:t>
            </a:r>
            <a:r>
              <a:rPr lang="en-GB" altLang="en-US" sz="3000" i="1" kern="0" dirty="0">
                <a:latin typeface="Alegreya" pitchFamily="2" charset="0"/>
              </a:rPr>
              <a:t>z</a:t>
            </a:r>
            <a:r>
              <a:rPr lang="en-GB" altLang="en-US" sz="3000" kern="0" dirty="0">
                <a:latin typeface="Alegreya" pitchFamily="2" charset="0"/>
              </a:rPr>
              <a:t>-scores for weight-for-length/height)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clinical signs of marasmus (e.g. appears severely wasted, like “skin and bones”)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clinical signs of kwashiorkor (e.g. generalized oedema; thin, sparse hair; dark or cracking/peeling patches of skin)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oedema of both feet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endParaRPr lang="en-GB" altLang="en-US" sz="3000" kern="0" dirty="0">
              <a:latin typeface="Alegreya" pitchFamily="2" charset="0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endParaRPr lang="en-GB" altLang="en-US" sz="3000" kern="0" dirty="0">
              <a:latin typeface="Alegreya" pitchFamily="2" charset="0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endParaRPr lang="en-GB" altLang="en-US" sz="3000" kern="0" dirty="0">
              <a:latin typeface="Alegreya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63/1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B54951-FCA0-244A-A608-0AA38A84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10032901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explain when to investigate causes of undernutrition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identify the key sections of the </a:t>
            </a:r>
            <a:r>
              <a:rPr lang="en-GB" altLang="en-US" sz="3000" cap="small" dirty="0">
                <a:latin typeface="Alegreya" pitchFamily="2" charset="0"/>
              </a:rPr>
              <a:t>Job aid: Investigating causes of undernutrition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explain how to use the Job aid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identify the eight steps involved in investigating causes of and counselling for undernutrition</a:t>
            </a:r>
            <a:endParaRPr lang="en-US" altLang="en-US" sz="3000" dirty="0">
              <a:latin typeface="Alegreya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E7AD069-8485-134E-85D8-4380B662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63: Investigating causes of undernutrition – objectives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Investigate undernutrition if a child: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63/2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9744033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is wasted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is underweight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is stunted but not overweight or at risk of overweight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shows a growth trend towards one of these problems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endParaRPr lang="en-GB" altLang="en-US" sz="3000" kern="0" dirty="0">
              <a:latin typeface="Alegrey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B5A29FF-EC0B-5244-8518-4EA69892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10032107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US" sz="3000" kern="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interpret trends on growth charts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determine whether a child is growing normally, has a growth problem or is at risk of a growth problem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D112E0-F322-6549-960F-AC93D541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61: Interpreting trends on growth charts – objectives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10254937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b="1" cap="small" dirty="0">
                <a:solidFill>
                  <a:srgbClr val="00452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 aid: Investigating causes of undernutrition</a:t>
            </a:r>
            <a:endParaRPr lang="en-GB" altLang="en-US" sz="3600" b="1" dirty="0">
              <a:solidFill>
                <a:srgbClr val="00452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63/3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9744033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Two columns – questions and feeding recommendations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Take note of age-specific questions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Complete investigation of causes before giving any advice</a:t>
            </a:r>
          </a:p>
          <a:p>
            <a:pPr eaLnBrk="1" hangingPunct="1"/>
            <a:r>
              <a:rPr lang="en-GB" altLang="en-US" sz="3000" kern="0" dirty="0">
                <a:latin typeface="Alegreya" pitchFamily="2" charset="0"/>
              </a:rPr>
              <a:t>How: </a:t>
            </a:r>
          </a:p>
          <a:p>
            <a:pPr marL="648065" lvl="1" eaLnBrk="1" hangingPunct="1">
              <a:spcBef>
                <a:spcPts val="0"/>
              </a:spcBef>
            </a:pPr>
            <a:r>
              <a:rPr lang="en-GB" altLang="en-US" sz="3000" kern="0" dirty="0">
                <a:latin typeface="Alegreya" pitchFamily="2" charset="0"/>
              </a:rPr>
              <a:t>Ask all relevant questions for child's age</a:t>
            </a:r>
          </a:p>
          <a:p>
            <a:pPr marL="648065" lvl="1" eaLnBrk="1" hangingPunct="1">
              <a:spcBef>
                <a:spcPts val="0"/>
              </a:spcBef>
            </a:pPr>
            <a:r>
              <a:rPr lang="en-GB" altLang="en-US" sz="3000" kern="0" dirty="0">
                <a:latin typeface="Alegreya" pitchFamily="2" charset="0"/>
              </a:rPr>
              <a:t>Listen carefully to what the caregiver says</a:t>
            </a:r>
          </a:p>
          <a:p>
            <a:pPr marL="648065" lvl="1" eaLnBrk="1" hangingPunct="1">
              <a:spcBef>
                <a:spcPts val="0"/>
              </a:spcBef>
            </a:pPr>
            <a:r>
              <a:rPr lang="en-GB" altLang="en-US" sz="3000" kern="0" dirty="0">
                <a:latin typeface="Alegreya" pitchFamily="2" charset="0"/>
              </a:rPr>
              <a:t>Ask follow-up questions to obtain complete information</a:t>
            </a:r>
          </a:p>
          <a:p>
            <a:pPr marL="648065" lvl="1" eaLnBrk="1" hangingPunct="1">
              <a:spcBef>
                <a:spcPts val="0"/>
              </a:spcBef>
            </a:pPr>
            <a:r>
              <a:rPr lang="en-GB" altLang="en-US" sz="3000" kern="0" dirty="0">
                <a:latin typeface="Alegreya" pitchFamily="2" charset="0"/>
              </a:rPr>
              <a:t>Note all likely causes</a:t>
            </a:r>
          </a:p>
          <a:p>
            <a:pPr marL="648065" lvl="1" eaLnBrk="1" hangingPunct="1">
              <a:spcBef>
                <a:spcPts val="0"/>
              </a:spcBef>
            </a:pPr>
            <a:r>
              <a:rPr lang="en-GB" altLang="en-US" sz="3000" kern="0" dirty="0">
                <a:latin typeface="Alegreya" pitchFamily="2" charset="0"/>
              </a:rPr>
              <a:t>With the caregiver, identify important causes</a:t>
            </a:r>
          </a:p>
        </p:txBody>
      </p:sp>
    </p:spTree>
    <p:extLst>
      <p:ext uri="{BB962C8B-B14F-4D97-AF65-F5344CB8AC3E}">
        <p14:creationId xmlns:p14="http://schemas.microsoft.com/office/powerpoint/2010/main" val="359590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Investigating causes of undernutrition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63/4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9744033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b="1" kern="0" dirty="0">
                <a:latin typeface="Alegreya" pitchFamily="2" charset="0"/>
              </a:rPr>
              <a:t>Illness</a:t>
            </a:r>
            <a:r>
              <a:rPr lang="en-GB" altLang="en-US" sz="3000" kern="0" dirty="0">
                <a:latin typeface="Alegreya" pitchFamily="2" charset="0"/>
              </a:rPr>
              <a:t>: speak about how to feed a child during illness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b="1" kern="0" dirty="0">
                <a:latin typeface="Alegreya" pitchFamily="2" charset="0"/>
              </a:rPr>
              <a:t>Trauma</a:t>
            </a:r>
            <a:r>
              <a:rPr lang="en-GB" altLang="en-US" sz="3000" kern="0" dirty="0">
                <a:latin typeface="Alegreya" pitchFamily="2" charset="0"/>
              </a:rPr>
              <a:t>: consider whether the interview should be done at another time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b="1" kern="0" dirty="0">
                <a:latin typeface="Alegreya" pitchFamily="2" charset="0"/>
              </a:rPr>
              <a:t>Scope</a:t>
            </a:r>
            <a:r>
              <a:rPr lang="en-GB" altLang="en-US" sz="3000" kern="0" dirty="0">
                <a:latin typeface="Alegreya" pitchFamily="2" charset="0"/>
              </a:rPr>
              <a:t>: breastfeeding, appetite, complementary feeding food types, frequency, quantities, family meal habits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What possible causes does the mother/caregiver recognize?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Take time with the caregiver (dedicated staff for counselling in busy facilities)</a:t>
            </a:r>
          </a:p>
        </p:txBody>
      </p:sp>
    </p:spTree>
    <p:extLst>
      <p:ext uri="{BB962C8B-B14F-4D97-AF65-F5344CB8AC3E}">
        <p14:creationId xmlns:p14="http://schemas.microsoft.com/office/powerpoint/2010/main" val="181204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63/5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0" y="1821723"/>
            <a:ext cx="10337501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b="1" kern="0" dirty="0">
                <a:latin typeface="Alegreya" pitchFamily="2" charset="0"/>
              </a:rPr>
              <a:t>Step 1: </a:t>
            </a:r>
            <a:r>
              <a:rPr lang="en-GB" altLang="en-US" sz="2800" kern="0" dirty="0">
                <a:latin typeface="Alegreya" pitchFamily="2" charset="0"/>
              </a:rPr>
              <a:t>Find out whether the child is currently ill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b="1" kern="0" dirty="0">
                <a:latin typeface="Alegreya" pitchFamily="2" charset="0"/>
              </a:rPr>
              <a:t>Step 2: </a:t>
            </a:r>
            <a:r>
              <a:rPr lang="en-GB" altLang="en-US" sz="2800" kern="0" dirty="0">
                <a:latin typeface="Alegreya" pitchFamily="2" charset="0"/>
              </a:rPr>
              <a:t>If not ill, initiate investigation of causes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b="1" kern="0" dirty="0">
                <a:latin typeface="Alegreya" pitchFamily="2" charset="0"/>
              </a:rPr>
              <a:t>Step 3: </a:t>
            </a:r>
            <a:r>
              <a:rPr lang="en-GB" altLang="en-US" sz="2800" kern="0" dirty="0">
                <a:latin typeface="Alegreya" pitchFamily="2" charset="0"/>
              </a:rPr>
              <a:t>Ask about any recent changes in eating and/or breastfeeding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b="1" kern="0" dirty="0">
                <a:latin typeface="Alegreya" pitchFamily="2" charset="0"/>
              </a:rPr>
              <a:t>Step 4: </a:t>
            </a:r>
            <a:r>
              <a:rPr lang="en-GB" altLang="en-US" sz="2800" kern="0" dirty="0">
                <a:latin typeface="Alegreya" pitchFamily="2" charset="0"/>
              </a:rPr>
              <a:t>Discuss age-specific questions about the child’s feeding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b="1" kern="0" dirty="0">
                <a:latin typeface="Alegreya" pitchFamily="2" charset="0"/>
              </a:rPr>
              <a:t>Step 5: </a:t>
            </a:r>
            <a:r>
              <a:rPr lang="en-GB" altLang="en-US" sz="2800" kern="0" dirty="0">
                <a:latin typeface="Alegreya" pitchFamily="2" charset="0"/>
              </a:rPr>
              <a:t>Ask about recurrent illnesses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b="1" kern="0" dirty="0">
                <a:latin typeface="Alegreya" pitchFamily="2" charset="0"/>
              </a:rPr>
              <a:t>Step 6: </a:t>
            </a:r>
            <a:r>
              <a:rPr lang="en-GB" altLang="en-US" sz="2800" kern="0" dirty="0">
                <a:latin typeface="Alegreya" pitchFamily="2" charset="0"/>
              </a:rPr>
              <a:t>Assess possible underlying social and environmental causes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b="1" kern="0" dirty="0">
                <a:latin typeface="Alegreya" pitchFamily="2" charset="0"/>
              </a:rPr>
              <a:t>Step 7: </a:t>
            </a:r>
            <a:r>
              <a:rPr lang="en-GB" altLang="en-US" sz="2800" kern="0" dirty="0">
                <a:latin typeface="Alegreya" pitchFamily="2" charset="0"/>
              </a:rPr>
              <a:t>Jointly with the mother/caregiver, identify causes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b="1" kern="0" dirty="0">
                <a:latin typeface="Alegreya" pitchFamily="2" charset="0"/>
              </a:rPr>
              <a:t>Step 8: </a:t>
            </a:r>
            <a:r>
              <a:rPr lang="en-GB" altLang="en-US" sz="2800" kern="0" dirty="0">
                <a:latin typeface="Alegreya" pitchFamily="2" charset="0"/>
              </a:rPr>
              <a:t>Counsel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08B517-E97F-3A40-8C1B-04FFC6C94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10254937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b="1" cap="small" dirty="0">
                <a:solidFill>
                  <a:srgbClr val="00452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 aid: Investigating causes of undernutrition</a:t>
            </a:r>
            <a:endParaRPr lang="en-GB" altLang="en-US" sz="3600" b="1" dirty="0">
              <a:solidFill>
                <a:srgbClr val="00452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10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888070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Possible causes of undernutrition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63/6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9599996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Make a note of possible causes as the caregiver speaks with you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Poor sanitation, &gt;2 children aged under 5 years, mother/father absent (separation/death) or in poor health, family does not have enough to eat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Note what you think are most important likely causes </a:t>
            </a:r>
            <a:r>
              <a:rPr lang="en-GB" altLang="en-US" sz="3000" b="1" kern="0" dirty="0">
                <a:latin typeface="Alegreya" pitchFamily="2" charset="0"/>
              </a:rPr>
              <a:t>but</a:t>
            </a:r>
            <a:r>
              <a:rPr lang="en-GB" altLang="en-US" sz="3000" kern="0" dirty="0">
                <a:latin typeface="Alegreya" pitchFamily="2" charset="0"/>
              </a:rPr>
              <a:t> find out what causes the caregiver recognizes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Example: interview with </a:t>
            </a:r>
            <a:r>
              <a:rPr lang="en-GB" altLang="en-US" sz="3000" kern="0" dirty="0" err="1">
                <a:latin typeface="Alegreya" pitchFamily="2" charset="0"/>
              </a:rPr>
              <a:t>Nalah's</a:t>
            </a:r>
            <a:r>
              <a:rPr lang="en-GB" altLang="en-US" sz="3000" kern="0" dirty="0">
                <a:latin typeface="Alegreya" pitchFamily="2" charset="0"/>
              </a:rPr>
              <a:t> mother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endParaRPr lang="en-GB" altLang="en-US" sz="3000" kern="0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2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64/1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B54951-FCA0-244A-A608-0AA38A84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2338148"/>
            <a:ext cx="10032901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034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marL="342034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involve the mother or caregiver in identifying possible causes of undernutrition</a:t>
            </a:r>
          </a:p>
          <a:p>
            <a:pPr marL="342034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find age-appropriate advice for the problem identified</a:t>
            </a:r>
          </a:p>
          <a:p>
            <a:pPr marL="342034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set goals for improving the growth of an undernourished child</a:t>
            </a:r>
          </a:p>
          <a:p>
            <a:pPr marL="342034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provide examples of checking questions to use when counselling</a:t>
            </a:r>
          </a:p>
          <a:p>
            <a:pPr marL="342034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altLang="en-US" sz="3000" dirty="0">
              <a:latin typeface="Alegreya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E7AD069-8485-134E-85D8-4380B662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10104126" cy="17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64: Counselling a mother or caregiver whose child has undernutrition – objectives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0" y="332111"/>
            <a:ext cx="9239903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Provide counselling related to the causes of undernutrition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64/2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0" y="1790220"/>
            <a:ext cx="9744033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What does the mother think she can do to help her child?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Discuss what is feasible, encourage the mother to take action, praise her efforts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Find feeding advice appropriate for the child's age in the right column of the </a:t>
            </a:r>
            <a:r>
              <a:rPr lang="en-US" sz="3000" cap="small" dirty="0">
                <a:latin typeface="Alegreya" pitchFamily="2" charset="0"/>
              </a:rPr>
              <a:t>Job aid: Investigating causes of undernutrition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Stunted child: improve linear growth without excessive weight gain (increase amount and bioavailability of micronutrients </a:t>
            </a:r>
            <a:r>
              <a:rPr lang="en-GB" sz="3000" dirty="0">
                <a:latin typeface="Alegreya" pitchFamily="2" charset="0"/>
              </a:rPr>
              <a:t>–</a:t>
            </a:r>
            <a:r>
              <a:rPr lang="en-GB" sz="3000" b="1" dirty="0">
                <a:latin typeface="Alegreya" pitchFamily="2" charset="0"/>
              </a:rPr>
              <a:t> </a:t>
            </a:r>
            <a:r>
              <a:rPr lang="en-GB" altLang="en-US" sz="3000" dirty="0">
                <a:latin typeface="Alegreya" pitchFamily="2" charset="0"/>
              </a:rPr>
              <a:t>consumption of animal-source foods, fortified foods, sprinkles or supplements)  </a:t>
            </a:r>
            <a:endParaRPr lang="en-US" altLang="en-US" sz="3000" dirty="0">
              <a:latin typeface="Alegreya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816051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Set a goal for improving the growth of an undernourished child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64/3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9383939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Propose doable actions (2 or 3 , no more) for the mother to try; write them down in the </a:t>
            </a:r>
            <a:r>
              <a:rPr lang="en-GB" altLang="en-US" sz="3000" cap="small" dirty="0">
                <a:latin typeface="Alegreya" pitchFamily="2" charset="0"/>
              </a:rPr>
              <a:t>Growth record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3000" dirty="0">
                <a:latin typeface="Alegreya" pitchFamily="2" charset="0"/>
              </a:rPr>
              <a:t>Possible goals: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3000" dirty="0">
                <a:latin typeface="Alegreya" pitchFamily="2" charset="0"/>
              </a:rPr>
              <a:t>Return to normal growth following illness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3000" dirty="0">
                <a:latin typeface="Alegreya" pitchFamily="2" charset="0"/>
              </a:rPr>
              <a:t>Stop trend towards undernutrition and reverse it</a:t>
            </a:r>
          </a:p>
          <a:p>
            <a:pPr lvl="1"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No specific weight-gain targets especially if stunted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Express goals in terms of improving growth, so that length and weight increase proportionally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Set appointment for follow-up visit</a:t>
            </a:r>
            <a:endParaRPr lang="en-US" altLang="en-US" sz="3000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26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65/1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B54951-FCA0-244A-A608-0AA38A84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0" y="2338148"/>
            <a:ext cx="9744034" cy="475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US" sz="28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Alegreya" pitchFamily="2" charset="0"/>
                <a:ea typeface="News Gothic MT" charset="0"/>
                <a:cs typeface="Times New Roman" panose="02020603050405020304" pitchFamily="18" charset="0"/>
              </a:rPr>
              <a:t>explain when to investigate causes of overweight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Alegreya" pitchFamily="2" charset="0"/>
                <a:ea typeface="News Gothic MT" charset="0"/>
                <a:cs typeface="Times New Roman" panose="02020603050405020304" pitchFamily="18" charset="0"/>
              </a:rPr>
              <a:t>identify the key sections of the </a:t>
            </a:r>
            <a:r>
              <a:rPr lang="en-US" sz="2800" cap="small" dirty="0">
                <a:latin typeface="Alegreya" pitchFamily="2" charset="0"/>
              </a:rPr>
              <a:t>Job aid: Investigating causes of undernutrition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Alegreya" pitchFamily="2" charset="0"/>
                <a:ea typeface="News Gothic MT" charset="0"/>
                <a:cs typeface="Times New Roman" panose="02020603050405020304" pitchFamily="18" charset="0"/>
              </a:rPr>
              <a:t>identify the five steps involved in investigating causes of and counselling for overweight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Alegreya" pitchFamily="2" charset="0"/>
                <a:ea typeface="News Gothic MT" charset="0"/>
                <a:cs typeface="Times New Roman" panose="02020603050405020304" pitchFamily="18" charset="0"/>
              </a:rPr>
              <a:t>involve the mother in identifying possible causes of overweight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Alegreya" pitchFamily="2" charset="0"/>
                <a:ea typeface="News Gothic MT" charset="0"/>
                <a:cs typeface="Times New Roman" panose="02020603050405020304" pitchFamily="18" charset="0"/>
              </a:rPr>
              <a:t>set goals for improving the growth of a child who is overweight</a:t>
            </a:r>
            <a:endParaRPr lang="en-US" altLang="en-US" sz="2800" dirty="0">
              <a:solidFill>
                <a:srgbClr val="000000"/>
              </a:solidFill>
              <a:latin typeface="Alegreya" pitchFamily="2" charset="0"/>
              <a:ea typeface="News Gothic MT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E7AD069-8485-134E-85D8-4380B662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7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65: Investigating causes and counselling a mother or caregiver whose child is overweight – objectives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239902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Investigate causes of overweight if a child: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65/2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9744033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is overweight (above 2 </a:t>
            </a:r>
            <a:r>
              <a:rPr lang="en-GB" altLang="en-US" sz="3000" i="1" kern="0" dirty="0">
                <a:latin typeface="Alegreya" pitchFamily="2" charset="0"/>
              </a:rPr>
              <a:t>z</a:t>
            </a:r>
            <a:r>
              <a:rPr lang="en-GB" altLang="en-US" sz="3000" kern="0" dirty="0">
                <a:latin typeface="Alegreya" pitchFamily="2" charset="0"/>
              </a:rPr>
              <a:t>-scores weight-for-length/height)</a:t>
            </a:r>
          </a:p>
          <a:p>
            <a:pPr eaLnBrk="1" hangingPunct="1">
              <a:spcBef>
                <a:spcPts val="70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shows a growth trend towards overweight</a:t>
            </a:r>
          </a:p>
          <a:p>
            <a:pPr eaLnBrk="1" hangingPunct="1">
              <a:spcBef>
                <a:spcPts val="70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is stunted and overweight or at risk of overweight</a:t>
            </a:r>
          </a:p>
          <a:p>
            <a:pPr eaLnBrk="1" hangingPunct="1">
              <a:spcBef>
                <a:spcPts val="70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is obese (where there is no referral system for the specialized management of obesity)</a:t>
            </a:r>
          </a:p>
          <a:p>
            <a:pPr eaLnBrk="1" hangingPunct="1"/>
            <a:endParaRPr lang="en-GB" altLang="en-US" sz="3000" kern="0" dirty="0">
              <a:latin typeface="Alegreya" pitchFamily="2" charset="0"/>
            </a:endParaRPr>
          </a:p>
          <a:p>
            <a:pPr eaLnBrk="1" hangingPunct="1"/>
            <a:endParaRPr lang="en-GB" altLang="en-US" sz="3000" kern="0" dirty="0">
              <a:latin typeface="Alegreya" pitchFamily="2" charset="0"/>
            </a:endParaRPr>
          </a:p>
          <a:p>
            <a:pPr eaLnBrk="1" hangingPunct="1"/>
            <a:endParaRPr lang="en-GB" altLang="en-US" sz="3000" kern="0" dirty="0">
              <a:latin typeface="Alegreya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10176145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b="1" cap="small" dirty="0">
                <a:solidFill>
                  <a:srgbClr val="00552D"/>
                </a:solidFill>
              </a:rPr>
              <a:t>Job aid: Investigating causes of overweight</a:t>
            </a:r>
            <a:endParaRPr lang="en-GB" altLang="en-US" sz="3600" dirty="0">
              <a:solidFill>
                <a:srgbClr val="00552D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65/3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9744033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kern="0" dirty="0">
                <a:latin typeface="Alegreya" pitchFamily="2" charset="0"/>
              </a:rPr>
              <a:t>Two columns – questions and feeding recommendations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kern="0" dirty="0">
                <a:latin typeface="Alegreya" pitchFamily="2" charset="0"/>
              </a:rPr>
              <a:t>Take note of age-specific questions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kern="0" dirty="0">
                <a:latin typeface="Alegreya" pitchFamily="2" charset="0"/>
              </a:rPr>
              <a:t>Complete investigation of causes before giving any advice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kern="0" dirty="0">
                <a:latin typeface="Alegreya" pitchFamily="2" charset="0"/>
              </a:rPr>
              <a:t>For older children ask about physical activity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kern="0" dirty="0">
                <a:latin typeface="Alegreya" pitchFamily="2" charset="0"/>
              </a:rPr>
              <a:t>If one or both parents are overweight, this increases child's risk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800" kern="0" dirty="0">
                <a:latin typeface="Alegreya" pitchFamily="2" charset="0"/>
              </a:rPr>
              <a:t>Focus on child's eating/activity patterns, not parents'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Alegreya" pitchFamily="2" charset="0"/>
              </a:rPr>
              <a:t>Ask all relevant questions for child's age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Alegreya" pitchFamily="2" charset="0"/>
              </a:rPr>
              <a:t>Listen carefully to what the caregiver says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Alegreya" pitchFamily="2" charset="0"/>
              </a:rPr>
              <a:t>Ask follow-up questions to obtain complete information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Alegreya" pitchFamily="2" charset="0"/>
              </a:rPr>
              <a:t>Note all likely causes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Alegreya" pitchFamily="2" charset="0"/>
              </a:rPr>
              <a:t>With the caregiver, identify important causes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endParaRPr lang="en-GB" altLang="en-US" sz="2800" kern="0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9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CF10C5B-123D-0344-BDC3-8A96EAD2E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10176145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Points from several visits show trends of normal growth, </a:t>
            </a:r>
            <a:br>
              <a:rPr lang="en-GB" altLang="en-US" sz="3000" kern="0" dirty="0">
                <a:latin typeface="Alegreya" pitchFamily="2" charset="0"/>
              </a:rPr>
            </a:br>
            <a:r>
              <a:rPr lang="en-GB" altLang="en-US" sz="3000" kern="0" dirty="0">
                <a:latin typeface="Alegreya" pitchFamily="2" charset="0"/>
              </a:rPr>
              <a:t>an existing problem or risk of a problem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"Normal" growth generally runs parallel to the </a:t>
            </a:r>
            <a:r>
              <a:rPr lang="en-GB" altLang="en-US" sz="3000" i="1" kern="0" dirty="0">
                <a:latin typeface="Alegreya" pitchFamily="2" charset="0"/>
              </a:rPr>
              <a:t>z</a:t>
            </a:r>
            <a:r>
              <a:rPr lang="en-GB" altLang="en-US" sz="3000" kern="0" dirty="0">
                <a:latin typeface="Alegreya" pitchFamily="2" charset="0"/>
              </a:rPr>
              <a:t>-score lines (tracking)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Look out when a growth lines crosses </a:t>
            </a:r>
            <a:r>
              <a:rPr lang="en-GB" altLang="en-US" sz="3000" i="1" kern="0" dirty="0">
                <a:latin typeface="Alegreya" pitchFamily="2" charset="0"/>
              </a:rPr>
              <a:t>z</a:t>
            </a:r>
            <a:r>
              <a:rPr lang="en-GB" altLang="en-US" sz="3000" kern="0" dirty="0">
                <a:latin typeface="Alegreya" pitchFamily="2" charset="0"/>
              </a:rPr>
              <a:t>-score lines, inclines/declines sharply or remains flat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Risk depends on where the line originates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Consider the child's whole situation when interpreting trends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D0B160-A0B9-0847-B25C-0A656AF0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455958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Interpreting trends on growth charts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348FD6F2-0FD0-A349-ABD0-16BE4384C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65/4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10896332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altLang="en-US" sz="2900" b="1" dirty="0">
                <a:latin typeface="Alegreya" pitchFamily="2" charset="0"/>
              </a:rPr>
              <a:t>Step 1:</a:t>
            </a:r>
            <a:r>
              <a:rPr lang="en-US" altLang="en-US" sz="2900" dirty="0">
                <a:latin typeface="Alegreya" pitchFamily="2" charset="0"/>
              </a:rPr>
              <a:t> Initiate investigation of causes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altLang="en-US" sz="2900" b="1" dirty="0">
                <a:latin typeface="Alegreya" pitchFamily="2" charset="0"/>
              </a:rPr>
              <a:t>Step 2:</a:t>
            </a:r>
            <a:r>
              <a:rPr lang="en-US" altLang="en-US" sz="2900" dirty="0">
                <a:latin typeface="Alegreya" pitchFamily="2" charset="0"/>
              </a:rPr>
              <a:t> Discuss age-specific questions about the child's feeding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altLang="en-US" sz="2900" b="1" dirty="0">
                <a:latin typeface="Alegreya" pitchFamily="2" charset="0"/>
              </a:rPr>
              <a:t>Step 3:</a:t>
            </a:r>
            <a:r>
              <a:rPr lang="en-US" altLang="en-US" sz="2900" dirty="0">
                <a:latin typeface="Alegreya" pitchFamily="2" charset="0"/>
              </a:rPr>
              <a:t> Ask about physical activity (children aged over 6 months)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altLang="en-US" sz="2900" b="1" dirty="0">
                <a:latin typeface="Alegreya" pitchFamily="2" charset="0"/>
              </a:rPr>
              <a:t>Step 4:</a:t>
            </a:r>
            <a:r>
              <a:rPr lang="en-US" altLang="en-US" sz="2900" dirty="0">
                <a:latin typeface="Alegreya" pitchFamily="2" charset="0"/>
              </a:rPr>
              <a:t> Jointly with the caregiver, identify causes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altLang="en-US" sz="2900" b="1" dirty="0">
                <a:latin typeface="Alegreya" pitchFamily="2" charset="0"/>
              </a:rPr>
              <a:t>Step 5:</a:t>
            </a:r>
            <a:r>
              <a:rPr lang="en-US" altLang="en-US" sz="2900" dirty="0">
                <a:latin typeface="Alegreya" pitchFamily="2" charset="0"/>
              </a:rPr>
              <a:t> Counsel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97547D-AF55-8940-9B0D-73EDC4F4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10176145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b="1" cap="small" dirty="0">
                <a:solidFill>
                  <a:srgbClr val="00552D"/>
                </a:solidFill>
              </a:rPr>
              <a:t>Job aid: Investigating causes of overweight</a:t>
            </a:r>
            <a:endParaRPr lang="en-GB" altLang="en-US" sz="3600" dirty="0">
              <a:solidFill>
                <a:srgbClr val="00552D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17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888070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Counselling related to causes of overweight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65/5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10104127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700" dirty="0">
                <a:latin typeface="Alegreya" pitchFamily="2" charset="0"/>
              </a:rPr>
              <a:t>What does the mother think she can do to help her child?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700" dirty="0">
                <a:latin typeface="Alegreya" pitchFamily="2" charset="0"/>
              </a:rPr>
              <a:t>Discuss what is feasible, encourage the mother to take action, praise her efforts,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700" dirty="0">
                <a:latin typeface="Alegreya" pitchFamily="2" charset="0"/>
              </a:rPr>
              <a:t>Find feeding advice appropriate for the child's age in the right-hand column of the </a:t>
            </a:r>
            <a:r>
              <a:rPr lang="en-GB" sz="2700" cap="small" dirty="0">
                <a:latin typeface="Alegreya" pitchFamily="2" charset="0"/>
              </a:rPr>
              <a:t>Job aid: Investigating causes of undernutrition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700" dirty="0">
                <a:latin typeface="Alegreya" pitchFamily="2" charset="0"/>
              </a:rPr>
              <a:t>If a feeding practice differs from what is recommended, explain what is recommended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700" dirty="0">
                <a:latin typeface="Alegreya" pitchFamily="2" charset="0"/>
              </a:rPr>
              <a:t>Mention local examples of high-energy snacks/foods to be avoided and nutritious foods to offer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2700" dirty="0">
                <a:latin typeface="Alegreya" pitchFamily="2" charset="0"/>
              </a:rPr>
              <a:t>Describe how to reduce the energy density of food </a:t>
            </a:r>
            <a:br>
              <a:rPr lang="en-GB" altLang="en-US" sz="2700" dirty="0">
                <a:latin typeface="Alegreya" pitchFamily="2" charset="0"/>
              </a:rPr>
            </a:br>
            <a:r>
              <a:rPr lang="en-GB" altLang="en-US" sz="2700" dirty="0">
                <a:latin typeface="Alegreya" pitchFamily="2" charset="0"/>
              </a:rPr>
              <a:t>(less fat and added sugar)</a:t>
            </a:r>
            <a:endParaRPr lang="en-US" altLang="en-US" sz="2700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5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888070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Set a goal for improving the growth of an overweight child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65/6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9599996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Propose doable actions (two or three, no more) for the mother to try, write them down in the </a:t>
            </a:r>
            <a:r>
              <a:rPr lang="en-GB" altLang="en-US" sz="3000" cap="small" dirty="0">
                <a:latin typeface="Alegreya" pitchFamily="2" charset="0"/>
              </a:rPr>
              <a:t>Growth record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Do not recommend weight loss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The goal is to slow down weight gain with continued growth in height, to normalize weight-for-height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Express goals in terms of improving growth, so that length and weight increase proportionally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Set an appointment for a follow-up visit</a:t>
            </a:r>
          </a:p>
        </p:txBody>
      </p:sp>
    </p:spTree>
    <p:extLst>
      <p:ext uri="{BB962C8B-B14F-4D97-AF65-F5344CB8AC3E}">
        <p14:creationId xmlns:p14="http://schemas.microsoft.com/office/powerpoint/2010/main" val="603360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B54951-FCA0-244A-A608-0AA38A84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2338148"/>
            <a:ext cx="10032901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solidFill>
                  <a:srgbClr val="000000"/>
                </a:solidFill>
                <a:latin typeface="Alegreya" pitchFamily="2" charset="0"/>
                <a:ea typeface="News Gothic MT" charset="0"/>
                <a:cs typeface="Times New Roman" panose="02020603050405020304" pitchFamily="18" charset="0"/>
              </a:rPr>
              <a:t>demonstrate how to ensure that a caregiver understands information provided, by using checking questions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solidFill>
                  <a:srgbClr val="000000"/>
                </a:solidFill>
                <a:latin typeface="Alegreya" pitchFamily="2" charset="0"/>
                <a:ea typeface="News Gothic MT" charset="0"/>
                <a:cs typeface="Times New Roman" panose="02020603050405020304" pitchFamily="18" charset="0"/>
              </a:rPr>
              <a:t>arrange referral or follow-up of a child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en-GB" altLang="en-US" sz="3000" dirty="0">
              <a:solidFill>
                <a:srgbClr val="000000"/>
              </a:solidFill>
              <a:latin typeface="Alegreya" pitchFamily="2" charset="0"/>
              <a:ea typeface="News Gothic MT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E7AD069-8485-134E-85D8-4380B662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7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66: Checking understanding and arranging follow-up 2 – objectives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4" y="827865"/>
            <a:ext cx="9239902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88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Give your child only breast milk from birth </a:t>
            </a:r>
            <a:r>
              <a:rPr lang="en-GB" altLang="en-US" sz="8801" kern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to </a:t>
            </a:r>
            <a:br>
              <a:rPr lang="en-GB" altLang="en-US" sz="8801" kern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8801" kern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 </a:t>
            </a:r>
            <a:r>
              <a:rPr lang="en-GB" altLang="en-US" sz="88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months of age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66/3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25DF96-CCFA-7049-95AD-99C6C86B4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4" y="827865"/>
            <a:ext cx="9239902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8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Breastfeed as often as your child wants, at least 8 times in 24 hours</a:t>
            </a:r>
          </a:p>
          <a:p>
            <a:endParaRPr lang="en-GB" altLang="en-US" sz="8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50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A1F01B-2ADE-4946-B1FF-142729D85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73" y="971902"/>
            <a:ext cx="10154636" cy="640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Breastfeed whenever your child shows signs of hunger, such as fussing, sucking their fingers or moving their lips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27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66/5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849054-4778-0D42-93B8-FA270FA6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527976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Now that your baby is </a:t>
            </a:r>
            <a:b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 months old, start giving 2–3 tablespoons of thick porridge or well-mashed foods </a:t>
            </a:r>
            <a:b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2–3 times a day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88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66/6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B2CD07-4706-884E-815A-87E8D110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167883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Feed your child a staple food, such as rice or wheat cereal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08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66/7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51ED7C-78C5-B14C-A40A-5BC5E07D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167883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 need to give your child some animal-source foods, such as meat, chicken, fish, eggs, milk, cheese, yogurt and curds</a:t>
            </a:r>
          </a:p>
          <a:p>
            <a:pPr>
              <a:lnSpc>
                <a:spcPct val="90000"/>
              </a:lnSpc>
            </a:pPr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8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0DADCD8F-D87A-7548-921F-E52ABDC6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2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Crossing </a:t>
            </a:r>
            <a:r>
              <a:rPr lang="en-GB" altLang="en-US" sz="3600" i="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</a:t>
            </a:r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-score lines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61/3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5BFB7-0CC2-7445-B85C-C94F9DA0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1821723"/>
            <a:ext cx="8735771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Growth lines that cross </a:t>
            </a:r>
            <a:r>
              <a:rPr lang="en-GB" altLang="en-US" sz="3000" i="1" kern="0" dirty="0">
                <a:latin typeface="Alegreya" pitchFamily="2" charset="0"/>
              </a:rPr>
              <a:t>z</a:t>
            </a:r>
            <a:r>
              <a:rPr lang="en-GB" altLang="en-US" sz="3000" kern="0" dirty="0">
                <a:latin typeface="Alegreya" pitchFamily="2" charset="0"/>
              </a:rPr>
              <a:t>-score lines (not just those that are labelled on the chart) indicate possible risk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Children who are growing and developing normally will generally be on or between  –2 and 2 </a:t>
            </a:r>
            <a:r>
              <a:rPr lang="en-GB" altLang="en-US" sz="3000" i="1" kern="0" dirty="0">
                <a:latin typeface="Alegreya" pitchFamily="2" charset="0"/>
              </a:rPr>
              <a:t>z</a:t>
            </a:r>
            <a:r>
              <a:rPr lang="en-GB" altLang="en-US" sz="3000" kern="0" dirty="0">
                <a:latin typeface="Alegreya" pitchFamily="2" charset="0"/>
              </a:rPr>
              <a:t>-scores of a given indicator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kern="0" dirty="0">
                <a:latin typeface="Alegreya" pitchFamily="2" charset="0"/>
              </a:rPr>
              <a:t>The growth of an individual child plotted over time is expected to track fairly close to the same </a:t>
            </a:r>
            <a:r>
              <a:rPr lang="en-GB" altLang="en-US" sz="3000" i="1" kern="0" dirty="0">
                <a:latin typeface="Alegreya" pitchFamily="2" charset="0"/>
              </a:rPr>
              <a:t>z</a:t>
            </a:r>
            <a:r>
              <a:rPr lang="en-GB" altLang="en-US" sz="3000" kern="0" dirty="0">
                <a:latin typeface="Alegreya" pitchFamily="2" charset="0"/>
              </a:rPr>
              <a:t>-score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66/8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51ED7C-78C5-B14C-A40A-5BC5E07D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167883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Peas and beans are another good source of protein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88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66/9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51ED7C-78C5-B14C-A40A-5BC5E07D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167883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Also give a variety of other foods, such as leafy green and yellow-coloured vegetables and fruits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57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66/10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51ED7C-78C5-B14C-A40A-5BC5E07D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167883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At 9–11 months of age, give your baby </a:t>
            </a:r>
            <a:b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3–4 meals per day plus 1–2 snacks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04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66/11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A1F01B-2ADE-4946-B1FF-142729D85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167883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At each meal, your baby (age 9 months) needs about ½ cup of finely chopped or mashed foods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73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66/12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849054-4778-0D42-93B8-FA270FA6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527976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Feed your child from their own plate or bowl so you will know when they have eaten their entire serving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82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66/13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B2CD07-4706-884E-815A-87E8D110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167883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Patiently help your baby eat; talk to them, look into their eyes and encourage them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5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66/14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51ED7C-78C5-B14C-A40A-5BC5E07D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167883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Now that your child is 2 years old, they should eat family foods at three meals each day</a:t>
            </a:r>
          </a:p>
          <a:p>
            <a:endParaRPr lang="en-GB" altLang="en-US" sz="7001" kern="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96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66/15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51ED7C-78C5-B14C-A40A-5BC5E07D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" y="827865"/>
            <a:ext cx="9167883" cy="56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700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Twice daily between meals, give nutritious snacks such as yogurt or fruit </a:t>
            </a:r>
          </a:p>
        </p:txBody>
      </p:sp>
    </p:spTree>
    <p:extLst>
      <p:ext uri="{BB962C8B-B14F-4D97-AF65-F5344CB8AC3E}">
        <p14:creationId xmlns:p14="http://schemas.microsoft.com/office/powerpoint/2010/main" val="4018801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66/16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716375-8811-0346-8236-5E134B80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2338148"/>
            <a:ext cx="10032901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Identify the key words or phrases in the recommendation that the caregiver should know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Construct the checking question using some key words/phrases; start the question with the words:</a:t>
            </a:r>
          </a:p>
          <a:p>
            <a:pPr lvl="1"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How			• What</a:t>
            </a:r>
          </a:p>
          <a:p>
            <a:pPr lvl="1"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Why			• Please show me . . . ?</a:t>
            </a:r>
          </a:p>
          <a:p>
            <a:pPr lvl="1"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When</a:t>
            </a:r>
            <a:endParaRPr lang="en-US" altLang="en-US" sz="3000" dirty="0">
              <a:latin typeface="Alegreya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7A4C934-D870-F242-A6A1-E91C42B9F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7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Constructing checking questions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36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F805C1FE-5CF0-7043-97A9-2F168FE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66/17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DCB89C-9606-7E48-8341-5B58559D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2338148"/>
            <a:ext cx="10254937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1114" indent="-11114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US" sz="3000" dirty="0">
                <a:latin typeface="Alegreya" pitchFamily="2" charset="0"/>
              </a:rPr>
              <a:t>Avoid questions that can be answered </a:t>
            </a:r>
            <a:r>
              <a:rPr lang="en-GB" altLang="en-US" sz="3000">
                <a:latin typeface="Alegreya" pitchFamily="2" charset="0"/>
              </a:rPr>
              <a:t>by yes/no</a:t>
            </a:r>
            <a:r>
              <a:rPr lang="en-GB" altLang="en-US" sz="3000" dirty="0">
                <a:latin typeface="Alegreya" pitchFamily="2" charset="0"/>
              </a:rPr>
              <a:t>, such as those starting with: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Do you?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Will you? (e.g. Will you breastfeed your child until 6 months?)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GB" altLang="en-US" sz="3000" dirty="0">
                <a:latin typeface="Alegreya" pitchFamily="2" charset="0"/>
              </a:rPr>
              <a:t>Are you?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None/>
            </a:pPr>
            <a:endParaRPr lang="en-GB" altLang="en-US" sz="3000" dirty="0">
              <a:latin typeface="Alegreya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2CBF5D9-833D-AF43-8A82-0107F3D52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7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Checking questions . . .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9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3CB4D853-3E99-F445-9EFF-EEC0FC7F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E9865F1-50C7-8049-83DA-03C070906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383939" cy="69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Example: crossing </a:t>
            </a:r>
            <a:r>
              <a:rPr lang="en-GB" altLang="en-US" sz="3600" i="1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</a:t>
            </a:r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-score lines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F9EAD-7C21-4C6A-806C-6F8C1CA125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41" y="1298039"/>
            <a:ext cx="7922056" cy="605444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>
                <a:latin typeface="Roboto Black" panose="02000000000000000000" pitchFamily="2" charset="0"/>
                <a:ea typeface="Roboto Black" panose="02000000000000000000" pitchFamily="2" charset="0"/>
              </a:rPr>
              <a:t>67/1</a:t>
            </a:r>
            <a:endParaRPr lang="en-GB" altLang="en-US" sz="20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B54951-FCA0-244A-A608-0AA38A84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2338149"/>
            <a:ext cx="10032901" cy="51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GB" sz="2850" dirty="0">
                <a:latin typeface="Alegreya" pitchFamily="2" charset="0"/>
              </a:rPr>
              <a:t>After completing this session, participants will be able to gather information and provide counselling on complementary feeding practices and growth, by: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850" dirty="0">
                <a:latin typeface="Alegreya" pitchFamily="2" charset="0"/>
              </a:rPr>
              <a:t>demonstrating appropriate use of counselling skills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850" dirty="0">
                <a:latin typeface="Alegreya" pitchFamily="2" charset="0"/>
              </a:rPr>
              <a:t>investigating causes of growth problems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850" dirty="0">
                <a:latin typeface="Alegreya" pitchFamily="2" charset="0"/>
              </a:rPr>
              <a:t>providing appropriate counselling on the identified problem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850" dirty="0">
                <a:latin typeface="Alegreya" pitchFamily="2" charset="0"/>
              </a:rPr>
              <a:t>setting a target for growth, to be reviewed at a follow-up visit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850" dirty="0">
                <a:latin typeface="Alegreya" pitchFamily="2" charset="0"/>
              </a:rPr>
              <a:t>using the </a:t>
            </a:r>
            <a:r>
              <a:rPr lang="en-GB" sz="2850" cap="small" dirty="0">
                <a:latin typeface="Alegreya" pitchFamily="2" charset="0"/>
              </a:rPr>
              <a:t>Job aid: Investigating causes of undernutrition</a:t>
            </a:r>
            <a:r>
              <a:rPr lang="en-GB" sz="2850" dirty="0">
                <a:latin typeface="Alegreya" pitchFamily="2" charset="0"/>
              </a:rPr>
              <a:t> and the </a:t>
            </a:r>
            <a:r>
              <a:rPr lang="en-GB" sz="2850" cap="small" dirty="0">
                <a:latin typeface="Alegreya" pitchFamily="2" charset="0"/>
              </a:rPr>
              <a:t>Job aid: Investigating causes of overweight</a:t>
            </a:r>
            <a:endParaRPr lang="en-GB" sz="2850" dirty="0">
              <a:latin typeface="Alegreya" pitchFamily="2" charset="0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850" dirty="0">
                <a:latin typeface="Alegreya" pitchFamily="2" charset="0"/>
              </a:rPr>
              <a:t>using the </a:t>
            </a:r>
            <a:r>
              <a:rPr lang="en-GB" sz="2850" cap="small" dirty="0">
                <a:latin typeface="Alegreya" pitchFamily="2" charset="0"/>
              </a:rPr>
              <a:t>Job aid: Food intake –  6 up to 24 months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E7AD069-8485-134E-85D8-4380B662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7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67: Gathering information and counselling on complementary feeding practices and growth: role-plays – objectives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70/1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B54951-FCA0-244A-A608-0AA38A84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2338148"/>
            <a:ext cx="10032901" cy="55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GB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3000" dirty="0">
                <a:latin typeface="Alegreya" pitchFamily="2" charset="0"/>
              </a:rPr>
              <a:t>explain the meaning of the standard curves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3000" dirty="0">
                <a:latin typeface="Alegreya" pitchFamily="2" charset="0"/>
              </a:rPr>
              <a:t>plot a child’s weight on a growth chart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3000" dirty="0">
                <a:latin typeface="Alegreya" pitchFamily="2" charset="0"/>
              </a:rPr>
              <a:t>interpret individual growth curves and define whether a child is growing well or </a:t>
            </a:r>
            <a:r>
              <a:rPr lang="en-GB" sz="3000">
                <a:latin typeface="Alegreya" pitchFamily="2" charset="0"/>
              </a:rPr>
              <a:t>has malnutrition</a:t>
            </a:r>
            <a:endParaRPr lang="en-GB" sz="3000" dirty="0">
              <a:latin typeface="Alegreya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E7AD069-8485-134E-85D8-4380B662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9527976" cy="17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70: Growth charts – objectives</a:t>
            </a:r>
            <a:endParaRPr lang="en-GB" altLang="en-US" sz="3600" dirty="0">
              <a:solidFill>
                <a:srgbClr val="00452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70/2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960CE-D8B3-8D48-8049-42D1118C7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82"/>
            <a:ext cx="10693401" cy="7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0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C1726-0418-E54E-B807-4286E182A0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10" y="164891"/>
            <a:ext cx="9883877" cy="7381202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79220A54-3A53-2549-BE74-F041A366B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3" y="1137218"/>
            <a:ext cx="9883877" cy="3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3D6C67-F087-644C-9E95-5DD0E85D5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3" y="1137218"/>
            <a:ext cx="9883877" cy="3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70/3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AC450-9FBF-B547-97EF-B7202E5FF5D1}"/>
              </a:ext>
            </a:extLst>
          </p:cNvPr>
          <p:cNvSpPr txBox="1"/>
          <p:nvPr/>
        </p:nvSpPr>
        <p:spPr>
          <a:xfrm>
            <a:off x="3690270" y="382103"/>
            <a:ext cx="3594012" cy="661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Length-for-age BOYS</a:t>
            </a:r>
          </a:p>
          <a:p>
            <a:r>
              <a:rPr lang="en-US" sz="1700" dirty="0"/>
              <a:t>6 months to 2 years (</a:t>
            </a:r>
            <a:r>
              <a:rPr lang="en-US" sz="1700" i="1" dirty="0"/>
              <a:t>z</a:t>
            </a:r>
            <a:r>
              <a:rPr lang="en-US" sz="1700" dirty="0"/>
              <a:t>-scores)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E0378-9766-3F4B-A210-AF0A60B1AC2B}"/>
              </a:ext>
            </a:extLst>
          </p:cNvPr>
          <p:cNvSpPr txBox="1"/>
          <p:nvPr/>
        </p:nvSpPr>
        <p:spPr>
          <a:xfrm>
            <a:off x="3762289" y="7027570"/>
            <a:ext cx="3594012" cy="353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dirty="0"/>
              <a:t>Age (completed months and years)</a:t>
            </a:r>
          </a:p>
        </p:txBody>
      </p:sp>
    </p:spTree>
    <p:extLst>
      <p:ext uri="{BB962C8B-B14F-4D97-AF65-F5344CB8AC3E}">
        <p14:creationId xmlns:p14="http://schemas.microsoft.com/office/powerpoint/2010/main" val="27371763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70/4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650CC-E09E-BA4A-9E14-23E19BDD3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82"/>
            <a:ext cx="10693401" cy="7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07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70/5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AC079E-7078-8346-B71A-E2677CD529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7" y="41121"/>
            <a:ext cx="10693401" cy="7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51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48A5F-83AB-204C-BC88-8DE3157EF7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3" y="-70094"/>
            <a:ext cx="10693401" cy="755650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E42AEE26-6A2D-F347-847D-4F195648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70/6</a:t>
            </a:r>
          </a:p>
        </p:txBody>
      </p:sp>
    </p:spTree>
    <p:extLst>
      <p:ext uri="{BB962C8B-B14F-4D97-AF65-F5344CB8AC3E}">
        <p14:creationId xmlns:p14="http://schemas.microsoft.com/office/powerpoint/2010/main" val="327271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D48FAD3D-C373-DC47-BDD5-B87021F6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61/5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460515-B855-0E45-AAA4-848BF5B7D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8952201" cy="55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Sharp incline or decline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BB5EB-9A7E-486F-9010-D15C209552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42" y="1331996"/>
            <a:ext cx="7805470" cy="5802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D48FAD3D-C373-DC47-BDD5-B87021F6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61/6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460515-B855-0E45-AAA4-848BF5B7D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8952201" cy="74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Flat growth line (stagnation)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A583F-4E19-44D8-A82F-7180ABC29A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66" y="1259978"/>
            <a:ext cx="8118473" cy="60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3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D48FAD3D-C373-DC47-BDD5-B87021F6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61/7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460515-B855-0E45-AAA4-848BF5B7D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01" y="332111"/>
            <a:ext cx="8952201" cy="61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altLang="en-US" sz="3600" kern="0" dirty="0">
                <a:solidFill>
                  <a:srgbClr val="00452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Flat growth line (catch-down)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9ED0F-A414-4CB7-B8E6-4BB7EB6914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85" y="1345032"/>
            <a:ext cx="8166684" cy="58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8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9FBB14-B621-B544-B3C6-7568FC665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796" y="-180397"/>
            <a:ext cx="12445754" cy="8785238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86BABFDC-7664-544A-B974-835D5F92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560" y="74858"/>
            <a:ext cx="1158279" cy="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21" tIns="52161" rIns="104321" bIns="52161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91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61/8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O OHP">
  <a:themeElements>
    <a:clrScheme name="WHO OH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O OH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O OH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A4C8916452745AAD91177667FB02F" ma:contentTypeVersion="13" ma:contentTypeDescription="Create a new document." ma:contentTypeScope="" ma:versionID="c5718e98db4e824f5ca1bdcede806c0b">
  <xsd:schema xmlns:xsd="http://www.w3.org/2001/XMLSchema" xmlns:xs="http://www.w3.org/2001/XMLSchema" xmlns:p="http://schemas.microsoft.com/office/2006/metadata/properties" xmlns:ns3="ef9bea4a-d054-4e58-a0c2-c6c4503e8e98" xmlns:ns4="c9966233-d46a-4f38-ae21-9eb5e1285037" targetNamespace="http://schemas.microsoft.com/office/2006/metadata/properties" ma:root="true" ma:fieldsID="365fb14081386240b1ec24b812f880ab" ns3:_="" ns4:_="">
    <xsd:import namespace="ef9bea4a-d054-4e58-a0c2-c6c4503e8e98"/>
    <xsd:import namespace="c9966233-d46a-4f38-ae21-9eb5e12850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bea4a-d054-4e58-a0c2-c6c4503e8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66233-d46a-4f38-ae21-9eb5e1285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2E1ABB-E61F-4A88-BE8D-B94CE99F57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18E425-BBA5-4846-AFE5-FF7ED0DDB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bea4a-d054-4e58-a0c2-c6c4503e8e98"/>
    <ds:schemaRef ds:uri="c9966233-d46a-4f38-ae21-9eb5e1285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575020-38EC-4D64-8F4C-AC8BACED9E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2116</Words>
  <Application>Microsoft Office PowerPoint</Application>
  <PresentationFormat>Custom</PresentationFormat>
  <Paragraphs>265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Alegreya</vt:lpstr>
      <vt:lpstr>Arial</vt:lpstr>
      <vt:lpstr>Calibri</vt:lpstr>
      <vt:lpstr>Gill Sans MT</vt:lpstr>
      <vt:lpstr>Roboto</vt:lpstr>
      <vt:lpstr>Roboto Black</vt:lpstr>
      <vt:lpstr>Roboto Medium</vt:lpstr>
      <vt:lpstr>Wingdings</vt:lpstr>
      <vt:lpstr>WHO OHP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infant and young child feeding</dc:title>
  <dc:creator>Ian</dc:creator>
  <cp:lastModifiedBy>ROGERS, Lisa</cp:lastModifiedBy>
  <cp:revision>85</cp:revision>
  <dcterms:created xsi:type="dcterms:W3CDTF">2005-04-20T18:51:46Z</dcterms:created>
  <dcterms:modified xsi:type="dcterms:W3CDTF">2021-12-16T10:55:31Z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0x010100984A4C8916452745AAD91177667FB02F</vt:lpwstr>
  </property>
</Properties>
</file>