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sldIdLst>
    <p:sldId id="375" r:id="rId5"/>
    <p:sldId id="256" r:id="rId6"/>
    <p:sldId id="268" r:id="rId7"/>
    <p:sldId id="267" r:id="rId8"/>
    <p:sldId id="308" r:id="rId9"/>
    <p:sldId id="262" r:id="rId10"/>
    <p:sldId id="296" r:id="rId11"/>
    <p:sldId id="263"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276" r:id="rId28"/>
    <p:sldId id="324" r:id="rId29"/>
    <p:sldId id="257" r:id="rId30"/>
    <p:sldId id="258" r:id="rId31"/>
    <p:sldId id="325" r:id="rId32"/>
    <p:sldId id="326" r:id="rId33"/>
    <p:sldId id="327" r:id="rId34"/>
    <p:sldId id="259" r:id="rId35"/>
    <p:sldId id="328" r:id="rId36"/>
    <p:sldId id="329" r:id="rId37"/>
    <p:sldId id="265" r:id="rId38"/>
    <p:sldId id="330" r:id="rId39"/>
    <p:sldId id="260" r:id="rId40"/>
    <p:sldId id="261" r:id="rId41"/>
    <p:sldId id="331" r:id="rId42"/>
    <p:sldId id="266" r:id="rId43"/>
    <p:sldId id="332" r:id="rId44"/>
    <p:sldId id="264" r:id="rId45"/>
    <p:sldId id="333" r:id="rId46"/>
    <p:sldId id="334" r:id="rId47"/>
  </p:sldIdLst>
  <p:sldSz cx="10691813" cy="7559675"/>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521437"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042873"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56431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085746"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607183" algn="l" defTabSz="1042873"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3128620" algn="l" defTabSz="1042873"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650056" algn="l" defTabSz="1042873"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4171493" algn="l" defTabSz="1042873"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3A5171-FF73-40BC-BED2-6DBBF3D24E5E}" v="3" dt="2021-10-25T07:13:51.1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204"/>
    <p:restoredTop sz="94677"/>
  </p:normalViewPr>
  <p:slideViewPr>
    <p:cSldViewPr>
      <p:cViewPr varScale="1">
        <p:scale>
          <a:sx n="54" d="100"/>
          <a:sy n="54" d="100"/>
        </p:scale>
        <p:origin x="72" y="1068"/>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GERS, Lisa" userId="adc75809-e3a5-437d-93cd-0119b62c6e29" providerId="ADAL" clId="{FBE8A962-263F-4485-8DF4-63B207A397C3}"/>
    <pc:docChg chg="addSld modSld">
      <pc:chgData name="ROGERS, Lisa" userId="adc75809-e3a5-437d-93cd-0119b62c6e29" providerId="ADAL" clId="{FBE8A962-263F-4485-8DF4-63B207A397C3}" dt="2020-08-19T21:31:57.368" v="6"/>
      <pc:docMkLst>
        <pc:docMk/>
      </pc:docMkLst>
      <pc:sldChg chg="add">
        <pc:chgData name="ROGERS, Lisa" userId="adc75809-e3a5-437d-93cd-0119b62c6e29" providerId="ADAL" clId="{FBE8A962-263F-4485-8DF4-63B207A397C3}" dt="2020-08-19T21:24:59.019" v="2"/>
        <pc:sldMkLst>
          <pc:docMk/>
          <pc:sldMk cId="1757252032" sldId="257"/>
        </pc:sldMkLst>
      </pc:sldChg>
      <pc:sldChg chg="add">
        <pc:chgData name="ROGERS, Lisa" userId="adc75809-e3a5-437d-93cd-0119b62c6e29" providerId="ADAL" clId="{FBE8A962-263F-4485-8DF4-63B207A397C3}" dt="2020-08-19T21:24:59.019" v="2"/>
        <pc:sldMkLst>
          <pc:docMk/>
          <pc:sldMk cId="450005200" sldId="258"/>
        </pc:sldMkLst>
      </pc:sldChg>
      <pc:sldChg chg="add">
        <pc:chgData name="ROGERS, Lisa" userId="adc75809-e3a5-437d-93cd-0119b62c6e29" providerId="ADAL" clId="{FBE8A962-263F-4485-8DF4-63B207A397C3}" dt="2020-08-19T21:27:03.918" v="3"/>
        <pc:sldMkLst>
          <pc:docMk/>
          <pc:sldMk cId="4279371257" sldId="259"/>
        </pc:sldMkLst>
      </pc:sldChg>
      <pc:sldChg chg="add">
        <pc:chgData name="ROGERS, Lisa" userId="adc75809-e3a5-437d-93cd-0119b62c6e29" providerId="ADAL" clId="{FBE8A962-263F-4485-8DF4-63B207A397C3}" dt="2020-08-19T21:29:10.112" v="4"/>
        <pc:sldMkLst>
          <pc:docMk/>
          <pc:sldMk cId="3484688035" sldId="260"/>
        </pc:sldMkLst>
      </pc:sldChg>
      <pc:sldChg chg="add">
        <pc:chgData name="ROGERS, Lisa" userId="adc75809-e3a5-437d-93cd-0119b62c6e29" providerId="ADAL" clId="{FBE8A962-263F-4485-8DF4-63B207A397C3}" dt="2020-08-19T21:29:10.112" v="4"/>
        <pc:sldMkLst>
          <pc:docMk/>
          <pc:sldMk cId="893076712" sldId="261"/>
        </pc:sldMkLst>
      </pc:sldChg>
      <pc:sldChg chg="add">
        <pc:chgData name="ROGERS, Lisa" userId="adc75809-e3a5-437d-93cd-0119b62c6e29" providerId="ADAL" clId="{FBE8A962-263F-4485-8DF4-63B207A397C3}" dt="2020-08-19T21:30:47.757" v="5"/>
        <pc:sldMkLst>
          <pc:docMk/>
          <pc:sldMk cId="1583534318" sldId="264"/>
        </pc:sldMkLst>
      </pc:sldChg>
      <pc:sldChg chg="add">
        <pc:chgData name="ROGERS, Lisa" userId="adc75809-e3a5-437d-93cd-0119b62c6e29" providerId="ADAL" clId="{FBE8A962-263F-4485-8DF4-63B207A397C3}" dt="2020-08-19T21:29:10.112" v="4"/>
        <pc:sldMkLst>
          <pc:docMk/>
          <pc:sldMk cId="1079536355" sldId="265"/>
        </pc:sldMkLst>
      </pc:sldChg>
      <pc:sldChg chg="add">
        <pc:chgData name="ROGERS, Lisa" userId="adc75809-e3a5-437d-93cd-0119b62c6e29" providerId="ADAL" clId="{FBE8A962-263F-4485-8DF4-63B207A397C3}" dt="2020-08-19T21:30:47.757" v="5"/>
        <pc:sldMkLst>
          <pc:docMk/>
          <pc:sldMk cId="1467129023" sldId="266"/>
        </pc:sldMkLst>
      </pc:sldChg>
      <pc:sldChg chg="add">
        <pc:chgData name="ROGERS, Lisa" userId="adc75809-e3a5-437d-93cd-0119b62c6e29" providerId="ADAL" clId="{FBE8A962-263F-4485-8DF4-63B207A397C3}" dt="2020-08-19T21:23:41.151" v="1"/>
        <pc:sldMkLst>
          <pc:docMk/>
          <pc:sldMk cId="3071267999" sldId="276"/>
        </pc:sldMkLst>
      </pc:sldChg>
      <pc:sldChg chg="add">
        <pc:chgData name="ROGERS, Lisa" userId="adc75809-e3a5-437d-93cd-0119b62c6e29" providerId="ADAL" clId="{FBE8A962-263F-4485-8DF4-63B207A397C3}" dt="2020-08-19T21:22:26.448" v="0"/>
        <pc:sldMkLst>
          <pc:docMk/>
          <pc:sldMk cId="0" sldId="313"/>
        </pc:sldMkLst>
      </pc:sldChg>
      <pc:sldChg chg="add">
        <pc:chgData name="ROGERS, Lisa" userId="adc75809-e3a5-437d-93cd-0119b62c6e29" providerId="ADAL" clId="{FBE8A962-263F-4485-8DF4-63B207A397C3}" dt="2020-08-19T21:22:26.448" v="0"/>
        <pc:sldMkLst>
          <pc:docMk/>
          <pc:sldMk cId="956252343" sldId="314"/>
        </pc:sldMkLst>
      </pc:sldChg>
      <pc:sldChg chg="add">
        <pc:chgData name="ROGERS, Lisa" userId="adc75809-e3a5-437d-93cd-0119b62c6e29" providerId="ADAL" clId="{FBE8A962-263F-4485-8DF4-63B207A397C3}" dt="2020-08-19T21:22:26.448" v="0"/>
        <pc:sldMkLst>
          <pc:docMk/>
          <pc:sldMk cId="1843435812" sldId="315"/>
        </pc:sldMkLst>
      </pc:sldChg>
      <pc:sldChg chg="add">
        <pc:chgData name="ROGERS, Lisa" userId="adc75809-e3a5-437d-93cd-0119b62c6e29" providerId="ADAL" clId="{FBE8A962-263F-4485-8DF4-63B207A397C3}" dt="2020-08-19T21:22:26.448" v="0"/>
        <pc:sldMkLst>
          <pc:docMk/>
          <pc:sldMk cId="2810019624" sldId="316"/>
        </pc:sldMkLst>
      </pc:sldChg>
      <pc:sldChg chg="add">
        <pc:chgData name="ROGERS, Lisa" userId="adc75809-e3a5-437d-93cd-0119b62c6e29" providerId="ADAL" clId="{FBE8A962-263F-4485-8DF4-63B207A397C3}" dt="2020-08-19T21:22:26.448" v="0"/>
        <pc:sldMkLst>
          <pc:docMk/>
          <pc:sldMk cId="468906030" sldId="317"/>
        </pc:sldMkLst>
      </pc:sldChg>
      <pc:sldChg chg="add">
        <pc:chgData name="ROGERS, Lisa" userId="adc75809-e3a5-437d-93cd-0119b62c6e29" providerId="ADAL" clId="{FBE8A962-263F-4485-8DF4-63B207A397C3}" dt="2020-08-19T21:22:26.448" v="0"/>
        <pc:sldMkLst>
          <pc:docMk/>
          <pc:sldMk cId="2254998269" sldId="318"/>
        </pc:sldMkLst>
      </pc:sldChg>
      <pc:sldChg chg="add">
        <pc:chgData name="ROGERS, Lisa" userId="adc75809-e3a5-437d-93cd-0119b62c6e29" providerId="ADAL" clId="{FBE8A962-263F-4485-8DF4-63B207A397C3}" dt="2020-08-19T21:22:26.448" v="0"/>
        <pc:sldMkLst>
          <pc:docMk/>
          <pc:sldMk cId="1553556853" sldId="319"/>
        </pc:sldMkLst>
      </pc:sldChg>
      <pc:sldChg chg="add">
        <pc:chgData name="ROGERS, Lisa" userId="adc75809-e3a5-437d-93cd-0119b62c6e29" providerId="ADAL" clId="{FBE8A962-263F-4485-8DF4-63B207A397C3}" dt="2020-08-19T21:22:26.448" v="0"/>
        <pc:sldMkLst>
          <pc:docMk/>
          <pc:sldMk cId="742811000" sldId="320"/>
        </pc:sldMkLst>
      </pc:sldChg>
      <pc:sldChg chg="add">
        <pc:chgData name="ROGERS, Lisa" userId="adc75809-e3a5-437d-93cd-0119b62c6e29" providerId="ADAL" clId="{FBE8A962-263F-4485-8DF4-63B207A397C3}" dt="2020-08-19T21:22:26.448" v="0"/>
        <pc:sldMkLst>
          <pc:docMk/>
          <pc:sldMk cId="1900381798" sldId="321"/>
        </pc:sldMkLst>
      </pc:sldChg>
      <pc:sldChg chg="add">
        <pc:chgData name="ROGERS, Lisa" userId="adc75809-e3a5-437d-93cd-0119b62c6e29" providerId="ADAL" clId="{FBE8A962-263F-4485-8DF4-63B207A397C3}" dt="2020-08-19T21:22:26.448" v="0"/>
        <pc:sldMkLst>
          <pc:docMk/>
          <pc:sldMk cId="2761109189" sldId="322"/>
        </pc:sldMkLst>
      </pc:sldChg>
      <pc:sldChg chg="add">
        <pc:chgData name="ROGERS, Lisa" userId="adc75809-e3a5-437d-93cd-0119b62c6e29" providerId="ADAL" clId="{FBE8A962-263F-4485-8DF4-63B207A397C3}" dt="2020-08-19T21:23:41.151" v="1"/>
        <pc:sldMkLst>
          <pc:docMk/>
          <pc:sldMk cId="0" sldId="323"/>
        </pc:sldMkLst>
      </pc:sldChg>
      <pc:sldChg chg="add">
        <pc:chgData name="ROGERS, Lisa" userId="adc75809-e3a5-437d-93cd-0119b62c6e29" providerId="ADAL" clId="{FBE8A962-263F-4485-8DF4-63B207A397C3}" dt="2020-08-19T21:24:59.019" v="2"/>
        <pc:sldMkLst>
          <pc:docMk/>
          <pc:sldMk cId="0" sldId="324"/>
        </pc:sldMkLst>
      </pc:sldChg>
      <pc:sldChg chg="add">
        <pc:chgData name="ROGERS, Lisa" userId="adc75809-e3a5-437d-93cd-0119b62c6e29" providerId="ADAL" clId="{FBE8A962-263F-4485-8DF4-63B207A397C3}" dt="2020-08-19T21:27:03.918" v="3"/>
        <pc:sldMkLst>
          <pc:docMk/>
          <pc:sldMk cId="0" sldId="325"/>
        </pc:sldMkLst>
      </pc:sldChg>
      <pc:sldChg chg="add">
        <pc:chgData name="ROGERS, Lisa" userId="adc75809-e3a5-437d-93cd-0119b62c6e29" providerId="ADAL" clId="{FBE8A962-263F-4485-8DF4-63B207A397C3}" dt="2020-08-19T21:27:03.918" v="3"/>
        <pc:sldMkLst>
          <pc:docMk/>
          <pc:sldMk cId="1591296907" sldId="326"/>
        </pc:sldMkLst>
      </pc:sldChg>
      <pc:sldChg chg="add">
        <pc:chgData name="ROGERS, Lisa" userId="adc75809-e3a5-437d-93cd-0119b62c6e29" providerId="ADAL" clId="{FBE8A962-263F-4485-8DF4-63B207A397C3}" dt="2020-08-19T21:27:03.918" v="3"/>
        <pc:sldMkLst>
          <pc:docMk/>
          <pc:sldMk cId="1114762084" sldId="327"/>
        </pc:sldMkLst>
      </pc:sldChg>
      <pc:sldChg chg="add">
        <pc:chgData name="ROGERS, Lisa" userId="adc75809-e3a5-437d-93cd-0119b62c6e29" providerId="ADAL" clId="{FBE8A962-263F-4485-8DF4-63B207A397C3}" dt="2020-08-19T21:29:10.112" v="4"/>
        <pc:sldMkLst>
          <pc:docMk/>
          <pc:sldMk cId="1214248364" sldId="328"/>
        </pc:sldMkLst>
      </pc:sldChg>
      <pc:sldChg chg="add">
        <pc:chgData name="ROGERS, Lisa" userId="adc75809-e3a5-437d-93cd-0119b62c6e29" providerId="ADAL" clId="{FBE8A962-263F-4485-8DF4-63B207A397C3}" dt="2020-08-19T21:29:10.112" v="4"/>
        <pc:sldMkLst>
          <pc:docMk/>
          <pc:sldMk cId="0" sldId="329"/>
        </pc:sldMkLst>
      </pc:sldChg>
      <pc:sldChg chg="add">
        <pc:chgData name="ROGERS, Lisa" userId="adc75809-e3a5-437d-93cd-0119b62c6e29" providerId="ADAL" clId="{FBE8A962-263F-4485-8DF4-63B207A397C3}" dt="2020-08-19T21:29:10.112" v="4"/>
        <pc:sldMkLst>
          <pc:docMk/>
          <pc:sldMk cId="2884008570" sldId="330"/>
        </pc:sldMkLst>
      </pc:sldChg>
      <pc:sldChg chg="add">
        <pc:chgData name="ROGERS, Lisa" userId="adc75809-e3a5-437d-93cd-0119b62c6e29" providerId="ADAL" clId="{FBE8A962-263F-4485-8DF4-63B207A397C3}" dt="2020-08-19T21:30:47.757" v="5"/>
        <pc:sldMkLst>
          <pc:docMk/>
          <pc:sldMk cId="1911798211" sldId="331"/>
        </pc:sldMkLst>
      </pc:sldChg>
      <pc:sldChg chg="add">
        <pc:chgData name="ROGERS, Lisa" userId="adc75809-e3a5-437d-93cd-0119b62c6e29" providerId="ADAL" clId="{FBE8A962-263F-4485-8DF4-63B207A397C3}" dt="2020-08-19T21:30:47.757" v="5"/>
        <pc:sldMkLst>
          <pc:docMk/>
          <pc:sldMk cId="289166518" sldId="332"/>
        </pc:sldMkLst>
      </pc:sldChg>
      <pc:sldChg chg="add">
        <pc:chgData name="ROGERS, Lisa" userId="adc75809-e3a5-437d-93cd-0119b62c6e29" providerId="ADAL" clId="{FBE8A962-263F-4485-8DF4-63B207A397C3}" dt="2020-08-19T21:30:47.757" v="5"/>
        <pc:sldMkLst>
          <pc:docMk/>
          <pc:sldMk cId="594574581" sldId="333"/>
        </pc:sldMkLst>
      </pc:sldChg>
      <pc:sldChg chg="add">
        <pc:chgData name="ROGERS, Lisa" userId="adc75809-e3a5-437d-93cd-0119b62c6e29" providerId="ADAL" clId="{FBE8A962-263F-4485-8DF4-63B207A397C3}" dt="2020-08-19T21:31:57.368" v="6"/>
        <pc:sldMkLst>
          <pc:docMk/>
          <pc:sldMk cId="1356772031" sldId="334"/>
        </pc:sldMkLst>
      </pc:sldChg>
    </pc:docChg>
  </pc:docChgLst>
  <pc:docChgLst>
    <pc:chgData name="ROGERS, Lisa" userId="adc75809-e3a5-437d-93cd-0119b62c6e29" providerId="ADAL" clId="{7EF0C30B-63F3-414B-8164-1C1BF2251AA2}"/>
    <pc:docChg chg="modSld">
      <pc:chgData name="ROGERS, Lisa" userId="adc75809-e3a5-437d-93cd-0119b62c6e29" providerId="ADAL" clId="{7EF0C30B-63F3-414B-8164-1C1BF2251AA2}" dt="2021-08-18T10:05:15.232" v="54" actId="20577"/>
      <pc:docMkLst>
        <pc:docMk/>
      </pc:docMkLst>
      <pc:sldChg chg="modSp">
        <pc:chgData name="ROGERS, Lisa" userId="adc75809-e3a5-437d-93cd-0119b62c6e29" providerId="ADAL" clId="{7EF0C30B-63F3-414B-8164-1C1BF2251AA2}" dt="2021-08-18T10:05:15.232" v="54" actId="20577"/>
        <pc:sldMkLst>
          <pc:docMk/>
          <pc:sldMk cId="893076712" sldId="261"/>
        </pc:sldMkLst>
        <pc:spChg chg="mod">
          <ac:chgData name="ROGERS, Lisa" userId="adc75809-e3a5-437d-93cd-0119b62c6e29" providerId="ADAL" clId="{7EF0C30B-63F3-414B-8164-1C1BF2251AA2}" dt="2021-08-18T10:05:15.232" v="54" actId="20577"/>
          <ac:spMkLst>
            <pc:docMk/>
            <pc:sldMk cId="893076712" sldId="261"/>
            <ac:spMk id="8" creationId="{FBB54951-FCA0-244A-A608-0AA38A84CF58}"/>
          </ac:spMkLst>
        </pc:spChg>
      </pc:sldChg>
      <pc:sldChg chg="modSp">
        <pc:chgData name="ROGERS, Lisa" userId="adc75809-e3a5-437d-93cd-0119b62c6e29" providerId="ADAL" clId="{7EF0C30B-63F3-414B-8164-1C1BF2251AA2}" dt="2021-08-18T07:53:54.229" v="43" actId="20577"/>
        <pc:sldMkLst>
          <pc:docMk/>
          <pc:sldMk cId="1467129023" sldId="266"/>
        </pc:sldMkLst>
        <pc:spChg chg="mod">
          <ac:chgData name="ROGERS, Lisa" userId="adc75809-e3a5-437d-93cd-0119b62c6e29" providerId="ADAL" clId="{7EF0C30B-63F3-414B-8164-1C1BF2251AA2}" dt="2021-08-18T07:53:54.229" v="43" actId="20577"/>
          <ac:spMkLst>
            <pc:docMk/>
            <pc:sldMk cId="1467129023" sldId="266"/>
            <ac:spMk id="8" creationId="{FBB54951-FCA0-244A-A608-0AA38A84CF58}"/>
          </ac:spMkLst>
        </pc:spChg>
      </pc:sldChg>
      <pc:sldChg chg="modSp">
        <pc:chgData name="ROGERS, Lisa" userId="adc75809-e3a5-437d-93cd-0119b62c6e29" providerId="ADAL" clId="{7EF0C30B-63F3-414B-8164-1C1BF2251AA2}" dt="2021-08-18T07:46:15.337" v="25" actId="1035"/>
        <pc:sldMkLst>
          <pc:docMk/>
          <pc:sldMk cId="0" sldId="324"/>
        </pc:sldMkLst>
        <pc:spChg chg="mod">
          <ac:chgData name="ROGERS, Lisa" userId="adc75809-e3a5-437d-93cd-0119b62c6e29" providerId="ADAL" clId="{7EF0C30B-63F3-414B-8164-1C1BF2251AA2}" dt="2021-08-18T07:46:15.337" v="25" actId="1035"/>
          <ac:spMkLst>
            <pc:docMk/>
            <pc:sldMk cId="0" sldId="324"/>
            <ac:spMk id="8" creationId="{FBB54951-FCA0-244A-A608-0AA38A84CF58}"/>
          </ac:spMkLst>
        </pc:spChg>
      </pc:sldChg>
      <pc:sldChg chg="modSp">
        <pc:chgData name="ROGERS, Lisa" userId="adc75809-e3a5-437d-93cd-0119b62c6e29" providerId="ADAL" clId="{7EF0C30B-63F3-414B-8164-1C1BF2251AA2}" dt="2021-08-18T07:51:57.725" v="42" actId="20577"/>
        <pc:sldMkLst>
          <pc:docMk/>
          <pc:sldMk cId="0" sldId="325"/>
        </pc:sldMkLst>
        <pc:spChg chg="mod">
          <ac:chgData name="ROGERS, Lisa" userId="adc75809-e3a5-437d-93cd-0119b62c6e29" providerId="ADAL" clId="{7EF0C30B-63F3-414B-8164-1C1BF2251AA2}" dt="2021-08-18T07:51:57.725" v="42" actId="20577"/>
          <ac:spMkLst>
            <pc:docMk/>
            <pc:sldMk cId="0" sldId="325"/>
            <ac:spMk id="8" creationId="{FBB54951-FCA0-244A-A608-0AA38A84CF58}"/>
          </ac:spMkLst>
        </pc:spChg>
      </pc:sldChg>
      <pc:sldChg chg="modSp">
        <pc:chgData name="ROGERS, Lisa" userId="adc75809-e3a5-437d-93cd-0119b62c6e29" providerId="ADAL" clId="{7EF0C30B-63F3-414B-8164-1C1BF2251AA2}" dt="2021-08-18T07:54:42.555" v="44" actId="20577"/>
        <pc:sldMkLst>
          <pc:docMk/>
          <pc:sldMk cId="289166518" sldId="332"/>
        </pc:sldMkLst>
        <pc:spChg chg="mod">
          <ac:chgData name="ROGERS, Lisa" userId="adc75809-e3a5-437d-93cd-0119b62c6e29" providerId="ADAL" clId="{7EF0C30B-63F3-414B-8164-1C1BF2251AA2}" dt="2021-08-18T07:54:42.555" v="44" actId="20577"/>
          <ac:spMkLst>
            <pc:docMk/>
            <pc:sldMk cId="289166518" sldId="332"/>
            <ac:spMk id="8" creationId="{FBB54951-FCA0-244A-A608-0AA38A84CF58}"/>
          </ac:spMkLst>
        </pc:spChg>
      </pc:sldChg>
    </pc:docChg>
  </pc:docChgLst>
  <pc:docChgLst>
    <pc:chgData name="ROGERS, Lisa" userId="adc75809-e3a5-437d-93cd-0119b62c6e29" providerId="ADAL" clId="{E950A7BC-AEEC-4C7C-A5F3-55114FEAACAA}"/>
    <pc:docChg chg="addSld modSld">
      <pc:chgData name="ROGERS, Lisa" userId="adc75809-e3a5-437d-93cd-0119b62c6e29" providerId="ADAL" clId="{E950A7BC-AEEC-4C7C-A5F3-55114FEAACAA}" dt="2021-07-06T21:36:47.605" v="5"/>
      <pc:docMkLst>
        <pc:docMk/>
      </pc:docMkLst>
      <pc:sldChg chg="modSp add">
        <pc:chgData name="ROGERS, Lisa" userId="adc75809-e3a5-437d-93cd-0119b62c6e29" providerId="ADAL" clId="{E950A7BC-AEEC-4C7C-A5F3-55114FEAACAA}" dt="2021-07-06T21:36:47.605" v="5"/>
        <pc:sldMkLst>
          <pc:docMk/>
          <pc:sldMk cId="0" sldId="375"/>
        </pc:sldMkLst>
        <pc:spChg chg="mod">
          <ac:chgData name="ROGERS, Lisa" userId="adc75809-e3a5-437d-93cd-0119b62c6e29" providerId="ADAL" clId="{E950A7BC-AEEC-4C7C-A5F3-55114FEAACAA}" dt="2021-07-06T21:35:54.679" v="2" actId="20577"/>
          <ac:spMkLst>
            <pc:docMk/>
            <pc:sldMk cId="0" sldId="375"/>
            <ac:spMk id="7" creationId="{3CBB86DB-95E1-4ACD-9747-D61EF6A9578B}"/>
          </ac:spMkLst>
        </pc:spChg>
        <pc:spChg chg="mod">
          <ac:chgData name="ROGERS, Lisa" userId="adc75809-e3a5-437d-93cd-0119b62c6e29" providerId="ADAL" clId="{E950A7BC-AEEC-4C7C-A5F3-55114FEAACAA}" dt="2021-07-06T21:35:58.640" v="4" actId="20577"/>
          <ac:spMkLst>
            <pc:docMk/>
            <pc:sldMk cId="0" sldId="375"/>
            <ac:spMk id="10" creationId="{797B3CF5-5474-4509-B1C6-CBC8111892DE}"/>
          </ac:spMkLst>
        </pc:spChg>
        <pc:spChg chg="mod">
          <ac:chgData name="ROGERS, Lisa" userId="adc75809-e3a5-437d-93cd-0119b62c6e29" providerId="ADAL" clId="{E950A7BC-AEEC-4C7C-A5F3-55114FEAACAA}" dt="2021-07-06T21:36:47.605" v="5"/>
          <ac:spMkLst>
            <pc:docMk/>
            <pc:sldMk cId="0" sldId="375"/>
            <ac:spMk id="12" creationId="{8BCBBED4-0A72-4332-8224-ABA5FFF6B9B2}"/>
          </ac:spMkLst>
        </pc:spChg>
      </pc:sldChg>
    </pc:docChg>
  </pc:docChgLst>
  <pc:docChgLst>
    <pc:chgData name="ROGERS, Lisa" userId="adc75809-e3a5-437d-93cd-0119b62c6e29" providerId="ADAL" clId="{B63A5171-FF73-40BC-BED2-6DBBF3D24E5E}"/>
    <pc:docChg chg="modSld">
      <pc:chgData name="ROGERS, Lisa" userId="adc75809-e3a5-437d-93cd-0119b62c6e29" providerId="ADAL" clId="{B63A5171-FF73-40BC-BED2-6DBBF3D24E5E}" dt="2021-10-25T07:15:16.952" v="43" actId="948"/>
      <pc:docMkLst>
        <pc:docMk/>
      </pc:docMkLst>
      <pc:sldChg chg="modSp">
        <pc:chgData name="ROGERS, Lisa" userId="adc75809-e3a5-437d-93cd-0119b62c6e29" providerId="ADAL" clId="{B63A5171-FF73-40BC-BED2-6DBBF3D24E5E}" dt="2021-10-25T07:15:16.952" v="43" actId="948"/>
        <pc:sldMkLst>
          <pc:docMk/>
          <pc:sldMk cId="4279371257" sldId="259"/>
        </pc:sldMkLst>
        <pc:spChg chg="mod">
          <ac:chgData name="ROGERS, Lisa" userId="adc75809-e3a5-437d-93cd-0119b62c6e29" providerId="ADAL" clId="{B63A5171-FF73-40BC-BED2-6DBBF3D24E5E}" dt="2021-10-25T07:15:16.952" v="43" actId="948"/>
          <ac:spMkLst>
            <pc:docMk/>
            <pc:sldMk cId="4279371257" sldId="259"/>
            <ac:spMk id="8" creationId="{FBB54951-FCA0-244A-A608-0AA38A84CF58}"/>
          </ac:spMkLst>
        </pc:spChg>
        <pc:spChg chg="mod">
          <ac:chgData name="ROGERS, Lisa" userId="adc75809-e3a5-437d-93cd-0119b62c6e29" providerId="ADAL" clId="{B63A5171-FF73-40BC-BED2-6DBBF3D24E5E}" dt="2021-10-25T07:13:48.538" v="40" actId="14100"/>
          <ac:spMkLst>
            <pc:docMk/>
            <pc:sldMk cId="4279371257" sldId="259"/>
            <ac:spMk id="9" creationId="{6E7AD069-8485-134E-85D8-4380B66281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5E471-097E-3342-9A18-9B7D1EB040AE}" type="datetimeFigureOut">
              <a:rPr lang="en-US" smtClean="0"/>
              <a:t>10/25/2021</a:t>
            </a:fld>
            <a:endParaRPr lang="en-US"/>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8DCCB9-6AFC-5346-9C77-0D1943C6DCDC}" type="slidenum">
              <a:rPr lang="en-US" smtClean="0"/>
              <a:t>‹#›</a:t>
            </a:fld>
            <a:endParaRPr lang="en-US"/>
          </a:p>
        </p:txBody>
      </p:sp>
    </p:spTree>
    <p:extLst>
      <p:ext uri="{BB962C8B-B14F-4D97-AF65-F5344CB8AC3E}">
        <p14:creationId xmlns:p14="http://schemas.microsoft.com/office/powerpoint/2010/main" val="2011434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A4D58C-22A8-466B-B856-1A2025EA5239}" type="slidenum">
              <a:rPr lang="en-US" altLang="en-US" smtClean="0"/>
              <a:pPr/>
              <a:t>7</a:t>
            </a:fld>
            <a:endParaRPr lang="en-US" altLang="en-US"/>
          </a:p>
        </p:txBody>
      </p:sp>
      <p:sp>
        <p:nvSpPr>
          <p:cNvPr id="10243" name="Rectangle 2"/>
          <p:cNvSpPr txBox="1">
            <a:spLocks noGrp="1" noChangeArrowheads="1"/>
          </p:cNvSpPr>
          <p:nvPr/>
        </p:nvSpPr>
        <p:spPr bwMode="auto">
          <a:xfrm>
            <a:off x="0"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300">
                <a:latin typeface="Calibri" panose="020F0502020204030204" pitchFamily="34" charset="0"/>
                <a:cs typeface="Arial" panose="020B0604020202020204" pitchFamily="34" charset="0"/>
              </a:rPr>
              <a:t>Maternal and Child Nutrition: Infant and Young Child Feeding Advocacy Course</a:t>
            </a:r>
            <a:endParaRPr lang="en-US" altLang="en-US" sz="1300">
              <a:latin typeface="Calibri" panose="020F0502020204030204" pitchFamily="34" charset="0"/>
              <a:cs typeface="Arial" panose="020B0604020202020204" pitchFamily="34" charset="0"/>
            </a:endParaRPr>
          </a:p>
        </p:txBody>
      </p:sp>
      <p:sp>
        <p:nvSpPr>
          <p:cNvPr id="10244" name="Rectangle 3"/>
          <p:cNvSpPr txBox="1">
            <a:spLocks noGrp="1" noChangeArrowheads="1"/>
          </p:cNvSpPr>
          <p:nvPr/>
        </p:nvSpPr>
        <p:spPr bwMode="auto">
          <a:xfrm>
            <a:off x="3849688"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1300">
                <a:latin typeface="Calibri" panose="020F0502020204030204" pitchFamily="34" charset="0"/>
                <a:cs typeface="Arial" panose="020B0604020202020204" pitchFamily="34" charset="0"/>
              </a:rPr>
              <a:t>Infant Feeding Consortium cic &amp; World Vision, Cambodia 2011</a:t>
            </a:r>
          </a:p>
        </p:txBody>
      </p:sp>
      <p:sp>
        <p:nvSpPr>
          <p:cNvPr id="10245" name="Rectangle 6"/>
          <p:cNvSpPr txBox="1">
            <a:spLocks noGrp="1" noChangeArrowheads="1"/>
          </p:cNvSpPr>
          <p:nvPr/>
        </p:nvSpPr>
        <p:spPr bwMode="auto">
          <a:xfrm>
            <a:off x="0"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nchor="b"/>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300">
                <a:latin typeface="Calibri" panose="020F0502020204030204" pitchFamily="34" charset="0"/>
                <a:cs typeface="Arial" panose="020B0604020202020204" pitchFamily="34" charset="0"/>
              </a:rPr>
              <a:t>Sandra Lang</a:t>
            </a:r>
          </a:p>
        </p:txBody>
      </p:sp>
      <p:sp>
        <p:nvSpPr>
          <p:cNvPr id="10246" name="Rectangle 7"/>
          <p:cNvSpPr txBox="1">
            <a:spLocks noGrp="1" noChangeArrowheads="1"/>
          </p:cNvSpPr>
          <p:nvPr/>
        </p:nvSpPr>
        <p:spPr bwMode="auto">
          <a:xfrm>
            <a:off x="3849688"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nchor="b"/>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AD68A26-B595-49E9-A275-47A0BE037C3C}" type="slidenum">
              <a:rPr lang="en-US" altLang="en-US" sz="1300">
                <a:latin typeface="Calibri" panose="020F0502020204030204" pitchFamily="34" charset="0"/>
                <a:cs typeface="Arial" panose="020B0604020202020204" pitchFamily="34" charset="0"/>
              </a:rPr>
              <a:pPr algn="r" eaLnBrk="1" hangingPunct="1"/>
              <a:t>7</a:t>
            </a:fld>
            <a:endParaRPr lang="en-US" altLang="en-US" sz="1300">
              <a:latin typeface="Calibri" panose="020F0502020204030204" pitchFamily="34" charset="0"/>
              <a:cs typeface="Arial" panose="020B0604020202020204" pitchFamily="34" charset="0"/>
            </a:endParaRPr>
          </a:p>
        </p:txBody>
      </p:sp>
      <p:sp>
        <p:nvSpPr>
          <p:cNvPr id="10247" name="Rectangle 2"/>
          <p:cNvSpPr>
            <a:spLocks noGrp="1" noRot="1" noChangeAspect="1" noChangeArrowheads="1" noTextEdit="1"/>
          </p:cNvSpPr>
          <p:nvPr>
            <p:ph type="sldImg"/>
          </p:nvPr>
        </p:nvSpPr>
        <p:spPr>
          <a:xfrm>
            <a:off x="768350" y="744538"/>
            <a:ext cx="5262563" cy="3722687"/>
          </a:xfrm>
          <a:ln/>
        </p:spPr>
      </p:sp>
      <p:sp>
        <p:nvSpPr>
          <p:cNvPr id="10248" name="Rectangle 3"/>
          <p:cNvSpPr>
            <a:spLocks noGrp="1" noChangeArrowheads="1"/>
          </p:cNvSpPr>
          <p:nvPr>
            <p:ph type="body" idx="1"/>
          </p:nvPr>
        </p:nvSpPr>
        <p:spPr>
          <a:xfrm>
            <a:off x="906463" y="4716463"/>
            <a:ext cx="4984750" cy="4465637"/>
          </a:xfrm>
          <a:noFill/>
        </p:spPr>
        <p:txBody>
          <a:bodyPr lIns="95565" tIns="47783" rIns="95565" bIns="47783"/>
          <a:lstStyle/>
          <a:p>
            <a:pPr eaLnBrk="1" hangingPunct="1">
              <a:spcBef>
                <a:spcPct val="0"/>
              </a:spcBef>
            </a:pPr>
            <a:r>
              <a:rPr lang="en-GB" altLang="en-US" sz="800" b="1" dirty="0"/>
              <a:t>Botswana, Step to Cut AIDS Proves a Formula for Disaster</a:t>
            </a:r>
            <a:br>
              <a:rPr lang="en-US" altLang="en-US" sz="800" dirty="0"/>
            </a:br>
            <a:r>
              <a:rPr lang="en-US" altLang="en-US" sz="600" dirty="0" err="1"/>
              <a:t>CTimberg</a:t>
            </a:r>
            <a:r>
              <a:rPr lang="en-US" altLang="en-US" sz="600" dirty="0"/>
              <a:t>, Washington Post Foreign Service, July 23, 2007</a:t>
            </a:r>
          </a:p>
          <a:p>
            <a:pPr eaLnBrk="1" hangingPunct="1">
              <a:spcBef>
                <a:spcPct val="0"/>
              </a:spcBef>
            </a:pPr>
            <a:r>
              <a:rPr lang="en-US" altLang="en-US" dirty="0"/>
              <a:t>Investigators determined that it was mainly the babies who were not breast-fed who got sick from the dirty water. Among a group of infants at one hospital, those admitted for diarrhea were 50 times more likely to be fed formula or cow's milk than those admitted for other ailments. Cow's milk is more difficult for babies to digest and lacks the antibodies found in breast milk.</a:t>
            </a:r>
          </a:p>
          <a:p>
            <a:pPr eaLnBrk="1" hangingPunct="1">
              <a:spcBef>
                <a:spcPct val="0"/>
              </a:spcBef>
            </a:pPr>
            <a:r>
              <a:rPr lang="en-US" altLang="en-US" dirty="0"/>
              <a:t>In one village the team visited, 30 percent of the formula-fed babies had died; none of those being breast-fed had.</a:t>
            </a:r>
          </a:p>
        </p:txBody>
      </p:sp>
    </p:spTree>
    <p:extLst>
      <p:ext uri="{BB962C8B-B14F-4D97-AF65-F5344CB8AC3E}">
        <p14:creationId xmlns:p14="http://schemas.microsoft.com/office/powerpoint/2010/main" val="3175458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A4D58C-22A8-466B-B856-1A2025EA5239}" type="slidenum">
              <a:rPr lang="en-US" altLang="en-US" smtClean="0"/>
              <a:pPr/>
              <a:t>18</a:t>
            </a:fld>
            <a:endParaRPr lang="en-US" altLang="en-US"/>
          </a:p>
        </p:txBody>
      </p:sp>
      <p:sp>
        <p:nvSpPr>
          <p:cNvPr id="10243" name="Rectangle 2"/>
          <p:cNvSpPr txBox="1">
            <a:spLocks noGrp="1" noChangeArrowheads="1"/>
          </p:cNvSpPr>
          <p:nvPr/>
        </p:nvSpPr>
        <p:spPr bwMode="auto">
          <a:xfrm>
            <a:off x="0"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300">
                <a:latin typeface="Calibri" panose="020F0502020204030204" pitchFamily="34" charset="0"/>
                <a:cs typeface="Arial" panose="020B0604020202020204" pitchFamily="34" charset="0"/>
              </a:rPr>
              <a:t>Maternal and Child Nutrition: Infant and Young Child Feeding Advocacy Course</a:t>
            </a:r>
            <a:endParaRPr lang="en-US" altLang="en-US" sz="1300">
              <a:latin typeface="Calibri" panose="020F0502020204030204" pitchFamily="34" charset="0"/>
              <a:cs typeface="Arial" panose="020B0604020202020204" pitchFamily="34" charset="0"/>
            </a:endParaRPr>
          </a:p>
        </p:txBody>
      </p:sp>
      <p:sp>
        <p:nvSpPr>
          <p:cNvPr id="10244" name="Rectangle 3"/>
          <p:cNvSpPr txBox="1">
            <a:spLocks noGrp="1" noChangeArrowheads="1"/>
          </p:cNvSpPr>
          <p:nvPr/>
        </p:nvSpPr>
        <p:spPr bwMode="auto">
          <a:xfrm>
            <a:off x="3849688"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1300">
                <a:latin typeface="Calibri" panose="020F0502020204030204" pitchFamily="34" charset="0"/>
                <a:cs typeface="Arial" panose="020B0604020202020204" pitchFamily="34" charset="0"/>
              </a:rPr>
              <a:t>Infant Feeding Consortium cic &amp; World Vision, Cambodia 2011</a:t>
            </a:r>
          </a:p>
        </p:txBody>
      </p:sp>
      <p:sp>
        <p:nvSpPr>
          <p:cNvPr id="10245" name="Rectangle 6"/>
          <p:cNvSpPr txBox="1">
            <a:spLocks noGrp="1" noChangeArrowheads="1"/>
          </p:cNvSpPr>
          <p:nvPr/>
        </p:nvSpPr>
        <p:spPr bwMode="auto">
          <a:xfrm>
            <a:off x="0"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nchor="b"/>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300">
                <a:latin typeface="Calibri" panose="020F0502020204030204" pitchFamily="34" charset="0"/>
                <a:cs typeface="Arial" panose="020B0604020202020204" pitchFamily="34" charset="0"/>
              </a:rPr>
              <a:t>Sandra Lang</a:t>
            </a:r>
          </a:p>
        </p:txBody>
      </p:sp>
      <p:sp>
        <p:nvSpPr>
          <p:cNvPr id="10246" name="Rectangle 7"/>
          <p:cNvSpPr txBox="1">
            <a:spLocks noGrp="1" noChangeArrowheads="1"/>
          </p:cNvSpPr>
          <p:nvPr/>
        </p:nvSpPr>
        <p:spPr bwMode="auto">
          <a:xfrm>
            <a:off x="3849688"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65" tIns="47783" rIns="95565" bIns="47783" anchor="b"/>
          <a:lstStyle>
            <a:lvl1pPr defTabSz="882650">
              <a:defRPr>
                <a:solidFill>
                  <a:schemeClr val="tx1"/>
                </a:solidFill>
                <a:latin typeface="Arial" panose="020B0604020202020204" pitchFamily="34" charset="0"/>
              </a:defRPr>
            </a:lvl1pPr>
            <a:lvl2pPr marL="742950" indent="-285750" defTabSz="882650">
              <a:defRPr>
                <a:solidFill>
                  <a:schemeClr val="tx1"/>
                </a:solidFill>
                <a:latin typeface="Arial" panose="020B0604020202020204" pitchFamily="34" charset="0"/>
              </a:defRPr>
            </a:lvl2pPr>
            <a:lvl3pPr marL="1143000" indent="-228600" defTabSz="882650">
              <a:defRPr>
                <a:solidFill>
                  <a:schemeClr val="tx1"/>
                </a:solidFill>
                <a:latin typeface="Arial" panose="020B0604020202020204" pitchFamily="34" charset="0"/>
              </a:defRPr>
            </a:lvl3pPr>
            <a:lvl4pPr marL="1600200" indent="-228600" defTabSz="882650">
              <a:defRPr>
                <a:solidFill>
                  <a:schemeClr val="tx1"/>
                </a:solidFill>
                <a:latin typeface="Arial" panose="020B0604020202020204" pitchFamily="34" charset="0"/>
              </a:defRPr>
            </a:lvl4pPr>
            <a:lvl5pPr marL="2057400" indent="-228600" defTabSz="882650">
              <a:defRPr>
                <a:solidFill>
                  <a:schemeClr val="tx1"/>
                </a:solidFill>
                <a:latin typeface="Arial" panose="020B0604020202020204" pitchFamily="34" charset="0"/>
              </a:defRPr>
            </a:lvl5pPr>
            <a:lvl6pPr marL="2514600" indent="-228600" defTabSz="882650" eaLnBrk="0" fontAlgn="base" hangingPunct="0">
              <a:spcBef>
                <a:spcPct val="0"/>
              </a:spcBef>
              <a:spcAft>
                <a:spcPct val="0"/>
              </a:spcAft>
              <a:defRPr>
                <a:solidFill>
                  <a:schemeClr val="tx1"/>
                </a:solidFill>
                <a:latin typeface="Arial" panose="020B0604020202020204" pitchFamily="34" charset="0"/>
              </a:defRPr>
            </a:lvl6pPr>
            <a:lvl7pPr marL="2971800" indent="-228600" defTabSz="882650" eaLnBrk="0" fontAlgn="base" hangingPunct="0">
              <a:spcBef>
                <a:spcPct val="0"/>
              </a:spcBef>
              <a:spcAft>
                <a:spcPct val="0"/>
              </a:spcAft>
              <a:defRPr>
                <a:solidFill>
                  <a:schemeClr val="tx1"/>
                </a:solidFill>
                <a:latin typeface="Arial" panose="020B0604020202020204" pitchFamily="34" charset="0"/>
              </a:defRPr>
            </a:lvl7pPr>
            <a:lvl8pPr marL="3429000" indent="-228600" defTabSz="882650" eaLnBrk="0" fontAlgn="base" hangingPunct="0">
              <a:spcBef>
                <a:spcPct val="0"/>
              </a:spcBef>
              <a:spcAft>
                <a:spcPct val="0"/>
              </a:spcAft>
              <a:defRPr>
                <a:solidFill>
                  <a:schemeClr val="tx1"/>
                </a:solidFill>
                <a:latin typeface="Arial" panose="020B0604020202020204" pitchFamily="34" charset="0"/>
              </a:defRPr>
            </a:lvl8pPr>
            <a:lvl9pPr marL="3886200" indent="-228600" defTabSz="8826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AD68A26-B595-49E9-A275-47A0BE037C3C}" type="slidenum">
              <a:rPr lang="en-US" altLang="en-US" sz="1300">
                <a:latin typeface="Calibri" panose="020F0502020204030204" pitchFamily="34" charset="0"/>
                <a:cs typeface="Arial" panose="020B0604020202020204" pitchFamily="34" charset="0"/>
              </a:rPr>
              <a:pPr algn="r" eaLnBrk="1" hangingPunct="1"/>
              <a:t>18</a:t>
            </a:fld>
            <a:endParaRPr lang="en-US" altLang="en-US" sz="1300">
              <a:latin typeface="Calibri" panose="020F0502020204030204" pitchFamily="34" charset="0"/>
              <a:cs typeface="Arial" panose="020B0604020202020204" pitchFamily="34" charset="0"/>
            </a:endParaRPr>
          </a:p>
        </p:txBody>
      </p:sp>
      <p:sp>
        <p:nvSpPr>
          <p:cNvPr id="10247" name="Rectangle 2"/>
          <p:cNvSpPr>
            <a:spLocks noGrp="1" noRot="1" noChangeAspect="1" noChangeArrowheads="1" noTextEdit="1"/>
          </p:cNvSpPr>
          <p:nvPr>
            <p:ph type="sldImg"/>
          </p:nvPr>
        </p:nvSpPr>
        <p:spPr>
          <a:xfrm>
            <a:off x="768350" y="744538"/>
            <a:ext cx="5262563" cy="3722687"/>
          </a:xfrm>
          <a:ln/>
        </p:spPr>
      </p:sp>
      <p:sp>
        <p:nvSpPr>
          <p:cNvPr id="10248" name="Rectangle 3"/>
          <p:cNvSpPr>
            <a:spLocks noGrp="1" noChangeArrowheads="1"/>
          </p:cNvSpPr>
          <p:nvPr>
            <p:ph type="body" idx="1"/>
          </p:nvPr>
        </p:nvSpPr>
        <p:spPr>
          <a:xfrm>
            <a:off x="906463" y="4716463"/>
            <a:ext cx="4984750" cy="4465637"/>
          </a:xfrm>
          <a:noFill/>
        </p:spPr>
        <p:txBody>
          <a:bodyPr lIns="95565" tIns="47783" rIns="95565" bIns="47783"/>
          <a:lstStyle/>
          <a:p>
            <a:pPr eaLnBrk="1" hangingPunct="1">
              <a:spcBef>
                <a:spcPct val="0"/>
              </a:spcBef>
            </a:pPr>
            <a:r>
              <a:rPr lang="en-GB" altLang="en-US" sz="800" b="1" dirty="0"/>
              <a:t>Botswana, Step to Cut AIDS Proves a Formula for Disaster</a:t>
            </a:r>
            <a:br>
              <a:rPr lang="en-US" altLang="en-US" sz="800" dirty="0"/>
            </a:br>
            <a:r>
              <a:rPr lang="en-US" altLang="en-US" sz="600" dirty="0" err="1"/>
              <a:t>CTimberg</a:t>
            </a:r>
            <a:r>
              <a:rPr lang="en-US" altLang="en-US" sz="600" dirty="0"/>
              <a:t>, Washington Post Foreign Service, July 23, 2007</a:t>
            </a:r>
          </a:p>
          <a:p>
            <a:pPr eaLnBrk="1" hangingPunct="1">
              <a:spcBef>
                <a:spcPct val="0"/>
              </a:spcBef>
            </a:pPr>
            <a:r>
              <a:rPr lang="en-US" altLang="en-US" dirty="0"/>
              <a:t>Investigators determined that it was mainly the babies who were not breast-fed who got sick from the dirty water. Among a group of infants at one hospital, those admitted for diarrhea were 50 times more likely to be fed formula or cow's milk than those admitted for other ailments. Cow's milk is more difficult for babies to digest and lacks the antibodies found in breast milk.</a:t>
            </a:r>
          </a:p>
          <a:p>
            <a:pPr eaLnBrk="1" hangingPunct="1">
              <a:spcBef>
                <a:spcPct val="0"/>
              </a:spcBef>
            </a:pPr>
            <a:r>
              <a:rPr lang="en-US" altLang="en-US" dirty="0"/>
              <a:t>In one village the team visited, 30 percent of the formula-fed babies had died; none of those being breast-fed had.</a:t>
            </a:r>
          </a:p>
        </p:txBody>
      </p:sp>
    </p:spTree>
    <p:extLst>
      <p:ext uri="{BB962C8B-B14F-4D97-AF65-F5344CB8AC3E}">
        <p14:creationId xmlns:p14="http://schemas.microsoft.com/office/powerpoint/2010/main" val="3175458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348400"/>
            <a:ext cx="9088041" cy="1620430"/>
          </a:xfrm>
        </p:spPr>
        <p:txBody>
          <a:bodyPr/>
          <a:lstStyle/>
          <a:p>
            <a:r>
              <a:rPr lang="en-US"/>
              <a:t>Click to edit Master title style</a:t>
            </a:r>
          </a:p>
        </p:txBody>
      </p:sp>
      <p:sp>
        <p:nvSpPr>
          <p:cNvPr id="3" name="Subtitle 2"/>
          <p:cNvSpPr>
            <a:spLocks noGrp="1"/>
          </p:cNvSpPr>
          <p:nvPr>
            <p:ph type="subTitle" idx="1"/>
          </p:nvPr>
        </p:nvSpPr>
        <p:spPr>
          <a:xfrm>
            <a:off x="1603772" y="4283816"/>
            <a:ext cx="7484269" cy="193191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BF559-4D5D-4F2F-8BB4-72317DD9A95F}" type="slidenum">
              <a:rPr lang="en-US" altLang="en-US"/>
              <a:pPr>
                <a:defRPr/>
              </a:pPr>
              <a:t>‹#›</a:t>
            </a:fld>
            <a:endParaRPr lang="en-US" altLang="en-US"/>
          </a:p>
        </p:txBody>
      </p:sp>
    </p:spTree>
    <p:extLst>
      <p:ext uri="{BB962C8B-B14F-4D97-AF65-F5344CB8AC3E}">
        <p14:creationId xmlns:p14="http://schemas.microsoft.com/office/powerpoint/2010/main" val="188531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971E92-278B-4C57-86D1-48B2E7D2E9B3}" type="slidenum">
              <a:rPr lang="en-US" altLang="en-US"/>
              <a:pPr>
                <a:defRPr/>
              </a:pPr>
              <a:t>‹#›</a:t>
            </a:fld>
            <a:endParaRPr lang="en-US" altLang="en-US"/>
          </a:p>
        </p:txBody>
      </p:sp>
    </p:spTree>
    <p:extLst>
      <p:ext uri="{BB962C8B-B14F-4D97-AF65-F5344CB8AC3E}">
        <p14:creationId xmlns:p14="http://schemas.microsoft.com/office/powerpoint/2010/main" val="3979622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1564" y="302738"/>
            <a:ext cx="2405658" cy="64502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591" y="302738"/>
            <a:ext cx="7038777" cy="64502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DA66EE6-C48E-41F5-B6AA-D8888CEDAEBB}" type="slidenum">
              <a:rPr lang="en-US" altLang="en-US"/>
              <a:pPr>
                <a:defRPr/>
              </a:pPr>
              <a:t>‹#›</a:t>
            </a:fld>
            <a:endParaRPr lang="en-US" altLang="en-US"/>
          </a:p>
        </p:txBody>
      </p:sp>
    </p:spTree>
    <p:extLst>
      <p:ext uri="{BB962C8B-B14F-4D97-AF65-F5344CB8AC3E}">
        <p14:creationId xmlns:p14="http://schemas.microsoft.com/office/powerpoint/2010/main" val="3757417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7637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F65431-C8B1-43D8-B70C-73D2F4310E85}" type="slidenum">
              <a:rPr lang="en-US" altLang="en-US"/>
              <a:pPr>
                <a:defRPr/>
              </a:pPr>
              <a:t>‹#›</a:t>
            </a:fld>
            <a:endParaRPr lang="en-US" altLang="en-US"/>
          </a:p>
        </p:txBody>
      </p:sp>
    </p:spTree>
    <p:extLst>
      <p:ext uri="{BB962C8B-B14F-4D97-AF65-F5344CB8AC3E}">
        <p14:creationId xmlns:p14="http://schemas.microsoft.com/office/powerpoint/2010/main" val="318935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580" y="4857792"/>
            <a:ext cx="9088041" cy="150143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44580" y="3204114"/>
            <a:ext cx="9088041" cy="165367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18213F-6FD5-40FE-B53E-43B099378328}" type="slidenum">
              <a:rPr lang="en-US" altLang="en-US"/>
              <a:pPr>
                <a:defRPr/>
              </a:pPr>
              <a:t>‹#›</a:t>
            </a:fld>
            <a:endParaRPr lang="en-US" altLang="en-US"/>
          </a:p>
        </p:txBody>
      </p:sp>
    </p:spTree>
    <p:extLst>
      <p:ext uri="{BB962C8B-B14F-4D97-AF65-F5344CB8AC3E}">
        <p14:creationId xmlns:p14="http://schemas.microsoft.com/office/powerpoint/2010/main" val="293811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591" y="1763925"/>
            <a:ext cx="4722217" cy="49890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35005" y="1763925"/>
            <a:ext cx="4722217" cy="49890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49E3E9-2BBE-47F0-B67F-DFF9D71900EF}" type="slidenum">
              <a:rPr lang="en-US" altLang="en-US"/>
              <a:pPr>
                <a:defRPr/>
              </a:pPr>
              <a:t>‹#›</a:t>
            </a:fld>
            <a:endParaRPr lang="en-US" altLang="en-US"/>
          </a:p>
        </p:txBody>
      </p:sp>
    </p:spTree>
    <p:extLst>
      <p:ext uri="{BB962C8B-B14F-4D97-AF65-F5344CB8AC3E}">
        <p14:creationId xmlns:p14="http://schemas.microsoft.com/office/powerpoint/2010/main" val="308925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34591" y="1692178"/>
            <a:ext cx="4724074" cy="70521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4591" y="2397397"/>
            <a:ext cx="4724074" cy="4355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31293" y="1692178"/>
            <a:ext cx="4725930" cy="70521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431293" y="2397397"/>
            <a:ext cx="4725930" cy="4355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55B8A77-C8C4-4505-BD68-C6F0AAFFAE78}" type="slidenum">
              <a:rPr lang="en-US" altLang="en-US"/>
              <a:pPr>
                <a:defRPr/>
              </a:pPr>
              <a:t>‹#›</a:t>
            </a:fld>
            <a:endParaRPr lang="en-US" altLang="en-US"/>
          </a:p>
        </p:txBody>
      </p:sp>
    </p:spTree>
    <p:extLst>
      <p:ext uri="{BB962C8B-B14F-4D97-AF65-F5344CB8AC3E}">
        <p14:creationId xmlns:p14="http://schemas.microsoft.com/office/powerpoint/2010/main" val="2439773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D2AE5B1-7F8E-4F63-B433-6CBB9E17E9FA}" type="slidenum">
              <a:rPr lang="en-US" altLang="en-US"/>
              <a:pPr>
                <a:defRPr/>
              </a:pPr>
              <a:t>‹#›</a:t>
            </a:fld>
            <a:endParaRPr lang="en-US" altLang="en-US"/>
          </a:p>
        </p:txBody>
      </p:sp>
    </p:spTree>
    <p:extLst>
      <p:ext uri="{BB962C8B-B14F-4D97-AF65-F5344CB8AC3E}">
        <p14:creationId xmlns:p14="http://schemas.microsoft.com/office/powerpoint/2010/main" val="3012304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3A23652-5812-4D7D-9C1A-0A0689E93685}" type="slidenum">
              <a:rPr lang="en-US" altLang="en-US"/>
              <a:pPr>
                <a:defRPr/>
              </a:pPr>
              <a:t>‹#›</a:t>
            </a:fld>
            <a:endParaRPr lang="en-US" altLang="en-US"/>
          </a:p>
        </p:txBody>
      </p:sp>
    </p:spTree>
    <p:extLst>
      <p:ext uri="{BB962C8B-B14F-4D97-AF65-F5344CB8AC3E}">
        <p14:creationId xmlns:p14="http://schemas.microsoft.com/office/powerpoint/2010/main" val="149374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591" y="300987"/>
            <a:ext cx="3517533" cy="128094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180202" y="300988"/>
            <a:ext cx="5977020" cy="64519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4591" y="1581933"/>
            <a:ext cx="3517533" cy="51710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FA8F430-202A-46D8-B108-1322341317C4}" type="slidenum">
              <a:rPr lang="en-US" altLang="en-US"/>
              <a:pPr>
                <a:defRPr/>
              </a:pPr>
              <a:t>‹#›</a:t>
            </a:fld>
            <a:endParaRPr lang="en-US" altLang="en-US"/>
          </a:p>
        </p:txBody>
      </p:sp>
    </p:spTree>
    <p:extLst>
      <p:ext uri="{BB962C8B-B14F-4D97-AF65-F5344CB8AC3E}">
        <p14:creationId xmlns:p14="http://schemas.microsoft.com/office/powerpoint/2010/main" val="830080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670" y="5291772"/>
            <a:ext cx="6415088" cy="62472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095670" y="675471"/>
            <a:ext cx="6415088" cy="45358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095670" y="5916496"/>
            <a:ext cx="6415088" cy="8872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B12FDE-B9C0-40D9-83CE-6F736BEFCFE7}" type="slidenum">
              <a:rPr lang="en-US" altLang="en-US"/>
              <a:pPr>
                <a:defRPr/>
              </a:pPr>
              <a:t>‹#›</a:t>
            </a:fld>
            <a:endParaRPr lang="en-US" altLang="en-US"/>
          </a:p>
        </p:txBody>
      </p:sp>
    </p:spTree>
    <p:extLst>
      <p:ext uri="{BB962C8B-B14F-4D97-AF65-F5344CB8AC3E}">
        <p14:creationId xmlns:p14="http://schemas.microsoft.com/office/powerpoint/2010/main" val="2567395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4591" y="302737"/>
            <a:ext cx="9622632" cy="1259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34591" y="1763925"/>
            <a:ext cx="9622632" cy="498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4591" y="6884204"/>
            <a:ext cx="2494756" cy="524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653036" y="6884204"/>
            <a:ext cx="3385741" cy="524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7662466" y="6884204"/>
            <a:ext cx="2494756" cy="524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017A07E-3D35-4719-930C-ECFF353F22B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3.0/igo" TargetMode="External"/><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9">
            <a:extLst>
              <a:ext uri="{FF2B5EF4-FFF2-40B4-BE49-F238E27FC236}">
                <a16:creationId xmlns:a16="http://schemas.microsoft.com/office/drawing/2014/main" id="{EC95D6BD-09C6-465E-A164-39A8DDE0015B}"/>
              </a:ext>
            </a:extLst>
          </p:cNvPr>
          <p:cNvSpPr txBox="1">
            <a:spLocks/>
          </p:cNvSpPr>
          <p:nvPr/>
        </p:nvSpPr>
        <p:spPr bwMode="gray">
          <a:xfrm>
            <a:off x="-4209" y="540158"/>
            <a:ext cx="10695693" cy="1752231"/>
          </a:xfrm>
          <a:prstGeom prst="rect">
            <a:avLst/>
          </a:prstGeom>
          <a:solidFill>
            <a:srgbClr val="183A63"/>
          </a:solidFill>
        </p:spPr>
        <p:txBody>
          <a:bodyPr vert="horz" lIns="467902" tIns="359924" rIns="359924" bIns="827826" rtlCol="0" anchor="ctr">
            <a:noAutofit/>
          </a:bodyPr>
          <a:lstStyle>
            <a:lvl1pPr marL="0" indent="0" algn="l" defTabSz="914400" rtl="0" eaLnBrk="1" latinLnBrk="0" hangingPunct="1">
              <a:lnSpc>
                <a:spcPct val="90000"/>
              </a:lnSpc>
              <a:spcBef>
                <a:spcPts val="1000"/>
              </a:spcBef>
              <a:spcAft>
                <a:spcPts val="600"/>
              </a:spcAft>
              <a:buClr>
                <a:schemeClr val="tx1"/>
              </a:buClr>
              <a:buSzPct val="80000"/>
              <a:buFontTx/>
              <a:buNone/>
              <a:defRPr sz="2400" b="1" kern="1200">
                <a:solidFill>
                  <a:schemeClr val="bg1"/>
                </a:solidFill>
                <a:latin typeface="+mj-lt"/>
                <a:ea typeface="+mn-ea"/>
                <a:cs typeface="Arial" panose="020B0604020202020204" pitchFamily="34" charset="0"/>
              </a:defRPr>
            </a:lvl1pPr>
            <a:lvl2pPr marL="457200" indent="0" algn="ctr" defTabSz="914400" rtl="0" eaLnBrk="1" latinLnBrk="0" hangingPunct="1">
              <a:lnSpc>
                <a:spcPct val="110000"/>
              </a:lnSpc>
              <a:spcBef>
                <a:spcPts val="500"/>
              </a:spcBef>
              <a:spcAft>
                <a:spcPts val="600"/>
              </a:spcAft>
              <a:buClr>
                <a:schemeClr val="tx1"/>
              </a:buClr>
              <a:buSzPct val="100000"/>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spcAft>
                <a:spcPts val="600"/>
              </a:spcAft>
              <a:buClr>
                <a:schemeClr val="tx1"/>
              </a:buClr>
              <a:buSzPct val="100000"/>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spcAft>
                <a:spcPts val="600"/>
              </a:spcAft>
              <a:buClr>
                <a:schemeClr val="tx1"/>
              </a:buClr>
              <a:buSzPct val="100000"/>
              <a:buFont typeface="Arial" panose="020B0604020202020204" pitchFamily="34" charset="0"/>
              <a:buNone/>
              <a:tabLst>
                <a:tab pos="1074738" algn="l"/>
              </a:tabLst>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spcAft>
                <a:spcPts val="600"/>
              </a:spcAft>
              <a:buClr>
                <a:schemeClr val="tx1"/>
              </a:buClr>
              <a:buSzPct val="100000"/>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Clr>
                <a:schemeClr val="tx1"/>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latin typeface="Roboto Medium" panose="02000000000000000000"/>
            </a:endParaRPr>
          </a:p>
          <a:p>
            <a:pPr>
              <a:spcAft>
                <a:spcPts val="0"/>
              </a:spcAft>
            </a:pPr>
            <a:r>
              <a:rPr lang="en-US" sz="3999" b="0" dirty="0">
                <a:latin typeface="Roboto Medium" panose="02000000000000000000"/>
              </a:rPr>
              <a:t>Infant and young child feeding counselling: an integrated course</a:t>
            </a:r>
          </a:p>
          <a:p>
            <a:pPr>
              <a:spcBef>
                <a:spcPts val="300"/>
              </a:spcBef>
            </a:pPr>
            <a:r>
              <a:rPr lang="en-US" sz="2000" b="0" dirty="0">
                <a:latin typeface="Roboto Medium" panose="02000000000000000000"/>
              </a:rPr>
              <a:t>2</a:t>
            </a:r>
            <a:r>
              <a:rPr lang="en-US" sz="2000" b="0" baseline="30000" dirty="0">
                <a:latin typeface="Roboto Medium" panose="02000000000000000000"/>
              </a:rPr>
              <a:t>nd</a:t>
            </a:r>
            <a:r>
              <a:rPr lang="en-US" sz="2000" b="0" dirty="0">
                <a:latin typeface="Roboto Medium" panose="02000000000000000000"/>
              </a:rPr>
              <a:t> edition</a:t>
            </a:r>
            <a:endParaRPr lang="en-GB" sz="1800" b="0" dirty="0">
              <a:latin typeface="Roboto Medium" panose="02000000000000000000"/>
            </a:endParaRPr>
          </a:p>
        </p:txBody>
      </p:sp>
      <p:sp>
        <p:nvSpPr>
          <p:cNvPr id="7" name="TextBox 6">
            <a:extLst>
              <a:ext uri="{FF2B5EF4-FFF2-40B4-BE49-F238E27FC236}">
                <a16:creationId xmlns:a16="http://schemas.microsoft.com/office/drawing/2014/main" id="{3CBB86DB-95E1-4ACD-9747-D61EF6A9578B}"/>
              </a:ext>
            </a:extLst>
          </p:cNvPr>
          <p:cNvSpPr txBox="1"/>
          <p:nvPr/>
        </p:nvSpPr>
        <p:spPr>
          <a:xfrm>
            <a:off x="2322205" y="2949015"/>
            <a:ext cx="5759431" cy="830823"/>
          </a:xfrm>
          <a:prstGeom prst="rect">
            <a:avLst/>
          </a:prstGeom>
          <a:noFill/>
        </p:spPr>
        <p:txBody>
          <a:bodyPr wrap="square" rtlCol="0">
            <a:spAutoFit/>
          </a:bodyPr>
          <a:lstStyle/>
          <a:p>
            <a:pPr algn="ctr"/>
            <a:r>
              <a:rPr lang="en-US" sz="4799" b="1" dirty="0">
                <a:solidFill>
                  <a:srgbClr val="183A63"/>
                </a:solidFill>
                <a:latin typeface="Roboto Medium" panose="02000000000000000000"/>
              </a:rPr>
              <a:t>Module 7</a:t>
            </a:r>
          </a:p>
        </p:txBody>
      </p:sp>
      <p:sp>
        <p:nvSpPr>
          <p:cNvPr id="12" name="TextBox 11">
            <a:extLst>
              <a:ext uri="{FF2B5EF4-FFF2-40B4-BE49-F238E27FC236}">
                <a16:creationId xmlns:a16="http://schemas.microsoft.com/office/drawing/2014/main" id="{8BCBBED4-0A72-4332-8224-ABA5FFF6B9B2}"/>
              </a:ext>
            </a:extLst>
          </p:cNvPr>
          <p:cNvSpPr txBox="1"/>
          <p:nvPr/>
        </p:nvSpPr>
        <p:spPr>
          <a:xfrm>
            <a:off x="1600006" y="3790268"/>
            <a:ext cx="7487260" cy="646195"/>
          </a:xfrm>
          <a:prstGeom prst="rect">
            <a:avLst/>
          </a:prstGeom>
          <a:noFill/>
        </p:spPr>
        <p:txBody>
          <a:bodyPr wrap="square" rtlCol="0">
            <a:spAutoFit/>
          </a:bodyPr>
          <a:lstStyle/>
          <a:p>
            <a:pPr algn="ctr"/>
            <a:r>
              <a:rPr lang="en-US" sz="3599" dirty="0">
                <a:solidFill>
                  <a:srgbClr val="183A63"/>
                </a:solidFill>
                <a:latin typeface="Roboto Medium" panose="02000000000000000000"/>
              </a:rPr>
              <a:t>HIV and infant feeding</a:t>
            </a:r>
          </a:p>
        </p:txBody>
      </p:sp>
      <p:pic>
        <p:nvPicPr>
          <p:cNvPr id="13" name="Picture 12" descr="A picture containing drawing&#10;&#10;Description automatically generated">
            <a:extLst>
              <a:ext uri="{FF2B5EF4-FFF2-40B4-BE49-F238E27FC236}">
                <a16:creationId xmlns:a16="http://schemas.microsoft.com/office/drawing/2014/main" id="{65EAF782-17EC-4F95-9FE8-C2C78D67C9E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165360" y="6061637"/>
            <a:ext cx="1484318" cy="453930"/>
          </a:xfrm>
          <a:prstGeom prst="rect">
            <a:avLst/>
          </a:prstGeom>
        </p:spPr>
      </p:pic>
      <p:sp>
        <p:nvSpPr>
          <p:cNvPr id="9" name="TextBox 8">
            <a:extLst>
              <a:ext uri="{FF2B5EF4-FFF2-40B4-BE49-F238E27FC236}">
                <a16:creationId xmlns:a16="http://schemas.microsoft.com/office/drawing/2014/main" id="{886D11F4-BE53-4C9A-BA94-94904B15C52D}"/>
              </a:ext>
            </a:extLst>
          </p:cNvPr>
          <p:cNvSpPr txBox="1"/>
          <p:nvPr/>
        </p:nvSpPr>
        <p:spPr>
          <a:xfrm>
            <a:off x="378398" y="7163503"/>
            <a:ext cx="8599395" cy="461568"/>
          </a:xfrm>
          <a:prstGeom prst="rect">
            <a:avLst/>
          </a:prstGeom>
          <a:noFill/>
        </p:spPr>
        <p:txBody>
          <a:bodyPr wrap="none" rtlCol="0">
            <a:spAutoFit/>
          </a:bodyPr>
          <a:lstStyle/>
          <a:p>
            <a:pPr>
              <a:spcBef>
                <a:spcPts val="0"/>
              </a:spcBef>
              <a:spcAft>
                <a:spcPts val="0"/>
              </a:spcAft>
            </a:pPr>
            <a:r>
              <a:rPr lang="en-US" sz="1200" b="1" dirty="0">
                <a:latin typeface="Roboto Medium" panose="02000000000000000000"/>
                <a:ea typeface="SimSun" panose="02010600030101010101" pitchFamily="2" charset="-122"/>
              </a:rPr>
              <a:t>© World Health Organization 2021</a:t>
            </a:r>
            <a:r>
              <a:rPr lang="en-US" sz="1200" dirty="0">
                <a:latin typeface="Roboto Medium" panose="02000000000000000000"/>
                <a:ea typeface="SimSun" panose="02010600030101010101" pitchFamily="2" charset="-122"/>
              </a:rPr>
              <a:t>. Some rights reserved. This work is available under the </a:t>
            </a:r>
            <a:r>
              <a:rPr lang="en-US" sz="1200" u="sng" dirty="0">
                <a:solidFill>
                  <a:srgbClr val="0000FF"/>
                </a:solidFill>
                <a:latin typeface="Roboto Medium" panose="02000000000000000000"/>
                <a:ea typeface="SimSun" panose="02010600030101010101" pitchFamily="2" charset="-122"/>
                <a:hlinkClick r:id="rId3">
                  <a:extLst>
                    <a:ext uri="{A12FA001-AC4F-418D-AE19-62706E023703}">
                      <ahyp:hlinkClr xmlns:ahyp="http://schemas.microsoft.com/office/drawing/2018/hyperlinkcolor" val="tx"/>
                    </a:ext>
                  </a:extLst>
                </a:hlinkClick>
              </a:rPr>
              <a:t>CC BY-NC-SA 3.0 IGO</a:t>
            </a:r>
            <a:r>
              <a:rPr lang="en-US" sz="1200" dirty="0">
                <a:latin typeface="Roboto Medium" panose="02000000000000000000"/>
                <a:ea typeface="SimSun" panose="02010600030101010101" pitchFamily="2" charset="-122"/>
              </a:rPr>
              <a:t> </a:t>
            </a:r>
            <a:r>
              <a:rPr lang="en-US" sz="1200" dirty="0" err="1">
                <a:latin typeface="Roboto Medium" panose="02000000000000000000"/>
                <a:ea typeface="SimSun" panose="02010600030101010101" pitchFamily="2" charset="-122"/>
              </a:rPr>
              <a:t>licence</a:t>
            </a:r>
            <a:r>
              <a:rPr lang="en-US" sz="1200" dirty="0">
                <a:latin typeface="Roboto Medium" panose="02000000000000000000"/>
                <a:ea typeface="SimSun" panose="02010600030101010101" pitchFamily="2" charset="-122"/>
              </a:rPr>
              <a:t>.</a:t>
            </a:r>
            <a:endParaRPr lang="en-US" sz="1200" dirty="0">
              <a:latin typeface="Roboto Medium" panose="02000000000000000000"/>
            </a:endParaRPr>
          </a:p>
          <a:p>
            <a:endParaRPr lang="en-US" sz="1200" dirty="0">
              <a:latin typeface="Roboto Medium" panose="02000000000000000000"/>
            </a:endParaRPr>
          </a:p>
        </p:txBody>
      </p:sp>
      <p:sp>
        <p:nvSpPr>
          <p:cNvPr id="10" name="TextBox 9">
            <a:extLst>
              <a:ext uri="{FF2B5EF4-FFF2-40B4-BE49-F238E27FC236}">
                <a16:creationId xmlns:a16="http://schemas.microsoft.com/office/drawing/2014/main" id="{797B3CF5-5474-4509-B1C6-CBC8111892DE}"/>
              </a:ext>
            </a:extLst>
          </p:cNvPr>
          <p:cNvSpPr txBox="1"/>
          <p:nvPr/>
        </p:nvSpPr>
        <p:spPr>
          <a:xfrm>
            <a:off x="450390" y="6958555"/>
            <a:ext cx="1697901" cy="276999"/>
          </a:xfrm>
          <a:prstGeom prst="rect">
            <a:avLst/>
          </a:prstGeom>
          <a:noFill/>
        </p:spPr>
        <p:txBody>
          <a:bodyPr wrap="none" rtlCol="0">
            <a:spAutoFit/>
          </a:bodyPr>
          <a:lstStyle/>
          <a:p>
            <a:r>
              <a:rPr lang="en-US" sz="1200" dirty="0">
                <a:latin typeface="Roboto Medium" panose="02000000000000000000"/>
              </a:rPr>
              <a:t>WHO/HEP/NFS/21.22</a:t>
            </a:r>
          </a:p>
        </p:txBody>
      </p:sp>
      <p:pic>
        <p:nvPicPr>
          <p:cNvPr id="5" name="Picture 4" descr="A picture containing text, clipart&#10;&#10;Description automatically generated">
            <a:extLst>
              <a:ext uri="{FF2B5EF4-FFF2-40B4-BE49-F238E27FC236}">
                <a16:creationId xmlns:a16="http://schemas.microsoft.com/office/drawing/2014/main" id="{CB2CF835-9B66-43F9-8FF7-9309976CBD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2530" y="6155930"/>
            <a:ext cx="1505921" cy="36568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71/9</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When the infant is living with HIV </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5" name="Rectangle 3">
            <a:extLst>
              <a:ext uri="{FF2B5EF4-FFF2-40B4-BE49-F238E27FC236}">
                <a16:creationId xmlns:a16="http://schemas.microsoft.com/office/drawing/2014/main" id="{15749D78-BBDF-9B4B-BE36-CA6C99C36DF8}"/>
              </a:ext>
            </a:extLst>
          </p:cNvPr>
          <p:cNvSpPr txBox="1">
            <a:spLocks noChangeArrowheads="1"/>
          </p:cNvSpPr>
          <p:nvPr/>
        </p:nvSpPr>
        <p:spPr bwMode="auto">
          <a:xfrm>
            <a:off x="355848" y="2337568"/>
            <a:ext cx="10031412" cy="381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buNone/>
            </a:pPr>
            <a:r>
              <a:rPr lang="en-GB" altLang="en-US" sz="3000" dirty="0">
                <a:latin typeface="Alegreya" pitchFamily="2" charset="0"/>
              </a:rPr>
              <a:t>If infants and young children are known to be living with HIV, mothers are strongly encouraged to exclusively breastfeed for the first 6 months of life and continue breastfeeding as per the recommendations for the general population, that is, up to </a:t>
            </a:r>
            <a:br>
              <a:rPr lang="en-GB" altLang="en-US" sz="3000" dirty="0">
                <a:latin typeface="Alegreya" pitchFamily="2" charset="0"/>
              </a:rPr>
            </a:br>
            <a:r>
              <a:rPr lang="en-GB" altLang="en-US" sz="3000" dirty="0">
                <a:latin typeface="Alegreya" pitchFamily="2" charset="0"/>
              </a:rPr>
              <a:t>2 years or beyond</a:t>
            </a:r>
            <a:endParaRPr lang="en-US" altLang="en-US" sz="3000" dirty="0">
              <a:latin typeface="Alegreya" pitchFamily="2" charset="0"/>
            </a:endParaRPr>
          </a:p>
        </p:txBody>
      </p:sp>
    </p:spTree>
    <p:extLst>
      <p:ext uri="{BB962C8B-B14F-4D97-AF65-F5344CB8AC3E}">
        <p14:creationId xmlns:p14="http://schemas.microsoft.com/office/powerpoint/2010/main" val="1446110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71/10</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2594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buNone/>
            </a:pPr>
            <a:r>
              <a:rPr lang="en-GB" altLang="en-US" sz="3000" dirty="0">
                <a:latin typeface="Alegreya" pitchFamily="2" charset="0"/>
              </a:rPr>
              <a:t>“As a general principle, in all populations, irrespective of HIV infection rates, breastfeeding should continue to be protected, promoted and supported.”</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Policy of supporting breastfeeding</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2" name="Rectangle 1">
            <a:extLst>
              <a:ext uri="{FF2B5EF4-FFF2-40B4-BE49-F238E27FC236}">
                <a16:creationId xmlns:a16="http://schemas.microsoft.com/office/drawing/2014/main" id="{884E1A69-BFAA-6440-BF2A-41C09C8D8C9B}"/>
              </a:ext>
            </a:extLst>
          </p:cNvPr>
          <p:cNvSpPr/>
          <p:nvPr/>
        </p:nvSpPr>
        <p:spPr>
          <a:xfrm>
            <a:off x="355848" y="4109892"/>
            <a:ext cx="9095308" cy="1107996"/>
          </a:xfrm>
          <a:prstGeom prst="rect">
            <a:avLst/>
          </a:prstGeom>
        </p:spPr>
        <p:txBody>
          <a:bodyPr wrap="square">
            <a:spAutoFit/>
          </a:bodyPr>
          <a:lstStyle/>
          <a:p>
            <a:pPr eaLnBrk="1" hangingPunct="1"/>
            <a:r>
              <a:rPr lang="en-GB" altLang="en-US" sz="2200" dirty="0">
                <a:latin typeface="Alegreya" pitchFamily="2" charset="0"/>
              </a:rPr>
              <a:t>HIV and infant feeding: a policy statement, developed collaboratively by UNAIDS, WHO and UNICEF. New York: UNAIDS; 1997 (</a:t>
            </a:r>
            <a:r>
              <a:rPr lang="en-GB" altLang="en-US" sz="2200" dirty="0">
                <a:solidFill>
                  <a:srgbClr val="0070C0"/>
                </a:solidFill>
                <a:latin typeface="Alegreya" pitchFamily="2" charset="0"/>
              </a:rPr>
              <a:t>http://</a:t>
            </a:r>
            <a:r>
              <a:rPr lang="en-GB" altLang="en-US" sz="2200" dirty="0" err="1">
                <a:solidFill>
                  <a:srgbClr val="0070C0"/>
                </a:solidFill>
                <a:latin typeface="Alegreya" pitchFamily="2" charset="0"/>
              </a:rPr>
              <a:t>www.unaids.org</a:t>
            </a:r>
            <a:r>
              <a:rPr lang="en-GB" altLang="en-US" sz="2200" dirty="0">
                <a:solidFill>
                  <a:srgbClr val="0070C0"/>
                </a:solidFill>
                <a:latin typeface="Alegreya" pitchFamily="2" charset="0"/>
              </a:rPr>
              <a:t>/sites/default/files/</a:t>
            </a:r>
            <a:r>
              <a:rPr lang="en-GB" altLang="en-US" sz="2200" dirty="0" err="1">
                <a:solidFill>
                  <a:srgbClr val="0070C0"/>
                </a:solidFill>
                <a:latin typeface="Alegreya" pitchFamily="2" charset="0"/>
              </a:rPr>
              <a:t>media_asset</a:t>
            </a:r>
            <a:r>
              <a:rPr lang="en-GB" altLang="en-US" sz="2200" dirty="0">
                <a:solidFill>
                  <a:srgbClr val="0070C0"/>
                </a:solidFill>
                <a:latin typeface="Alegreya" pitchFamily="2" charset="0"/>
              </a:rPr>
              <a:t>/infantpol_en_1.pdf</a:t>
            </a:r>
            <a:r>
              <a:rPr lang="en-GB" altLang="en-US" sz="2200" dirty="0">
                <a:latin typeface="Alegreya" pitchFamily="2" charset="0"/>
              </a:rPr>
              <a:t>).</a:t>
            </a:r>
          </a:p>
        </p:txBody>
      </p:sp>
    </p:spTree>
    <p:extLst>
      <p:ext uri="{BB962C8B-B14F-4D97-AF65-F5344CB8AC3E}">
        <p14:creationId xmlns:p14="http://schemas.microsoft.com/office/powerpoint/2010/main" val="1017537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71/11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57200" indent="-457200"/>
            <a:r>
              <a:rPr lang="en-US" altLang="en-US" sz="3000" dirty="0">
                <a:latin typeface="Alegreya" pitchFamily="2" charset="0"/>
              </a:rPr>
              <a:t>ART should be initiated in all pregnant and breastfeeding women living with HIV, regardless of WHO clinical stage and at any CD4 cell count, and continued lifelong </a:t>
            </a:r>
          </a:p>
          <a:p>
            <a:pPr marL="457200" indent="-457200"/>
            <a:r>
              <a:rPr lang="en-US" altLang="en-US" sz="3000" dirty="0">
                <a:latin typeface="Alegreya" pitchFamily="2" charset="0"/>
              </a:rPr>
              <a:t>Newborn prophylaxis remains an important aspect of prevention of mother-to-child transmission and, for mothers who start ART later in pregnancy, guidelines propose enhanced prophylaxis recommendations that call for a longer duration of prophylaxis and multiple drugs</a:t>
            </a:r>
            <a:endParaRPr lang="en-GB" altLang="en-US" sz="3000" dirty="0">
              <a:latin typeface="Alegreya" pitchFamily="2" charset="0"/>
            </a:endParaRP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ART recommendations for prevention of mother-to-child transmission of HIV</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4032260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defRPr/>
            </a:pPr>
            <a:r>
              <a:rPr lang="en-GB" sz="3000" dirty="0">
                <a:latin typeface="Alegreya" pitchFamily="2" charset="0"/>
              </a:rPr>
              <a:t>After completing this session, participants will be able to:</a:t>
            </a:r>
          </a:p>
          <a:p>
            <a:pPr eaLnBrk="1" hangingPunct="1">
              <a:spcBef>
                <a:spcPts val="0"/>
              </a:spcBef>
              <a:spcAft>
                <a:spcPts val="800"/>
              </a:spcAft>
              <a:defRPr/>
            </a:pPr>
            <a:r>
              <a:rPr lang="en-GB" sz="3000" dirty="0">
                <a:latin typeface="Alegreya" pitchFamily="2" charset="0"/>
              </a:rPr>
              <a:t>explain the risk of mother-to-child transmission of HIV</a:t>
            </a:r>
          </a:p>
          <a:p>
            <a:pPr eaLnBrk="1" hangingPunct="1">
              <a:spcBef>
                <a:spcPts val="0"/>
              </a:spcBef>
              <a:spcAft>
                <a:spcPts val="800"/>
              </a:spcAft>
              <a:defRPr/>
            </a:pPr>
            <a:r>
              <a:rPr lang="en-GB" sz="3000" dirty="0">
                <a:latin typeface="Alegreya" pitchFamily="2" charset="0"/>
              </a:rPr>
              <a:t>describe factors that influence mother-to-child transmission of HIV</a:t>
            </a:r>
          </a:p>
          <a:p>
            <a:pPr eaLnBrk="1" hangingPunct="1">
              <a:spcBef>
                <a:spcPts val="0"/>
              </a:spcBef>
              <a:spcAft>
                <a:spcPts val="800"/>
              </a:spcAft>
              <a:defRPr/>
            </a:pPr>
            <a:r>
              <a:rPr lang="en-GB" sz="3000" dirty="0">
                <a:latin typeface="Alegreya" pitchFamily="2" charset="0"/>
              </a:rPr>
              <a:t>describe the key principles and recommendations for infant feeding in the context of HIV</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Session 72: Overview of HIV and infant feeding 2 </a:t>
            </a:r>
            <a:r>
              <a:rPr lang="en-US" sz="3600" dirty="0">
                <a:solidFill>
                  <a:srgbClr val="00552D"/>
                </a:solidFill>
                <a:latin typeface="Roboto Medium" panose="02000000000000000000" pitchFamily="2" charset="0"/>
                <a:ea typeface="Roboto Medium" panose="02000000000000000000" pitchFamily="2" charset="0"/>
              </a:rPr>
              <a:t>– objectives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72/2</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Defining HIV and AIDS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5" name="Rectangle 3">
            <a:extLst>
              <a:ext uri="{FF2B5EF4-FFF2-40B4-BE49-F238E27FC236}">
                <a16:creationId xmlns:a16="http://schemas.microsoft.com/office/drawing/2014/main" id="{E86F75A5-B222-9546-BE36-96E522BF8C36}"/>
              </a:ext>
            </a:extLst>
          </p:cNvPr>
          <p:cNvSpPr txBox="1">
            <a:spLocks noChangeArrowheads="1"/>
          </p:cNvSpPr>
          <p:nvPr/>
        </p:nvSpPr>
        <p:spPr bwMode="auto">
          <a:xfrm>
            <a:off x="355848" y="2337568"/>
            <a:ext cx="10174634"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tabLst>
                <a:tab pos="1257300" algn="l"/>
              </a:tabLst>
            </a:pPr>
            <a:r>
              <a:rPr lang="en-GB" altLang="en-US" sz="3000" dirty="0">
                <a:latin typeface="Alegreya" pitchFamily="2" charset="0"/>
              </a:rPr>
              <a:t>HIV</a:t>
            </a:r>
          </a:p>
          <a:p>
            <a:pPr eaLnBrk="1" hangingPunct="1">
              <a:spcBef>
                <a:spcPts val="0"/>
              </a:spcBef>
              <a:spcAft>
                <a:spcPts val="800"/>
              </a:spcAft>
              <a:tabLst>
                <a:tab pos="1257300" algn="l"/>
              </a:tabLst>
            </a:pPr>
            <a:r>
              <a:rPr lang="en-GB" altLang="en-US" sz="3000" b="1" dirty="0">
                <a:latin typeface="Alegreya" pitchFamily="2" charset="0"/>
              </a:rPr>
              <a:t>Human immunodeficiency </a:t>
            </a:r>
            <a:r>
              <a:rPr lang="en-GB" altLang="en-US" sz="3000" dirty="0">
                <a:latin typeface="Alegreya" pitchFamily="2" charset="0"/>
              </a:rPr>
              <a:t>virus is the virus that causes AIDS</a:t>
            </a:r>
            <a:br>
              <a:rPr lang="en-GB" altLang="en-US" sz="3000" dirty="0">
                <a:latin typeface="Alegreya" pitchFamily="2" charset="0"/>
              </a:rPr>
            </a:br>
            <a:endParaRPr lang="en-GB" altLang="en-US" sz="3000" dirty="0">
              <a:latin typeface="Alegreya" pitchFamily="2" charset="0"/>
            </a:endParaRPr>
          </a:p>
          <a:p>
            <a:pPr marL="0" indent="0" eaLnBrk="1" hangingPunct="1">
              <a:spcBef>
                <a:spcPts val="0"/>
              </a:spcBef>
              <a:spcAft>
                <a:spcPts val="800"/>
              </a:spcAft>
              <a:buNone/>
              <a:tabLst>
                <a:tab pos="1257300" algn="l"/>
              </a:tabLst>
            </a:pPr>
            <a:r>
              <a:rPr lang="en-GB" altLang="en-US" sz="3000" dirty="0">
                <a:latin typeface="Alegreya" pitchFamily="2" charset="0"/>
              </a:rPr>
              <a:t>AIDS</a:t>
            </a:r>
          </a:p>
          <a:p>
            <a:pPr eaLnBrk="1" hangingPunct="1">
              <a:spcBef>
                <a:spcPts val="0"/>
              </a:spcBef>
              <a:spcAft>
                <a:spcPts val="800"/>
              </a:spcAft>
              <a:tabLst>
                <a:tab pos="1257300" algn="l"/>
              </a:tabLst>
            </a:pPr>
            <a:r>
              <a:rPr lang="en-GB" altLang="en-US" sz="3000" b="1" dirty="0">
                <a:latin typeface="Alegreya" pitchFamily="2" charset="0"/>
              </a:rPr>
              <a:t>Acquired immunodeficiency syndrome </a:t>
            </a:r>
            <a:r>
              <a:rPr lang="en-GB" altLang="en-US" sz="3000" dirty="0">
                <a:latin typeface="Alegreya" pitchFamily="2" charset="0"/>
              </a:rPr>
              <a:t>is the condition </a:t>
            </a:r>
            <a:br>
              <a:rPr lang="en-GB" altLang="en-US" sz="3000" dirty="0">
                <a:latin typeface="Alegreya" pitchFamily="2" charset="0"/>
              </a:rPr>
            </a:br>
            <a:r>
              <a:rPr lang="en-GB" altLang="en-US" sz="3000" dirty="0">
                <a:latin typeface="Alegreya" pitchFamily="2" charset="0"/>
              </a:rPr>
              <a:t>that follows the earlier, non-symptomatic state of being </a:t>
            </a:r>
            <a:br>
              <a:rPr lang="en-GB" altLang="en-US" sz="3000" dirty="0">
                <a:latin typeface="Alegreya" pitchFamily="2" charset="0"/>
              </a:rPr>
            </a:br>
            <a:r>
              <a:rPr lang="en-GB" altLang="en-US" sz="3000" dirty="0">
                <a:latin typeface="Alegreya" pitchFamily="2" charset="0"/>
              </a:rPr>
              <a:t>HIV infected, when the immune system is weakened and people with the infection develop signs and symptoms</a:t>
            </a:r>
          </a:p>
        </p:txBody>
      </p:sp>
    </p:spTree>
    <p:extLst>
      <p:ext uri="{BB962C8B-B14F-4D97-AF65-F5344CB8AC3E}">
        <p14:creationId xmlns:p14="http://schemas.microsoft.com/office/powerpoint/2010/main" val="956252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72/3</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pPr>
            <a:r>
              <a:rPr lang="en-GB" altLang="en-US" sz="3000" dirty="0">
                <a:latin typeface="Alegreya" pitchFamily="2" charset="0"/>
              </a:rPr>
              <a:t>Young children who get HIV are usually infected:</a:t>
            </a:r>
          </a:p>
          <a:p>
            <a:pPr eaLnBrk="1" hangingPunct="1">
              <a:spcBef>
                <a:spcPts val="0"/>
              </a:spcBef>
              <a:spcAft>
                <a:spcPts val="800"/>
              </a:spcAft>
            </a:pPr>
            <a:r>
              <a:rPr lang="en-GB" altLang="en-US" sz="3000" dirty="0">
                <a:latin typeface="Alegreya" pitchFamily="2" charset="0"/>
              </a:rPr>
              <a:t>during pregnancy across the placenta</a:t>
            </a:r>
          </a:p>
          <a:p>
            <a:pPr eaLnBrk="1" hangingPunct="1">
              <a:spcBef>
                <a:spcPts val="0"/>
              </a:spcBef>
              <a:spcAft>
                <a:spcPts val="800"/>
              </a:spcAft>
            </a:pPr>
            <a:r>
              <a:rPr lang="en-GB" altLang="en-US" sz="3000" dirty="0">
                <a:latin typeface="Alegreya" pitchFamily="2" charset="0"/>
              </a:rPr>
              <a:t>at the time of labour and birth, through blood and secretions</a:t>
            </a:r>
          </a:p>
          <a:p>
            <a:pPr eaLnBrk="1" hangingPunct="1">
              <a:spcBef>
                <a:spcPts val="0"/>
              </a:spcBef>
              <a:spcAft>
                <a:spcPts val="800"/>
              </a:spcAft>
            </a:pPr>
            <a:r>
              <a:rPr lang="en-GB" altLang="en-US" sz="3000" dirty="0">
                <a:latin typeface="Alegreya" pitchFamily="2" charset="0"/>
              </a:rPr>
              <a:t>through breastfeeding or breast-milk feeding</a:t>
            </a:r>
          </a:p>
          <a:p>
            <a:pPr marL="0" indent="0" eaLnBrk="1" hangingPunct="1">
              <a:spcBef>
                <a:spcPts val="0"/>
              </a:spcBef>
              <a:spcAft>
                <a:spcPts val="800"/>
              </a:spcAft>
              <a:buNone/>
            </a:pPr>
            <a:r>
              <a:rPr lang="en-GB" altLang="en-US" sz="3000" dirty="0">
                <a:latin typeface="Alegreya" pitchFamily="2" charset="0"/>
              </a:rPr>
              <a:t>This is called mother-to-child transmission of HIV, or MTCT</a:t>
            </a:r>
          </a:p>
          <a:p>
            <a:pPr eaLnBrk="1" hangingPunct="1">
              <a:spcBef>
                <a:spcPts val="0"/>
              </a:spcBef>
              <a:spcAft>
                <a:spcPts val="800"/>
              </a:spcAft>
            </a:pPr>
            <a:endParaRPr lang="en-GB" altLang="en-US" sz="3000" dirty="0">
              <a:latin typeface="Alegreya" pitchFamily="2" charset="0"/>
            </a:endParaRP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Mother-to-child-transmission of HIV</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843435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2">
            <a:extLst>
              <a:ext uri="{FF2B5EF4-FFF2-40B4-BE49-F238E27FC236}">
                <a16:creationId xmlns:a16="http://schemas.microsoft.com/office/drawing/2014/main" id="{00FC2FC1-4978-4041-81DF-E3E5602D8EB4}"/>
              </a:ext>
            </a:extLst>
          </p:cNvPr>
          <p:cNvSpPr>
            <a:spLocks noGrp="1" noChangeArrowheads="1"/>
          </p:cNvSpPr>
          <p:nvPr>
            <p:ph type="title"/>
          </p:nvPr>
        </p:nvSpPr>
        <p:spPr>
          <a:xfrm>
            <a:off x="306122" y="208272"/>
            <a:ext cx="10079567" cy="1377190"/>
          </a:xfrm>
        </p:spPr>
        <p:txBody>
          <a:bodyPr rtlCol="0">
            <a:noAutofit/>
          </a:bodyPr>
          <a:lstStyle/>
          <a:p>
            <a:pPr algn="l" eaLnBrk="1" fontAlgn="auto" hangingPunct="1">
              <a:spcAft>
                <a:spcPts val="0"/>
              </a:spcAft>
              <a:defRPr/>
            </a:pPr>
            <a:r>
              <a:rPr lang="en-US" sz="3200" dirty="0">
                <a:solidFill>
                  <a:srgbClr val="00552D"/>
                </a:solidFill>
                <a:latin typeface="Roboto Medium" panose="02000000000000000000" pitchFamily="2" charset="0"/>
                <a:ea typeface="Roboto Medium" panose="02000000000000000000" pitchFamily="2" charset="0"/>
              </a:rPr>
              <a:t>Risk of mother-to-child transmission in pregnancy, </a:t>
            </a:r>
            <a:r>
              <a:rPr lang="en-GB" sz="3200" dirty="0">
                <a:solidFill>
                  <a:srgbClr val="00552D"/>
                </a:solidFill>
                <a:latin typeface="Roboto Medium" panose="02000000000000000000" pitchFamily="2" charset="0"/>
                <a:ea typeface="Roboto Medium" panose="02000000000000000000" pitchFamily="2" charset="0"/>
              </a:rPr>
              <a:t>labour</a:t>
            </a:r>
            <a:r>
              <a:rPr lang="en-US" sz="3200" dirty="0">
                <a:solidFill>
                  <a:srgbClr val="00552D"/>
                </a:solidFill>
                <a:latin typeface="Roboto Medium" panose="02000000000000000000" pitchFamily="2" charset="0"/>
                <a:ea typeface="Roboto Medium" panose="02000000000000000000" pitchFamily="2" charset="0"/>
              </a:rPr>
              <a:t> and delivery, and breastfeeding for 2 years:  </a:t>
            </a:r>
            <a:br>
              <a:rPr lang="en-US" sz="3200" dirty="0">
                <a:solidFill>
                  <a:srgbClr val="00552D"/>
                </a:solidFill>
                <a:latin typeface="Roboto Medium" panose="02000000000000000000" pitchFamily="2" charset="0"/>
                <a:ea typeface="Roboto Medium" panose="02000000000000000000" pitchFamily="2" charset="0"/>
              </a:rPr>
            </a:br>
            <a:r>
              <a:rPr lang="en-US" sz="3200" b="1" dirty="0">
                <a:solidFill>
                  <a:srgbClr val="FF0000"/>
                </a:solidFill>
                <a:latin typeface="Roboto Medium" panose="02000000000000000000" pitchFamily="2" charset="0"/>
                <a:ea typeface="Roboto Medium" panose="02000000000000000000" pitchFamily="2" charset="0"/>
              </a:rPr>
              <a:t>without</a:t>
            </a:r>
            <a:r>
              <a:rPr lang="en-US" sz="3200" b="1" dirty="0">
                <a:solidFill>
                  <a:srgbClr val="00552D"/>
                </a:solidFill>
                <a:latin typeface="Roboto Medium" panose="02000000000000000000" pitchFamily="2" charset="0"/>
                <a:ea typeface="Roboto Medium" panose="02000000000000000000" pitchFamily="2" charset="0"/>
              </a:rPr>
              <a:t> </a:t>
            </a:r>
            <a:r>
              <a:rPr lang="en-US" sz="3200" dirty="0">
                <a:solidFill>
                  <a:srgbClr val="00552D"/>
                </a:solidFill>
                <a:latin typeface="Roboto Medium" panose="02000000000000000000" pitchFamily="2" charset="0"/>
                <a:ea typeface="Roboto Medium" panose="02000000000000000000" pitchFamily="2" charset="0"/>
              </a:rPr>
              <a:t>and</a:t>
            </a:r>
            <a:r>
              <a:rPr lang="en-US" sz="3200" b="1" dirty="0">
                <a:solidFill>
                  <a:srgbClr val="00552D"/>
                </a:solidFill>
                <a:latin typeface="Roboto Medium" panose="02000000000000000000" pitchFamily="2" charset="0"/>
                <a:ea typeface="Roboto Medium" panose="02000000000000000000" pitchFamily="2" charset="0"/>
              </a:rPr>
              <a:t> </a:t>
            </a:r>
            <a:r>
              <a:rPr lang="en-US" sz="3200" b="1" dirty="0">
                <a:solidFill>
                  <a:srgbClr val="FF0000"/>
                </a:solidFill>
                <a:latin typeface="Roboto Medium" panose="02000000000000000000" pitchFamily="2" charset="0"/>
                <a:ea typeface="Roboto Medium" panose="02000000000000000000" pitchFamily="2" charset="0"/>
              </a:rPr>
              <a:t>with</a:t>
            </a:r>
            <a:r>
              <a:rPr lang="en-US" sz="3200" dirty="0">
                <a:solidFill>
                  <a:srgbClr val="00552D"/>
                </a:solidFill>
                <a:latin typeface="Roboto Medium" panose="02000000000000000000" pitchFamily="2" charset="0"/>
                <a:ea typeface="Roboto Medium" panose="02000000000000000000" pitchFamily="2" charset="0"/>
              </a:rPr>
              <a:t> ART</a:t>
            </a:r>
            <a:endParaRPr lang="en-GB" sz="3200" dirty="0">
              <a:solidFill>
                <a:srgbClr val="00552D"/>
              </a:solidFill>
              <a:latin typeface="Roboto Medium" panose="02000000000000000000" pitchFamily="2" charset="0"/>
              <a:ea typeface="Roboto Medium" panose="02000000000000000000" pitchFamily="2" charset="0"/>
            </a:endParaRPr>
          </a:p>
        </p:txBody>
      </p:sp>
      <p:sp>
        <p:nvSpPr>
          <p:cNvPr id="115" name="Text Box 6">
            <a:extLst>
              <a:ext uri="{FF2B5EF4-FFF2-40B4-BE49-F238E27FC236}">
                <a16:creationId xmlns:a16="http://schemas.microsoft.com/office/drawing/2014/main" id="{25072688-67F3-7B44-AF07-B8E589A6D47D}"/>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a:latin typeface="Roboto Black" panose="02000000000000000000" pitchFamily="2" charset="0"/>
                <a:ea typeface="Roboto Black" panose="02000000000000000000" pitchFamily="2" charset="0"/>
              </a:rPr>
              <a:t>72/4</a:t>
            </a:r>
            <a:endParaRPr lang="en-GB" altLang="en-US" sz="2000" b="1" dirty="0">
              <a:latin typeface="Roboto Black" panose="02000000000000000000" pitchFamily="2" charset="0"/>
              <a:ea typeface="Roboto Black" panose="02000000000000000000" pitchFamily="2" charset="0"/>
            </a:endParaRPr>
          </a:p>
        </p:txBody>
      </p:sp>
      <p:pic>
        <p:nvPicPr>
          <p:cNvPr id="7" name="Picture 6">
            <a:extLst>
              <a:ext uri="{FF2B5EF4-FFF2-40B4-BE49-F238E27FC236}">
                <a16:creationId xmlns:a16="http://schemas.microsoft.com/office/drawing/2014/main" id="{D3C20CE5-4264-2C46-A048-80E4EF8C29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14" y="1742917"/>
            <a:ext cx="10036348" cy="5421296"/>
          </a:xfrm>
          <a:prstGeom prst="rect">
            <a:avLst/>
          </a:prstGeom>
        </p:spPr>
      </p:pic>
    </p:spTree>
    <p:extLst>
      <p:ext uri="{BB962C8B-B14F-4D97-AF65-F5344CB8AC3E}">
        <p14:creationId xmlns:p14="http://schemas.microsoft.com/office/powerpoint/2010/main" val="2810019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72/5</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7" y="331828"/>
            <a:ext cx="10253415"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Factors that affect mother-to-child transmission of HIV</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5" name="Rectangle 3">
            <a:extLst>
              <a:ext uri="{FF2B5EF4-FFF2-40B4-BE49-F238E27FC236}">
                <a16:creationId xmlns:a16="http://schemas.microsoft.com/office/drawing/2014/main" id="{64617C07-28C0-7F4D-90E2-B8B48BF1D452}"/>
              </a:ext>
            </a:extLst>
          </p:cNvPr>
          <p:cNvSpPr txBox="1">
            <a:spLocks noChangeArrowheads="1"/>
          </p:cNvSpPr>
          <p:nvPr/>
        </p:nvSpPr>
        <p:spPr bwMode="auto">
          <a:xfrm>
            <a:off x="355848" y="2337568"/>
            <a:ext cx="9095308"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spcBef>
                <a:spcPts val="0"/>
              </a:spcBef>
              <a:spcAft>
                <a:spcPts val="0"/>
              </a:spcAft>
            </a:pPr>
            <a:r>
              <a:rPr lang="en-GB" altLang="en-US" sz="3000" dirty="0">
                <a:latin typeface="Alegreya" pitchFamily="2" charset="0"/>
              </a:rPr>
              <a:t>Increasing risk</a:t>
            </a:r>
          </a:p>
          <a:p>
            <a:pPr lvl="1" eaLnBrk="1" hangingPunct="1">
              <a:spcBef>
                <a:spcPts val="0"/>
              </a:spcBef>
              <a:spcAft>
                <a:spcPts val="0"/>
              </a:spcAft>
            </a:pPr>
            <a:r>
              <a:rPr lang="en-GB" altLang="en-US" sz="3000" dirty="0">
                <a:latin typeface="Alegreya" pitchFamily="2" charset="0"/>
              </a:rPr>
              <a:t>Recent infection with HIV</a:t>
            </a:r>
          </a:p>
          <a:p>
            <a:pPr lvl="1" eaLnBrk="1" hangingPunct="1">
              <a:spcBef>
                <a:spcPts val="0"/>
              </a:spcBef>
              <a:spcAft>
                <a:spcPts val="0"/>
              </a:spcAft>
            </a:pPr>
            <a:r>
              <a:rPr lang="en-GB" altLang="en-US" sz="3000" dirty="0">
                <a:latin typeface="Alegreya" pitchFamily="2" charset="0"/>
              </a:rPr>
              <a:t>Severity of HIV infection</a:t>
            </a:r>
          </a:p>
          <a:p>
            <a:pPr lvl="1" eaLnBrk="1" hangingPunct="1">
              <a:spcBef>
                <a:spcPts val="0"/>
              </a:spcBef>
              <a:spcAft>
                <a:spcPts val="0"/>
              </a:spcAft>
            </a:pPr>
            <a:r>
              <a:rPr lang="en-GB" altLang="en-US" sz="3000" dirty="0">
                <a:latin typeface="Alegreya" pitchFamily="2" charset="0"/>
              </a:rPr>
              <a:t>Obstetric procedures</a:t>
            </a:r>
          </a:p>
          <a:p>
            <a:pPr lvl="1" eaLnBrk="1" hangingPunct="1">
              <a:spcBef>
                <a:spcPts val="0"/>
              </a:spcBef>
              <a:spcAft>
                <a:spcPts val="0"/>
              </a:spcAft>
            </a:pPr>
            <a:r>
              <a:rPr lang="en-GB" altLang="en-US" sz="3000" dirty="0">
                <a:latin typeface="Alegreya" pitchFamily="2" charset="0"/>
              </a:rPr>
              <a:t>Condition of the breasts (mastitis, cracked nipple)</a:t>
            </a:r>
          </a:p>
          <a:p>
            <a:pPr lvl="1" eaLnBrk="1" hangingPunct="1">
              <a:spcBef>
                <a:spcPts val="0"/>
              </a:spcBef>
              <a:spcAft>
                <a:spcPts val="800"/>
              </a:spcAft>
            </a:pPr>
            <a:r>
              <a:rPr lang="en-GB" altLang="en-US" sz="3000" dirty="0">
                <a:latin typeface="Alegreya" pitchFamily="2" charset="0"/>
              </a:rPr>
              <a:t>Condition of the baby’s mouth (bleeding gum, mouth ulcers, thrush)</a:t>
            </a:r>
          </a:p>
          <a:p>
            <a:pPr eaLnBrk="1" hangingPunct="1">
              <a:spcBef>
                <a:spcPts val="0"/>
              </a:spcBef>
            </a:pPr>
            <a:r>
              <a:rPr lang="en-GB" altLang="en-US" sz="3000" dirty="0">
                <a:latin typeface="Alegreya" pitchFamily="2" charset="0"/>
              </a:rPr>
              <a:t>Lowering risk</a:t>
            </a:r>
          </a:p>
          <a:p>
            <a:pPr lvl="1" eaLnBrk="1" hangingPunct="1">
              <a:spcBef>
                <a:spcPts val="0"/>
              </a:spcBef>
            </a:pPr>
            <a:r>
              <a:rPr lang="en-GB" altLang="en-US" sz="3000" dirty="0">
                <a:latin typeface="Alegreya" pitchFamily="2" charset="0"/>
              </a:rPr>
              <a:t>ART given to the mother</a:t>
            </a:r>
          </a:p>
          <a:p>
            <a:pPr lvl="1" eaLnBrk="1" hangingPunct="1">
              <a:spcBef>
                <a:spcPts val="500"/>
              </a:spcBef>
            </a:pPr>
            <a:r>
              <a:rPr lang="en-GB" altLang="en-US" sz="3000" dirty="0">
                <a:latin typeface="Alegreya" pitchFamily="2" charset="0"/>
              </a:rPr>
              <a:t>ARV prophylaxis given to the baby</a:t>
            </a:r>
          </a:p>
        </p:txBody>
      </p:sp>
    </p:spTree>
    <p:extLst>
      <p:ext uri="{BB962C8B-B14F-4D97-AF65-F5344CB8AC3E}">
        <p14:creationId xmlns:p14="http://schemas.microsoft.com/office/powerpoint/2010/main" val="468906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5" descr="MCj038358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9975" y="1847920"/>
            <a:ext cx="2936374" cy="2876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6"/>
          <p:cNvSpPr txBox="1">
            <a:spLocks noChangeArrowheads="1"/>
          </p:cNvSpPr>
          <p:nvPr/>
        </p:nvSpPr>
        <p:spPr bwMode="auto">
          <a:xfrm>
            <a:off x="306123" y="7155443"/>
            <a:ext cx="2668808" cy="397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GB" altLang="en-US" sz="1984">
                <a:latin typeface="Calibri" panose="020F0502020204030204" pitchFamily="34" charset="0"/>
              </a:rPr>
              <a:t>Source: WHO slide 2007</a:t>
            </a:r>
            <a:endParaRPr lang="en-US" altLang="en-US" sz="1984">
              <a:latin typeface="Calibri" panose="020F0502020204030204" pitchFamily="34" charset="0"/>
            </a:endParaRPr>
          </a:p>
        </p:txBody>
      </p:sp>
      <p:sp>
        <p:nvSpPr>
          <p:cNvPr id="9" name="Text Box 6">
            <a:extLst>
              <a:ext uri="{FF2B5EF4-FFF2-40B4-BE49-F238E27FC236}">
                <a16:creationId xmlns:a16="http://schemas.microsoft.com/office/drawing/2014/main" id="{0ED9D33E-0996-6E43-99B6-713DE35DFB2B}"/>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72/6</a:t>
            </a:r>
          </a:p>
        </p:txBody>
      </p:sp>
      <p:sp>
        <p:nvSpPr>
          <p:cNvPr id="12" name="Rectangle 2">
            <a:extLst>
              <a:ext uri="{FF2B5EF4-FFF2-40B4-BE49-F238E27FC236}">
                <a16:creationId xmlns:a16="http://schemas.microsoft.com/office/drawing/2014/main" id="{B2D2D336-529D-DF4B-B2BE-287800742450}"/>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b="1" dirty="0">
                <a:solidFill>
                  <a:srgbClr val="00552D"/>
                </a:solidFill>
                <a:latin typeface="Roboto Medium" panose="02000000000000000000" pitchFamily="2" charset="0"/>
                <a:ea typeface="Roboto Medium" panose="02000000000000000000" pitchFamily="2" charset="0"/>
              </a:rPr>
              <a:t>HIV-free survival</a:t>
            </a:r>
            <a:r>
              <a:rPr lang="en-GB" altLang="en-US" sz="3600" dirty="0">
                <a:solidFill>
                  <a:srgbClr val="00552D"/>
                </a:solidFill>
                <a:latin typeface="Roboto Medium" panose="02000000000000000000" pitchFamily="2" charset="0"/>
                <a:ea typeface="Roboto Medium" panose="02000000000000000000" pitchFamily="2" charset="0"/>
              </a:rPr>
              <a:t>: avoiding HIV transmission and remaining alive</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8" name="Rectangle 3">
            <a:extLst>
              <a:ext uri="{FF2B5EF4-FFF2-40B4-BE49-F238E27FC236}">
                <a16:creationId xmlns:a16="http://schemas.microsoft.com/office/drawing/2014/main" id="{53409927-EFCB-3741-854D-474A53AAC3D2}"/>
              </a:ext>
            </a:extLst>
          </p:cNvPr>
          <p:cNvSpPr txBox="1">
            <a:spLocks noChangeArrowheads="1"/>
          </p:cNvSpPr>
          <p:nvPr/>
        </p:nvSpPr>
        <p:spPr bwMode="auto">
          <a:xfrm>
            <a:off x="355848" y="3779838"/>
            <a:ext cx="4703798" cy="3300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buFontTx/>
              <a:buNone/>
            </a:pPr>
            <a:r>
              <a:rPr lang="en-GB" altLang="en-US" sz="3000" kern="0">
                <a:solidFill>
                  <a:srgbClr val="CC0000"/>
                </a:solidFill>
                <a:latin typeface="Alegreya" pitchFamily="2" charset="0"/>
              </a:rPr>
              <a:t>BREASTFEEDING</a:t>
            </a:r>
          </a:p>
          <a:p>
            <a:pPr marL="0" indent="-457200" eaLnBrk="1" hangingPunct="1">
              <a:buFontTx/>
              <a:buNone/>
            </a:pPr>
            <a:r>
              <a:rPr lang="en-GB" altLang="en-US" sz="3000" kern="0">
                <a:latin typeface="Alegreya" pitchFamily="2" charset="0"/>
              </a:rPr>
              <a:t>Risk of:</a:t>
            </a:r>
          </a:p>
          <a:p>
            <a:pPr marL="432000" indent="-457200" defTabSz="457200" eaLnBrk="1" hangingPunct="1"/>
            <a:r>
              <a:rPr lang="en-GB" altLang="en-US" sz="3000" kern="0">
                <a:latin typeface="Alegreya" pitchFamily="2" charset="0"/>
              </a:rPr>
              <a:t>HIV transmission through breastfeeding</a:t>
            </a:r>
            <a:endParaRPr lang="en-GB" altLang="en-US" sz="3000" kern="0" dirty="0">
              <a:latin typeface="Alegreya" pitchFamily="2" charset="0"/>
            </a:endParaRPr>
          </a:p>
        </p:txBody>
      </p:sp>
      <p:sp>
        <p:nvSpPr>
          <p:cNvPr id="10" name="Rectangle 4">
            <a:extLst>
              <a:ext uri="{FF2B5EF4-FFF2-40B4-BE49-F238E27FC236}">
                <a16:creationId xmlns:a16="http://schemas.microsoft.com/office/drawing/2014/main" id="{F11BE3DA-45B9-1345-A773-6C845DF0C74E}"/>
              </a:ext>
            </a:extLst>
          </p:cNvPr>
          <p:cNvSpPr txBox="1">
            <a:spLocks noChangeArrowheads="1"/>
          </p:cNvSpPr>
          <p:nvPr/>
        </p:nvSpPr>
        <p:spPr bwMode="auto">
          <a:xfrm>
            <a:off x="6416860" y="1847921"/>
            <a:ext cx="4192403" cy="4812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lnSpc>
                <a:spcPct val="90000"/>
              </a:lnSpc>
              <a:buFontTx/>
              <a:buNone/>
            </a:pPr>
            <a:r>
              <a:rPr lang="en-GB" altLang="en-US" sz="3000" kern="0">
                <a:solidFill>
                  <a:srgbClr val="CC0000"/>
                </a:solidFill>
                <a:latin typeface="Alegreya" pitchFamily="2" charset="0"/>
              </a:rPr>
              <a:t>REPLACEMENT FEEDING</a:t>
            </a:r>
          </a:p>
          <a:p>
            <a:pPr marL="457200" indent="-457200" eaLnBrk="1" hangingPunct="1">
              <a:lnSpc>
                <a:spcPct val="90000"/>
              </a:lnSpc>
              <a:buFontTx/>
              <a:buNone/>
            </a:pPr>
            <a:r>
              <a:rPr lang="en-GB" altLang="en-US" sz="3000" kern="0">
                <a:latin typeface="Alegreya" pitchFamily="2" charset="0"/>
              </a:rPr>
              <a:t>Risk of:</a:t>
            </a:r>
          </a:p>
          <a:p>
            <a:pPr marL="457200" indent="-457200" eaLnBrk="1" hangingPunct="1">
              <a:lnSpc>
                <a:spcPct val="90000"/>
              </a:lnSpc>
            </a:pPr>
            <a:r>
              <a:rPr lang="en-GB" altLang="en-US" sz="3000" kern="0">
                <a:latin typeface="Alegreya" pitchFamily="2" charset="0"/>
              </a:rPr>
              <a:t>Mortality from infectious diseases</a:t>
            </a:r>
            <a:br>
              <a:rPr lang="en-GB" altLang="en-US" sz="3000" kern="0">
                <a:latin typeface="Alegreya" pitchFamily="2" charset="0"/>
              </a:rPr>
            </a:br>
            <a:endParaRPr lang="en-GB" altLang="en-US" sz="3000" kern="0">
              <a:latin typeface="Alegreya" pitchFamily="2" charset="0"/>
            </a:endParaRPr>
          </a:p>
          <a:p>
            <a:pPr marL="0" indent="402477" eaLnBrk="1" hangingPunct="1">
              <a:lnSpc>
                <a:spcPct val="90000"/>
              </a:lnSpc>
            </a:pPr>
            <a:endParaRPr lang="en-GB" altLang="en-US" sz="3000" kern="0">
              <a:latin typeface="Alegreya" pitchFamily="2" charset="0"/>
            </a:endParaRPr>
          </a:p>
          <a:p>
            <a:pPr marL="457200" indent="-457200" eaLnBrk="1" hangingPunct="1">
              <a:spcAft>
                <a:spcPts val="700"/>
              </a:spcAft>
              <a:buFontTx/>
              <a:buNone/>
            </a:pPr>
            <a:r>
              <a:rPr lang="en-GB" altLang="en-US" sz="3000" kern="0">
                <a:latin typeface="Alegreya" pitchFamily="2" charset="0"/>
              </a:rPr>
              <a:t>Risk of:</a:t>
            </a:r>
          </a:p>
          <a:p>
            <a:pPr marL="457200" indent="-457200" eaLnBrk="1" hangingPunct="1">
              <a:spcBef>
                <a:spcPts val="0"/>
              </a:spcBef>
              <a:spcAft>
                <a:spcPts val="700"/>
              </a:spcAft>
            </a:pPr>
            <a:r>
              <a:rPr lang="en-GB" altLang="en-US" sz="3000" kern="0">
                <a:latin typeface="Alegreya" pitchFamily="2" charset="0"/>
              </a:rPr>
              <a:t> Malnutrition from not breastfeeding</a:t>
            </a:r>
            <a:endParaRPr lang="en-GB" altLang="en-US" sz="3000" kern="0" dirty="0">
              <a:latin typeface="Alegreya" pitchFamily="2" charset="0"/>
            </a:endParaRPr>
          </a:p>
        </p:txBody>
      </p:sp>
    </p:spTree>
    <p:extLst>
      <p:ext uri="{BB962C8B-B14F-4D97-AF65-F5344CB8AC3E}">
        <p14:creationId xmlns:p14="http://schemas.microsoft.com/office/powerpoint/2010/main" val="2254998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72/7</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The key principles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5" name="Rectangle 3">
            <a:extLst>
              <a:ext uri="{FF2B5EF4-FFF2-40B4-BE49-F238E27FC236}">
                <a16:creationId xmlns:a16="http://schemas.microsoft.com/office/drawing/2014/main" id="{3D3067A0-EBBE-D54D-98A2-41FAE4F2B069}"/>
              </a:ext>
            </a:extLst>
          </p:cNvPr>
          <p:cNvSpPr txBox="1">
            <a:spLocks noChangeArrowheads="1"/>
          </p:cNvSpPr>
          <p:nvPr/>
        </p:nvSpPr>
        <p:spPr bwMode="auto">
          <a:xfrm>
            <a:off x="355848" y="1979637"/>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lnSpc>
                <a:spcPct val="90000"/>
              </a:lnSpc>
            </a:pPr>
            <a:r>
              <a:rPr lang="en-GB" altLang="en-US" sz="2600" dirty="0">
                <a:latin typeface="Alegreya" pitchFamily="2" charset="0"/>
              </a:rPr>
              <a:t>National authorities should strongly recommend a single infant feeding option for women living with HIV</a:t>
            </a:r>
          </a:p>
          <a:p>
            <a:pPr lvl="1" eaLnBrk="1" hangingPunct="1">
              <a:lnSpc>
                <a:spcPct val="90000"/>
              </a:lnSpc>
            </a:pPr>
            <a:r>
              <a:rPr lang="en-GB" altLang="en-US" sz="2600" dirty="0">
                <a:latin typeface="Alegreya" pitchFamily="2" charset="0"/>
              </a:rPr>
              <a:t>Breastfeeding and ARV interventions, OR</a:t>
            </a:r>
          </a:p>
          <a:p>
            <a:pPr lvl="1" eaLnBrk="1" hangingPunct="1">
              <a:lnSpc>
                <a:spcPct val="90000"/>
              </a:lnSpc>
            </a:pPr>
            <a:r>
              <a:rPr lang="en-GB" altLang="en-US" sz="2600" dirty="0">
                <a:latin typeface="Alegreya" pitchFamily="2" charset="0"/>
              </a:rPr>
              <a:t>Avoid all breastfeeding</a:t>
            </a:r>
          </a:p>
          <a:p>
            <a:pPr eaLnBrk="1" hangingPunct="1">
              <a:lnSpc>
                <a:spcPct val="90000"/>
              </a:lnSpc>
            </a:pPr>
            <a:r>
              <a:rPr lang="en-GB" altLang="en-US" sz="2600" dirty="0">
                <a:latin typeface="Alegreya" pitchFamily="2" charset="0"/>
              </a:rPr>
              <a:t>HIV prevention should be balanced with protection from other causes of child mortality</a:t>
            </a:r>
          </a:p>
          <a:p>
            <a:pPr eaLnBrk="1" hangingPunct="1">
              <a:lnSpc>
                <a:spcPct val="90000"/>
              </a:lnSpc>
            </a:pPr>
            <a:r>
              <a:rPr lang="en-GB" altLang="en-US" sz="2600" dirty="0">
                <a:latin typeface="Alegreya" pitchFamily="2" charset="0"/>
              </a:rPr>
              <a:t>When ARV drugs are not immediately available, breastfeeding may provide infants born to mothers living with HIV with a greater chance of HIV-free survival</a:t>
            </a:r>
          </a:p>
          <a:p>
            <a:pPr eaLnBrk="1" hangingPunct="1">
              <a:lnSpc>
                <a:spcPct val="90000"/>
              </a:lnSpc>
            </a:pPr>
            <a:r>
              <a:rPr lang="en-GB" altLang="en-US" sz="2600" dirty="0">
                <a:latin typeface="Alegreya" pitchFamily="2" charset="0"/>
              </a:rPr>
              <a:t>Mothers known to be living with HIV should be informed about infant feeding alternatives</a:t>
            </a:r>
          </a:p>
          <a:p>
            <a:pPr eaLnBrk="1" hangingPunct="1">
              <a:lnSpc>
                <a:spcPct val="90000"/>
              </a:lnSpc>
            </a:pPr>
            <a:r>
              <a:rPr lang="en-GB" altLang="en-US" sz="2600" dirty="0">
                <a:latin typeface="Alegreya" pitchFamily="2" charset="0"/>
              </a:rPr>
              <a:t>Recommendations to women living with HIV should avoid harm to infant feeding practices in the general population</a:t>
            </a:r>
            <a:endParaRPr lang="en-US" altLang="en-US" sz="2600" dirty="0">
              <a:latin typeface="Alegreya" pitchFamily="2" charset="0"/>
            </a:endParaRPr>
          </a:p>
        </p:txBody>
      </p:sp>
    </p:spTree>
    <p:extLst>
      <p:ext uri="{BB962C8B-B14F-4D97-AF65-F5344CB8AC3E}">
        <p14:creationId xmlns:p14="http://schemas.microsoft.com/office/powerpoint/2010/main" val="1553556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defRPr/>
            </a:pPr>
            <a:r>
              <a:rPr lang="en-GB" sz="3000" dirty="0">
                <a:latin typeface="Alegreya" pitchFamily="2" charset="0"/>
              </a:rPr>
              <a:t>After completing this session, participants will be able to:</a:t>
            </a:r>
          </a:p>
          <a:p>
            <a:pPr eaLnBrk="1" hangingPunct="1">
              <a:spcBef>
                <a:spcPts val="0"/>
              </a:spcBef>
              <a:spcAft>
                <a:spcPts val="800"/>
              </a:spcAft>
              <a:defRPr/>
            </a:pPr>
            <a:r>
              <a:rPr lang="en-GB" sz="3000" dirty="0">
                <a:latin typeface="Alegreya" pitchFamily="2" charset="0"/>
              </a:rPr>
              <a:t>explain the risk of mother-to-child transmission of HIV</a:t>
            </a:r>
          </a:p>
          <a:p>
            <a:pPr eaLnBrk="1" hangingPunct="1">
              <a:spcBef>
                <a:spcPts val="0"/>
              </a:spcBef>
              <a:spcAft>
                <a:spcPts val="800"/>
              </a:spcAft>
              <a:defRPr/>
            </a:pPr>
            <a:r>
              <a:rPr lang="en-GB" sz="3000" dirty="0">
                <a:latin typeface="Alegreya" pitchFamily="2" charset="0"/>
              </a:rPr>
              <a:t>describe factors that influence mother-to-child transmission of HIV</a:t>
            </a:r>
          </a:p>
          <a:p>
            <a:pPr eaLnBrk="1" hangingPunct="1">
              <a:spcBef>
                <a:spcPts val="0"/>
              </a:spcBef>
              <a:spcAft>
                <a:spcPts val="800"/>
              </a:spcAft>
              <a:defRPr/>
            </a:pPr>
            <a:r>
              <a:rPr lang="en-GB" sz="3000" dirty="0">
                <a:latin typeface="Alegreya" pitchFamily="2" charset="0"/>
              </a:rPr>
              <a:t>describe the key principles and recommendations for infant feeding in the context of HIV</a:t>
            </a:r>
          </a:p>
          <a:p>
            <a:pPr eaLnBrk="1" hangingPunct="1">
              <a:spcBef>
                <a:spcPts val="0"/>
              </a:spcBef>
              <a:spcAft>
                <a:spcPts val="800"/>
              </a:spcAft>
              <a:defRPr/>
            </a:pPr>
            <a:r>
              <a:rPr lang="en-GB" sz="3000" dirty="0">
                <a:latin typeface="Alegreya" pitchFamily="2" charset="0"/>
              </a:rPr>
              <a:t>describe the importance of antiretroviral drugs in reducing mother-to-child transmission of HIV and in increasing </a:t>
            </a:r>
            <a:br>
              <a:rPr lang="en-GB" sz="3000" dirty="0">
                <a:latin typeface="Alegreya" pitchFamily="2" charset="0"/>
              </a:rPr>
            </a:br>
            <a:r>
              <a:rPr lang="en-GB" sz="3000" dirty="0">
                <a:latin typeface="Alegreya" pitchFamily="2" charset="0"/>
              </a:rPr>
              <a:t>HIV-free survival in infants</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Session 71: Overview of HIV and infant feeding 1 </a:t>
            </a:r>
            <a:r>
              <a:rPr lang="en-US" sz="3600" dirty="0">
                <a:solidFill>
                  <a:srgbClr val="00552D"/>
                </a:solidFill>
                <a:latin typeface="Roboto Medium" panose="02000000000000000000" pitchFamily="2" charset="0"/>
                <a:ea typeface="Roboto Medium" panose="02000000000000000000" pitchFamily="2" charset="0"/>
              </a:rPr>
              <a:t>– objectives</a:t>
            </a:r>
            <a:endParaRPr lang="en-GB" altLang="en-US" sz="3600" kern="1200" dirty="0">
              <a:solidFill>
                <a:srgbClr val="004525"/>
              </a:solidFill>
              <a:latin typeface="Roboto Medium" panose="02000000000000000000" pitchFamily="2" charset="0"/>
              <a:ea typeface="Roboto Medium" panose="02000000000000000000" pitchFamily="2"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72/8</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7" y="331828"/>
            <a:ext cx="9980117"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Main breastfeeding-related recommendations for women living with HIV</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6" name="Rectangle 3">
            <a:extLst>
              <a:ext uri="{FF2B5EF4-FFF2-40B4-BE49-F238E27FC236}">
                <a16:creationId xmlns:a16="http://schemas.microsoft.com/office/drawing/2014/main" id="{8A515E59-FE26-F348-A236-3FD8C49D137C}"/>
              </a:ext>
            </a:extLst>
          </p:cNvPr>
          <p:cNvSpPr txBox="1">
            <a:spLocks noChangeArrowheads="1"/>
          </p:cNvSpPr>
          <p:nvPr/>
        </p:nvSpPr>
        <p:spPr bwMode="auto">
          <a:xfrm>
            <a:off x="355848" y="2049536"/>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r>
              <a:rPr lang="en-GB" altLang="en-US" sz="2700" dirty="0">
                <a:latin typeface="Alegreya" pitchFamily="2" charset="0"/>
              </a:rPr>
              <a:t>Women should be provided with lifelong ART, to reduce HIV transmission through breastfeeding</a:t>
            </a:r>
          </a:p>
          <a:p>
            <a:pPr eaLnBrk="1" hangingPunct="1"/>
            <a:r>
              <a:rPr lang="en-GB" altLang="en-US" sz="2700" dirty="0">
                <a:latin typeface="Alegreya" pitchFamily="2" charset="0"/>
              </a:rPr>
              <a:t>Mothers living with HIV should breastfeed for at least 12 months and can continue breastfeeding for up to 24 months or longer (as for the general population) while being fully supported for ART adherence</a:t>
            </a:r>
          </a:p>
          <a:p>
            <a:pPr eaLnBrk="1" hangingPunct="1"/>
            <a:r>
              <a:rPr lang="en-GB" altLang="en-US" sz="2700" dirty="0">
                <a:latin typeface="Alegreya" pitchFamily="2" charset="0"/>
              </a:rPr>
              <a:t>National and local health authorities should actively coordinate and implement services in health facilities, and activities in workplaces, communities and homes, to protect, promote and support breastfeeding among women living with HIV</a:t>
            </a:r>
          </a:p>
          <a:p>
            <a:pPr eaLnBrk="1" hangingPunct="1"/>
            <a:r>
              <a:rPr lang="en-GB" altLang="en-US" sz="2700" dirty="0">
                <a:latin typeface="Alegreya" pitchFamily="2" charset="0"/>
              </a:rPr>
              <a:t>If deciding to stop breastfeeding, mothers should do it gradually over 1 month </a:t>
            </a:r>
          </a:p>
        </p:txBody>
      </p:sp>
    </p:spTree>
    <p:extLst>
      <p:ext uri="{BB962C8B-B14F-4D97-AF65-F5344CB8AC3E}">
        <p14:creationId xmlns:p14="http://schemas.microsoft.com/office/powerpoint/2010/main" val="742811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72/9</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381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pPr>
            <a:r>
              <a:rPr lang="en-GB" altLang="en-US" sz="3000" dirty="0">
                <a:latin typeface="Alegreya" pitchFamily="2" charset="0"/>
              </a:rPr>
              <a:t>If infants and young children are known to be living with HIV, mothers are strongly encouraged to exclusively breastfeed for the first 6 months of life and continue breastfeeding as per the recommendations for the general population, that is, up to </a:t>
            </a:r>
            <a:br>
              <a:rPr lang="en-GB" altLang="en-US" sz="3000" dirty="0">
                <a:latin typeface="Alegreya" pitchFamily="2" charset="0"/>
              </a:rPr>
            </a:br>
            <a:r>
              <a:rPr lang="en-GB" altLang="en-US" sz="3000" dirty="0">
                <a:latin typeface="Alegreya" pitchFamily="2" charset="0"/>
              </a:rPr>
              <a:t>2 years or beyond</a:t>
            </a:r>
            <a:endParaRPr lang="en-US" altLang="en-US" sz="3000" dirty="0">
              <a:latin typeface="Alegreya" pitchFamily="2" charset="0"/>
            </a:endParaRP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When the infant is living with HIV </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900381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a:latin typeface="Roboto Black" panose="02000000000000000000" pitchFamily="2" charset="0"/>
                <a:ea typeface="Roboto Black" panose="02000000000000000000" pitchFamily="2" charset="0"/>
              </a:rPr>
              <a:t>7</a:t>
            </a:r>
            <a:r>
              <a:rPr lang="en-GB" altLang="en-US" sz="2000" b="1" dirty="0">
                <a:latin typeface="Roboto Black" panose="02000000000000000000" pitchFamily="2" charset="0"/>
                <a:ea typeface="Roboto Black" panose="02000000000000000000" pitchFamily="2" charset="0"/>
              </a:rPr>
              <a:t>2</a:t>
            </a:r>
            <a:r>
              <a:rPr lang="en-GB" altLang="en-US" sz="2000" b="1">
                <a:latin typeface="Roboto Black" panose="02000000000000000000" pitchFamily="2" charset="0"/>
                <a:ea typeface="Roboto Black" panose="02000000000000000000" pitchFamily="2" charset="0"/>
              </a:rPr>
              <a:t>/10</a:t>
            </a:r>
            <a:endParaRPr lang="en-GB" altLang="en-US" sz="2000" b="1" dirty="0">
              <a:latin typeface="Roboto Black" panose="02000000000000000000" pitchFamily="2" charset="0"/>
              <a:ea typeface="Roboto Black" panose="02000000000000000000" pitchFamily="2" charset="0"/>
            </a:endParaRP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2162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pPr>
            <a:r>
              <a:rPr lang="en-GB" altLang="en-US" sz="3000" dirty="0">
                <a:latin typeface="Alegreya" pitchFamily="2" charset="0"/>
              </a:rPr>
              <a:t>“As a general principle, in all populations, irrespective of HIV infection rates, breastfeeding should continue to be protected, promoted and supported.”</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Policy of supporting breastfeeding</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6" name="Rectangle 5">
            <a:extLst>
              <a:ext uri="{FF2B5EF4-FFF2-40B4-BE49-F238E27FC236}">
                <a16:creationId xmlns:a16="http://schemas.microsoft.com/office/drawing/2014/main" id="{D840073E-272D-7645-987F-F8CE1F0949ED}"/>
              </a:ext>
            </a:extLst>
          </p:cNvPr>
          <p:cNvSpPr/>
          <p:nvPr/>
        </p:nvSpPr>
        <p:spPr>
          <a:xfrm>
            <a:off x="355848" y="4039993"/>
            <a:ext cx="9022506" cy="1107996"/>
          </a:xfrm>
          <a:prstGeom prst="rect">
            <a:avLst/>
          </a:prstGeom>
        </p:spPr>
        <p:txBody>
          <a:bodyPr wrap="square">
            <a:spAutoFit/>
          </a:bodyPr>
          <a:lstStyle/>
          <a:p>
            <a:pPr eaLnBrk="1" hangingPunct="1"/>
            <a:r>
              <a:rPr lang="en-GB" altLang="en-US" sz="2200" dirty="0">
                <a:latin typeface="Alegreya" pitchFamily="2" charset="0"/>
              </a:rPr>
              <a:t>HIV and infant feeding: a policy statement, developed collaboratively by UNAIDS, WHO and UNICEF. New York: UNAIDS; 1997 (</a:t>
            </a:r>
            <a:r>
              <a:rPr lang="en-GB" altLang="en-US" sz="2200" dirty="0">
                <a:solidFill>
                  <a:srgbClr val="0070C0"/>
                </a:solidFill>
                <a:latin typeface="Alegreya" pitchFamily="2" charset="0"/>
              </a:rPr>
              <a:t>http://</a:t>
            </a:r>
            <a:r>
              <a:rPr lang="en-GB" altLang="en-US" sz="2200" dirty="0" err="1">
                <a:solidFill>
                  <a:srgbClr val="0070C0"/>
                </a:solidFill>
                <a:latin typeface="Alegreya" pitchFamily="2" charset="0"/>
              </a:rPr>
              <a:t>www.unaids.org</a:t>
            </a:r>
            <a:r>
              <a:rPr lang="en-GB" altLang="en-US" sz="2200" dirty="0">
                <a:solidFill>
                  <a:srgbClr val="0070C0"/>
                </a:solidFill>
                <a:latin typeface="Alegreya" pitchFamily="2" charset="0"/>
              </a:rPr>
              <a:t>/sites/default/files/</a:t>
            </a:r>
            <a:r>
              <a:rPr lang="en-GB" altLang="en-US" sz="2200" dirty="0" err="1">
                <a:solidFill>
                  <a:srgbClr val="0070C0"/>
                </a:solidFill>
                <a:latin typeface="Alegreya" pitchFamily="2" charset="0"/>
              </a:rPr>
              <a:t>media_asset</a:t>
            </a:r>
            <a:r>
              <a:rPr lang="en-GB" altLang="en-US" sz="2200" dirty="0">
                <a:solidFill>
                  <a:srgbClr val="0070C0"/>
                </a:solidFill>
                <a:latin typeface="Alegreya" pitchFamily="2" charset="0"/>
              </a:rPr>
              <a:t>/infantpol_en_1.pdf</a:t>
            </a:r>
            <a:r>
              <a:rPr lang="en-GB" altLang="en-US" sz="2200" dirty="0">
                <a:latin typeface="Alegreya" pitchFamily="2" charset="0"/>
              </a:rPr>
              <a:t>).</a:t>
            </a:r>
          </a:p>
        </p:txBody>
      </p:sp>
    </p:spTree>
    <p:extLst>
      <p:ext uri="{BB962C8B-B14F-4D97-AF65-F5344CB8AC3E}">
        <p14:creationId xmlns:p14="http://schemas.microsoft.com/office/powerpoint/2010/main" val="2761109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73/1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Font typeface="Arial" charset="0"/>
              <a:buNone/>
              <a:defRPr/>
            </a:pPr>
            <a:r>
              <a:rPr lang="en-GB" sz="3000" dirty="0">
                <a:latin typeface="Alegreya" pitchFamily="2" charset="0"/>
              </a:rPr>
              <a:t>After completing this session, participants will be able to:</a:t>
            </a:r>
          </a:p>
          <a:p>
            <a:pPr>
              <a:spcBef>
                <a:spcPts val="0"/>
              </a:spcBef>
              <a:spcAft>
                <a:spcPts val="800"/>
              </a:spcAft>
              <a:defRPr/>
            </a:pPr>
            <a:r>
              <a:rPr lang="en-GB" sz="3000" dirty="0">
                <a:latin typeface="Alegreya" pitchFamily="2" charset="0"/>
              </a:rPr>
              <a:t>describe the national protocol for antiretroviral therapy (ART) and for use of antiretroviral drugs</a:t>
            </a:r>
          </a:p>
          <a:p>
            <a:pPr>
              <a:spcBef>
                <a:spcPts val="0"/>
              </a:spcBef>
              <a:spcAft>
                <a:spcPts val="800"/>
              </a:spcAft>
              <a:defRPr/>
            </a:pPr>
            <a:r>
              <a:rPr lang="en-GB" sz="3000" dirty="0">
                <a:latin typeface="Alegreya" pitchFamily="2" charset="0"/>
              </a:rPr>
              <a:t>promote appropriate use of nationally recommended ART for mothers living with HIV and their infants</a:t>
            </a:r>
          </a:p>
          <a:p>
            <a:pPr>
              <a:spcBef>
                <a:spcPts val="0"/>
              </a:spcBef>
              <a:spcAft>
                <a:spcPts val="800"/>
              </a:spcAft>
              <a:defRPr/>
            </a:pPr>
            <a:r>
              <a:rPr lang="en-GB" sz="3000" dirty="0">
                <a:latin typeface="Alegreya" pitchFamily="2" charset="0"/>
              </a:rPr>
              <a:t>describe the practical issues of ART implementation</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Session 73: Antiretroviral therapy and infant feeding </a:t>
            </a:r>
            <a:r>
              <a:rPr lang="en-GB" sz="3600" dirty="0">
                <a:solidFill>
                  <a:srgbClr val="00552D"/>
                </a:solidFill>
                <a:latin typeface="Roboto Medium" panose="02000000000000000000" pitchFamily="2" charset="0"/>
                <a:ea typeface="Roboto Medium" panose="02000000000000000000" pitchFamily="2" charset="0"/>
              </a:rPr>
              <a:t>– objectives</a:t>
            </a:r>
            <a:r>
              <a:rPr lang="en-GB" altLang="en-US" sz="3600" dirty="0">
                <a:solidFill>
                  <a:srgbClr val="00552D"/>
                </a:solidFill>
                <a:latin typeface="Roboto Medium" panose="02000000000000000000" pitchFamily="2" charset="0"/>
                <a:ea typeface="Roboto Medium" panose="02000000000000000000" pitchFamily="2" charset="0"/>
              </a:rPr>
              <a:t> </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25118" y="127745"/>
            <a:ext cx="9603587" cy="1032456"/>
          </a:xfrm>
        </p:spPr>
        <p:txBody>
          <a:bodyPr/>
          <a:lstStyle/>
          <a:p>
            <a:pPr algn="l"/>
            <a:r>
              <a:rPr lang="en-GB" altLang="en-US" sz="3600" dirty="0">
                <a:solidFill>
                  <a:srgbClr val="00552D"/>
                </a:solidFill>
                <a:latin typeface="Roboto Medium" panose="02000000000000000000" pitchFamily="2" charset="0"/>
                <a:ea typeface="Roboto Medium" panose="02000000000000000000" pitchFamily="2" charset="0"/>
              </a:rPr>
              <a:t>When to test an HIV-exposed baby for </a:t>
            </a:r>
            <a:br>
              <a:rPr lang="en-GB" altLang="en-US" sz="3600" dirty="0">
                <a:solidFill>
                  <a:srgbClr val="00552D"/>
                </a:solidFill>
                <a:latin typeface="Roboto Medium" panose="02000000000000000000" pitchFamily="2" charset="0"/>
                <a:ea typeface="Roboto Medium" panose="02000000000000000000" pitchFamily="2" charset="0"/>
              </a:rPr>
            </a:br>
            <a:r>
              <a:rPr lang="en-GB" altLang="en-US" sz="3600" dirty="0">
                <a:solidFill>
                  <a:srgbClr val="00552D"/>
                </a:solidFill>
                <a:latin typeface="Roboto Medium" panose="02000000000000000000" pitchFamily="2" charset="0"/>
                <a:ea typeface="Roboto Medium" panose="02000000000000000000" pitchFamily="2" charset="0"/>
              </a:rPr>
              <a:t>HIV status</a:t>
            </a:r>
          </a:p>
        </p:txBody>
      </p:sp>
      <p:sp>
        <p:nvSpPr>
          <p:cNvPr id="5" name="Rectangle 4"/>
          <p:cNvSpPr/>
          <p:nvPr/>
        </p:nvSpPr>
        <p:spPr>
          <a:xfrm>
            <a:off x="821503" y="1370847"/>
            <a:ext cx="2540016" cy="100795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chemeClr val="tx1"/>
                </a:solidFill>
                <a:latin typeface="Alegreya" pitchFamily="2" charset="0"/>
              </a:rPr>
              <a:t>Antibody test at 4 </a:t>
            </a:r>
            <a:r>
              <a:rPr lang="en-GB" sz="2000" b="1">
                <a:solidFill>
                  <a:schemeClr val="tx1"/>
                </a:solidFill>
                <a:latin typeface="Alegreya" pitchFamily="2" charset="0"/>
              </a:rPr>
              <a:t>to </a:t>
            </a:r>
            <a:br>
              <a:rPr lang="en-GB" sz="2000" b="1">
                <a:solidFill>
                  <a:schemeClr val="tx1"/>
                </a:solidFill>
                <a:latin typeface="Alegreya" pitchFamily="2" charset="0"/>
              </a:rPr>
            </a:br>
            <a:r>
              <a:rPr lang="en-GB" sz="2000" b="1">
                <a:solidFill>
                  <a:schemeClr val="tx1"/>
                </a:solidFill>
                <a:latin typeface="Alegreya" pitchFamily="2" charset="0"/>
              </a:rPr>
              <a:t>6 </a:t>
            </a:r>
            <a:r>
              <a:rPr lang="en-GB" sz="2000" b="1" dirty="0">
                <a:solidFill>
                  <a:schemeClr val="tx1"/>
                </a:solidFill>
                <a:latin typeface="Alegreya" pitchFamily="2" charset="0"/>
              </a:rPr>
              <a:t>weeks after delivery</a:t>
            </a:r>
          </a:p>
        </p:txBody>
      </p:sp>
      <p:sp>
        <p:nvSpPr>
          <p:cNvPr id="6" name="TextBox 5"/>
          <p:cNvSpPr txBox="1"/>
          <p:nvPr/>
        </p:nvSpPr>
        <p:spPr>
          <a:xfrm>
            <a:off x="827732" y="2747956"/>
            <a:ext cx="1735105" cy="400110"/>
          </a:xfrm>
          <a:prstGeom prst="rect">
            <a:avLst/>
          </a:prstGeom>
          <a:noFill/>
          <a:ln w="28575">
            <a:solidFill>
              <a:srgbClr val="FF0000"/>
            </a:solidFill>
          </a:ln>
        </p:spPr>
        <p:txBody>
          <a:bodyPr>
            <a:spAutoFit/>
          </a:bodyPr>
          <a:lstStyle/>
          <a:p>
            <a:pPr algn="ctr">
              <a:defRPr/>
            </a:pPr>
            <a:r>
              <a:rPr lang="en-GB" sz="2000" dirty="0">
                <a:solidFill>
                  <a:srgbClr val="FF0000"/>
                </a:solidFill>
                <a:latin typeface="Alegreya" pitchFamily="2" charset="0"/>
              </a:rPr>
              <a:t>Positive</a:t>
            </a:r>
          </a:p>
        </p:txBody>
      </p:sp>
      <p:sp>
        <p:nvSpPr>
          <p:cNvPr id="7" name="TextBox 6"/>
          <p:cNvSpPr txBox="1"/>
          <p:nvPr/>
        </p:nvSpPr>
        <p:spPr>
          <a:xfrm>
            <a:off x="792274" y="3609898"/>
            <a:ext cx="1616042" cy="400110"/>
          </a:xfrm>
          <a:prstGeom prst="rect">
            <a:avLst/>
          </a:prstGeom>
          <a:noFill/>
          <a:ln w="28575">
            <a:solidFill>
              <a:srgbClr val="FF0000"/>
            </a:solidFill>
          </a:ln>
        </p:spPr>
        <p:txBody>
          <a:bodyPr>
            <a:spAutoFit/>
          </a:bodyPr>
          <a:lstStyle/>
          <a:p>
            <a:pPr algn="ctr">
              <a:defRPr/>
            </a:pPr>
            <a:r>
              <a:rPr lang="en-GB" sz="2000" dirty="0">
                <a:latin typeface="Alegreya" pitchFamily="2" charset="0"/>
              </a:rPr>
              <a:t>Start ART</a:t>
            </a:r>
          </a:p>
        </p:txBody>
      </p:sp>
      <p:sp>
        <p:nvSpPr>
          <p:cNvPr id="9" name="Rectangle 8"/>
          <p:cNvSpPr/>
          <p:nvPr/>
        </p:nvSpPr>
        <p:spPr>
          <a:xfrm>
            <a:off x="3788159" y="1370847"/>
            <a:ext cx="2460640" cy="100795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chemeClr val="tx1"/>
                </a:solidFill>
                <a:latin typeface="Alegreya" pitchFamily="2" charset="0"/>
              </a:rPr>
              <a:t>Antibody test around 9 months</a:t>
            </a:r>
          </a:p>
        </p:txBody>
      </p:sp>
      <p:sp>
        <p:nvSpPr>
          <p:cNvPr id="10" name="Rectangle 9"/>
          <p:cNvSpPr/>
          <p:nvPr/>
        </p:nvSpPr>
        <p:spPr>
          <a:xfrm>
            <a:off x="6615914" y="1370847"/>
            <a:ext cx="3095644" cy="100795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chemeClr val="tx1"/>
                </a:solidFill>
                <a:latin typeface="Alegreya" pitchFamily="2" charset="0"/>
              </a:rPr>
              <a:t>Antibody test at 18 months </a:t>
            </a:r>
          </a:p>
          <a:p>
            <a:pPr algn="ctr">
              <a:defRPr/>
            </a:pPr>
            <a:r>
              <a:rPr lang="en-GB" sz="2000" b="1" dirty="0">
                <a:solidFill>
                  <a:schemeClr val="tx1"/>
                </a:solidFill>
                <a:latin typeface="Alegreya" pitchFamily="2" charset="0"/>
              </a:rPr>
              <a:t>and/or 6 weeks after breastfeeding stops</a:t>
            </a:r>
          </a:p>
        </p:txBody>
      </p:sp>
      <p:sp>
        <p:nvSpPr>
          <p:cNvPr id="11" name="Rectangle 10"/>
          <p:cNvSpPr/>
          <p:nvPr/>
        </p:nvSpPr>
        <p:spPr>
          <a:xfrm>
            <a:off x="3788159" y="2747956"/>
            <a:ext cx="2460640" cy="45482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solidFill>
                  <a:srgbClr val="FF0000"/>
                </a:solidFill>
                <a:latin typeface="Alegreya" pitchFamily="2" charset="0"/>
              </a:rPr>
              <a:t>Positive</a:t>
            </a:r>
          </a:p>
        </p:txBody>
      </p:sp>
      <p:sp>
        <p:nvSpPr>
          <p:cNvPr id="12" name="Rectangle 11"/>
          <p:cNvSpPr/>
          <p:nvPr/>
        </p:nvSpPr>
        <p:spPr>
          <a:xfrm>
            <a:off x="3788159" y="3729706"/>
            <a:ext cx="2460640" cy="1298679"/>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solidFill>
                  <a:schemeClr val="tx1"/>
                </a:solidFill>
                <a:latin typeface="Alegreya" pitchFamily="2" charset="0"/>
              </a:rPr>
              <a:t>If child sick start ART</a:t>
            </a:r>
          </a:p>
          <a:p>
            <a:pPr algn="ctr">
              <a:defRPr/>
            </a:pPr>
            <a:r>
              <a:rPr lang="en-GB" sz="2000" dirty="0">
                <a:solidFill>
                  <a:schemeClr val="tx1"/>
                </a:solidFill>
                <a:latin typeface="Alegreya" pitchFamily="2" charset="0"/>
              </a:rPr>
              <a:t>and repeat test to confirm infection</a:t>
            </a:r>
          </a:p>
        </p:txBody>
      </p:sp>
      <p:sp>
        <p:nvSpPr>
          <p:cNvPr id="14" name="Rectangle 13"/>
          <p:cNvSpPr/>
          <p:nvPr/>
        </p:nvSpPr>
        <p:spPr>
          <a:xfrm>
            <a:off x="3956835" y="5406091"/>
            <a:ext cx="2123288" cy="9887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solidFill>
                  <a:schemeClr val="tx1"/>
                </a:solidFill>
                <a:latin typeface="Alegreya" pitchFamily="2" charset="0"/>
              </a:rPr>
              <a:t>If child </a:t>
            </a:r>
            <a:r>
              <a:rPr lang="en-GB" sz="2000" dirty="0">
                <a:solidFill>
                  <a:srgbClr val="FF0000"/>
                </a:solidFill>
                <a:latin typeface="Alegreya" pitchFamily="2" charset="0"/>
              </a:rPr>
              <a:t>positive</a:t>
            </a:r>
            <a:r>
              <a:rPr lang="en-GB" sz="2000" dirty="0">
                <a:solidFill>
                  <a:schemeClr val="tx1"/>
                </a:solidFill>
                <a:latin typeface="Alegreya" pitchFamily="2" charset="0"/>
              </a:rPr>
              <a:t> but with no signs or symptoms</a:t>
            </a:r>
          </a:p>
        </p:txBody>
      </p:sp>
      <p:cxnSp>
        <p:nvCxnSpPr>
          <p:cNvPr id="16" name="Straight Arrow Connector 15"/>
          <p:cNvCxnSpPr/>
          <p:nvPr/>
        </p:nvCxnSpPr>
        <p:spPr>
          <a:xfrm>
            <a:off x="1601067" y="2378148"/>
            <a:ext cx="0" cy="34473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7" idx="0"/>
          </p:cNvCxnSpPr>
          <p:nvPr/>
        </p:nvCxnSpPr>
        <p:spPr>
          <a:xfrm flipH="1">
            <a:off x="1600295" y="3177863"/>
            <a:ext cx="772" cy="43203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2" idx="0"/>
            <a:endCxn id="12" idx="0"/>
          </p:cNvCxnSpPr>
          <p:nvPr/>
        </p:nvCxnSpPr>
        <p:spPr>
          <a:xfrm>
            <a:off x="5018479" y="372970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cxnSpLocks/>
          </p:cNvCxnSpPr>
          <p:nvPr/>
        </p:nvCxnSpPr>
        <p:spPr>
          <a:xfrm>
            <a:off x="5018479" y="3275781"/>
            <a:ext cx="0" cy="33397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0" name="Elbow Connector 49"/>
          <p:cNvCxnSpPr/>
          <p:nvPr/>
        </p:nvCxnSpPr>
        <p:spPr>
          <a:xfrm flipV="1">
            <a:off x="6300971" y="2444564"/>
            <a:ext cx="1349191" cy="3330106"/>
          </a:xfrm>
          <a:prstGeom prst="bentConnector2">
            <a:avLst/>
          </a:prstGeom>
          <a:ln w="38100">
            <a:tailEnd type="arrow"/>
          </a:ln>
        </p:spPr>
        <p:style>
          <a:lnRef idx="1">
            <a:schemeClr val="dk1"/>
          </a:lnRef>
          <a:fillRef idx="0">
            <a:schemeClr val="dk1"/>
          </a:fillRef>
          <a:effectRef idx="0">
            <a:schemeClr val="dk1"/>
          </a:effectRef>
          <a:fontRef idx="minor">
            <a:schemeClr val="tx1"/>
          </a:fontRef>
        </p:style>
      </p:cxnSp>
      <p:sp>
        <p:nvSpPr>
          <p:cNvPr id="51" name="Rectangle 50"/>
          <p:cNvSpPr/>
          <p:nvPr/>
        </p:nvSpPr>
        <p:spPr>
          <a:xfrm>
            <a:off x="1994830" y="5280015"/>
            <a:ext cx="1389681" cy="4946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solidFill>
                  <a:schemeClr val="tx1"/>
                </a:solidFill>
                <a:latin typeface="Alegreya" pitchFamily="2" charset="0"/>
              </a:rPr>
              <a:t>Negative</a:t>
            </a:r>
          </a:p>
        </p:txBody>
      </p:sp>
      <p:cxnSp>
        <p:nvCxnSpPr>
          <p:cNvPr id="56" name="Straight Arrow Connector 55"/>
          <p:cNvCxnSpPr/>
          <p:nvPr/>
        </p:nvCxnSpPr>
        <p:spPr>
          <a:xfrm>
            <a:off x="2885512" y="2378148"/>
            <a:ext cx="0" cy="29101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11" idx="1"/>
          </p:cNvCxnSpPr>
          <p:nvPr/>
        </p:nvCxnSpPr>
        <p:spPr>
          <a:xfrm rot="10800000" flipV="1">
            <a:off x="3599485" y="2975367"/>
            <a:ext cx="188675" cy="2710138"/>
          </a:xfrm>
          <a:prstGeom prst="bentConnector2">
            <a:avLst/>
          </a:prstGeom>
          <a:ln w="38100"/>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3599482" y="5685506"/>
            <a:ext cx="55647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flipV="1">
            <a:off x="3130205" y="2112952"/>
            <a:ext cx="572374" cy="316706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4" name="Text Box 6">
            <a:extLst>
              <a:ext uri="{FF2B5EF4-FFF2-40B4-BE49-F238E27FC236}">
                <a16:creationId xmlns:a16="http://schemas.microsoft.com/office/drawing/2014/main" id="{4DDC5D5A-1D8F-D843-B176-7F4421CF16A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73/2</a:t>
            </a:r>
          </a:p>
        </p:txBody>
      </p:sp>
      <p:cxnSp>
        <p:nvCxnSpPr>
          <p:cNvPr id="26" name="Straight Arrow Connector 25">
            <a:extLst>
              <a:ext uri="{FF2B5EF4-FFF2-40B4-BE49-F238E27FC236}">
                <a16:creationId xmlns:a16="http://schemas.microsoft.com/office/drawing/2014/main" id="{EB1457BC-5B9B-7A4F-AA1F-BD2B87A70DDC}"/>
              </a:ext>
            </a:extLst>
          </p:cNvPr>
          <p:cNvCxnSpPr>
            <a:cxnSpLocks/>
          </p:cNvCxnSpPr>
          <p:nvPr/>
        </p:nvCxnSpPr>
        <p:spPr>
          <a:xfrm>
            <a:off x="5018479" y="2365742"/>
            <a:ext cx="0" cy="33397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71267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74/1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1763613"/>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800"/>
              </a:spcAft>
              <a:buNone/>
            </a:pPr>
            <a:r>
              <a:rPr lang="en-GB" sz="2900" dirty="0">
                <a:latin typeface="Alegreya" pitchFamily="2" charset="0"/>
                <a:cs typeface="Arial" panose="020B0604020202020204" pitchFamily="34" charset="0"/>
              </a:rPr>
              <a:t>After completing this session, participants will be able to:</a:t>
            </a:r>
          </a:p>
          <a:p>
            <a:pPr lvl="0">
              <a:spcBef>
                <a:spcPts val="0"/>
              </a:spcBef>
              <a:spcAft>
                <a:spcPts val="800"/>
              </a:spcAft>
            </a:pPr>
            <a:r>
              <a:rPr lang="en-GB" sz="2900" dirty="0">
                <a:latin typeface="Alegreya" pitchFamily="2" charset="0"/>
                <a:cs typeface="Arial" panose="020B0604020202020204" pitchFamily="34" charset="0"/>
              </a:rPr>
              <a:t>counsel women living with HIV to breastfeed according to national health authority recommendations</a:t>
            </a:r>
          </a:p>
          <a:p>
            <a:pPr lvl="0">
              <a:spcBef>
                <a:spcPts val="0"/>
              </a:spcBef>
              <a:spcAft>
                <a:spcPts val="800"/>
              </a:spcAft>
            </a:pPr>
            <a:r>
              <a:rPr lang="en-GB" sz="2900" dirty="0">
                <a:latin typeface="Alegreya" pitchFamily="2" charset="0"/>
                <a:cs typeface="Arial" panose="020B0604020202020204" pitchFamily="34" charset="0"/>
              </a:rPr>
              <a:t>provide practical help in maintaining exclusive breastfeeding</a:t>
            </a:r>
          </a:p>
          <a:p>
            <a:pPr lvl="0">
              <a:spcBef>
                <a:spcPts val="0"/>
              </a:spcBef>
              <a:spcAft>
                <a:spcPts val="800"/>
              </a:spcAft>
            </a:pPr>
            <a:r>
              <a:rPr lang="en-GB" sz="2900" dirty="0">
                <a:latin typeface="Alegreya" pitchFamily="2" charset="0"/>
                <a:cs typeface="Arial" panose="020B0604020202020204" pitchFamily="34" charset="0"/>
              </a:rPr>
              <a:t>describe how to  heat-treat and store a mother’s expressed breast milk</a:t>
            </a:r>
          </a:p>
          <a:p>
            <a:pPr lvl="0">
              <a:spcBef>
                <a:spcPts val="0"/>
              </a:spcBef>
              <a:spcAft>
                <a:spcPts val="800"/>
              </a:spcAft>
            </a:pPr>
            <a:r>
              <a:rPr lang="en-GB" sz="2900" dirty="0">
                <a:latin typeface="Alegreya" pitchFamily="2" charset="0"/>
                <a:cs typeface="Arial" panose="020B0604020202020204" pitchFamily="34" charset="0"/>
              </a:rPr>
              <a:t>describe the criteria for using a wet nurse</a:t>
            </a:r>
          </a:p>
          <a:p>
            <a:pPr lvl="0">
              <a:spcBef>
                <a:spcPts val="0"/>
              </a:spcBef>
              <a:spcAft>
                <a:spcPts val="800"/>
              </a:spcAft>
            </a:pPr>
            <a:r>
              <a:rPr lang="en-GB" sz="2900" dirty="0">
                <a:latin typeface="Alegreya" pitchFamily="2" charset="0"/>
                <a:cs typeface="Arial" panose="020B0604020202020204" pitchFamily="34" charset="0"/>
              </a:rPr>
              <a:t>explain how to stop breastfeeding gradually</a:t>
            </a:r>
          </a:p>
          <a:p>
            <a:pPr lvl="0">
              <a:spcBef>
                <a:spcPts val="0"/>
              </a:spcBef>
              <a:spcAft>
                <a:spcPts val="800"/>
              </a:spcAft>
            </a:pPr>
            <a:r>
              <a:rPr lang="en-GB" sz="2900" dirty="0">
                <a:latin typeface="Alegreya" pitchFamily="2" charset="0"/>
                <a:cs typeface="Arial" panose="020B0604020202020204" pitchFamily="34" charset="0"/>
              </a:rPr>
              <a:t>support a woman living with HIV who decides to breastfeed when the national recommendation is to use replacement feeding </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Session 74: Supporting women living with HIV to breastfeed </a:t>
            </a:r>
            <a:r>
              <a:rPr lang="en-GB" sz="3600" dirty="0">
                <a:solidFill>
                  <a:srgbClr val="00552D"/>
                </a:solidFill>
                <a:latin typeface="Roboto Medium" panose="02000000000000000000" pitchFamily="2" charset="0"/>
                <a:ea typeface="Roboto Medium" panose="02000000000000000000" pitchFamily="2" charset="0"/>
              </a:rPr>
              <a:t>– objectives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74/2</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800"/>
              </a:spcAft>
              <a:buNone/>
            </a:pPr>
            <a:r>
              <a:rPr lang="en-US" sz="3000" dirty="0">
                <a:latin typeface="Alegreya" pitchFamily="2" charset="0"/>
                <a:cs typeface="Arial" panose="020B0604020202020204" pitchFamily="34" charset="0"/>
              </a:rPr>
              <a:t>Mothers known to be living with HIV may express and heat-treat their breast milk as an interim feeding strategy, in special circumstances, such as:</a:t>
            </a:r>
          </a:p>
          <a:p>
            <a:pPr>
              <a:spcBef>
                <a:spcPts val="0"/>
              </a:spcBef>
              <a:spcAft>
                <a:spcPts val="800"/>
              </a:spcAft>
            </a:pPr>
            <a:r>
              <a:rPr lang="en-US" sz="3000" dirty="0">
                <a:latin typeface="Alegreya" pitchFamily="2" charset="0"/>
                <a:cs typeface="Arial" panose="020B0604020202020204" pitchFamily="34" charset="0"/>
              </a:rPr>
              <a:t>a baby is low birth weight at birth or is otherwise ill in the neonatal period and unable to breastfeed </a:t>
            </a:r>
          </a:p>
          <a:p>
            <a:pPr>
              <a:spcBef>
                <a:spcPts val="0"/>
              </a:spcBef>
              <a:spcAft>
                <a:spcPts val="800"/>
              </a:spcAft>
            </a:pPr>
            <a:r>
              <a:rPr lang="en-US" sz="3000" dirty="0">
                <a:latin typeface="Alegreya" pitchFamily="2" charset="0"/>
                <a:cs typeface="Arial" panose="020B0604020202020204" pitchFamily="34" charset="0"/>
              </a:rPr>
              <a:t>the mother is unwell and temporarily unable to breastfeed, or has a temporary breast health problem such as mastitis</a:t>
            </a:r>
          </a:p>
          <a:p>
            <a:pPr>
              <a:spcBef>
                <a:spcPts val="0"/>
              </a:spcBef>
              <a:spcAft>
                <a:spcPts val="800"/>
              </a:spcAft>
            </a:pPr>
            <a:r>
              <a:rPr lang="en-US" sz="3000" dirty="0">
                <a:latin typeface="Alegreya" pitchFamily="2" charset="0"/>
                <a:cs typeface="Arial" panose="020B0604020202020204" pitchFamily="34" charset="0"/>
              </a:rPr>
              <a:t>to assist mothers in stopping breastfeeding</a:t>
            </a:r>
          </a:p>
          <a:p>
            <a:pPr>
              <a:spcBef>
                <a:spcPts val="0"/>
              </a:spcBef>
              <a:spcAft>
                <a:spcPts val="800"/>
              </a:spcAft>
            </a:pPr>
            <a:r>
              <a:rPr lang="en-GB" sz="3000" dirty="0">
                <a:latin typeface="Alegreya" pitchFamily="2" charset="0"/>
              </a:rPr>
              <a:t>if antiretroviral drugs are temporarily unavailable</a:t>
            </a:r>
            <a:endParaRPr lang="en-US" sz="3000" dirty="0">
              <a:latin typeface="Alegreya" pitchFamily="2" charset="0"/>
            </a:endParaRP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Heat-treated expressed breast milk</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757252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74/3</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7" y="2337568"/>
            <a:ext cx="10253415"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800"/>
              </a:spcAft>
            </a:pPr>
            <a:r>
              <a:rPr lang="en-US" sz="3000" dirty="0">
                <a:latin typeface="Alegreya" pitchFamily="2" charset="0"/>
                <a:cs typeface="Arial" panose="020B0604020202020204" pitchFamily="34" charset="0"/>
              </a:rPr>
              <a:t>Mothers known to be living with HIV who decide to stop breastfeeding at any time should stop gradually over 1 month </a:t>
            </a:r>
          </a:p>
          <a:p>
            <a:pPr>
              <a:spcBef>
                <a:spcPts val="0"/>
              </a:spcBef>
              <a:spcAft>
                <a:spcPts val="800"/>
              </a:spcAft>
            </a:pPr>
            <a:r>
              <a:rPr lang="en-US" sz="3000" dirty="0">
                <a:latin typeface="Alegreya" pitchFamily="2" charset="0"/>
                <a:cs typeface="Arial" panose="020B0604020202020204" pitchFamily="34" charset="0"/>
              </a:rPr>
              <a:t>Mothers who take ART to prevent the risk of mother-to-child transmission of HIV should continue taking ART for 1 week after breastfeeding is fully stopped</a:t>
            </a:r>
          </a:p>
          <a:p>
            <a:pPr>
              <a:spcBef>
                <a:spcPts val="0"/>
              </a:spcBef>
              <a:spcAft>
                <a:spcPts val="800"/>
              </a:spcAft>
            </a:pPr>
            <a:r>
              <a:rPr lang="en-US" sz="3000" dirty="0">
                <a:latin typeface="Alegreya" pitchFamily="2" charset="0"/>
                <a:cs typeface="Arial" panose="020B0604020202020204" pitchFamily="34" charset="0"/>
              </a:rPr>
              <a:t>Stopping breastfeeding abruptly is NOT advisable</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How to stop breastfeeding</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450005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75/1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30200" y="1917199"/>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Font typeface="Arial" charset="0"/>
              <a:buNone/>
              <a:defRPr/>
            </a:pPr>
            <a:r>
              <a:rPr lang="en-GB" altLang="en-US" sz="2700" dirty="0">
                <a:latin typeface="Alegreya" pitchFamily="2" charset="0"/>
                <a:cs typeface="Arial" panose="020B0604020202020204" pitchFamily="34" charset="0"/>
              </a:rPr>
              <a:t>After completing this session, participants will be able to:</a:t>
            </a:r>
          </a:p>
          <a:p>
            <a:pPr>
              <a:spcBef>
                <a:spcPts val="0"/>
              </a:spcBef>
              <a:spcAft>
                <a:spcPts val="800"/>
              </a:spcAft>
              <a:defRPr/>
            </a:pPr>
            <a:r>
              <a:rPr lang="en-GB" sz="2700" dirty="0">
                <a:latin typeface="Alegreya" pitchFamily="2" charset="0"/>
                <a:cs typeface="Arial" panose="020B0604020202020204" pitchFamily="34" charset="0"/>
              </a:rPr>
              <a:t>support women living with HIV to use replacement feeding according to their national health authority’s infant feeding recommendations</a:t>
            </a:r>
            <a:endParaRPr lang="en-US" sz="2700" dirty="0">
              <a:latin typeface="Alegreya" pitchFamily="2" charset="0"/>
              <a:cs typeface="Arial" panose="020B0604020202020204" pitchFamily="34" charset="0"/>
            </a:endParaRPr>
          </a:p>
          <a:p>
            <a:pPr>
              <a:spcBef>
                <a:spcPts val="0"/>
              </a:spcBef>
              <a:spcAft>
                <a:spcPts val="800"/>
              </a:spcAft>
              <a:defRPr/>
            </a:pPr>
            <a:r>
              <a:rPr lang="en-GB" sz="2700" dirty="0">
                <a:latin typeface="Alegreya" pitchFamily="2" charset="0"/>
                <a:cs typeface="Arial" panose="020B0604020202020204" pitchFamily="34" charset="0"/>
              </a:rPr>
              <a:t>describe how to ensure replacement feeding is safely given to babies</a:t>
            </a:r>
            <a:endParaRPr lang="en-US" sz="2700" dirty="0">
              <a:latin typeface="Alegreya" pitchFamily="2" charset="0"/>
              <a:cs typeface="Arial" panose="020B0604020202020204" pitchFamily="34" charset="0"/>
            </a:endParaRPr>
          </a:p>
          <a:p>
            <a:pPr>
              <a:spcBef>
                <a:spcPts val="0"/>
              </a:spcBef>
              <a:spcAft>
                <a:spcPts val="800"/>
              </a:spcAft>
              <a:defRPr/>
            </a:pPr>
            <a:r>
              <a:rPr lang="en-GB" sz="2700" dirty="0">
                <a:latin typeface="Alegreya" pitchFamily="2" charset="0"/>
                <a:cs typeface="Arial" panose="020B0604020202020204" pitchFamily="34" charset="0"/>
              </a:rPr>
              <a:t>support women living with HIV who decide to use replacement feeding and not follow the national health authority recommendation to breastfeed, with how to ensure replacement feeding is safely given to babies </a:t>
            </a:r>
            <a:endParaRPr lang="en-US" sz="2700" dirty="0">
              <a:latin typeface="Alegreya" pitchFamily="2" charset="0"/>
              <a:cs typeface="Arial" panose="020B0604020202020204" pitchFamily="34" charset="0"/>
            </a:endParaRPr>
          </a:p>
          <a:p>
            <a:pPr>
              <a:spcBef>
                <a:spcPts val="0"/>
              </a:spcBef>
              <a:spcAft>
                <a:spcPts val="800"/>
              </a:spcAft>
              <a:defRPr/>
            </a:pPr>
            <a:r>
              <a:rPr lang="en-GB" sz="2700" dirty="0">
                <a:latin typeface="Alegreya" pitchFamily="2" charset="0"/>
                <a:cs typeface="Arial" panose="020B0604020202020204" pitchFamily="34" charset="0"/>
              </a:rPr>
              <a:t>support mothers living with HIV who stop breastfeeding and change to replacement feeding </a:t>
            </a:r>
            <a:endParaRPr lang="en-US" sz="2700" dirty="0">
              <a:latin typeface="Alegreya" pitchFamily="2" charset="0"/>
              <a:cs typeface="Arial" panose="020B0604020202020204" pitchFamily="34" charset="0"/>
            </a:endParaRP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Session 75: Supporting women living with HIV to use replacement feeding </a:t>
            </a:r>
            <a:r>
              <a:rPr lang="en-GB" sz="3600" dirty="0">
                <a:solidFill>
                  <a:srgbClr val="00552D"/>
                </a:solidFill>
                <a:latin typeface="Roboto Medium" panose="02000000000000000000" pitchFamily="2" charset="0"/>
                <a:ea typeface="Roboto Medium" panose="02000000000000000000" pitchFamily="2" charset="0"/>
              </a:rPr>
              <a:t>– objectives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75/2</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1" indent="0" algn="just">
              <a:spcBef>
                <a:spcPts val="0"/>
              </a:spcBef>
              <a:spcAft>
                <a:spcPts val="800"/>
              </a:spcAft>
              <a:buFont typeface="Arial" panose="020B0604020202020204" pitchFamily="34" charset="0"/>
              <a:buNone/>
              <a:defRPr/>
            </a:pPr>
            <a:r>
              <a:rPr lang="en-GB" sz="3000" dirty="0">
                <a:latin typeface="Alegreya" pitchFamily="2" charset="0"/>
                <a:cs typeface="Arial" panose="020B0604020202020204" pitchFamily="34" charset="0"/>
              </a:rPr>
              <a:t>Replacement feeding is the method of feeding a baby or young child who is not receiving any breast milk, with a diet that provides all the nutrients needed until they are fully fed on family foods. </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44381" y="323453"/>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What is replacement feeding?</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591296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71/2</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7" y="2337568"/>
            <a:ext cx="10335965"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tabLst>
                <a:tab pos="1257300" algn="l"/>
              </a:tabLst>
            </a:pPr>
            <a:r>
              <a:rPr lang="en-GB" altLang="en-US" sz="3000" dirty="0">
                <a:latin typeface="Alegreya" pitchFamily="2" charset="0"/>
              </a:rPr>
              <a:t>HIV</a:t>
            </a:r>
          </a:p>
          <a:p>
            <a:pPr eaLnBrk="1" hangingPunct="1">
              <a:spcBef>
                <a:spcPts val="0"/>
              </a:spcBef>
              <a:spcAft>
                <a:spcPts val="800"/>
              </a:spcAft>
              <a:tabLst>
                <a:tab pos="1257300" algn="l"/>
              </a:tabLst>
            </a:pPr>
            <a:r>
              <a:rPr lang="en-GB" altLang="en-US" sz="3000" b="1" dirty="0">
                <a:latin typeface="Alegreya" pitchFamily="2" charset="0"/>
              </a:rPr>
              <a:t>Human immunodeficiency </a:t>
            </a:r>
            <a:r>
              <a:rPr lang="en-GB" altLang="en-US" sz="3000" dirty="0">
                <a:latin typeface="Alegreya" pitchFamily="2" charset="0"/>
              </a:rPr>
              <a:t>virus is the virus that causes AIDS</a:t>
            </a:r>
            <a:br>
              <a:rPr lang="en-GB" altLang="en-US" sz="3000" dirty="0">
                <a:latin typeface="Alegreya" pitchFamily="2" charset="0"/>
              </a:rPr>
            </a:br>
            <a:endParaRPr lang="en-GB" altLang="en-US" sz="3000" dirty="0">
              <a:latin typeface="Alegreya" pitchFamily="2" charset="0"/>
            </a:endParaRPr>
          </a:p>
          <a:p>
            <a:pPr marL="0" indent="0" eaLnBrk="1" hangingPunct="1">
              <a:spcBef>
                <a:spcPts val="0"/>
              </a:spcBef>
              <a:spcAft>
                <a:spcPts val="800"/>
              </a:spcAft>
              <a:buNone/>
              <a:tabLst>
                <a:tab pos="1257300" algn="l"/>
              </a:tabLst>
            </a:pPr>
            <a:r>
              <a:rPr lang="en-GB" altLang="en-US" sz="3000" dirty="0">
                <a:latin typeface="Alegreya" pitchFamily="2" charset="0"/>
              </a:rPr>
              <a:t>AIDS</a:t>
            </a:r>
          </a:p>
          <a:p>
            <a:pPr eaLnBrk="1" hangingPunct="1">
              <a:spcBef>
                <a:spcPts val="0"/>
              </a:spcBef>
              <a:spcAft>
                <a:spcPts val="800"/>
              </a:spcAft>
              <a:tabLst>
                <a:tab pos="1257300" algn="l"/>
              </a:tabLst>
            </a:pPr>
            <a:r>
              <a:rPr lang="en-GB" altLang="en-US" sz="3000" b="1" dirty="0">
                <a:latin typeface="Alegreya" pitchFamily="2" charset="0"/>
              </a:rPr>
              <a:t>Acquired immunodeficiency syndrome </a:t>
            </a:r>
            <a:r>
              <a:rPr lang="en-GB" altLang="en-US" sz="3000" dirty="0">
                <a:latin typeface="Alegreya" pitchFamily="2" charset="0"/>
              </a:rPr>
              <a:t>is the condition </a:t>
            </a:r>
            <a:br>
              <a:rPr lang="en-GB" altLang="en-US" sz="3000" dirty="0">
                <a:latin typeface="Alegreya" pitchFamily="2" charset="0"/>
              </a:rPr>
            </a:br>
            <a:r>
              <a:rPr lang="en-GB" altLang="en-US" sz="3000" dirty="0">
                <a:latin typeface="Alegreya" pitchFamily="2" charset="0"/>
              </a:rPr>
              <a:t>that follows the earlier, non-symptomatic state of being </a:t>
            </a:r>
            <a:br>
              <a:rPr lang="en-GB" altLang="en-US" sz="3000" dirty="0">
                <a:latin typeface="Alegreya" pitchFamily="2" charset="0"/>
              </a:rPr>
            </a:br>
            <a:r>
              <a:rPr lang="en-GB" altLang="en-US" sz="3000" dirty="0">
                <a:latin typeface="Alegreya" pitchFamily="2" charset="0"/>
              </a:rPr>
              <a:t>HIV infected, when the immune system is weakened and people with the infection develop signs and symptoms</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Defining HIV and AIDS</a:t>
            </a:r>
            <a:endParaRPr lang="en-GB" altLang="en-US" sz="3600" kern="1200" dirty="0">
              <a:solidFill>
                <a:srgbClr val="004525"/>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2731987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34591" y="302737"/>
            <a:ext cx="8916565" cy="1259946"/>
          </a:xfrm>
        </p:spPr>
        <p:txBody>
          <a:bodyPr/>
          <a:lstStyle/>
          <a:p>
            <a:pPr algn="l"/>
            <a:r>
              <a:rPr lang="en-GB" alt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Approximate amount of milk needed to feed a baby each day</a:t>
            </a:r>
          </a:p>
        </p:txBody>
      </p:sp>
      <p:graphicFrame>
        <p:nvGraphicFramePr>
          <p:cNvPr id="6" name="Content Placeholder 5"/>
          <p:cNvGraphicFramePr>
            <a:graphicFrameLocks noGrp="1"/>
          </p:cNvGraphicFramePr>
          <p:nvPr>
            <p:ph idx="1"/>
          </p:nvPr>
        </p:nvGraphicFramePr>
        <p:xfrm>
          <a:off x="665386" y="1763924"/>
          <a:ext cx="9568176" cy="4823445"/>
        </p:xfrm>
        <a:graphic>
          <a:graphicData uri="http://schemas.openxmlformats.org/drawingml/2006/table">
            <a:tbl>
              <a:tblPr firstRow="1" bandRow="1">
                <a:tableStyleId>{5C22544A-7EE6-4342-B048-85BDC9FD1C3A}</a:tableStyleId>
              </a:tblPr>
              <a:tblGrid>
                <a:gridCol w="2412980">
                  <a:extLst>
                    <a:ext uri="{9D8B030D-6E8A-4147-A177-3AD203B41FA5}">
                      <a16:colId xmlns:a16="http://schemas.microsoft.com/office/drawing/2014/main" val="20000"/>
                    </a:ext>
                  </a:extLst>
                </a:gridCol>
                <a:gridCol w="1905012">
                  <a:extLst>
                    <a:ext uri="{9D8B030D-6E8A-4147-A177-3AD203B41FA5}">
                      <a16:colId xmlns:a16="http://schemas.microsoft.com/office/drawing/2014/main" val="20001"/>
                    </a:ext>
                  </a:extLst>
                </a:gridCol>
                <a:gridCol w="2698766">
                  <a:extLst>
                    <a:ext uri="{9D8B030D-6E8A-4147-A177-3AD203B41FA5}">
                      <a16:colId xmlns:a16="http://schemas.microsoft.com/office/drawing/2014/main" val="20002"/>
                    </a:ext>
                  </a:extLst>
                </a:gridCol>
                <a:gridCol w="2551418">
                  <a:extLst>
                    <a:ext uri="{9D8B030D-6E8A-4147-A177-3AD203B41FA5}">
                      <a16:colId xmlns:a16="http://schemas.microsoft.com/office/drawing/2014/main" val="20003"/>
                    </a:ext>
                  </a:extLst>
                </a:gridCol>
              </a:tblGrid>
              <a:tr h="791777">
                <a:tc>
                  <a:txBody>
                    <a:bodyPr/>
                    <a:lstStyle/>
                    <a:p>
                      <a:pPr marL="0" indent="0">
                        <a:buFont typeface="+mj-lt"/>
                        <a:buNone/>
                      </a:pPr>
                      <a:endParaRPr lang="en-GB" sz="2000" b="1" dirty="0"/>
                    </a:p>
                    <a:p>
                      <a:pPr marL="0" indent="0">
                        <a:buFont typeface="+mj-lt"/>
                        <a:buNone/>
                      </a:pPr>
                      <a:r>
                        <a:rPr lang="en-GB" sz="2000" b="1" dirty="0"/>
                        <a:t>Baby’s age</a:t>
                      </a:r>
                    </a:p>
                  </a:txBody>
                  <a:tcPr marL="100796" marR="100796" marT="50378" marB="50378">
                    <a:solidFill>
                      <a:srgbClr val="00552D"/>
                    </a:solidFill>
                  </a:tcPr>
                </a:tc>
                <a:tc>
                  <a:txBody>
                    <a:bodyPr/>
                    <a:lstStyle/>
                    <a:p>
                      <a:pPr algn="ctr"/>
                      <a:r>
                        <a:rPr lang="en-GB" sz="2000" dirty="0"/>
                        <a:t>Number of feeds per day</a:t>
                      </a:r>
                    </a:p>
                  </a:txBody>
                  <a:tcPr marL="100796" marR="100796" marT="50378" marB="50378">
                    <a:solidFill>
                      <a:srgbClr val="00552D"/>
                    </a:solidFill>
                  </a:tcPr>
                </a:tc>
                <a:tc>
                  <a:txBody>
                    <a:bodyPr/>
                    <a:lstStyle/>
                    <a:p>
                      <a:pPr algn="ctr"/>
                      <a:r>
                        <a:rPr lang="en-GB" sz="2000" dirty="0"/>
                        <a:t>Amount of milk or formula per feed</a:t>
                      </a:r>
                    </a:p>
                  </a:txBody>
                  <a:tcPr marL="100796" marR="100796" marT="50378" marB="50378">
                    <a:solidFill>
                      <a:srgbClr val="00552D"/>
                    </a:solidFill>
                  </a:tcPr>
                </a:tc>
                <a:tc>
                  <a:txBody>
                    <a:bodyPr/>
                    <a:lstStyle/>
                    <a:p>
                      <a:pPr algn="ctr"/>
                      <a:r>
                        <a:rPr lang="en-GB" sz="2000" dirty="0"/>
                        <a:t>Total milk or formula per day</a:t>
                      </a:r>
                    </a:p>
                  </a:txBody>
                  <a:tcPr marL="100796" marR="100796" marT="50378" marB="50378">
                    <a:solidFill>
                      <a:srgbClr val="00552D"/>
                    </a:solidFill>
                  </a:tcPr>
                </a:tc>
                <a:extLst>
                  <a:ext uri="{0D108BD9-81ED-4DB2-BD59-A6C34878D82A}">
                    <a16:rowId xmlns:a16="http://schemas.microsoft.com/office/drawing/2014/main" val="10000"/>
                  </a:ext>
                </a:extLst>
              </a:tr>
              <a:tr h="1007917">
                <a:tc>
                  <a:txBody>
                    <a:bodyPr/>
                    <a:lstStyle/>
                    <a:p>
                      <a:pPr algn="ctr"/>
                      <a:endParaRPr lang="en-GB" sz="2000" dirty="0"/>
                    </a:p>
                    <a:p>
                      <a:pPr algn="l"/>
                      <a:r>
                        <a:rPr lang="en-GB" sz="2000" dirty="0"/>
                        <a:t>Birth up to 1 month</a:t>
                      </a:r>
                    </a:p>
                  </a:txBody>
                  <a:tcPr marL="100796" marR="100796" marT="50378" marB="50378">
                    <a:solidFill>
                      <a:srgbClr val="00552D">
                        <a:alpha val="50000"/>
                      </a:srgbClr>
                    </a:solidFill>
                  </a:tcPr>
                </a:tc>
                <a:tc>
                  <a:txBody>
                    <a:bodyPr/>
                    <a:lstStyle/>
                    <a:p>
                      <a:pPr algn="ctr"/>
                      <a:endParaRPr lang="en-GB" sz="2000" dirty="0"/>
                    </a:p>
                    <a:p>
                      <a:pPr algn="ctr"/>
                      <a:r>
                        <a:rPr lang="en-GB" sz="2000" dirty="0"/>
                        <a:t>8</a:t>
                      </a:r>
                    </a:p>
                  </a:txBody>
                  <a:tcPr marL="100796" marR="100796" marT="50378" marB="50378">
                    <a:solidFill>
                      <a:srgbClr val="00552D">
                        <a:alpha val="50000"/>
                      </a:srgbClr>
                    </a:solidFill>
                  </a:tcPr>
                </a:tc>
                <a:tc>
                  <a:txBody>
                    <a:bodyPr/>
                    <a:lstStyle/>
                    <a:p>
                      <a:pPr algn="ctr"/>
                      <a:endParaRPr lang="en-GB" sz="2000" dirty="0"/>
                    </a:p>
                    <a:p>
                      <a:pPr algn="ctr"/>
                      <a:r>
                        <a:rPr lang="en-GB" sz="2000" dirty="0"/>
                        <a:t>60 mL</a:t>
                      </a:r>
                    </a:p>
                  </a:txBody>
                  <a:tcPr marL="100796" marR="100796" marT="50378" marB="50378">
                    <a:solidFill>
                      <a:srgbClr val="00552D">
                        <a:alpha val="50000"/>
                      </a:srgbClr>
                    </a:solidFill>
                  </a:tcPr>
                </a:tc>
                <a:tc>
                  <a:txBody>
                    <a:bodyPr/>
                    <a:lstStyle/>
                    <a:p>
                      <a:pPr algn="ctr"/>
                      <a:endParaRPr lang="en-GB" sz="2000" dirty="0"/>
                    </a:p>
                    <a:p>
                      <a:pPr algn="ctr"/>
                      <a:r>
                        <a:rPr lang="en-GB" sz="2000" dirty="0"/>
                        <a:t>480 mL</a:t>
                      </a:r>
                    </a:p>
                  </a:txBody>
                  <a:tcPr marL="100796" marR="100796" marT="50378" marB="50378">
                    <a:solidFill>
                      <a:srgbClr val="00552D">
                        <a:alpha val="50000"/>
                      </a:srgbClr>
                    </a:solidFill>
                  </a:tcPr>
                </a:tc>
                <a:extLst>
                  <a:ext uri="{0D108BD9-81ED-4DB2-BD59-A6C34878D82A}">
                    <a16:rowId xmlns:a16="http://schemas.microsoft.com/office/drawing/2014/main" val="10001"/>
                  </a:ext>
                </a:extLst>
              </a:tr>
              <a:tr h="1007917">
                <a:tc>
                  <a:txBody>
                    <a:bodyPr/>
                    <a:lstStyle/>
                    <a:p>
                      <a:pPr algn="l"/>
                      <a:endParaRPr lang="en-GB" sz="2000" dirty="0"/>
                    </a:p>
                    <a:p>
                      <a:pPr algn="l"/>
                      <a:r>
                        <a:rPr lang="en-GB" sz="2000" dirty="0"/>
                        <a:t>1 up to 2 months</a:t>
                      </a:r>
                    </a:p>
                  </a:txBody>
                  <a:tcPr marL="100796" marR="100796" marT="50378" marB="50378">
                    <a:solidFill>
                      <a:srgbClr val="00552D">
                        <a:alpha val="50000"/>
                      </a:srgbClr>
                    </a:solidFill>
                  </a:tcPr>
                </a:tc>
                <a:tc>
                  <a:txBody>
                    <a:bodyPr/>
                    <a:lstStyle/>
                    <a:p>
                      <a:pPr algn="ctr"/>
                      <a:endParaRPr lang="en-GB" sz="2000" dirty="0"/>
                    </a:p>
                    <a:p>
                      <a:pPr algn="ctr"/>
                      <a:r>
                        <a:rPr lang="en-GB" sz="2000" dirty="0"/>
                        <a:t>7</a:t>
                      </a:r>
                    </a:p>
                  </a:txBody>
                  <a:tcPr marL="100796" marR="100796" marT="50378" marB="50378">
                    <a:solidFill>
                      <a:srgbClr val="00552D">
                        <a:alpha val="50000"/>
                      </a:srgbClr>
                    </a:solidFill>
                  </a:tcPr>
                </a:tc>
                <a:tc>
                  <a:txBody>
                    <a:bodyPr/>
                    <a:lstStyle/>
                    <a:p>
                      <a:pPr algn="ctr"/>
                      <a:endParaRPr lang="en-GB" sz="2000" dirty="0"/>
                    </a:p>
                    <a:p>
                      <a:pPr algn="ctr"/>
                      <a:r>
                        <a:rPr lang="en-GB" sz="2000" dirty="0"/>
                        <a:t>90 mL</a:t>
                      </a:r>
                    </a:p>
                  </a:txBody>
                  <a:tcPr marL="100796" marR="100796" marT="50378" marB="50378">
                    <a:solidFill>
                      <a:srgbClr val="00552D">
                        <a:alpha val="50000"/>
                      </a:srgbClr>
                    </a:solidFill>
                  </a:tcPr>
                </a:tc>
                <a:tc>
                  <a:txBody>
                    <a:bodyPr/>
                    <a:lstStyle/>
                    <a:p>
                      <a:pPr algn="ctr"/>
                      <a:endParaRPr lang="en-GB" sz="2000" dirty="0"/>
                    </a:p>
                    <a:p>
                      <a:pPr algn="ctr"/>
                      <a:r>
                        <a:rPr lang="en-GB" sz="2000" dirty="0"/>
                        <a:t>630 mL</a:t>
                      </a:r>
                    </a:p>
                  </a:txBody>
                  <a:tcPr marL="100796" marR="100796" marT="50378" marB="50378">
                    <a:solidFill>
                      <a:srgbClr val="00552D">
                        <a:alpha val="50000"/>
                      </a:srgbClr>
                    </a:solidFill>
                  </a:tcPr>
                </a:tc>
                <a:extLst>
                  <a:ext uri="{0D108BD9-81ED-4DB2-BD59-A6C34878D82A}">
                    <a16:rowId xmlns:a16="http://schemas.microsoft.com/office/drawing/2014/main" val="10002"/>
                  </a:ext>
                </a:extLst>
              </a:tr>
              <a:tr h="1007917">
                <a:tc>
                  <a:txBody>
                    <a:bodyPr/>
                    <a:lstStyle/>
                    <a:p>
                      <a:pPr algn="l"/>
                      <a:endParaRPr lang="en-GB" sz="2000" dirty="0"/>
                    </a:p>
                    <a:p>
                      <a:pPr algn="l"/>
                      <a:r>
                        <a:rPr lang="en-GB" sz="2000" dirty="0"/>
                        <a:t>2 up to 4 months</a:t>
                      </a:r>
                    </a:p>
                  </a:txBody>
                  <a:tcPr marL="100796" marR="100796" marT="50378" marB="50378">
                    <a:solidFill>
                      <a:srgbClr val="00552D">
                        <a:alpha val="50000"/>
                      </a:srgbClr>
                    </a:solidFill>
                  </a:tcPr>
                </a:tc>
                <a:tc>
                  <a:txBody>
                    <a:bodyPr/>
                    <a:lstStyle/>
                    <a:p>
                      <a:pPr algn="ctr"/>
                      <a:endParaRPr lang="en-GB" sz="2000" dirty="0"/>
                    </a:p>
                    <a:p>
                      <a:pPr algn="ctr"/>
                      <a:r>
                        <a:rPr lang="en-GB" sz="2000" dirty="0"/>
                        <a:t>6</a:t>
                      </a:r>
                    </a:p>
                  </a:txBody>
                  <a:tcPr marL="100796" marR="100796" marT="50378" marB="50378">
                    <a:solidFill>
                      <a:srgbClr val="00552D">
                        <a:alpha val="50000"/>
                      </a:srgbClr>
                    </a:solidFill>
                  </a:tcPr>
                </a:tc>
                <a:tc>
                  <a:txBody>
                    <a:bodyPr/>
                    <a:lstStyle/>
                    <a:p>
                      <a:pPr algn="ctr"/>
                      <a:endParaRPr lang="en-GB" sz="2000" dirty="0"/>
                    </a:p>
                    <a:p>
                      <a:pPr algn="ctr"/>
                      <a:r>
                        <a:rPr lang="en-GB" sz="2000" dirty="0"/>
                        <a:t>120 mL</a:t>
                      </a:r>
                    </a:p>
                  </a:txBody>
                  <a:tcPr marL="100796" marR="100796" marT="50378" marB="50378">
                    <a:solidFill>
                      <a:srgbClr val="00552D">
                        <a:alpha val="50000"/>
                      </a:srgbClr>
                    </a:solidFill>
                  </a:tcPr>
                </a:tc>
                <a:tc>
                  <a:txBody>
                    <a:bodyPr/>
                    <a:lstStyle/>
                    <a:p>
                      <a:pPr algn="ctr"/>
                      <a:endParaRPr lang="en-GB" sz="2000" dirty="0"/>
                    </a:p>
                    <a:p>
                      <a:pPr algn="ctr"/>
                      <a:r>
                        <a:rPr lang="en-GB" sz="2000" dirty="0"/>
                        <a:t>720 mL</a:t>
                      </a:r>
                    </a:p>
                  </a:txBody>
                  <a:tcPr marL="100796" marR="100796" marT="50378" marB="50378">
                    <a:solidFill>
                      <a:srgbClr val="00552D">
                        <a:alpha val="50000"/>
                      </a:srgbClr>
                    </a:solidFill>
                  </a:tcPr>
                </a:tc>
                <a:extLst>
                  <a:ext uri="{0D108BD9-81ED-4DB2-BD59-A6C34878D82A}">
                    <a16:rowId xmlns:a16="http://schemas.microsoft.com/office/drawing/2014/main" val="10003"/>
                  </a:ext>
                </a:extLst>
              </a:tr>
              <a:tr h="1007917">
                <a:tc>
                  <a:txBody>
                    <a:bodyPr/>
                    <a:lstStyle/>
                    <a:p>
                      <a:pPr algn="l"/>
                      <a:endParaRPr lang="en-GB" sz="2000" dirty="0"/>
                    </a:p>
                    <a:p>
                      <a:pPr algn="l"/>
                      <a:r>
                        <a:rPr lang="en-GB" sz="2000" dirty="0"/>
                        <a:t>4 up to 6 months</a:t>
                      </a:r>
                    </a:p>
                  </a:txBody>
                  <a:tcPr marL="100796" marR="100796" marT="50378" marB="50378">
                    <a:solidFill>
                      <a:srgbClr val="00552D">
                        <a:alpha val="50000"/>
                      </a:srgbClr>
                    </a:solidFill>
                  </a:tcPr>
                </a:tc>
                <a:tc>
                  <a:txBody>
                    <a:bodyPr/>
                    <a:lstStyle/>
                    <a:p>
                      <a:pPr algn="ctr"/>
                      <a:endParaRPr lang="en-GB" sz="2000" dirty="0"/>
                    </a:p>
                    <a:p>
                      <a:pPr algn="ctr"/>
                      <a:r>
                        <a:rPr lang="en-GB" sz="2000" dirty="0"/>
                        <a:t>6</a:t>
                      </a:r>
                    </a:p>
                  </a:txBody>
                  <a:tcPr marL="100796" marR="100796" marT="50378" marB="50378">
                    <a:solidFill>
                      <a:srgbClr val="00552D">
                        <a:alpha val="50000"/>
                      </a:srgbClr>
                    </a:solidFill>
                  </a:tcPr>
                </a:tc>
                <a:tc>
                  <a:txBody>
                    <a:bodyPr/>
                    <a:lstStyle/>
                    <a:p>
                      <a:pPr algn="ctr"/>
                      <a:endParaRPr lang="en-GB" sz="2000" dirty="0"/>
                    </a:p>
                    <a:p>
                      <a:pPr algn="ctr"/>
                      <a:r>
                        <a:rPr lang="en-GB" sz="2000" dirty="0"/>
                        <a:t>150 mL</a:t>
                      </a:r>
                    </a:p>
                  </a:txBody>
                  <a:tcPr marL="100796" marR="100796" marT="50378" marB="50378">
                    <a:solidFill>
                      <a:srgbClr val="00552D">
                        <a:alpha val="50000"/>
                      </a:srgbClr>
                    </a:solidFill>
                  </a:tcPr>
                </a:tc>
                <a:tc>
                  <a:txBody>
                    <a:bodyPr/>
                    <a:lstStyle/>
                    <a:p>
                      <a:pPr algn="ctr"/>
                      <a:endParaRPr lang="en-GB" sz="2000" dirty="0"/>
                    </a:p>
                    <a:p>
                      <a:pPr algn="ctr"/>
                      <a:r>
                        <a:rPr lang="en-GB" sz="2000" dirty="0"/>
                        <a:t>900 mL</a:t>
                      </a:r>
                    </a:p>
                  </a:txBody>
                  <a:tcPr marL="100796" marR="100796" marT="50378" marB="50378">
                    <a:solidFill>
                      <a:srgbClr val="00552D">
                        <a:alpha val="50000"/>
                      </a:srgbClr>
                    </a:solidFill>
                  </a:tcPr>
                </a:tc>
                <a:extLst>
                  <a:ext uri="{0D108BD9-81ED-4DB2-BD59-A6C34878D82A}">
                    <a16:rowId xmlns:a16="http://schemas.microsoft.com/office/drawing/2014/main" val="10004"/>
                  </a:ext>
                </a:extLst>
              </a:tr>
            </a:tbl>
          </a:graphicData>
        </a:graphic>
      </p:graphicFrame>
      <p:sp>
        <p:nvSpPr>
          <p:cNvPr id="5" name="Text Box 6">
            <a:extLst>
              <a:ext uri="{FF2B5EF4-FFF2-40B4-BE49-F238E27FC236}">
                <a16:creationId xmlns:a16="http://schemas.microsoft.com/office/drawing/2014/main" id="{C7545E1F-6859-6F43-BCFD-FE5879B13A73}"/>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75/3</a:t>
            </a:r>
          </a:p>
        </p:txBody>
      </p:sp>
    </p:spTree>
    <p:extLst>
      <p:ext uri="{BB962C8B-B14F-4D97-AF65-F5344CB8AC3E}">
        <p14:creationId xmlns:p14="http://schemas.microsoft.com/office/powerpoint/2010/main" val="1114762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75/4</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233338" y="1547589"/>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700"/>
              </a:spcAft>
              <a:buFontTx/>
              <a:buNone/>
              <a:defRPr/>
            </a:pPr>
            <a:r>
              <a:rPr lang="en-GB" sz="2700" b="1" dirty="0">
                <a:latin typeface="Alegreya" pitchFamily="2" charset="0"/>
                <a:cs typeface="Arial" panose="020B0604020202020204" pitchFamily="34" charset="0"/>
              </a:rPr>
              <a:t>For babies aged less than 6 months:</a:t>
            </a:r>
          </a:p>
          <a:p>
            <a:pPr>
              <a:lnSpc>
                <a:spcPct val="80000"/>
              </a:lnSpc>
              <a:spcBef>
                <a:spcPts val="0"/>
              </a:spcBef>
              <a:spcAft>
                <a:spcPts val="700"/>
              </a:spcAft>
              <a:buFont typeface="Arial" charset="0"/>
              <a:buChar char="•"/>
              <a:defRPr/>
            </a:pPr>
            <a:r>
              <a:rPr lang="en-GB" sz="2700" dirty="0">
                <a:latin typeface="Alegreya" pitchFamily="2" charset="0"/>
                <a:cs typeface="Arial" panose="020B0604020202020204" pitchFamily="34" charset="0"/>
              </a:rPr>
              <a:t>Commercial infant formula milk if home conditions are met </a:t>
            </a:r>
          </a:p>
          <a:p>
            <a:pPr>
              <a:spcBef>
                <a:spcPts val="0"/>
              </a:spcBef>
              <a:spcAft>
                <a:spcPts val="1800"/>
              </a:spcAft>
              <a:buFont typeface="Arial" charset="0"/>
              <a:buChar char="•"/>
              <a:defRPr/>
            </a:pPr>
            <a:r>
              <a:rPr lang="en-GB" sz="2700" dirty="0">
                <a:latin typeface="Alegreya" pitchFamily="2" charset="0"/>
                <a:cs typeface="Arial" panose="020B0604020202020204" pitchFamily="34" charset="0"/>
              </a:rPr>
              <a:t>Expressed heat-treated breast milk</a:t>
            </a:r>
            <a:endParaRPr lang="en-US" sz="2700" dirty="0">
              <a:latin typeface="Alegreya" pitchFamily="2" charset="0"/>
              <a:cs typeface="Arial" panose="020B0604020202020204" pitchFamily="34" charset="0"/>
            </a:endParaRPr>
          </a:p>
          <a:p>
            <a:pPr marL="0" indent="0">
              <a:lnSpc>
                <a:spcPct val="90000"/>
              </a:lnSpc>
              <a:spcBef>
                <a:spcPts val="0"/>
              </a:spcBef>
              <a:spcAft>
                <a:spcPts val="700"/>
              </a:spcAft>
              <a:buFont typeface="Arial" charset="0"/>
              <a:buNone/>
              <a:defRPr/>
            </a:pPr>
            <a:r>
              <a:rPr lang="en-US" sz="2500" b="1" dirty="0">
                <a:solidFill>
                  <a:srgbClr val="CC0000"/>
                </a:solidFill>
                <a:latin typeface="Alegreya" pitchFamily="2" charset="0"/>
                <a:cs typeface="Arial" panose="020B0604020202020204" pitchFamily="34" charset="0"/>
              </a:rPr>
              <a:t>Home-modified animal milk is not recommended in the first 6 months </a:t>
            </a:r>
            <a:endParaRPr lang="en-GB" sz="2500" b="1" u="sng" dirty="0">
              <a:latin typeface="Alegreya" pitchFamily="2" charset="0"/>
              <a:cs typeface="Arial" panose="020B0604020202020204" pitchFamily="34" charset="0"/>
            </a:endParaRPr>
          </a:p>
          <a:p>
            <a:pPr>
              <a:spcBef>
                <a:spcPts val="0"/>
              </a:spcBef>
              <a:spcAft>
                <a:spcPts val="700"/>
              </a:spcAft>
              <a:buFontTx/>
              <a:buNone/>
              <a:defRPr/>
            </a:pPr>
            <a:r>
              <a:rPr lang="en-GB" sz="2700" b="1" dirty="0">
                <a:latin typeface="Alegreya" pitchFamily="2" charset="0"/>
                <a:cs typeface="Arial" panose="020B0604020202020204" pitchFamily="34" charset="0"/>
              </a:rPr>
              <a:t>For children aged 6 months and older:</a:t>
            </a:r>
          </a:p>
          <a:p>
            <a:pPr>
              <a:lnSpc>
                <a:spcPct val="80000"/>
              </a:lnSpc>
              <a:spcBef>
                <a:spcPts val="0"/>
              </a:spcBef>
              <a:spcAft>
                <a:spcPts val="700"/>
              </a:spcAft>
              <a:buFont typeface="Arial" charset="0"/>
              <a:buChar char="•"/>
              <a:defRPr/>
            </a:pPr>
            <a:r>
              <a:rPr lang="en-US" sz="2700" dirty="0">
                <a:latin typeface="Alegreya" pitchFamily="2" charset="0"/>
                <a:cs typeface="Arial" panose="020B0604020202020204" pitchFamily="34" charset="0"/>
              </a:rPr>
              <a:t>Commercial infant formula milk if home conditions are met</a:t>
            </a:r>
          </a:p>
          <a:p>
            <a:pPr>
              <a:spcBef>
                <a:spcPts val="0"/>
              </a:spcBef>
              <a:spcAft>
                <a:spcPts val="700"/>
              </a:spcAft>
              <a:buFont typeface="Arial" charset="0"/>
              <a:buChar char="•"/>
              <a:defRPr/>
            </a:pPr>
            <a:r>
              <a:rPr lang="en-US" sz="2700" dirty="0">
                <a:latin typeface="Alegreya" pitchFamily="2" charset="0"/>
                <a:cs typeface="Arial" panose="020B0604020202020204" pitchFamily="34" charset="0"/>
              </a:rPr>
              <a:t>Animal milk as part of a diet providing adequate micronutrient intake; boil for infants aged under 12 months</a:t>
            </a:r>
          </a:p>
          <a:p>
            <a:pPr>
              <a:spcBef>
                <a:spcPts val="0"/>
              </a:spcBef>
              <a:spcAft>
                <a:spcPts val="1800"/>
              </a:spcAft>
              <a:buFont typeface="Arial" charset="0"/>
              <a:buChar char="•"/>
              <a:defRPr/>
            </a:pPr>
            <a:r>
              <a:rPr lang="en-US" sz="2700" dirty="0">
                <a:latin typeface="Alegreya" pitchFamily="2" charset="0"/>
                <a:cs typeface="Arial" panose="020B0604020202020204" pitchFamily="34" charset="0"/>
              </a:rPr>
              <a:t>Meals, including milk-only, other foods and combination of milk and other foods, should be provided four or five times per day</a:t>
            </a:r>
          </a:p>
          <a:p>
            <a:pPr marL="0" indent="0">
              <a:spcBef>
                <a:spcPts val="0"/>
              </a:spcBef>
              <a:spcAft>
                <a:spcPts val="700"/>
              </a:spcAft>
              <a:buFontTx/>
              <a:buNone/>
              <a:defRPr/>
            </a:pPr>
            <a:r>
              <a:rPr lang="en-US" sz="2700" dirty="0">
                <a:latin typeface="Alegreya" pitchFamily="2" charset="0"/>
                <a:cs typeface="Arial" panose="020B0604020202020204" pitchFamily="34" charset="0"/>
              </a:rPr>
              <a:t>All children need complementary foods from 6 months of age</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233338" y="106634"/>
            <a:ext cx="9526562" cy="93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Feeding a baby when breastfeeding stops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4279371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76/1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9742586"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800"/>
              </a:spcAft>
              <a:buFont typeface="Arial" charset="0"/>
              <a:buNone/>
              <a:defRPr/>
            </a:pPr>
            <a:r>
              <a:rPr lang="en-GB" sz="3000" dirty="0">
                <a:latin typeface="Alegreya" pitchFamily="2" charset="0"/>
              </a:rPr>
              <a:t>After completing this session, participants will be able to:</a:t>
            </a:r>
          </a:p>
          <a:p>
            <a:pPr>
              <a:spcBef>
                <a:spcPts val="0"/>
              </a:spcBef>
              <a:spcAft>
                <a:spcPts val="800"/>
              </a:spcAft>
              <a:buFont typeface="Arial" charset="0"/>
              <a:buChar char="•"/>
              <a:defRPr/>
            </a:pPr>
            <a:r>
              <a:rPr lang="en-GB" sz="3000" dirty="0">
                <a:latin typeface="Alegreya" pitchFamily="2" charset="0"/>
              </a:rPr>
              <a:t>describe the role of the infant feeding counsellor (in the health facility and in the community) in relation to HIV</a:t>
            </a:r>
          </a:p>
          <a:p>
            <a:pPr>
              <a:spcBef>
                <a:spcPts val="0"/>
              </a:spcBef>
              <a:spcAft>
                <a:spcPts val="800"/>
              </a:spcAft>
              <a:buFont typeface="Arial" charset="0"/>
              <a:buChar char="•"/>
              <a:defRPr/>
            </a:pPr>
            <a:r>
              <a:rPr lang="en-GB" sz="3000" dirty="0">
                <a:latin typeface="Alegreya" pitchFamily="2" charset="0"/>
              </a:rPr>
              <a:t>describe a logical sequence for supporting women living with HIV </a:t>
            </a:r>
          </a:p>
          <a:p>
            <a:pPr>
              <a:spcBef>
                <a:spcPts val="0"/>
              </a:spcBef>
              <a:spcAft>
                <a:spcPts val="800"/>
              </a:spcAft>
              <a:buFont typeface="Arial" charset="0"/>
              <a:buChar char="•"/>
              <a:defRPr/>
            </a:pPr>
            <a:r>
              <a:rPr lang="en-GB" sz="3000" dirty="0">
                <a:latin typeface="Alegreya" pitchFamily="2" charset="0"/>
              </a:rPr>
              <a:t>use appropriate communication skills to provide information</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8950498"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Session 76: Communication and support of infant feeding in the context of HIV </a:t>
            </a:r>
            <a:r>
              <a:rPr lang="en-GB" sz="3600" dirty="0">
                <a:solidFill>
                  <a:srgbClr val="00552D"/>
                </a:solidFill>
                <a:latin typeface="Roboto Medium" panose="02000000000000000000" pitchFamily="2" charset="0"/>
                <a:ea typeface="Roboto Medium" panose="02000000000000000000" pitchFamily="2" charset="0"/>
              </a:rPr>
              <a:t>–</a:t>
            </a:r>
            <a:r>
              <a:rPr lang="en-GB" altLang="en-US" sz="3600" dirty="0">
                <a:solidFill>
                  <a:srgbClr val="00552D"/>
                </a:solidFill>
                <a:latin typeface="Roboto Medium" panose="02000000000000000000" pitchFamily="2" charset="0"/>
                <a:ea typeface="Roboto Medium" panose="02000000000000000000" pitchFamily="2" charset="0"/>
              </a:rPr>
              <a:t>objectives </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214248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76/2</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051645"/>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fontAlgn="auto" hangingPunct="1">
              <a:spcBef>
                <a:spcPts val="0"/>
              </a:spcBef>
              <a:spcAft>
                <a:spcPts val="800"/>
              </a:spcAft>
              <a:defRPr/>
            </a:pPr>
            <a:r>
              <a:rPr lang="en-GB" sz="2700" dirty="0">
                <a:latin typeface="Alegreya" pitchFamily="2" charset="0"/>
              </a:rPr>
              <a:t>Current national health authority infant feeding recommendation (based on the WHO/UNICEF/UNAIDS </a:t>
            </a:r>
            <a:r>
              <a:rPr lang="en-GB" sz="2700" i="1" dirty="0">
                <a:latin typeface="Alegreya" pitchFamily="2" charset="0"/>
              </a:rPr>
              <a:t>Guidelines on HIV and infant feeding 2010</a:t>
            </a:r>
            <a:r>
              <a:rPr lang="en-GB" sz="2700" dirty="0">
                <a:latin typeface="Alegreya" pitchFamily="2" charset="0"/>
              </a:rPr>
              <a:t> with updates in 2016  and the WHO </a:t>
            </a:r>
            <a:r>
              <a:rPr lang="en-GB" sz="2700" i="1" dirty="0">
                <a:latin typeface="Alegreya" pitchFamily="2" charset="0"/>
              </a:rPr>
              <a:t>Consolidated guidelines on the use of antiretroviral drugs for treating and preventing HIV infection </a:t>
            </a:r>
            <a:r>
              <a:rPr lang="en-GB" sz="2700" dirty="0">
                <a:latin typeface="Alegreya" pitchFamily="2" charset="0"/>
              </a:rPr>
              <a:t>in 2016)</a:t>
            </a:r>
          </a:p>
          <a:p>
            <a:pPr eaLnBrk="1" fontAlgn="auto" hangingPunct="1">
              <a:spcBef>
                <a:spcPts val="0"/>
              </a:spcBef>
              <a:spcAft>
                <a:spcPts val="800"/>
              </a:spcAft>
              <a:defRPr/>
            </a:pPr>
            <a:r>
              <a:rPr lang="en-GB" sz="2700" dirty="0">
                <a:latin typeface="Alegreya" pitchFamily="2" charset="0"/>
              </a:rPr>
              <a:t>The skills and knowledge to counsel and support feeding practices of </a:t>
            </a:r>
            <a:r>
              <a:rPr lang="en-GB" sz="2700" b="1" dirty="0">
                <a:latin typeface="Alegreya" pitchFamily="2" charset="0"/>
              </a:rPr>
              <a:t>ALL</a:t>
            </a:r>
            <a:r>
              <a:rPr lang="en-GB" sz="2700" dirty="0">
                <a:latin typeface="Alegreya" pitchFamily="2" charset="0"/>
              </a:rPr>
              <a:t> women whether they are HIV positive or negative  </a:t>
            </a:r>
          </a:p>
          <a:p>
            <a:pPr eaLnBrk="1" fontAlgn="auto" hangingPunct="1">
              <a:spcBef>
                <a:spcPts val="0"/>
              </a:spcBef>
              <a:spcAft>
                <a:spcPts val="800"/>
              </a:spcAft>
              <a:defRPr/>
            </a:pPr>
            <a:r>
              <a:rPr lang="en-GB" sz="2700" dirty="0">
                <a:latin typeface="Alegreya" pitchFamily="2" charset="0"/>
              </a:rPr>
              <a:t>The feeding options related to the national health authority infant feeding recommendation and feeding alternatives for women who choose not to follow the recommendations</a:t>
            </a:r>
          </a:p>
          <a:p>
            <a:pPr eaLnBrk="1" fontAlgn="auto" hangingPunct="1">
              <a:spcBef>
                <a:spcPts val="0"/>
              </a:spcBef>
              <a:spcAft>
                <a:spcPts val="800"/>
              </a:spcAft>
              <a:defRPr/>
            </a:pPr>
            <a:r>
              <a:rPr lang="en-GB" sz="2700" dirty="0">
                <a:latin typeface="Alegreya" pitchFamily="2" charset="0"/>
              </a:rPr>
              <a:t>The knowledge of the national protocol for antiretroviral therapy for pregnant women, infants and young children</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095308"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Knowledge required to support women living with HIV in infant feeding</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3108" y="2018728"/>
            <a:ext cx="9446094" cy="5433517"/>
          </a:xfrm>
          <a:ln>
            <a:solidFill>
              <a:schemeClr val="bg1"/>
            </a:solidFill>
          </a:ln>
        </p:spPr>
        <p:txBody>
          <a:bodyPr rtlCol="0">
            <a:normAutofit fontScale="85000" lnSpcReduction="20000"/>
          </a:bodyPr>
          <a:lstStyle/>
          <a:p>
            <a:pPr marL="0" indent="0" algn="ctr" eaLnBrk="1" fontAlgn="auto" hangingPunct="1">
              <a:spcAft>
                <a:spcPts val="0"/>
              </a:spcAft>
              <a:buNone/>
              <a:defRPr/>
            </a:pPr>
            <a:r>
              <a:rPr lang="en-GB" sz="2400" b="1" dirty="0">
                <a:latin typeface="Alegreya" pitchFamily="2" charset="0"/>
              </a:rPr>
              <a:t>Antenatal period </a:t>
            </a:r>
          </a:p>
          <a:p>
            <a:pPr marL="503972" lvl="1" indent="0" eaLnBrk="1" fontAlgn="auto" hangingPunct="1">
              <a:spcAft>
                <a:spcPts val="0"/>
              </a:spcAft>
              <a:buNone/>
              <a:defRPr/>
            </a:pPr>
            <a:r>
              <a:rPr lang="en-GB" sz="2400" dirty="0">
                <a:latin typeface="Alegreya" pitchFamily="2" charset="0"/>
              </a:rPr>
              <a:t>Explain to all pregnant women, whether known to be infected with HIV or not:</a:t>
            </a:r>
          </a:p>
          <a:p>
            <a:pPr lvl="2" eaLnBrk="1" fontAlgn="auto" hangingPunct="1">
              <a:spcAft>
                <a:spcPts val="0"/>
              </a:spcAft>
              <a:buFont typeface="Arial" panose="020B0604020202020204" pitchFamily="34" charset="0"/>
              <a:buChar char="–"/>
              <a:defRPr/>
            </a:pPr>
            <a:r>
              <a:rPr lang="en-GB" sz="1800" dirty="0">
                <a:latin typeface="Alegreya" pitchFamily="2" charset="0"/>
              </a:rPr>
              <a:t>Your country’s HIV infant feeding recommendations </a:t>
            </a:r>
          </a:p>
          <a:p>
            <a:pPr lvl="2" eaLnBrk="1" fontAlgn="auto" hangingPunct="1">
              <a:spcAft>
                <a:spcPts val="0"/>
              </a:spcAft>
              <a:buFont typeface="Arial" panose="020B0604020202020204" pitchFamily="34" charset="0"/>
              <a:buChar char="–"/>
              <a:defRPr/>
            </a:pPr>
            <a:r>
              <a:rPr lang="en-GB" sz="1800" dirty="0">
                <a:latin typeface="Alegreya" pitchFamily="2" charset="0"/>
              </a:rPr>
              <a:t>General information about infant feeding practices </a:t>
            </a:r>
            <a:br>
              <a:rPr lang="en-GB" sz="1800" dirty="0">
                <a:latin typeface="Alegreya" pitchFamily="2" charset="0"/>
              </a:rPr>
            </a:br>
            <a:endParaRPr lang="en-GB" sz="1800" dirty="0">
              <a:latin typeface="Alegreya" pitchFamily="2" charset="0"/>
            </a:endParaRPr>
          </a:p>
          <a:p>
            <a:pPr marL="0" indent="0" algn="ctr" eaLnBrk="1" fontAlgn="auto" hangingPunct="1">
              <a:spcAft>
                <a:spcPts val="0"/>
              </a:spcAft>
              <a:buNone/>
              <a:defRPr/>
            </a:pPr>
            <a:r>
              <a:rPr lang="en-GB" sz="2400" dirty="0">
                <a:latin typeface="Alegreya" pitchFamily="2" charset="0"/>
              </a:rPr>
              <a:t>Determine the HIV status of women for lifelong ART (recommended by WHO) </a:t>
            </a:r>
            <a:br>
              <a:rPr lang="en-GB" sz="2400" dirty="0">
                <a:latin typeface="Alegreya" pitchFamily="2" charset="0"/>
              </a:rPr>
            </a:br>
            <a:r>
              <a:rPr lang="en-GB" sz="2400" dirty="0">
                <a:latin typeface="Alegreya" pitchFamily="2" charset="0"/>
              </a:rPr>
              <a:t>or ARV prophylaxis</a:t>
            </a:r>
          </a:p>
          <a:p>
            <a:pPr marL="0" indent="0" algn="ctr" eaLnBrk="1" fontAlgn="auto" hangingPunct="1">
              <a:spcAft>
                <a:spcPts val="0"/>
              </a:spcAft>
              <a:buNone/>
              <a:defRPr/>
            </a:pPr>
            <a:endParaRPr lang="en-GB" sz="2400" dirty="0">
              <a:latin typeface="Alegreya" pitchFamily="2" charset="0"/>
            </a:endParaRPr>
          </a:p>
          <a:p>
            <a:pPr marL="0" indent="0" algn="ctr" eaLnBrk="1" fontAlgn="auto" hangingPunct="1">
              <a:spcAft>
                <a:spcPts val="0"/>
              </a:spcAft>
              <a:buNone/>
              <a:defRPr/>
            </a:pPr>
            <a:r>
              <a:rPr lang="en-GB" sz="2400" b="1" dirty="0">
                <a:latin typeface="Alegreya" pitchFamily="2" charset="0"/>
              </a:rPr>
              <a:t>Postnatal period</a:t>
            </a:r>
          </a:p>
          <a:p>
            <a:pPr marL="0" indent="0" algn="ctr" eaLnBrk="1" fontAlgn="auto" hangingPunct="1">
              <a:spcAft>
                <a:spcPts val="0"/>
              </a:spcAft>
              <a:buNone/>
              <a:defRPr/>
            </a:pPr>
            <a:r>
              <a:rPr lang="en-GB" sz="2400" dirty="0">
                <a:latin typeface="Alegreya" pitchFamily="2" charset="0"/>
              </a:rPr>
              <a:t>Support initiation of breastfeeding or replacement feeding</a:t>
            </a:r>
          </a:p>
          <a:p>
            <a:pPr marL="0" indent="0" algn="ctr" eaLnBrk="1" fontAlgn="auto" hangingPunct="1">
              <a:spcAft>
                <a:spcPts val="0"/>
              </a:spcAft>
              <a:buNone/>
              <a:defRPr/>
            </a:pPr>
            <a:r>
              <a:rPr lang="en-GB" sz="2400" dirty="0">
                <a:latin typeface="Alegreya" pitchFamily="2" charset="0"/>
              </a:rPr>
              <a:t>HIV testing</a:t>
            </a:r>
          </a:p>
          <a:p>
            <a:pPr marL="0" indent="0" algn="ctr" eaLnBrk="1" fontAlgn="auto" hangingPunct="1">
              <a:spcAft>
                <a:spcPts val="0"/>
              </a:spcAft>
              <a:buNone/>
              <a:defRPr/>
            </a:pPr>
            <a:endParaRPr lang="en-GB" sz="2400" dirty="0">
              <a:latin typeface="Alegreya" pitchFamily="2" charset="0"/>
            </a:endParaRPr>
          </a:p>
          <a:p>
            <a:pPr marL="0" indent="0" algn="ctr" eaLnBrk="1" fontAlgn="auto" hangingPunct="1">
              <a:spcAft>
                <a:spcPts val="0"/>
              </a:spcAft>
              <a:buNone/>
              <a:defRPr/>
            </a:pPr>
            <a:r>
              <a:rPr lang="en-GB" sz="2400" b="1" dirty="0">
                <a:latin typeface="Alegreya" pitchFamily="2" charset="0"/>
              </a:rPr>
              <a:t>Ongoing support    </a:t>
            </a:r>
          </a:p>
          <a:p>
            <a:pPr marL="0" indent="0" algn="ctr" eaLnBrk="1" fontAlgn="auto" hangingPunct="1">
              <a:spcAft>
                <a:spcPts val="0"/>
              </a:spcAft>
              <a:buNone/>
              <a:defRPr/>
            </a:pPr>
            <a:r>
              <a:rPr lang="en-GB" sz="2400" dirty="0">
                <a:latin typeface="Alegreya" pitchFamily="2" charset="0"/>
              </a:rPr>
              <a:t>Breastfeeding or replacement feeding + ART compliance</a:t>
            </a:r>
          </a:p>
          <a:p>
            <a:pPr marL="0" indent="0" algn="ctr" eaLnBrk="1" fontAlgn="auto" hangingPunct="1">
              <a:spcAft>
                <a:spcPts val="0"/>
              </a:spcAft>
              <a:buNone/>
              <a:defRPr/>
            </a:pPr>
            <a:endParaRPr lang="en-GB" sz="2400" dirty="0">
              <a:latin typeface="Alegreya" pitchFamily="2" charset="0"/>
            </a:endParaRPr>
          </a:p>
          <a:p>
            <a:pPr marL="0" indent="0" algn="ctr" eaLnBrk="1" fontAlgn="auto" hangingPunct="1">
              <a:spcAft>
                <a:spcPts val="0"/>
              </a:spcAft>
              <a:buNone/>
              <a:defRPr/>
            </a:pPr>
            <a:r>
              <a:rPr lang="en-GB" sz="2400" dirty="0">
                <a:latin typeface="Alegreya" pitchFamily="2" charset="0"/>
              </a:rPr>
              <a:t>Complementary feeding</a:t>
            </a:r>
          </a:p>
          <a:p>
            <a:pPr marL="0" indent="0" algn="ctr" eaLnBrk="1" fontAlgn="auto" hangingPunct="1">
              <a:spcAft>
                <a:spcPts val="0"/>
              </a:spcAft>
              <a:buNone/>
              <a:defRPr/>
            </a:pPr>
            <a:endParaRPr lang="en-GB" sz="2400" dirty="0">
              <a:latin typeface="Alegreya" pitchFamily="2" charset="0"/>
            </a:endParaRPr>
          </a:p>
          <a:p>
            <a:pPr marL="0" indent="0" algn="ctr" eaLnBrk="1" fontAlgn="auto" hangingPunct="1">
              <a:spcAft>
                <a:spcPts val="0"/>
              </a:spcAft>
              <a:buNone/>
              <a:defRPr/>
            </a:pPr>
            <a:r>
              <a:rPr lang="en-GB" sz="2400" dirty="0">
                <a:latin typeface="Alegreya" pitchFamily="2" charset="0"/>
              </a:rPr>
              <a:t>Planning to stop breastfeeding</a:t>
            </a:r>
          </a:p>
          <a:p>
            <a:pPr eaLnBrk="1" fontAlgn="auto" hangingPunct="1">
              <a:spcAft>
                <a:spcPts val="0"/>
              </a:spcAft>
              <a:defRPr/>
            </a:pPr>
            <a:endParaRPr lang="en-GB" sz="2646" dirty="0"/>
          </a:p>
        </p:txBody>
      </p:sp>
      <p:sp>
        <p:nvSpPr>
          <p:cNvPr id="4" name="Down Arrow 3"/>
          <p:cNvSpPr/>
          <p:nvPr/>
        </p:nvSpPr>
        <p:spPr>
          <a:xfrm>
            <a:off x="5304231" y="3923522"/>
            <a:ext cx="50747" cy="21635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Down Arrow 4"/>
          <p:cNvSpPr/>
          <p:nvPr/>
        </p:nvSpPr>
        <p:spPr>
          <a:xfrm>
            <a:off x="5304231" y="5075981"/>
            <a:ext cx="50747" cy="21635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Down Arrow 6"/>
          <p:cNvSpPr/>
          <p:nvPr/>
        </p:nvSpPr>
        <p:spPr>
          <a:xfrm>
            <a:off x="5288444" y="6011754"/>
            <a:ext cx="50747" cy="21635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8" name="Down Arrow 7"/>
          <p:cNvSpPr/>
          <p:nvPr/>
        </p:nvSpPr>
        <p:spPr>
          <a:xfrm>
            <a:off x="5278857" y="6588149"/>
            <a:ext cx="50748" cy="21635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Text Box 6">
            <a:extLst>
              <a:ext uri="{FF2B5EF4-FFF2-40B4-BE49-F238E27FC236}">
                <a16:creationId xmlns:a16="http://schemas.microsoft.com/office/drawing/2014/main" id="{B64AD77C-DEA1-8C44-814C-6378CF5CE312}"/>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76/3</a:t>
            </a:r>
          </a:p>
        </p:txBody>
      </p:sp>
      <p:sp>
        <p:nvSpPr>
          <p:cNvPr id="10" name="Rectangle 2">
            <a:extLst>
              <a:ext uri="{FF2B5EF4-FFF2-40B4-BE49-F238E27FC236}">
                <a16:creationId xmlns:a16="http://schemas.microsoft.com/office/drawing/2014/main" id="{12BF3751-12A8-D142-985C-2A9C2CE84D49}"/>
              </a:ext>
            </a:extLst>
          </p:cNvPr>
          <p:cNvSpPr txBox="1">
            <a:spLocks noChangeArrowheads="1"/>
          </p:cNvSpPr>
          <p:nvPr/>
        </p:nvSpPr>
        <p:spPr bwMode="auto">
          <a:xfrm>
            <a:off x="355848" y="331828"/>
            <a:ext cx="9095308"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sz="3600" dirty="0">
                <a:solidFill>
                  <a:srgbClr val="00552D"/>
                </a:solidFill>
                <a:latin typeface="Roboto Medium" panose="02000000000000000000" pitchFamily="2" charset="0"/>
                <a:ea typeface="Roboto Medium" panose="02000000000000000000" pitchFamily="2" charset="0"/>
              </a:rPr>
              <a:t>Flowchart for HIV and infant feeding counselling </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0795363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76/4</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800"/>
              </a:spcAft>
              <a:buFont typeface="Arial" charset="0"/>
              <a:buChar char="•"/>
              <a:defRPr/>
            </a:pPr>
            <a:r>
              <a:rPr lang="en-GB" sz="3000" dirty="0">
                <a:latin typeface="Alegreya" pitchFamily="2" charset="0"/>
                <a:cs typeface="Arial" pitchFamily="34" charset="0"/>
              </a:rPr>
              <a:t>Was this talk easy or difficult to understand? Why?</a:t>
            </a:r>
          </a:p>
          <a:p>
            <a:pPr>
              <a:spcBef>
                <a:spcPts val="0"/>
              </a:spcBef>
              <a:spcAft>
                <a:spcPts val="800"/>
              </a:spcAft>
              <a:buFont typeface="Arial" charset="0"/>
              <a:buChar char="•"/>
              <a:defRPr/>
            </a:pPr>
            <a:r>
              <a:rPr lang="en-GB" sz="3000" dirty="0">
                <a:latin typeface="Alegreya" pitchFamily="2" charset="0"/>
                <a:cs typeface="Arial" pitchFamily="34" charset="0"/>
              </a:rPr>
              <a:t>What did you think about the length of the talk? </a:t>
            </a:r>
          </a:p>
          <a:p>
            <a:pPr>
              <a:spcBef>
                <a:spcPts val="0"/>
              </a:spcBef>
              <a:spcAft>
                <a:spcPts val="800"/>
              </a:spcAft>
              <a:buFont typeface="Arial" charset="0"/>
              <a:buChar char="•"/>
              <a:defRPr/>
            </a:pPr>
            <a:r>
              <a:rPr lang="en-GB" sz="3000" dirty="0">
                <a:latin typeface="Alegreya" pitchFamily="2" charset="0"/>
                <a:cs typeface="Arial" pitchFamily="34" charset="0"/>
              </a:rPr>
              <a:t>What about the language used in the talk?</a:t>
            </a:r>
          </a:p>
          <a:p>
            <a:pPr>
              <a:spcBef>
                <a:spcPts val="0"/>
              </a:spcBef>
              <a:spcAft>
                <a:spcPts val="800"/>
              </a:spcAft>
              <a:buFont typeface="Arial" charset="0"/>
              <a:buChar char="•"/>
              <a:defRPr/>
            </a:pPr>
            <a:r>
              <a:rPr lang="en-GB" sz="3000" dirty="0">
                <a:latin typeface="Alegreya" pitchFamily="2" charset="0"/>
                <a:cs typeface="Arial" pitchFamily="34" charset="0"/>
              </a:rPr>
              <a:t>What did you learn about HIV and infant feeding and the use of antiretroviral drugs? </a:t>
            </a:r>
          </a:p>
          <a:p>
            <a:pPr>
              <a:spcBef>
                <a:spcPts val="0"/>
              </a:spcBef>
              <a:spcAft>
                <a:spcPts val="800"/>
              </a:spcAft>
              <a:buFont typeface="Arial" charset="0"/>
              <a:buChar char="•"/>
              <a:defRPr/>
            </a:pPr>
            <a:r>
              <a:rPr lang="en-GB" sz="3000" dirty="0">
                <a:latin typeface="Alegreya" pitchFamily="2" charset="0"/>
                <a:cs typeface="Arial" pitchFamily="34" charset="0"/>
              </a:rPr>
              <a:t>What “key points” do you remember from this talk?</a:t>
            </a:r>
          </a:p>
          <a:p>
            <a:pPr>
              <a:spcBef>
                <a:spcPts val="0"/>
              </a:spcBef>
              <a:spcAft>
                <a:spcPts val="800"/>
              </a:spcAft>
              <a:buFont typeface="Arial" charset="0"/>
              <a:buChar char="•"/>
              <a:defRPr/>
            </a:pPr>
            <a:r>
              <a:rPr lang="en-GB" sz="3000" dirty="0">
                <a:latin typeface="Alegreya" pitchFamily="2" charset="0"/>
                <a:cs typeface="Arial" pitchFamily="34" charset="0"/>
              </a:rPr>
              <a:t>What might affect what you remember about the talk?  </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Group 1</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2884008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76/5</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800"/>
              </a:spcAft>
            </a:pPr>
            <a:r>
              <a:rPr lang="en-GB" altLang="en-US" sz="3000" dirty="0">
                <a:latin typeface="Alegreya" pitchFamily="2" charset="0"/>
                <a:cs typeface="Arial" panose="020B0604020202020204" pitchFamily="34" charset="0"/>
              </a:rPr>
              <a:t>Do you think the counsellor was an effective communicator?</a:t>
            </a:r>
          </a:p>
          <a:p>
            <a:pPr>
              <a:spcBef>
                <a:spcPts val="0"/>
              </a:spcBef>
              <a:spcAft>
                <a:spcPts val="800"/>
              </a:spcAft>
            </a:pPr>
            <a:r>
              <a:rPr lang="en-GB" altLang="en-US" sz="3000" dirty="0">
                <a:latin typeface="Alegreya" pitchFamily="2" charset="0"/>
                <a:cs typeface="Arial" panose="020B0604020202020204" pitchFamily="34" charset="0"/>
              </a:rPr>
              <a:t>Which communication skills, learnt about in previous sessions, were used?</a:t>
            </a:r>
          </a:p>
          <a:p>
            <a:pPr>
              <a:spcBef>
                <a:spcPts val="0"/>
              </a:spcBef>
              <a:spcAft>
                <a:spcPts val="800"/>
              </a:spcAft>
            </a:pPr>
            <a:r>
              <a:rPr lang="en-GB" altLang="en-US" sz="3000" dirty="0">
                <a:latin typeface="Alegreya" pitchFamily="2" charset="0"/>
                <a:cs typeface="Arial" panose="020B0604020202020204" pitchFamily="34" charset="0"/>
              </a:rPr>
              <a:t>Can you give any examples</a:t>
            </a:r>
          </a:p>
          <a:p>
            <a:pPr>
              <a:spcBef>
                <a:spcPts val="0"/>
              </a:spcBef>
              <a:spcAft>
                <a:spcPts val="800"/>
              </a:spcAft>
            </a:pPr>
            <a:r>
              <a:rPr lang="en-GB" altLang="en-US" sz="3000" dirty="0">
                <a:latin typeface="Alegreya" pitchFamily="2" charset="0"/>
                <a:cs typeface="Arial" panose="020B0604020202020204" pitchFamily="34" charset="0"/>
              </a:rPr>
              <a:t>What did you think about the balance of information given to mothers?</a:t>
            </a:r>
          </a:p>
          <a:p>
            <a:pPr>
              <a:spcBef>
                <a:spcPts val="0"/>
              </a:spcBef>
              <a:spcAft>
                <a:spcPts val="800"/>
              </a:spcAft>
            </a:pPr>
            <a:r>
              <a:rPr lang="en-GB" altLang="en-US" sz="3000" dirty="0">
                <a:latin typeface="Alegreya" pitchFamily="2" charset="0"/>
                <a:cs typeface="Arial" panose="020B0604020202020204" pitchFamily="34" charset="0"/>
              </a:rPr>
              <a:t>Was there anything missing in the talk?</a:t>
            </a:r>
          </a:p>
          <a:p>
            <a:pPr>
              <a:spcBef>
                <a:spcPts val="0"/>
              </a:spcBef>
              <a:spcAft>
                <a:spcPts val="800"/>
              </a:spcAft>
            </a:pPr>
            <a:r>
              <a:rPr lang="en-GB" altLang="en-US" sz="3000" dirty="0">
                <a:latin typeface="Alegreya" pitchFamily="2" charset="0"/>
                <a:cs typeface="Arial" panose="020B0604020202020204" pitchFamily="34" charset="0"/>
              </a:rPr>
              <a:t>What could you do to make the talk more lively?</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Group 2</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34846880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76/6</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800"/>
              </a:spcAft>
            </a:pPr>
            <a:r>
              <a:rPr lang="en-GB" altLang="en-US" sz="3000" dirty="0">
                <a:latin typeface="Alegreya" pitchFamily="2" charset="0"/>
                <a:cs typeface="Arial" panose="020B0604020202020204" pitchFamily="34" charset="0"/>
              </a:rPr>
              <a:t>This was a group talk; how involved in it did you feel?</a:t>
            </a:r>
          </a:p>
          <a:p>
            <a:pPr>
              <a:spcBef>
                <a:spcPts val="0"/>
              </a:spcBef>
              <a:spcAft>
                <a:spcPts val="800"/>
              </a:spcAft>
            </a:pPr>
            <a:r>
              <a:rPr lang="en-GB" altLang="en-US" sz="3000" dirty="0">
                <a:latin typeface="Alegreya" pitchFamily="2" charset="0"/>
                <a:cs typeface="Arial" panose="020B0604020202020204" pitchFamily="34" charset="0"/>
              </a:rPr>
              <a:t>Do any of you have group talks similar to this in your clinics?</a:t>
            </a:r>
          </a:p>
          <a:p>
            <a:pPr>
              <a:spcBef>
                <a:spcPts val="0"/>
              </a:spcBef>
              <a:spcAft>
                <a:spcPts val="800"/>
              </a:spcAft>
            </a:pPr>
            <a:r>
              <a:rPr lang="en-GB" altLang="en-US" sz="3000" dirty="0">
                <a:latin typeface="Alegreya" pitchFamily="2" charset="0"/>
                <a:cs typeface="Arial" panose="020B0604020202020204" pitchFamily="34" charset="0"/>
              </a:rPr>
              <a:t>Would talks like this be possible in your clinics?</a:t>
            </a:r>
          </a:p>
          <a:p>
            <a:pPr>
              <a:spcBef>
                <a:spcPts val="0"/>
              </a:spcBef>
              <a:spcAft>
                <a:spcPts val="800"/>
              </a:spcAft>
            </a:pPr>
            <a:r>
              <a:rPr lang="en-GB" altLang="en-US" sz="3000" dirty="0">
                <a:latin typeface="Alegreya" pitchFamily="2" charset="0"/>
                <a:cs typeface="Arial" panose="020B0604020202020204" pitchFamily="34" charset="0"/>
              </a:rPr>
              <a:t>If not, why?</a:t>
            </a:r>
          </a:p>
          <a:p>
            <a:pPr>
              <a:spcBef>
                <a:spcPts val="0"/>
              </a:spcBef>
              <a:spcAft>
                <a:spcPts val="800"/>
              </a:spcAft>
            </a:pPr>
            <a:r>
              <a:rPr lang="en-GB" altLang="en-US" sz="3000" dirty="0">
                <a:latin typeface="Alegreya" pitchFamily="2" charset="0"/>
                <a:cs typeface="Arial" panose="020B0604020202020204" pitchFamily="34" charset="0"/>
              </a:rPr>
              <a:t>If you were giving the talk, what would you have done differently?</a:t>
            </a:r>
          </a:p>
          <a:p>
            <a:pPr>
              <a:spcBef>
                <a:spcPts val="0"/>
              </a:spcBef>
              <a:spcAft>
                <a:spcPts val="800"/>
              </a:spcAft>
            </a:pPr>
            <a:r>
              <a:rPr lang="en-GB" altLang="en-US" sz="3000" dirty="0">
                <a:latin typeface="Alegreya" pitchFamily="2" charset="0"/>
                <a:cs typeface="Arial" panose="020B0604020202020204" pitchFamily="34" charset="0"/>
              </a:rPr>
              <a:t>How could you make sure pregnant women remember what you have told them in this talk?</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Group 3</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893076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77/1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174634"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800"/>
              </a:spcAft>
              <a:buNone/>
            </a:pPr>
            <a:r>
              <a:rPr lang="en-US" sz="3000" dirty="0">
                <a:latin typeface="Alegreya" pitchFamily="2" charset="0"/>
                <a:cs typeface="Arial" panose="020B0604020202020204" pitchFamily="34" charset="0"/>
              </a:rPr>
              <a:t>At the end of this session, participants will be able to:</a:t>
            </a:r>
          </a:p>
          <a:p>
            <a:pPr>
              <a:spcBef>
                <a:spcPts val="0"/>
              </a:spcBef>
              <a:spcAft>
                <a:spcPts val="800"/>
              </a:spcAft>
            </a:pPr>
            <a:r>
              <a:rPr lang="en-US" sz="3000" dirty="0">
                <a:latin typeface="Alegreya" pitchFamily="2" charset="0"/>
                <a:cs typeface="Arial" panose="020B0604020202020204" pitchFamily="34" charset="0"/>
              </a:rPr>
              <a:t>list ways to ensure implementation of their national health authority infant feeding recommendations</a:t>
            </a:r>
          </a:p>
          <a:p>
            <a:pPr>
              <a:spcBef>
                <a:spcPts val="0"/>
              </a:spcBef>
              <a:spcAft>
                <a:spcPts val="800"/>
              </a:spcAft>
            </a:pPr>
            <a:r>
              <a:rPr lang="en-US" sz="3000" dirty="0">
                <a:latin typeface="Alegreya" pitchFamily="2" charset="0"/>
                <a:cs typeface="Arial" panose="020B0604020202020204" pitchFamily="34" charset="0"/>
              </a:rPr>
              <a:t>list ways to support implementation of the recommendations in their settings</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Session 77: Supporting national health authority infant feeding recommendations for mothers living with HIV </a:t>
            </a:r>
            <a:r>
              <a:rPr lang="en-GB" sz="3600" dirty="0">
                <a:solidFill>
                  <a:srgbClr val="00552D"/>
                </a:solidFill>
                <a:latin typeface="Roboto Medium" panose="02000000000000000000" pitchFamily="2" charset="0"/>
                <a:ea typeface="Roboto Medium" panose="02000000000000000000" pitchFamily="2" charset="0"/>
              </a:rPr>
              <a:t>–</a:t>
            </a:r>
            <a:r>
              <a:rPr lang="en-US"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 objectives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911798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77/2</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7" y="2337568"/>
            <a:ext cx="10253415"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700"/>
              </a:spcAft>
              <a:defRPr/>
            </a:pPr>
            <a:r>
              <a:rPr lang="en-GB" sz="2700" dirty="0">
                <a:latin typeface="Alegreya" pitchFamily="2" charset="0"/>
                <a:cs typeface="Arial" panose="020B0604020202020204" pitchFamily="34" charset="0"/>
              </a:rPr>
              <a:t>Key points of national infant feeding recommendations</a:t>
            </a:r>
          </a:p>
          <a:p>
            <a:pPr eaLnBrk="1" hangingPunct="1">
              <a:spcBef>
                <a:spcPts val="0"/>
              </a:spcBef>
              <a:spcAft>
                <a:spcPts val="700"/>
              </a:spcAft>
              <a:defRPr/>
            </a:pPr>
            <a:r>
              <a:rPr lang="en-GB" sz="2700" dirty="0">
                <a:latin typeface="Alegreya" pitchFamily="2" charset="0"/>
                <a:cs typeface="Arial" panose="020B0604020202020204" pitchFamily="34" charset="0"/>
              </a:rPr>
              <a:t>National provision of ART for women living with HIV</a:t>
            </a:r>
          </a:p>
          <a:p>
            <a:pPr eaLnBrk="1" hangingPunct="1">
              <a:spcBef>
                <a:spcPts val="0"/>
              </a:spcBef>
              <a:spcAft>
                <a:spcPts val="700"/>
              </a:spcAft>
              <a:defRPr/>
            </a:pPr>
            <a:r>
              <a:rPr lang="en-GB" sz="2700" dirty="0">
                <a:latin typeface="Alegreya" pitchFamily="2" charset="0"/>
                <a:cs typeface="Arial" panose="020B0604020202020204" pitchFamily="34" charset="0"/>
              </a:rPr>
              <a:t>National conditions relating to ART, e.g. length of time available  </a:t>
            </a:r>
          </a:p>
          <a:p>
            <a:pPr eaLnBrk="1" hangingPunct="1">
              <a:spcBef>
                <a:spcPts val="0"/>
              </a:spcBef>
              <a:spcAft>
                <a:spcPts val="700"/>
              </a:spcAft>
              <a:defRPr/>
            </a:pPr>
            <a:r>
              <a:rPr lang="en-GB" sz="2700" dirty="0">
                <a:latin typeface="Alegreya" pitchFamily="2" charset="0"/>
                <a:cs typeface="Arial" panose="020B0604020202020204" pitchFamily="34" charset="0"/>
              </a:rPr>
              <a:t>What support is available for mothers living with HIV </a:t>
            </a:r>
          </a:p>
          <a:p>
            <a:pPr eaLnBrk="1" hangingPunct="1">
              <a:spcBef>
                <a:spcPts val="0"/>
              </a:spcBef>
              <a:spcAft>
                <a:spcPts val="700"/>
              </a:spcAft>
              <a:defRPr/>
            </a:pPr>
            <a:r>
              <a:rPr lang="en-GB" sz="2700" dirty="0">
                <a:latin typeface="Alegreya" pitchFamily="2" charset="0"/>
                <a:cs typeface="Arial" panose="020B0604020202020204" pitchFamily="34" charset="0"/>
              </a:rPr>
              <a:t>Provision of follow-up for mothers living with HIV and their babies </a:t>
            </a:r>
          </a:p>
          <a:p>
            <a:pPr>
              <a:spcBef>
                <a:spcPts val="0"/>
              </a:spcBef>
              <a:spcAft>
                <a:spcPts val="700"/>
              </a:spcAft>
              <a:defRPr/>
            </a:pPr>
            <a:r>
              <a:rPr lang="en-GB" sz="2700" dirty="0">
                <a:latin typeface="Alegreya" pitchFamily="2" charset="0"/>
                <a:cs typeface="Arial" panose="020B0604020202020204" pitchFamily="34" charset="0"/>
              </a:rPr>
              <a:t>What support is available for mothers who choose not to follow national recommendations, e.g. free commercial infant formula milk</a:t>
            </a:r>
          </a:p>
          <a:p>
            <a:pPr eaLnBrk="1" hangingPunct="1">
              <a:spcBef>
                <a:spcPts val="0"/>
              </a:spcBef>
              <a:spcAft>
                <a:spcPts val="700"/>
              </a:spcAft>
              <a:defRPr/>
            </a:pPr>
            <a:r>
              <a:rPr lang="en-GB" sz="2700" dirty="0">
                <a:latin typeface="Alegreya" pitchFamily="2" charset="0"/>
                <a:cs typeface="Arial" panose="020B0604020202020204" pitchFamily="34" charset="0"/>
              </a:rPr>
              <a:t>Other</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Overview of (Country) National Health Authority infant feeding recommendations for mothers living with HIV: breastfeeding</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467129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71/3</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spcBef>
                <a:spcPts val="0"/>
              </a:spcBef>
              <a:spcAft>
                <a:spcPts val="800"/>
              </a:spcAft>
              <a:buNone/>
            </a:pPr>
            <a:r>
              <a:rPr lang="en-GB" altLang="en-US" sz="3000" dirty="0">
                <a:latin typeface="Alegreya" pitchFamily="2" charset="0"/>
              </a:rPr>
              <a:t>Young children who get HIV are usually infected:</a:t>
            </a:r>
          </a:p>
          <a:p>
            <a:pPr eaLnBrk="1" hangingPunct="1">
              <a:spcBef>
                <a:spcPts val="0"/>
              </a:spcBef>
              <a:spcAft>
                <a:spcPts val="800"/>
              </a:spcAft>
            </a:pPr>
            <a:r>
              <a:rPr lang="en-GB" altLang="en-US" sz="3000" dirty="0">
                <a:latin typeface="Alegreya" pitchFamily="2" charset="0"/>
              </a:rPr>
              <a:t>during pregnancy across the placenta</a:t>
            </a:r>
          </a:p>
          <a:p>
            <a:pPr eaLnBrk="1" hangingPunct="1">
              <a:spcBef>
                <a:spcPts val="0"/>
              </a:spcBef>
              <a:spcAft>
                <a:spcPts val="800"/>
              </a:spcAft>
            </a:pPr>
            <a:r>
              <a:rPr lang="en-GB" altLang="en-US" sz="3000" dirty="0">
                <a:latin typeface="Alegreya" pitchFamily="2" charset="0"/>
              </a:rPr>
              <a:t>at the time of labour and birth, through blood and secretions</a:t>
            </a:r>
          </a:p>
          <a:p>
            <a:pPr eaLnBrk="1" hangingPunct="1">
              <a:spcBef>
                <a:spcPts val="0"/>
              </a:spcBef>
              <a:spcAft>
                <a:spcPts val="800"/>
              </a:spcAft>
            </a:pPr>
            <a:r>
              <a:rPr lang="en-GB" altLang="en-US" sz="3000" dirty="0">
                <a:latin typeface="Alegreya" pitchFamily="2" charset="0"/>
              </a:rPr>
              <a:t>through breastfeeding or breast-milk feeding</a:t>
            </a:r>
          </a:p>
          <a:p>
            <a:pPr marL="0" indent="0" eaLnBrk="1" hangingPunct="1">
              <a:spcBef>
                <a:spcPts val="0"/>
              </a:spcBef>
              <a:spcAft>
                <a:spcPts val="800"/>
              </a:spcAft>
              <a:buNone/>
            </a:pPr>
            <a:r>
              <a:rPr lang="en-GB" altLang="en-US" sz="3000" dirty="0">
                <a:latin typeface="Alegreya" pitchFamily="2" charset="0"/>
              </a:rPr>
              <a:t>This is called mother-to-child transmission of HIV, or MTCT</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Mother-to-child-transmission of HIV</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6176882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77/3</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700"/>
              </a:spcAft>
              <a:defRPr/>
            </a:pPr>
            <a:r>
              <a:rPr lang="en-GB" sz="2700" dirty="0">
                <a:latin typeface="Alegreya" pitchFamily="2" charset="0"/>
                <a:cs typeface="Arial" panose="020B0604020202020204" pitchFamily="34" charset="0"/>
              </a:rPr>
              <a:t>Key points of national infant feeding recommendations</a:t>
            </a:r>
          </a:p>
          <a:p>
            <a:pPr eaLnBrk="1" hangingPunct="1">
              <a:spcBef>
                <a:spcPts val="0"/>
              </a:spcBef>
              <a:spcAft>
                <a:spcPts val="700"/>
              </a:spcAft>
              <a:defRPr/>
            </a:pPr>
            <a:r>
              <a:rPr lang="en-GB" sz="2700" dirty="0">
                <a:latin typeface="Alegreya" pitchFamily="2" charset="0"/>
                <a:cs typeface="Arial" panose="020B0604020202020204" pitchFamily="34" charset="0"/>
              </a:rPr>
              <a:t>Free provision of commercial infant formula milk?</a:t>
            </a:r>
          </a:p>
          <a:p>
            <a:pPr eaLnBrk="1" hangingPunct="1">
              <a:spcBef>
                <a:spcPts val="0"/>
              </a:spcBef>
              <a:spcAft>
                <a:spcPts val="700"/>
              </a:spcAft>
              <a:defRPr/>
            </a:pPr>
            <a:r>
              <a:rPr lang="en-GB" sz="2700" dirty="0">
                <a:latin typeface="Alegreya" pitchFamily="2" charset="0"/>
                <a:cs typeface="Arial" panose="020B0604020202020204" pitchFamily="34" charset="0"/>
              </a:rPr>
              <a:t>Conditions relating to infant formula milk, e.g. length of time available; clean water; feeding bottles/cups; fuel</a:t>
            </a:r>
          </a:p>
          <a:p>
            <a:pPr eaLnBrk="1" hangingPunct="1">
              <a:spcBef>
                <a:spcPts val="0"/>
              </a:spcBef>
              <a:spcAft>
                <a:spcPts val="700"/>
              </a:spcAft>
              <a:defRPr/>
            </a:pPr>
            <a:r>
              <a:rPr lang="en-GB" sz="2700" dirty="0">
                <a:latin typeface="Alegreya" pitchFamily="2" charset="0"/>
                <a:cs typeface="Arial" panose="020B0604020202020204" pitchFamily="34" charset="0"/>
              </a:rPr>
              <a:t>What support is provided for mothers living with HIV </a:t>
            </a:r>
          </a:p>
          <a:p>
            <a:pPr eaLnBrk="1" hangingPunct="1">
              <a:spcBef>
                <a:spcPts val="0"/>
              </a:spcBef>
              <a:spcAft>
                <a:spcPts val="700"/>
              </a:spcAft>
              <a:defRPr/>
            </a:pPr>
            <a:r>
              <a:rPr lang="en-GB" sz="2700" dirty="0">
                <a:latin typeface="Alegreya" pitchFamily="2" charset="0"/>
                <a:cs typeface="Arial" panose="020B0604020202020204" pitchFamily="34" charset="0"/>
              </a:rPr>
              <a:t>Provision of follow-up for mothers living with HIV and their babies </a:t>
            </a:r>
          </a:p>
          <a:p>
            <a:pPr eaLnBrk="1" hangingPunct="1">
              <a:spcBef>
                <a:spcPts val="0"/>
              </a:spcBef>
              <a:spcAft>
                <a:spcPts val="700"/>
              </a:spcAft>
              <a:defRPr/>
            </a:pPr>
            <a:r>
              <a:rPr lang="en-GB" sz="2700" dirty="0">
                <a:latin typeface="Alegreya" pitchFamily="2" charset="0"/>
                <a:cs typeface="Arial" panose="020B0604020202020204" pitchFamily="34" charset="0"/>
              </a:rPr>
              <a:t>What support is available for mothers who choose not to follow </a:t>
            </a:r>
            <a:r>
              <a:rPr lang="en-GB" sz="2700">
                <a:latin typeface="Alegreya" pitchFamily="2" charset="0"/>
                <a:cs typeface="Arial" panose="020B0604020202020204" pitchFamily="34" charset="0"/>
              </a:rPr>
              <a:t>national recommendations, </a:t>
            </a:r>
            <a:r>
              <a:rPr lang="en-GB" sz="2700" dirty="0">
                <a:latin typeface="Alegreya" pitchFamily="2" charset="0"/>
                <a:cs typeface="Arial" panose="020B0604020202020204" pitchFamily="34" charset="0"/>
              </a:rPr>
              <a:t>e.g. provision of ART and for how long</a:t>
            </a:r>
          </a:p>
          <a:p>
            <a:pPr eaLnBrk="1" hangingPunct="1">
              <a:spcBef>
                <a:spcPts val="0"/>
              </a:spcBef>
              <a:spcAft>
                <a:spcPts val="700"/>
              </a:spcAft>
              <a:defRPr/>
            </a:pPr>
            <a:r>
              <a:rPr lang="en-GB" sz="2700" dirty="0">
                <a:latin typeface="Alegreya" pitchFamily="2" charset="0"/>
                <a:cs typeface="Arial" panose="020B0604020202020204" pitchFamily="34" charset="0"/>
              </a:rPr>
              <a:t>Other</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98570"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Overview of (Country) National Health Authority infant feeding recommendations for mothers living with HIV: replacement feeding</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2891665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77/4</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8878490"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lvl="0">
              <a:spcBef>
                <a:spcPts val="0"/>
              </a:spcBef>
              <a:spcAft>
                <a:spcPts val="800"/>
              </a:spcAft>
            </a:pPr>
            <a:r>
              <a:rPr lang="en-GB" sz="3000" dirty="0">
                <a:latin typeface="Alegreya" pitchFamily="2" charset="0"/>
                <a:cs typeface="Arial" panose="020B0604020202020204" pitchFamily="34" charset="0"/>
              </a:rPr>
              <a:t>What changes have to be made in your current place of work to implement this decision? </a:t>
            </a:r>
          </a:p>
          <a:p>
            <a:pPr lvl="0">
              <a:spcBef>
                <a:spcPts val="0"/>
              </a:spcBef>
              <a:spcAft>
                <a:spcPts val="800"/>
              </a:spcAft>
            </a:pPr>
            <a:r>
              <a:rPr lang="en-GB" sz="3000" dirty="0">
                <a:latin typeface="Alegreya" pitchFamily="2" charset="0"/>
                <a:cs typeface="Arial" panose="020B0604020202020204" pitchFamily="34" charset="0"/>
              </a:rPr>
              <a:t>How will this change the way that you work?</a:t>
            </a:r>
          </a:p>
          <a:p>
            <a:pPr lvl="0">
              <a:spcBef>
                <a:spcPts val="0"/>
              </a:spcBef>
              <a:spcAft>
                <a:spcPts val="800"/>
              </a:spcAft>
            </a:pPr>
            <a:r>
              <a:rPr lang="en-GB" sz="3000" dirty="0">
                <a:latin typeface="Alegreya" pitchFamily="2" charset="0"/>
                <a:cs typeface="Arial" panose="020B0604020202020204" pitchFamily="34" charset="0"/>
              </a:rPr>
              <a:t>What will change for the women who attend your health facility</a:t>
            </a:r>
          </a:p>
          <a:p>
            <a:pPr lvl="0">
              <a:spcBef>
                <a:spcPts val="0"/>
              </a:spcBef>
              <a:spcAft>
                <a:spcPts val="800"/>
              </a:spcAft>
            </a:pPr>
            <a:r>
              <a:rPr lang="en-GB" sz="3000" dirty="0">
                <a:latin typeface="Alegreya" pitchFamily="2" charset="0"/>
                <a:cs typeface="Arial" panose="020B0604020202020204" pitchFamily="34" charset="0"/>
              </a:rPr>
              <a:t>What challenges will you face?</a:t>
            </a:r>
          </a:p>
          <a:p>
            <a:pPr lvl="0">
              <a:spcBef>
                <a:spcPts val="0"/>
              </a:spcBef>
              <a:spcAft>
                <a:spcPts val="800"/>
              </a:spcAft>
            </a:pPr>
            <a:r>
              <a:rPr lang="en-GB" sz="3000" dirty="0">
                <a:latin typeface="Alegreya" pitchFamily="2" charset="0"/>
                <a:cs typeface="Arial" panose="020B0604020202020204" pitchFamily="34" charset="0"/>
              </a:rPr>
              <a:t>How can you overcome these challenges</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88660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Card 1:	Breastfeeding</a:t>
            </a:r>
          </a:p>
          <a:p>
            <a:pPr algn="l"/>
            <a:r>
              <a:rPr lang="en-GB" sz="3000" dirty="0">
                <a:solidFill>
                  <a:srgbClr val="00552D"/>
                </a:solidFill>
                <a:latin typeface="Roboto Medium" panose="02000000000000000000" pitchFamily="2" charset="0"/>
                <a:ea typeface="Roboto Medium" panose="02000000000000000000" pitchFamily="2" charset="0"/>
                <a:cs typeface="Arial" panose="020B0604020202020204" pitchFamily="34" charset="0"/>
              </a:rPr>
              <a:t>Your national authority has decided that all women living with HIV will breastfeed their babies</a:t>
            </a:r>
          </a:p>
          <a:p>
            <a:pPr algn="l"/>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5835343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77/5</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lvl="0">
              <a:spcBef>
                <a:spcPts val="0"/>
              </a:spcBef>
              <a:spcAft>
                <a:spcPts val="800"/>
              </a:spcAft>
            </a:pPr>
            <a:r>
              <a:rPr lang="en-GB" sz="3000" dirty="0">
                <a:latin typeface="Alegreya" pitchFamily="2" charset="0"/>
                <a:cs typeface="Arial" pitchFamily="34" charset="0"/>
              </a:rPr>
              <a:t>What changes have to be made in your current place of work to implement this decision? </a:t>
            </a:r>
          </a:p>
          <a:p>
            <a:pPr lvl="0">
              <a:spcBef>
                <a:spcPts val="0"/>
              </a:spcBef>
              <a:spcAft>
                <a:spcPts val="800"/>
              </a:spcAft>
            </a:pPr>
            <a:r>
              <a:rPr lang="en-GB" sz="3000" dirty="0">
                <a:latin typeface="Alegreya" pitchFamily="2" charset="0"/>
                <a:cs typeface="Arial" pitchFamily="34" charset="0"/>
              </a:rPr>
              <a:t>How will this change the way that you work?</a:t>
            </a:r>
          </a:p>
          <a:p>
            <a:pPr lvl="0">
              <a:spcBef>
                <a:spcPts val="0"/>
              </a:spcBef>
              <a:spcAft>
                <a:spcPts val="800"/>
              </a:spcAft>
            </a:pPr>
            <a:r>
              <a:rPr lang="en-GB" sz="3000" dirty="0">
                <a:latin typeface="Alegreya" pitchFamily="2" charset="0"/>
                <a:cs typeface="Arial" pitchFamily="34" charset="0"/>
              </a:rPr>
              <a:t>What will change for the women who attend your health facility</a:t>
            </a:r>
          </a:p>
          <a:p>
            <a:pPr lvl="0">
              <a:spcBef>
                <a:spcPts val="0"/>
              </a:spcBef>
              <a:spcAft>
                <a:spcPts val="800"/>
              </a:spcAft>
            </a:pPr>
            <a:r>
              <a:rPr lang="en-GB" sz="3000" dirty="0">
                <a:latin typeface="Alegreya" pitchFamily="2" charset="0"/>
                <a:cs typeface="Arial" pitchFamily="34" charset="0"/>
              </a:rPr>
              <a:t>What challenges will you face?</a:t>
            </a:r>
          </a:p>
          <a:p>
            <a:pPr lvl="0">
              <a:spcBef>
                <a:spcPts val="0"/>
              </a:spcBef>
              <a:spcAft>
                <a:spcPts val="800"/>
              </a:spcAft>
            </a:pPr>
            <a:r>
              <a:rPr lang="en-GB" sz="3000" dirty="0">
                <a:latin typeface="Alegreya" pitchFamily="2" charset="0"/>
                <a:cs typeface="Arial" pitchFamily="34" charset="0"/>
              </a:rPr>
              <a:t>How can you overcome these challenges</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Card 2:	Replacement feeding</a:t>
            </a:r>
          </a:p>
          <a:p>
            <a:pPr algn="l"/>
            <a:r>
              <a:rPr lang="en-GB" sz="3000" dirty="0">
                <a:solidFill>
                  <a:srgbClr val="00552D"/>
                </a:solidFill>
                <a:latin typeface="Roboto Medium" panose="02000000000000000000" pitchFamily="2" charset="0"/>
                <a:ea typeface="Roboto Medium" panose="02000000000000000000" pitchFamily="2" charset="0"/>
                <a:cs typeface="Arial" panose="020B0604020202020204" pitchFamily="34" charset="0"/>
              </a:rPr>
              <a:t>Your national authority has decided that all women living with HIV will replacement feed their babies</a:t>
            </a:r>
          </a:p>
          <a:p>
            <a:pPr algn="l"/>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5945745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78/1</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700"/>
              </a:spcAft>
              <a:buNone/>
              <a:defRPr/>
            </a:pPr>
            <a:endParaRPr lang="en-GB" altLang="en-US" sz="2900" dirty="0">
              <a:latin typeface="Alegreya" pitchFamily="2" charset="0"/>
              <a:cs typeface="Arial" panose="020B0604020202020204" pitchFamily="34" charset="0"/>
            </a:endParaRPr>
          </a:p>
          <a:p>
            <a:pPr marL="0" indent="0">
              <a:spcBef>
                <a:spcPts val="0"/>
              </a:spcBef>
              <a:spcAft>
                <a:spcPts val="700"/>
              </a:spcAft>
              <a:buNone/>
              <a:defRPr/>
            </a:pPr>
            <a:r>
              <a:rPr lang="en-GB" altLang="en-US" sz="2900" dirty="0">
                <a:latin typeface="Alegreya" pitchFamily="2" charset="0"/>
                <a:cs typeface="Arial" panose="020B0604020202020204" pitchFamily="34" charset="0"/>
              </a:rPr>
              <a:t>After completing this session, participants will be able to:</a:t>
            </a:r>
          </a:p>
          <a:p>
            <a:pPr marL="457200" indent="-457200">
              <a:spcBef>
                <a:spcPts val="0"/>
              </a:spcBef>
              <a:spcAft>
                <a:spcPts val="700"/>
              </a:spcAft>
              <a:buFont typeface="Arial" panose="020B0604020202020204" pitchFamily="34" charset="0"/>
              <a:buChar char="•"/>
              <a:defRPr/>
            </a:pPr>
            <a:r>
              <a:rPr lang="en-GB" sz="2900" dirty="0">
                <a:latin typeface="Alegreya" pitchFamily="2" charset="0"/>
                <a:cs typeface="Arial" panose="020B0604020202020204" pitchFamily="34" charset="0"/>
              </a:rPr>
              <a:t>demonstrate how to prepare commercial infant formula milk</a:t>
            </a:r>
            <a:endParaRPr lang="en-US" sz="2900" dirty="0">
              <a:latin typeface="Alegreya" pitchFamily="2" charset="0"/>
              <a:cs typeface="Arial" panose="020B0604020202020204" pitchFamily="34" charset="0"/>
            </a:endParaRPr>
          </a:p>
          <a:p>
            <a:pPr marL="457200" indent="-457200">
              <a:spcBef>
                <a:spcPts val="0"/>
              </a:spcBef>
              <a:spcAft>
                <a:spcPts val="700"/>
              </a:spcAft>
              <a:buFont typeface="Arial" panose="020B0604020202020204" pitchFamily="34" charset="0"/>
              <a:buChar char="•"/>
              <a:defRPr/>
            </a:pPr>
            <a:r>
              <a:rPr lang="en-GB" sz="2900" dirty="0">
                <a:latin typeface="Alegreya" pitchFamily="2" charset="0"/>
                <a:cs typeface="Arial" panose="020B0604020202020204" pitchFamily="34" charset="0"/>
              </a:rPr>
              <a:t>demonstrate how to heat-treat expressed breast milk</a:t>
            </a:r>
            <a:endParaRPr lang="en-US" sz="2900" dirty="0">
              <a:latin typeface="Alegreya" pitchFamily="2" charset="0"/>
              <a:cs typeface="Arial" panose="020B0604020202020204" pitchFamily="34" charset="0"/>
            </a:endParaRPr>
          </a:p>
          <a:p>
            <a:pPr marL="457200" indent="-457200">
              <a:spcBef>
                <a:spcPts val="0"/>
              </a:spcBef>
              <a:spcAft>
                <a:spcPts val="700"/>
              </a:spcAft>
              <a:buFont typeface="Arial" panose="020B0604020202020204" pitchFamily="34" charset="0"/>
              <a:buChar char="•"/>
              <a:defRPr/>
            </a:pPr>
            <a:r>
              <a:rPr lang="en-GB" sz="2900" dirty="0">
                <a:latin typeface="Alegreya" pitchFamily="2" charset="0"/>
                <a:cs typeface="Arial" panose="020B0604020202020204" pitchFamily="34" charset="0"/>
              </a:rPr>
              <a:t>calculate the amount of commercial infant formula milk needed for an infant who is not breastfed</a:t>
            </a:r>
            <a:endParaRPr lang="en-US" sz="2900" dirty="0">
              <a:latin typeface="Alegreya" pitchFamily="2" charset="0"/>
              <a:cs typeface="Arial" panose="020B0604020202020204" pitchFamily="34" charset="0"/>
            </a:endParaRPr>
          </a:p>
          <a:p>
            <a:pPr marL="457200" indent="-457200">
              <a:spcBef>
                <a:spcPts val="0"/>
              </a:spcBef>
              <a:spcAft>
                <a:spcPts val="700"/>
              </a:spcAft>
              <a:buFont typeface="Arial" panose="020B0604020202020204" pitchFamily="34" charset="0"/>
              <a:buChar char="•"/>
              <a:defRPr/>
            </a:pPr>
            <a:r>
              <a:rPr lang="en-GB" sz="2900" dirty="0">
                <a:latin typeface="Alegreya" pitchFamily="2" charset="0"/>
                <a:cs typeface="Arial" panose="020B0604020202020204" pitchFamily="34" charset="0"/>
              </a:rPr>
              <a:t>translate measures into a mother's home utensils</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Session 78: Practical session: Preparation of milk feeds for babies who require expressed breast milk or replacement feeding </a:t>
            </a:r>
            <a:r>
              <a:rPr lang="en-GB" sz="3600" dirty="0">
                <a:solidFill>
                  <a:srgbClr val="00552D"/>
                </a:solidFill>
                <a:latin typeface="Roboto Medium" panose="02000000000000000000" pitchFamily="2" charset="0"/>
                <a:ea typeface="Roboto Medium" panose="02000000000000000000" pitchFamily="2" charset="0"/>
              </a:rPr>
              <a:t>–</a:t>
            </a:r>
            <a:r>
              <a:rPr lang="en-GB" sz="3600" dirty="0">
                <a:solidFill>
                  <a:srgbClr val="00552D"/>
                </a:solidFill>
                <a:latin typeface="Roboto Medium" panose="02000000000000000000" pitchFamily="2" charset="0"/>
                <a:ea typeface="Roboto Medium" panose="02000000000000000000" pitchFamily="2" charset="0"/>
                <a:cs typeface="Arial" panose="020B0604020202020204" pitchFamily="34" charset="0"/>
              </a:rPr>
              <a:t> objectives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35677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306122" y="208272"/>
            <a:ext cx="10079567" cy="1377190"/>
          </a:xfrm>
        </p:spPr>
        <p:txBody>
          <a:bodyPr rtlCol="0">
            <a:noAutofit/>
          </a:bodyPr>
          <a:lstStyle/>
          <a:p>
            <a:pPr algn="l" eaLnBrk="1" fontAlgn="auto" hangingPunct="1">
              <a:spcAft>
                <a:spcPts val="0"/>
              </a:spcAft>
              <a:defRPr/>
            </a:pPr>
            <a:r>
              <a:rPr lang="en-US" sz="3200">
                <a:solidFill>
                  <a:srgbClr val="00552D"/>
                </a:solidFill>
                <a:latin typeface="Roboto Medium" panose="02000000000000000000" pitchFamily="2" charset="0"/>
                <a:ea typeface="Roboto Medium" panose="02000000000000000000" pitchFamily="2" charset="0"/>
              </a:rPr>
              <a:t>Risk of mother-to-child transmission in pregnancy, </a:t>
            </a:r>
            <a:r>
              <a:rPr lang="en-GB" sz="3200">
                <a:solidFill>
                  <a:srgbClr val="00552D"/>
                </a:solidFill>
                <a:latin typeface="Roboto Medium" panose="02000000000000000000" pitchFamily="2" charset="0"/>
                <a:ea typeface="Roboto Medium" panose="02000000000000000000" pitchFamily="2" charset="0"/>
              </a:rPr>
              <a:t>labour</a:t>
            </a:r>
            <a:r>
              <a:rPr lang="en-US" sz="3200">
                <a:solidFill>
                  <a:srgbClr val="00552D"/>
                </a:solidFill>
                <a:latin typeface="Roboto Medium" panose="02000000000000000000" pitchFamily="2" charset="0"/>
                <a:ea typeface="Roboto Medium" panose="02000000000000000000" pitchFamily="2" charset="0"/>
              </a:rPr>
              <a:t> and delivery, and breastfeeding for 2 years:  </a:t>
            </a:r>
            <a:br>
              <a:rPr lang="en-US" sz="3200">
                <a:solidFill>
                  <a:srgbClr val="00552D"/>
                </a:solidFill>
                <a:latin typeface="Roboto Medium" panose="02000000000000000000" pitchFamily="2" charset="0"/>
                <a:ea typeface="Roboto Medium" panose="02000000000000000000" pitchFamily="2" charset="0"/>
              </a:rPr>
            </a:br>
            <a:r>
              <a:rPr lang="en-US" sz="3200" b="1">
                <a:solidFill>
                  <a:srgbClr val="FF0000"/>
                </a:solidFill>
                <a:latin typeface="Roboto Medium" panose="02000000000000000000" pitchFamily="2" charset="0"/>
                <a:ea typeface="Roboto Medium" panose="02000000000000000000" pitchFamily="2" charset="0"/>
              </a:rPr>
              <a:t>without</a:t>
            </a:r>
            <a:r>
              <a:rPr lang="en-US" sz="3200" b="1">
                <a:solidFill>
                  <a:srgbClr val="00552D"/>
                </a:solidFill>
                <a:latin typeface="Roboto Medium" panose="02000000000000000000" pitchFamily="2" charset="0"/>
                <a:ea typeface="Roboto Medium" panose="02000000000000000000" pitchFamily="2" charset="0"/>
              </a:rPr>
              <a:t> </a:t>
            </a:r>
            <a:r>
              <a:rPr lang="en-US" sz="3200">
                <a:solidFill>
                  <a:srgbClr val="00552D"/>
                </a:solidFill>
                <a:latin typeface="Roboto Medium" panose="02000000000000000000" pitchFamily="2" charset="0"/>
                <a:ea typeface="Roboto Medium" panose="02000000000000000000" pitchFamily="2" charset="0"/>
              </a:rPr>
              <a:t>and</a:t>
            </a:r>
            <a:r>
              <a:rPr lang="en-US" sz="3200" b="1">
                <a:solidFill>
                  <a:srgbClr val="00552D"/>
                </a:solidFill>
                <a:latin typeface="Roboto Medium" panose="02000000000000000000" pitchFamily="2" charset="0"/>
                <a:ea typeface="Roboto Medium" panose="02000000000000000000" pitchFamily="2" charset="0"/>
              </a:rPr>
              <a:t> </a:t>
            </a:r>
            <a:r>
              <a:rPr lang="en-US" sz="3200" b="1">
                <a:solidFill>
                  <a:srgbClr val="FF0000"/>
                </a:solidFill>
                <a:latin typeface="Roboto Medium" panose="02000000000000000000" pitchFamily="2" charset="0"/>
                <a:ea typeface="Roboto Medium" panose="02000000000000000000" pitchFamily="2" charset="0"/>
              </a:rPr>
              <a:t>with</a:t>
            </a:r>
            <a:r>
              <a:rPr lang="en-US" sz="3200">
                <a:solidFill>
                  <a:srgbClr val="00552D"/>
                </a:solidFill>
                <a:latin typeface="Roboto Medium" panose="02000000000000000000" pitchFamily="2" charset="0"/>
                <a:ea typeface="Roboto Medium" panose="02000000000000000000" pitchFamily="2" charset="0"/>
              </a:rPr>
              <a:t> ART</a:t>
            </a:r>
            <a:endParaRPr lang="en-GB" sz="3200" dirty="0">
              <a:solidFill>
                <a:srgbClr val="00552D"/>
              </a:solidFill>
              <a:latin typeface="Roboto Medium" panose="02000000000000000000" pitchFamily="2" charset="0"/>
              <a:ea typeface="Roboto Medium" panose="02000000000000000000" pitchFamily="2" charset="0"/>
            </a:endParaRPr>
          </a:p>
        </p:txBody>
      </p:sp>
      <p:sp>
        <p:nvSpPr>
          <p:cNvPr id="40" name="Text Box 6">
            <a:extLst>
              <a:ext uri="{FF2B5EF4-FFF2-40B4-BE49-F238E27FC236}">
                <a16:creationId xmlns:a16="http://schemas.microsoft.com/office/drawing/2014/main" id="{58E3F673-B488-C148-8FB1-1D160A06B537}"/>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a:latin typeface="Roboto Black" panose="02000000000000000000" pitchFamily="2" charset="0"/>
                <a:ea typeface="Roboto Black" panose="02000000000000000000" pitchFamily="2" charset="0"/>
              </a:rPr>
              <a:t>71/4</a:t>
            </a:r>
            <a:endParaRPr lang="en-GB" altLang="en-US" sz="2000" b="1" dirty="0">
              <a:latin typeface="Roboto Black" panose="02000000000000000000" pitchFamily="2" charset="0"/>
              <a:ea typeface="Roboto Black" panose="02000000000000000000" pitchFamily="2" charset="0"/>
            </a:endParaRPr>
          </a:p>
        </p:txBody>
      </p:sp>
      <p:pic>
        <p:nvPicPr>
          <p:cNvPr id="5" name="Picture 4">
            <a:extLst>
              <a:ext uri="{FF2B5EF4-FFF2-40B4-BE49-F238E27FC236}">
                <a16:creationId xmlns:a16="http://schemas.microsoft.com/office/drawing/2014/main" id="{67F9852F-38C2-6149-9347-4CF4F7BFBD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884" y="1907629"/>
            <a:ext cx="9784044" cy="5285010"/>
          </a:xfrm>
          <a:prstGeom prst="rect">
            <a:avLst/>
          </a:prstGeom>
        </p:spPr>
      </p:pic>
    </p:spTree>
    <p:extLst>
      <p:ext uri="{BB962C8B-B14F-4D97-AF65-F5344CB8AC3E}">
        <p14:creationId xmlns:p14="http://schemas.microsoft.com/office/powerpoint/2010/main" val="3320555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71/5</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337568"/>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spcBef>
                <a:spcPts val="0"/>
              </a:spcBef>
              <a:spcAft>
                <a:spcPts val="0"/>
              </a:spcAft>
            </a:pPr>
            <a:r>
              <a:rPr lang="en-GB" altLang="en-US" sz="2900" dirty="0">
                <a:latin typeface="Alegreya" pitchFamily="2" charset="0"/>
              </a:rPr>
              <a:t>Increasing risk</a:t>
            </a:r>
          </a:p>
          <a:p>
            <a:pPr lvl="1" eaLnBrk="1" hangingPunct="1">
              <a:spcBef>
                <a:spcPts val="0"/>
              </a:spcBef>
              <a:spcAft>
                <a:spcPts val="0"/>
              </a:spcAft>
            </a:pPr>
            <a:r>
              <a:rPr lang="en-GB" altLang="en-US" sz="2900" dirty="0">
                <a:latin typeface="Alegreya" pitchFamily="2" charset="0"/>
              </a:rPr>
              <a:t>Recent infection with HIV</a:t>
            </a:r>
          </a:p>
          <a:p>
            <a:pPr lvl="1" eaLnBrk="1" hangingPunct="1">
              <a:spcBef>
                <a:spcPts val="0"/>
              </a:spcBef>
              <a:spcAft>
                <a:spcPts val="0"/>
              </a:spcAft>
            </a:pPr>
            <a:r>
              <a:rPr lang="en-GB" altLang="en-US" sz="2900" dirty="0">
                <a:latin typeface="Alegreya" pitchFamily="2" charset="0"/>
              </a:rPr>
              <a:t>Severity of HIV infection</a:t>
            </a:r>
          </a:p>
          <a:p>
            <a:pPr lvl="1" eaLnBrk="1" hangingPunct="1">
              <a:spcBef>
                <a:spcPts val="0"/>
              </a:spcBef>
              <a:spcAft>
                <a:spcPts val="0"/>
              </a:spcAft>
            </a:pPr>
            <a:r>
              <a:rPr lang="en-GB" altLang="en-US" sz="2900" dirty="0">
                <a:latin typeface="Alegreya" pitchFamily="2" charset="0"/>
              </a:rPr>
              <a:t>Obstetric procedures</a:t>
            </a:r>
          </a:p>
          <a:p>
            <a:pPr lvl="1" eaLnBrk="1" hangingPunct="1">
              <a:spcBef>
                <a:spcPts val="0"/>
              </a:spcBef>
              <a:spcAft>
                <a:spcPts val="0"/>
              </a:spcAft>
            </a:pPr>
            <a:r>
              <a:rPr lang="en-GB" altLang="en-US" sz="2900" dirty="0">
                <a:latin typeface="Alegreya" pitchFamily="2" charset="0"/>
              </a:rPr>
              <a:t>Condition of the breasts (mastitis, cracked nipple)</a:t>
            </a:r>
          </a:p>
          <a:p>
            <a:pPr lvl="1" eaLnBrk="1" hangingPunct="1">
              <a:spcBef>
                <a:spcPts val="0"/>
              </a:spcBef>
              <a:spcAft>
                <a:spcPts val="800"/>
              </a:spcAft>
            </a:pPr>
            <a:r>
              <a:rPr lang="en-GB" altLang="en-US" sz="2900" dirty="0">
                <a:latin typeface="Alegreya" pitchFamily="2" charset="0"/>
              </a:rPr>
              <a:t>Condition of the baby’s mouth (bleeding gum, mouth ulcers, thrush)</a:t>
            </a:r>
          </a:p>
          <a:p>
            <a:pPr eaLnBrk="1" hangingPunct="1">
              <a:spcBef>
                <a:spcPts val="0"/>
              </a:spcBef>
              <a:spcAft>
                <a:spcPts val="0"/>
              </a:spcAft>
            </a:pPr>
            <a:r>
              <a:rPr lang="en-GB" altLang="en-US" sz="2900" dirty="0">
                <a:latin typeface="Alegreya" pitchFamily="2" charset="0"/>
              </a:rPr>
              <a:t>Lowering risk</a:t>
            </a:r>
          </a:p>
          <a:p>
            <a:pPr lvl="1" eaLnBrk="1" hangingPunct="1">
              <a:spcBef>
                <a:spcPts val="0"/>
              </a:spcBef>
              <a:spcAft>
                <a:spcPts val="0"/>
              </a:spcAft>
            </a:pPr>
            <a:r>
              <a:rPr lang="en-GB" altLang="en-US" sz="2900" dirty="0">
                <a:latin typeface="Alegreya" pitchFamily="2" charset="0"/>
              </a:rPr>
              <a:t>ART given to the mother</a:t>
            </a:r>
          </a:p>
          <a:p>
            <a:pPr lvl="1" eaLnBrk="1" hangingPunct="1">
              <a:spcBef>
                <a:spcPts val="0"/>
              </a:spcBef>
              <a:spcAft>
                <a:spcPts val="800"/>
              </a:spcAft>
            </a:pPr>
            <a:r>
              <a:rPr lang="en-GB" altLang="en-US" sz="2900" dirty="0">
                <a:latin typeface="Alegreya" pitchFamily="2" charset="0"/>
              </a:rPr>
              <a:t>ARV prophylaxis given to the baby</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7" y="331828"/>
            <a:ext cx="10253415"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Factors that affect mother-to-child transmission of HIV</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3900106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5" descr="MCj038358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9975" y="1847920"/>
            <a:ext cx="2936374" cy="2876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
          <p:cNvSpPr>
            <a:spLocks noGrp="1" noChangeArrowheads="1"/>
          </p:cNvSpPr>
          <p:nvPr>
            <p:ph type="body" sz="half" idx="4294967295"/>
          </p:nvPr>
        </p:nvSpPr>
        <p:spPr>
          <a:xfrm>
            <a:off x="355848" y="3779838"/>
            <a:ext cx="4703798" cy="3300358"/>
          </a:xfrm>
        </p:spPr>
        <p:txBody>
          <a:bodyPr/>
          <a:lstStyle/>
          <a:p>
            <a:pPr marL="0" indent="0" eaLnBrk="1" hangingPunct="1">
              <a:buNone/>
            </a:pPr>
            <a:r>
              <a:rPr lang="en-GB" altLang="en-US" sz="3000" dirty="0">
                <a:solidFill>
                  <a:srgbClr val="CC0000"/>
                </a:solidFill>
                <a:latin typeface="Alegreya" pitchFamily="2" charset="0"/>
              </a:rPr>
              <a:t>BREASTFEEDING</a:t>
            </a:r>
          </a:p>
          <a:p>
            <a:pPr marL="0" indent="-457200" eaLnBrk="1" hangingPunct="1">
              <a:buNone/>
            </a:pPr>
            <a:r>
              <a:rPr lang="en-GB" altLang="en-US" sz="3000" dirty="0">
                <a:latin typeface="Alegreya" pitchFamily="2" charset="0"/>
              </a:rPr>
              <a:t>Risk of:</a:t>
            </a:r>
          </a:p>
          <a:p>
            <a:pPr marL="432000" indent="-457200" defTabSz="457200" eaLnBrk="1" hangingPunct="1"/>
            <a:r>
              <a:rPr lang="en-GB" altLang="en-US" sz="3000" dirty="0">
                <a:latin typeface="Alegreya" pitchFamily="2" charset="0"/>
              </a:rPr>
              <a:t>HIV transmission through breastfeeding</a:t>
            </a:r>
          </a:p>
        </p:txBody>
      </p:sp>
      <p:sp>
        <p:nvSpPr>
          <p:cNvPr id="9220" name="Rectangle 4"/>
          <p:cNvSpPr>
            <a:spLocks noGrp="1" noChangeArrowheads="1"/>
          </p:cNvSpPr>
          <p:nvPr>
            <p:ph type="body" sz="half" idx="4294967295"/>
          </p:nvPr>
        </p:nvSpPr>
        <p:spPr>
          <a:xfrm>
            <a:off x="6416860" y="1847921"/>
            <a:ext cx="4192403" cy="4812236"/>
          </a:xfrm>
        </p:spPr>
        <p:txBody>
          <a:bodyPr/>
          <a:lstStyle/>
          <a:p>
            <a:pPr marL="0" indent="0" eaLnBrk="1" hangingPunct="1">
              <a:lnSpc>
                <a:spcPct val="90000"/>
              </a:lnSpc>
              <a:buNone/>
            </a:pPr>
            <a:r>
              <a:rPr lang="en-GB" altLang="en-US" sz="3000" dirty="0">
                <a:solidFill>
                  <a:srgbClr val="CC0000"/>
                </a:solidFill>
                <a:latin typeface="Alegreya" pitchFamily="2" charset="0"/>
              </a:rPr>
              <a:t>REPLACEMENT FEEDING</a:t>
            </a:r>
          </a:p>
          <a:p>
            <a:pPr marL="457200" indent="-457200" eaLnBrk="1" hangingPunct="1">
              <a:lnSpc>
                <a:spcPct val="90000"/>
              </a:lnSpc>
              <a:buNone/>
            </a:pPr>
            <a:r>
              <a:rPr lang="en-GB" altLang="en-US" sz="3000" dirty="0">
                <a:latin typeface="Alegreya" pitchFamily="2" charset="0"/>
              </a:rPr>
              <a:t>Risk of:</a:t>
            </a:r>
          </a:p>
          <a:p>
            <a:pPr marL="457200" indent="-457200" eaLnBrk="1" hangingPunct="1">
              <a:lnSpc>
                <a:spcPct val="90000"/>
              </a:lnSpc>
            </a:pPr>
            <a:r>
              <a:rPr lang="en-GB" altLang="en-US" sz="3000" dirty="0">
                <a:latin typeface="Alegreya" pitchFamily="2" charset="0"/>
              </a:rPr>
              <a:t>Mortality from infectious diseases</a:t>
            </a:r>
            <a:br>
              <a:rPr lang="en-GB" altLang="en-US" sz="3000" dirty="0">
                <a:latin typeface="Alegreya" pitchFamily="2" charset="0"/>
              </a:rPr>
            </a:br>
            <a:endParaRPr lang="en-GB" altLang="en-US" sz="3000" dirty="0">
              <a:latin typeface="Alegreya" pitchFamily="2" charset="0"/>
            </a:endParaRPr>
          </a:p>
          <a:p>
            <a:pPr marL="0" indent="402477" eaLnBrk="1" hangingPunct="1">
              <a:lnSpc>
                <a:spcPct val="90000"/>
              </a:lnSpc>
            </a:pPr>
            <a:endParaRPr lang="en-GB" altLang="en-US" sz="3000" dirty="0">
              <a:latin typeface="Alegreya" pitchFamily="2" charset="0"/>
            </a:endParaRPr>
          </a:p>
          <a:p>
            <a:pPr marL="457200" indent="-457200" eaLnBrk="1" hangingPunct="1">
              <a:spcAft>
                <a:spcPts val="700"/>
              </a:spcAft>
              <a:buNone/>
            </a:pPr>
            <a:r>
              <a:rPr lang="en-GB" altLang="en-US" sz="3000" dirty="0">
                <a:latin typeface="Alegreya" pitchFamily="2" charset="0"/>
              </a:rPr>
              <a:t>Risk of:</a:t>
            </a:r>
          </a:p>
          <a:p>
            <a:pPr marL="457200" indent="-457200" eaLnBrk="1" hangingPunct="1">
              <a:spcBef>
                <a:spcPts val="0"/>
              </a:spcBef>
              <a:spcAft>
                <a:spcPts val="700"/>
              </a:spcAft>
            </a:pPr>
            <a:r>
              <a:rPr lang="en-GB" altLang="en-US" sz="3000" dirty="0">
                <a:latin typeface="Alegreya" pitchFamily="2" charset="0"/>
              </a:rPr>
              <a:t> Malnutrition from not breastfeeding</a:t>
            </a:r>
          </a:p>
        </p:txBody>
      </p:sp>
      <p:sp>
        <p:nvSpPr>
          <p:cNvPr id="9222" name="Text Box 6"/>
          <p:cNvSpPr txBox="1">
            <a:spLocks noChangeArrowheads="1"/>
          </p:cNvSpPr>
          <p:nvPr/>
        </p:nvSpPr>
        <p:spPr bwMode="auto">
          <a:xfrm>
            <a:off x="306123" y="7155443"/>
            <a:ext cx="2668808" cy="397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GB" altLang="en-US" sz="1984">
                <a:latin typeface="Calibri" panose="020F0502020204030204" pitchFamily="34" charset="0"/>
              </a:rPr>
              <a:t>Source: WHO slide 2007</a:t>
            </a:r>
            <a:endParaRPr lang="en-US" altLang="en-US" sz="1984">
              <a:latin typeface="Calibri" panose="020F0502020204030204" pitchFamily="34" charset="0"/>
            </a:endParaRPr>
          </a:p>
        </p:txBody>
      </p:sp>
      <p:sp>
        <p:nvSpPr>
          <p:cNvPr id="9" name="Text Box 6">
            <a:extLst>
              <a:ext uri="{FF2B5EF4-FFF2-40B4-BE49-F238E27FC236}">
                <a16:creationId xmlns:a16="http://schemas.microsoft.com/office/drawing/2014/main" id="{0ED9D33E-0996-6E43-99B6-713DE35DFB2B}"/>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71/6</a:t>
            </a:r>
          </a:p>
        </p:txBody>
      </p:sp>
      <p:sp>
        <p:nvSpPr>
          <p:cNvPr id="8" name="Rectangle 2">
            <a:extLst>
              <a:ext uri="{FF2B5EF4-FFF2-40B4-BE49-F238E27FC236}">
                <a16:creationId xmlns:a16="http://schemas.microsoft.com/office/drawing/2014/main" id="{AA2C01A9-9A8C-9C48-AEB2-70B1D1079677}"/>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b="1" dirty="0">
                <a:solidFill>
                  <a:srgbClr val="00552D"/>
                </a:solidFill>
                <a:latin typeface="Roboto Medium" panose="02000000000000000000" pitchFamily="2" charset="0"/>
                <a:ea typeface="Roboto Medium" panose="02000000000000000000" pitchFamily="2" charset="0"/>
              </a:rPr>
              <a:t>HIV-free survival</a:t>
            </a:r>
            <a:r>
              <a:rPr lang="en-GB" altLang="en-US" sz="3600" dirty="0">
                <a:solidFill>
                  <a:srgbClr val="00552D"/>
                </a:solidFill>
                <a:latin typeface="Roboto Medium" panose="02000000000000000000" pitchFamily="2" charset="0"/>
                <a:ea typeface="Roboto Medium" panose="02000000000000000000" pitchFamily="2" charset="0"/>
              </a:rPr>
              <a:t>: avoiding HIV transmission and remaining alive</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74744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71/7</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8" y="331828"/>
            <a:ext cx="9526562"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The key principles</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
        <p:nvSpPr>
          <p:cNvPr id="5" name="Rectangle 3">
            <a:extLst>
              <a:ext uri="{FF2B5EF4-FFF2-40B4-BE49-F238E27FC236}">
                <a16:creationId xmlns:a16="http://schemas.microsoft.com/office/drawing/2014/main" id="{F8F21CDD-2740-7644-A40E-F969F423E833}"/>
              </a:ext>
            </a:extLst>
          </p:cNvPr>
          <p:cNvSpPr txBox="1">
            <a:spLocks noChangeArrowheads="1"/>
          </p:cNvSpPr>
          <p:nvPr/>
        </p:nvSpPr>
        <p:spPr bwMode="auto">
          <a:xfrm>
            <a:off x="355848" y="1979637"/>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lnSpc>
                <a:spcPct val="90000"/>
              </a:lnSpc>
            </a:pPr>
            <a:r>
              <a:rPr lang="en-GB" altLang="en-US" sz="2600" dirty="0">
                <a:latin typeface="Alegreya" pitchFamily="2" charset="0"/>
              </a:rPr>
              <a:t>National authorities should strongly recommend a single infant feeding option for women living with HIV</a:t>
            </a:r>
          </a:p>
          <a:p>
            <a:pPr lvl="1" eaLnBrk="1" hangingPunct="1">
              <a:lnSpc>
                <a:spcPct val="90000"/>
              </a:lnSpc>
            </a:pPr>
            <a:r>
              <a:rPr lang="en-GB" altLang="en-US" sz="2600" dirty="0">
                <a:latin typeface="Alegreya" pitchFamily="2" charset="0"/>
              </a:rPr>
              <a:t>Breastfeeding and ARV interventions, OR</a:t>
            </a:r>
          </a:p>
          <a:p>
            <a:pPr lvl="1" eaLnBrk="1" hangingPunct="1">
              <a:lnSpc>
                <a:spcPct val="90000"/>
              </a:lnSpc>
            </a:pPr>
            <a:r>
              <a:rPr lang="en-GB" altLang="en-US" sz="2600" dirty="0">
                <a:latin typeface="Alegreya" pitchFamily="2" charset="0"/>
              </a:rPr>
              <a:t>Avoid all breastfeeding</a:t>
            </a:r>
          </a:p>
          <a:p>
            <a:pPr eaLnBrk="1" hangingPunct="1">
              <a:lnSpc>
                <a:spcPct val="90000"/>
              </a:lnSpc>
            </a:pPr>
            <a:r>
              <a:rPr lang="en-GB" altLang="en-US" sz="2600" dirty="0">
                <a:latin typeface="Alegreya" pitchFamily="2" charset="0"/>
              </a:rPr>
              <a:t>HIV prevention should be balanced with protection from other causes of child mortality</a:t>
            </a:r>
          </a:p>
          <a:p>
            <a:pPr eaLnBrk="1" hangingPunct="1">
              <a:lnSpc>
                <a:spcPct val="90000"/>
              </a:lnSpc>
            </a:pPr>
            <a:r>
              <a:rPr lang="en-GB" altLang="en-US" sz="2600" dirty="0">
                <a:latin typeface="Alegreya" pitchFamily="2" charset="0"/>
              </a:rPr>
              <a:t>When ARV drugs are not immediately available, breastfeeding may provide infants born to mothers living with HIV with a greater chance of HIV-free survival</a:t>
            </a:r>
          </a:p>
          <a:p>
            <a:pPr eaLnBrk="1" hangingPunct="1">
              <a:lnSpc>
                <a:spcPct val="90000"/>
              </a:lnSpc>
            </a:pPr>
            <a:r>
              <a:rPr lang="en-GB" altLang="en-US" sz="2600" dirty="0">
                <a:latin typeface="Alegreya" pitchFamily="2" charset="0"/>
              </a:rPr>
              <a:t>Mothers known to be living with HIV should be informed about infant feeding alternatives</a:t>
            </a:r>
          </a:p>
          <a:p>
            <a:pPr eaLnBrk="1" hangingPunct="1">
              <a:lnSpc>
                <a:spcPct val="90000"/>
              </a:lnSpc>
            </a:pPr>
            <a:r>
              <a:rPr lang="en-GB" altLang="en-US" sz="2600" dirty="0">
                <a:latin typeface="Alegreya" pitchFamily="2" charset="0"/>
              </a:rPr>
              <a:t>Recommendations to women living with HIV should avoid harm to infant feeding practices in the general population</a:t>
            </a:r>
            <a:endParaRPr lang="en-US" altLang="en-US" sz="2600" dirty="0">
              <a:latin typeface="Alegreya" pitchFamily="2" charset="0"/>
            </a:endParaRPr>
          </a:p>
        </p:txBody>
      </p:sp>
    </p:spTree>
    <p:extLst>
      <p:ext uri="{BB962C8B-B14F-4D97-AF65-F5344CB8AC3E}">
        <p14:creationId xmlns:p14="http://schemas.microsoft.com/office/powerpoint/2010/main" val="3223723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a:extLst>
              <a:ext uri="{FF2B5EF4-FFF2-40B4-BE49-F238E27FC236}">
                <a16:creationId xmlns:a16="http://schemas.microsoft.com/office/drawing/2014/main" id="{E42AEE26-6A2D-F347-847D-4F19564876FE}"/>
              </a:ext>
            </a:extLst>
          </p:cNvPr>
          <p:cNvSpPr txBox="1">
            <a:spLocks noChangeArrowheads="1"/>
          </p:cNvSpPr>
          <p:nvPr/>
        </p:nvSpPr>
        <p:spPr bwMode="auto">
          <a:xfrm>
            <a:off x="9451156" y="74613"/>
            <a:ext cx="1158107" cy="41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4306" tIns="52153" rIns="104306" bIns="52153">
            <a:spAutoFit/>
          </a:bodyPr>
          <a:lstStyle>
            <a:lvl1pPr defTabSz="1042988">
              <a:spcBef>
                <a:spcPct val="20000"/>
              </a:spcBef>
              <a:defRPr sz="3700">
                <a:solidFill>
                  <a:schemeClr val="tx1"/>
                </a:solidFill>
                <a:latin typeface="Arial" panose="020B0604020202020204" pitchFamily="34" charset="0"/>
              </a:defRPr>
            </a:lvl1pPr>
            <a:lvl2pPr marL="742950" indent="-285750" defTabSz="1042988">
              <a:spcBef>
                <a:spcPct val="20000"/>
              </a:spcBef>
              <a:buChar char="•"/>
              <a:defRPr sz="3200">
                <a:solidFill>
                  <a:schemeClr val="tx1"/>
                </a:solidFill>
                <a:latin typeface="Arial" panose="020B0604020202020204" pitchFamily="34" charset="0"/>
              </a:defRPr>
            </a:lvl2pPr>
            <a:lvl3pPr marL="1143000" indent="-228600" defTabSz="1042988">
              <a:spcBef>
                <a:spcPct val="20000"/>
              </a:spcBef>
              <a:buFont typeface="Arial" panose="020B0604020202020204" pitchFamily="34" charset="0"/>
              <a:buChar char="-"/>
              <a:defRPr sz="2700">
                <a:solidFill>
                  <a:schemeClr val="tx1"/>
                </a:solidFill>
                <a:latin typeface="Arial" panose="020B0604020202020204" pitchFamily="34" charset="0"/>
              </a:defRPr>
            </a:lvl3pPr>
            <a:lvl4pPr marL="1600200" indent="-228600" defTabSz="1042988">
              <a:spcBef>
                <a:spcPct val="20000"/>
              </a:spcBef>
              <a:buChar char="–"/>
              <a:defRPr sz="2300">
                <a:solidFill>
                  <a:schemeClr val="tx1"/>
                </a:solidFill>
                <a:latin typeface="Arial" panose="020B0604020202020204" pitchFamily="34" charset="0"/>
              </a:defRPr>
            </a:lvl4pPr>
            <a:lvl5pPr marL="2057400" indent="-228600" defTabSz="1042988">
              <a:spcBef>
                <a:spcPct val="20000"/>
              </a:spcBef>
              <a:buChar char="»"/>
              <a:defRPr sz="23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300">
                <a:solidFill>
                  <a:schemeClr val="tx1"/>
                </a:solidFill>
                <a:latin typeface="Arial" panose="020B0604020202020204" pitchFamily="34" charset="0"/>
              </a:defRPr>
            </a:lvl9pPr>
          </a:lstStyle>
          <a:p>
            <a:pPr algn="r" defTabSz="914400" eaLnBrk="1" hangingPunct="1">
              <a:spcBef>
                <a:spcPct val="50000"/>
              </a:spcBef>
            </a:pPr>
            <a:r>
              <a:rPr lang="en-GB" altLang="en-US" sz="2000" b="1" dirty="0">
                <a:latin typeface="Roboto Black" panose="02000000000000000000" pitchFamily="2" charset="0"/>
                <a:ea typeface="Roboto Black" panose="02000000000000000000" pitchFamily="2" charset="0"/>
              </a:rPr>
              <a:t>71/8</a:t>
            </a:r>
          </a:p>
        </p:txBody>
      </p:sp>
      <p:sp>
        <p:nvSpPr>
          <p:cNvPr id="8" name="Rectangle 3">
            <a:extLst>
              <a:ext uri="{FF2B5EF4-FFF2-40B4-BE49-F238E27FC236}">
                <a16:creationId xmlns:a16="http://schemas.microsoft.com/office/drawing/2014/main" id="{FBB54951-FCA0-244A-A608-0AA38A84CF58}"/>
              </a:ext>
            </a:extLst>
          </p:cNvPr>
          <p:cNvSpPr txBox="1">
            <a:spLocks noChangeArrowheads="1"/>
          </p:cNvSpPr>
          <p:nvPr/>
        </p:nvSpPr>
        <p:spPr bwMode="auto">
          <a:xfrm>
            <a:off x="355848" y="2049536"/>
            <a:ext cx="10031412" cy="554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r>
              <a:rPr lang="en-GB" altLang="en-US" sz="2700" dirty="0">
                <a:latin typeface="Alegreya" pitchFamily="2" charset="0"/>
              </a:rPr>
              <a:t>Women should be provided with lifelong ART, to reduce HIV transmission through breastfeeding</a:t>
            </a:r>
          </a:p>
          <a:p>
            <a:pPr eaLnBrk="1" hangingPunct="1"/>
            <a:r>
              <a:rPr lang="en-GB" altLang="en-US" sz="2700" dirty="0">
                <a:latin typeface="Alegreya" pitchFamily="2" charset="0"/>
              </a:rPr>
              <a:t>Mothers living with HIV should breastfeed for at least 12 months and can continue breastfeeding for up to 24 months or longer (as for the general population) while being fully supported for ART adherence</a:t>
            </a:r>
          </a:p>
          <a:p>
            <a:pPr eaLnBrk="1" hangingPunct="1"/>
            <a:r>
              <a:rPr lang="en-GB" altLang="en-US" sz="2700" dirty="0">
                <a:latin typeface="Alegreya" pitchFamily="2" charset="0"/>
              </a:rPr>
              <a:t>National and local health authorities should actively coordinate and implement services in health facilities, and activities in workplaces, communities and homes, to protect, promote and support breastfeeding among women living with HIV</a:t>
            </a:r>
          </a:p>
          <a:p>
            <a:pPr eaLnBrk="1" hangingPunct="1"/>
            <a:r>
              <a:rPr lang="en-GB" altLang="en-US" sz="2700" dirty="0">
                <a:latin typeface="Alegreya" pitchFamily="2" charset="0"/>
              </a:rPr>
              <a:t>If deciding to stop breastfeeding, mothers should do it gradually over 1 month </a:t>
            </a:r>
          </a:p>
        </p:txBody>
      </p:sp>
      <p:sp>
        <p:nvSpPr>
          <p:cNvPr id="9" name="Rectangle 2">
            <a:extLst>
              <a:ext uri="{FF2B5EF4-FFF2-40B4-BE49-F238E27FC236}">
                <a16:creationId xmlns:a16="http://schemas.microsoft.com/office/drawing/2014/main" id="{6E7AD069-8485-134E-85D8-4380B66281FD}"/>
              </a:ext>
            </a:extLst>
          </p:cNvPr>
          <p:cNvSpPr txBox="1">
            <a:spLocks noChangeArrowheads="1"/>
          </p:cNvSpPr>
          <p:nvPr/>
        </p:nvSpPr>
        <p:spPr bwMode="auto">
          <a:xfrm>
            <a:off x="355847" y="331828"/>
            <a:ext cx="10031413" cy="1719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a:r>
              <a:rPr lang="en-GB" altLang="en-US" sz="3600" dirty="0">
                <a:solidFill>
                  <a:srgbClr val="00552D"/>
                </a:solidFill>
                <a:latin typeface="Roboto Medium" panose="02000000000000000000" pitchFamily="2" charset="0"/>
                <a:ea typeface="Roboto Medium" panose="02000000000000000000" pitchFamily="2" charset="0"/>
              </a:rPr>
              <a:t>Main breastfeeding-related recommendations for women living with HIV</a:t>
            </a:r>
            <a:endParaRPr lang="en-GB" altLang="en-US" sz="3600" kern="1200" dirty="0">
              <a:solidFill>
                <a:srgbClr val="00552D"/>
              </a:solidFill>
              <a:latin typeface="Roboto Medium" panose="02000000000000000000" pitchFamily="2" charset="0"/>
              <a:ea typeface="Roboto Medium" panose="02000000000000000000" pitchFamily="2" charset="0"/>
            </a:endParaRPr>
          </a:p>
        </p:txBody>
      </p:sp>
    </p:spTree>
    <p:extLst>
      <p:ext uri="{BB962C8B-B14F-4D97-AF65-F5344CB8AC3E}">
        <p14:creationId xmlns:p14="http://schemas.microsoft.com/office/powerpoint/2010/main" val="151982043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84A4C8916452745AAD91177667FB02F" ma:contentTypeVersion="13" ma:contentTypeDescription="Create a new document." ma:contentTypeScope="" ma:versionID="c5718e98db4e824f5ca1bdcede806c0b">
  <xsd:schema xmlns:xsd="http://www.w3.org/2001/XMLSchema" xmlns:xs="http://www.w3.org/2001/XMLSchema" xmlns:p="http://schemas.microsoft.com/office/2006/metadata/properties" xmlns:ns3="ef9bea4a-d054-4e58-a0c2-c6c4503e8e98" xmlns:ns4="c9966233-d46a-4f38-ae21-9eb5e1285037" targetNamespace="http://schemas.microsoft.com/office/2006/metadata/properties" ma:root="true" ma:fieldsID="365fb14081386240b1ec24b812f880ab" ns3:_="" ns4:_="">
    <xsd:import namespace="ef9bea4a-d054-4e58-a0c2-c6c4503e8e98"/>
    <xsd:import namespace="c9966233-d46a-4f38-ae21-9eb5e128503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9bea4a-d054-4e58-a0c2-c6c4503e8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966233-d46a-4f38-ae21-9eb5e128503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A35F5D-8DDE-4BF7-A836-E1119B33C716}">
  <ds:schemaRefs>
    <ds:schemaRef ds:uri="http://schemas.microsoft.com/sharepoint/v3/contenttype/forms"/>
  </ds:schemaRefs>
</ds:datastoreItem>
</file>

<file path=customXml/itemProps2.xml><?xml version="1.0" encoding="utf-8"?>
<ds:datastoreItem xmlns:ds="http://schemas.openxmlformats.org/officeDocument/2006/customXml" ds:itemID="{4D442EFB-A825-4BDA-8584-A0721EC711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9bea4a-d054-4e58-a0c2-c6c4503e8e98"/>
    <ds:schemaRef ds:uri="c9966233-d46a-4f38-ae21-9eb5e12850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BFEFD0-A7FD-4155-9D78-ED74ECCAE77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1304</TotalTime>
  <Words>3295</Words>
  <Application>Microsoft Office PowerPoint</Application>
  <PresentationFormat>Custom</PresentationFormat>
  <Paragraphs>361</Paragraphs>
  <Slides>43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Alegreya</vt:lpstr>
      <vt:lpstr>Arial</vt:lpstr>
      <vt:lpstr>Calibri</vt:lpstr>
      <vt:lpstr>Roboto Black</vt:lpstr>
      <vt:lpstr>Roboto Medium</vt:lpstr>
      <vt:lpstr>Default Design</vt:lpstr>
      <vt:lpstr>PowerPoint Presentation</vt:lpstr>
      <vt:lpstr>PowerPoint Presentation</vt:lpstr>
      <vt:lpstr>PowerPoint Presentation</vt:lpstr>
      <vt:lpstr>PowerPoint Presentation</vt:lpstr>
      <vt:lpstr>Risk of mother-to-child transmission in pregnancy, labour and delivery, and breastfeeding for 2 years:   without and with 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Risk of mother-to-child transmission in pregnancy, labour and delivery, and breastfeeding for 2 years:   without and with 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When to test an HIV-exposed baby for  HIV status</vt:lpstr>
      <vt:lpstr>PowerPoint Presentation</vt:lpstr>
      <vt:lpstr>PowerPoint Presentation</vt:lpstr>
      <vt:lpstr>PowerPoint Presentation</vt:lpstr>
      <vt:lpstr>PowerPoint Presentation</vt:lpstr>
      <vt:lpstr>PowerPoint Presentation</vt:lpstr>
      <vt:lpstr>Approximate amount of milk needed to feed a baby each 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World Health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dc:title>
  <dc:creator>casanovasm</dc:creator>
  <cp:lastModifiedBy>ROGERS, Lisa</cp:lastModifiedBy>
  <cp:revision>79</cp:revision>
  <dcterms:created xsi:type="dcterms:W3CDTF">2010-09-12T01:47:37Z</dcterms:created>
  <dcterms:modified xsi:type="dcterms:W3CDTF">2021-10-25T07:15:19Z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0x010100984A4C8916452745AAD91177667FB02F</vt:lpwstr>
  </property>
</Properties>
</file>