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1"/>
  </p:notesMasterIdLst>
  <p:sldIdLst>
    <p:sldId id="314" r:id="rId5"/>
    <p:sldId id="369" r:id="rId6"/>
    <p:sldId id="374" r:id="rId7"/>
    <p:sldId id="390" r:id="rId8"/>
    <p:sldId id="391" r:id="rId9"/>
    <p:sldId id="372" r:id="rId10"/>
    <p:sldId id="317" r:id="rId11"/>
    <p:sldId id="375" r:id="rId12"/>
    <p:sldId id="409" r:id="rId13"/>
    <p:sldId id="330" r:id="rId14"/>
    <p:sldId id="376" r:id="rId15"/>
    <p:sldId id="377" r:id="rId16"/>
    <p:sldId id="410" r:id="rId17"/>
    <p:sldId id="411" r:id="rId18"/>
    <p:sldId id="412" r:id="rId19"/>
    <p:sldId id="413" r:id="rId20"/>
    <p:sldId id="417" r:id="rId21"/>
    <p:sldId id="350" r:id="rId22"/>
    <p:sldId id="354" r:id="rId23"/>
    <p:sldId id="405" r:id="rId24"/>
    <p:sldId id="403" r:id="rId25"/>
    <p:sldId id="358" r:id="rId26"/>
    <p:sldId id="401" r:id="rId27"/>
    <p:sldId id="361" r:id="rId28"/>
    <p:sldId id="400" r:id="rId29"/>
    <p:sldId id="423" r:id="rId30"/>
    <p:sldId id="420" r:id="rId31"/>
    <p:sldId id="424" r:id="rId32"/>
    <p:sldId id="425" r:id="rId33"/>
    <p:sldId id="364" r:id="rId34"/>
    <p:sldId id="416" r:id="rId35"/>
    <p:sldId id="415" r:id="rId36"/>
    <p:sldId id="414" r:id="rId37"/>
    <p:sldId id="393" r:id="rId38"/>
    <p:sldId id="388" r:id="rId39"/>
    <p:sldId id="397" r:id="rId4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84D9E2-3A8A-342C-04D4-8AA2AF3AEDCE}" name="KOLT, Bastien" initials="BK" userId="S::koltb@who.int::85ca0d3d-9227-4221-9837-f677aeb6176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CEEFB"/>
    <a:srgbClr val="DDF1FB"/>
    <a:srgbClr val="D3E5F1"/>
    <a:srgbClr val="D4E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0821" autoAdjust="0"/>
  </p:normalViewPr>
  <p:slideViewPr>
    <p:cSldViewPr snapToGrid="0">
      <p:cViewPr varScale="1">
        <p:scale>
          <a:sx n="134" d="100"/>
          <a:sy n="134" d="100"/>
        </p:scale>
        <p:origin x="1242" y="9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40" d="100"/>
          <a:sy n="140" d="100"/>
        </p:scale>
        <p:origin x="4640"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 Bastien" userId="85ca0d3d-9227-4221-9837-f677aeb6176f" providerId="ADAL" clId="{DCF7E261-A47F-4540-A9F8-39C9EBC85CFD}"/>
    <pc:docChg chg="undo custSel modSld">
      <pc:chgData name="KOLT, Bastien" userId="85ca0d3d-9227-4221-9837-f677aeb6176f" providerId="ADAL" clId="{DCF7E261-A47F-4540-A9F8-39C9EBC85CFD}" dt="2025-10-22T13:16:29.962" v="48" actId="1076"/>
      <pc:docMkLst>
        <pc:docMk/>
      </pc:docMkLst>
      <pc:sldChg chg="addSp modSp mod">
        <pc:chgData name="KOLT, Bastien" userId="85ca0d3d-9227-4221-9837-f677aeb6176f" providerId="ADAL" clId="{DCF7E261-A47F-4540-A9F8-39C9EBC85CFD}" dt="2025-10-22T13:16:29.962" v="48" actId="1076"/>
        <pc:sldMkLst>
          <pc:docMk/>
          <pc:sldMk cId="1248357872" sldId="369"/>
        </pc:sldMkLst>
        <pc:spChg chg="add mod">
          <ac:chgData name="KOLT, Bastien" userId="85ca0d3d-9227-4221-9837-f677aeb6176f" providerId="ADAL" clId="{DCF7E261-A47F-4540-A9F8-39C9EBC85CFD}" dt="2025-10-22T13:16:29.962" v="48" actId="1076"/>
          <ac:spMkLst>
            <pc:docMk/>
            <pc:sldMk cId="1248357872" sldId="369"/>
            <ac:spMk id="3" creationId="{46766276-4491-54F5-EDDA-9345434E4422}"/>
          </ac:spMkLst>
        </pc:spChg>
      </pc:sldChg>
      <pc:sldChg chg="modSp mod">
        <pc:chgData name="KOLT, Bastien" userId="85ca0d3d-9227-4221-9837-f677aeb6176f" providerId="ADAL" clId="{DCF7E261-A47F-4540-A9F8-39C9EBC85CFD}" dt="2025-10-22T12:31:09.343" v="33" actId="20577"/>
        <pc:sldMkLst>
          <pc:docMk/>
          <pc:sldMk cId="3229404815" sldId="397"/>
        </pc:sldMkLst>
        <pc:spChg chg="mod">
          <ac:chgData name="KOLT, Bastien" userId="85ca0d3d-9227-4221-9837-f677aeb6176f" providerId="ADAL" clId="{DCF7E261-A47F-4540-A9F8-39C9EBC85CFD}" dt="2025-10-22T12:31:09.343" v="33" actId="20577"/>
          <ac:spMkLst>
            <pc:docMk/>
            <pc:sldMk cId="3229404815" sldId="397"/>
            <ac:spMk id="5" creationId="{99243C63-961B-559B-0DB9-42CB57276B88}"/>
          </ac:spMkLst>
        </pc:spChg>
        <pc:picChg chg="mod">
          <ac:chgData name="KOLT, Bastien" userId="85ca0d3d-9227-4221-9837-f677aeb6176f" providerId="ADAL" clId="{DCF7E261-A47F-4540-A9F8-39C9EBC85CFD}" dt="2025-10-22T12:30:49.166" v="16" actId="1035"/>
          <ac:picMkLst>
            <pc:docMk/>
            <pc:sldMk cId="3229404815" sldId="397"/>
            <ac:picMk id="10" creationId="{ABA3932D-9951-7F10-EC29-FED88687F38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oltb\OneDrive%20-%20World%20Health%20Organization\General%20-%20ERP%20Unit\1_Projects\2_KT%20research%20priority-setting\17_Global%20Launch%20Event\list%20of%20131%20involved%20experts%20with%20country%20region%20and%20gender%20data.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oltb\OneDrive%20-%20World%20Health%20Organization\General%20-%20ERP%20Unit\1_Projects\2_KT%20research%20priority-setting\17_Global%20Launch%20Event\list%20of%20131%20involved%20experts%20with%20country%20region%20and%20gender%20data.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oltb\OneDrive%20-%20World%20Health%20Organization\General%20-%20ERP%20Unit\1_Projects\2_KT%20research%20priority-setting\17_Global%20Launch%20Event\list%20of%20131%20involved%20experts%20with%20country%20region%20and%20gender%20data.csv"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b="0" dirty="0" err="1">
                <a:solidFill>
                  <a:schemeClr val="tx1"/>
                </a:solidFill>
              </a:rPr>
              <a:t>Gênero</a:t>
            </a:r>
            <a:endParaRPr lang="en-US" sz="1400" b="0"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c:spPr>
            <c:extLst>
              <c:ext xmlns:c16="http://schemas.microsoft.com/office/drawing/2014/chart" uri="{C3380CC4-5D6E-409C-BE32-E72D297353CC}">
                <c16:uniqueId val="{00000001-EF04-AB41-88BF-88D1F869CEE0}"/>
              </c:ext>
            </c:extLst>
          </c:dPt>
          <c:dPt>
            <c:idx val="1"/>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3-EF04-AB41-88BF-88D1F869CEE0}"/>
              </c:ext>
            </c:extLst>
          </c:dPt>
          <c:dPt>
            <c:idx val="2"/>
            <c:bubble3D val="0"/>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c:spPr>
            <c:extLst>
              <c:ext xmlns:c16="http://schemas.microsoft.com/office/drawing/2014/chart" uri="{C3380CC4-5D6E-409C-BE32-E72D297353CC}">
                <c16:uniqueId val="{00000005-EF04-AB41-88BF-88D1F869CEE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Gender!$A$2:$A$4</c:f>
              <c:strCache>
                <c:ptCount val="3"/>
                <c:pt idx="0">
                  <c:v>Female</c:v>
                </c:pt>
                <c:pt idx="1">
                  <c:v>Male</c:v>
                </c:pt>
                <c:pt idx="2">
                  <c:v>Unknown</c:v>
                </c:pt>
              </c:strCache>
            </c:strRef>
          </c:cat>
          <c:val>
            <c:numRef>
              <c:f>Gender!$B$2:$B$4</c:f>
              <c:numCache>
                <c:formatCode>General</c:formatCode>
                <c:ptCount val="3"/>
                <c:pt idx="0">
                  <c:v>91</c:v>
                </c:pt>
                <c:pt idx="1">
                  <c:v>39</c:v>
                </c:pt>
                <c:pt idx="2">
                  <c:v>1</c:v>
                </c:pt>
              </c:numCache>
            </c:numRef>
          </c:val>
          <c:extLst>
            <c:ext xmlns:c16="http://schemas.microsoft.com/office/drawing/2014/chart" uri="{C3380CC4-5D6E-409C-BE32-E72D297353CC}">
              <c16:uniqueId val="{00000006-EF04-AB41-88BF-88D1F869CEE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2696720071993922"/>
          <c:y val="0.8807983880630359"/>
          <c:w val="0.75192063702818535"/>
          <c:h val="9.49519087332823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b="0" dirty="0" err="1">
                <a:solidFill>
                  <a:schemeClr val="tx1"/>
                </a:solidFill>
              </a:rPr>
              <a:t>Classificação</a:t>
            </a:r>
            <a:r>
              <a:rPr lang="en-US" sz="1400" b="0" dirty="0">
                <a:solidFill>
                  <a:schemeClr val="tx1"/>
                </a:solidFill>
              </a:rPr>
              <a:t> de</a:t>
            </a:r>
            <a:r>
              <a:rPr lang="en-US" sz="1400" b="0" baseline="0" dirty="0">
                <a:solidFill>
                  <a:schemeClr val="tx1"/>
                </a:solidFill>
              </a:rPr>
              <a:t> </a:t>
            </a:r>
            <a:r>
              <a:rPr lang="en-US" sz="1400" b="0" baseline="0" dirty="0" err="1">
                <a:solidFill>
                  <a:schemeClr val="tx1"/>
                </a:solidFill>
              </a:rPr>
              <a:t>renda</a:t>
            </a:r>
            <a:r>
              <a:rPr lang="en-US" sz="1400" b="0" baseline="0" dirty="0">
                <a:solidFill>
                  <a:schemeClr val="tx1"/>
                </a:solidFill>
              </a:rPr>
              <a:t> do </a:t>
            </a:r>
            <a:r>
              <a:rPr lang="en-US" sz="1400" b="0" baseline="0" dirty="0" err="1">
                <a:solidFill>
                  <a:schemeClr val="tx1"/>
                </a:solidFill>
              </a:rPr>
              <a:t>país</a:t>
            </a:r>
            <a:r>
              <a:rPr lang="en-US" sz="1400" b="0" baseline="0" dirty="0">
                <a:solidFill>
                  <a:schemeClr val="tx1"/>
                </a:solidFill>
              </a:rPr>
              <a:t> de </a:t>
            </a:r>
            <a:r>
              <a:rPr lang="en-US" sz="1400" b="0" baseline="0" dirty="0" err="1">
                <a:solidFill>
                  <a:schemeClr val="tx1"/>
                </a:solidFill>
              </a:rPr>
              <a:t>origem</a:t>
            </a:r>
            <a:r>
              <a:rPr lang="en-US" sz="1400" b="0" baseline="0" dirty="0">
                <a:solidFill>
                  <a:schemeClr val="tx1"/>
                </a:solidFill>
              </a:rPr>
              <a:t> (Banco Mundial)</a:t>
            </a:r>
            <a:endParaRPr lang="en-US" sz="1400" b="0" dirty="0">
              <a:solidFill>
                <a:schemeClr val="tx1"/>
              </a:solidFill>
            </a:endParaRPr>
          </a:p>
        </c:rich>
      </c:tx>
      <c:layout>
        <c:manualLayout>
          <c:xMode val="edge"/>
          <c:yMode val="edge"/>
          <c:x val="9.3781554358329938E-2"/>
          <c:y val="3.637455480552263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'Country Income'!$B$3</c:f>
              <c:strCache>
                <c:ptCount val="1"/>
                <c:pt idx="0">
                  <c:v>World Bank Country Income Classification</c:v>
                </c:pt>
              </c:strCache>
            </c:strRef>
          </c:tx>
          <c:dPt>
            <c:idx val="0"/>
            <c:bubble3D val="0"/>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c:spPr>
            <c:extLst>
              <c:ext xmlns:c16="http://schemas.microsoft.com/office/drawing/2014/chart" uri="{C3380CC4-5D6E-409C-BE32-E72D297353CC}">
                <c16:uniqueId val="{00000001-63C2-414A-90B4-25832C2E1BA9}"/>
              </c:ext>
            </c:extLst>
          </c:dPt>
          <c:dPt>
            <c:idx val="1"/>
            <c:bubble3D val="0"/>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c:spPr>
            <c:extLst>
              <c:ext xmlns:c16="http://schemas.microsoft.com/office/drawing/2014/chart" uri="{C3380CC4-5D6E-409C-BE32-E72D297353CC}">
                <c16:uniqueId val="{00000003-63C2-414A-90B4-25832C2E1BA9}"/>
              </c:ext>
            </c:extLst>
          </c:dPt>
          <c:dPt>
            <c:idx val="2"/>
            <c:bubble3D val="0"/>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c:spPr>
            <c:extLst>
              <c:ext xmlns:c16="http://schemas.microsoft.com/office/drawing/2014/chart" uri="{C3380CC4-5D6E-409C-BE32-E72D297353CC}">
                <c16:uniqueId val="{00000005-63C2-414A-90B4-25832C2E1BA9}"/>
              </c:ext>
            </c:extLst>
          </c:dPt>
          <c:dPt>
            <c:idx val="3"/>
            <c:bubble3D val="0"/>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c:spPr>
            <c:extLst>
              <c:ext xmlns:c16="http://schemas.microsoft.com/office/drawing/2014/chart" uri="{C3380CC4-5D6E-409C-BE32-E72D297353CC}">
                <c16:uniqueId val="{00000007-63C2-414A-90B4-25832C2E1BA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'Country Income'!$A$4:$A$7</c:f>
              <c:strCache>
                <c:ptCount val="4"/>
                <c:pt idx="0">
                  <c:v>High income</c:v>
                </c:pt>
                <c:pt idx="1">
                  <c:v>Upper middle income</c:v>
                </c:pt>
                <c:pt idx="2">
                  <c:v>Lower middle income</c:v>
                </c:pt>
                <c:pt idx="3">
                  <c:v>Low income</c:v>
                </c:pt>
              </c:strCache>
            </c:strRef>
          </c:cat>
          <c:val>
            <c:numRef>
              <c:f>'Country Income'!$B$4:$B$7</c:f>
              <c:numCache>
                <c:formatCode>General</c:formatCode>
                <c:ptCount val="4"/>
                <c:pt idx="0">
                  <c:v>77</c:v>
                </c:pt>
                <c:pt idx="1">
                  <c:v>22</c:v>
                </c:pt>
                <c:pt idx="2">
                  <c:v>23</c:v>
                </c:pt>
                <c:pt idx="3">
                  <c:v>9</c:v>
                </c:pt>
              </c:numCache>
            </c:numRef>
          </c:val>
          <c:extLst>
            <c:ext xmlns:c16="http://schemas.microsoft.com/office/drawing/2014/chart" uri="{C3380CC4-5D6E-409C-BE32-E72D297353CC}">
              <c16:uniqueId val="{00000008-63C2-414A-90B4-25832C2E1BA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1557047108650774"/>
          <c:y val="0.81918982123481587"/>
          <c:w val="0.74940663310672195"/>
          <c:h val="0.18081017876518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err="1">
                <a:solidFill>
                  <a:schemeClr val="tx1"/>
                </a:solidFill>
              </a:rPr>
              <a:t>Participantes</a:t>
            </a:r>
            <a:r>
              <a:rPr lang="en-US" sz="1400" baseline="0" dirty="0">
                <a:solidFill>
                  <a:schemeClr val="tx1"/>
                </a:solidFill>
              </a:rPr>
              <a:t> </a:t>
            </a:r>
            <a:r>
              <a:rPr lang="en-US" sz="1400" baseline="0" dirty="0" err="1">
                <a:solidFill>
                  <a:schemeClr val="tx1"/>
                </a:solidFill>
              </a:rPr>
              <a:t>por</a:t>
            </a:r>
            <a:r>
              <a:rPr lang="en-US" sz="1400" baseline="0" dirty="0">
                <a:solidFill>
                  <a:schemeClr val="tx1"/>
                </a:solidFill>
              </a:rPr>
              <a:t> </a:t>
            </a:r>
            <a:r>
              <a:rPr lang="en-US" sz="1400" baseline="0" dirty="0" err="1">
                <a:solidFill>
                  <a:schemeClr val="tx1"/>
                </a:solidFill>
              </a:rPr>
              <a:t>região</a:t>
            </a:r>
            <a:r>
              <a:rPr lang="en-US" sz="1400" baseline="0" dirty="0">
                <a:solidFill>
                  <a:schemeClr val="tx1"/>
                </a:solidFill>
              </a:rPr>
              <a:t> da OMS</a:t>
            </a:r>
            <a:endParaRPr lang="en-US" sz="1400" dirty="0">
              <a:solidFill>
                <a:schemeClr val="tx1"/>
              </a:solidFill>
            </a:endParaRPr>
          </a:p>
        </c:rich>
      </c:tx>
      <c:layout>
        <c:manualLayout>
          <c:xMode val="edge"/>
          <c:yMode val="edge"/>
          <c:x val="0.3027661947291799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Region!$B$1</c:f>
              <c:strCache>
                <c:ptCount val="1"/>
                <c:pt idx="0">
                  <c:v>WHO Region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Region!$A$2:$A$7</c:f>
              <c:strCache>
                <c:ptCount val="6"/>
                <c:pt idx="0">
                  <c:v>AMR</c:v>
                </c:pt>
                <c:pt idx="1">
                  <c:v>EUR</c:v>
                </c:pt>
                <c:pt idx="2">
                  <c:v>AFR</c:v>
                </c:pt>
                <c:pt idx="3">
                  <c:v>WPR</c:v>
                </c:pt>
                <c:pt idx="4">
                  <c:v>EMR</c:v>
                </c:pt>
                <c:pt idx="5">
                  <c:v>SEAR</c:v>
                </c:pt>
              </c:strCache>
            </c:strRef>
          </c:cat>
          <c:val>
            <c:numRef>
              <c:f>Region!$B$2:$B$7</c:f>
              <c:numCache>
                <c:formatCode>General</c:formatCode>
                <c:ptCount val="6"/>
                <c:pt idx="0">
                  <c:v>46</c:v>
                </c:pt>
                <c:pt idx="1">
                  <c:v>25</c:v>
                </c:pt>
                <c:pt idx="2">
                  <c:v>21</c:v>
                </c:pt>
                <c:pt idx="3">
                  <c:v>20</c:v>
                </c:pt>
                <c:pt idx="4">
                  <c:v>10</c:v>
                </c:pt>
                <c:pt idx="5">
                  <c:v>9</c:v>
                </c:pt>
              </c:numCache>
            </c:numRef>
          </c:val>
          <c:extLst>
            <c:ext xmlns:c16="http://schemas.microsoft.com/office/drawing/2014/chart" uri="{C3380CC4-5D6E-409C-BE32-E72D297353CC}">
              <c16:uniqueId val="{00000000-83E4-CB41-BA06-D575DD224603}"/>
            </c:ext>
          </c:extLst>
        </c:ser>
        <c:dLbls>
          <c:dLblPos val="outEnd"/>
          <c:showLegendKey val="0"/>
          <c:showVal val="1"/>
          <c:showCatName val="0"/>
          <c:showSerName val="0"/>
          <c:showPercent val="0"/>
          <c:showBubbleSize val="0"/>
        </c:dLbls>
        <c:gapWidth val="219"/>
        <c:overlap val="-27"/>
        <c:axId val="1651895744"/>
        <c:axId val="1651908704"/>
      </c:barChart>
      <c:catAx>
        <c:axId val="165189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2"/>
                </a:solidFill>
                <a:latin typeface="+mn-lt"/>
                <a:ea typeface="+mn-ea"/>
                <a:cs typeface="+mn-cs"/>
              </a:defRPr>
            </a:pPr>
            <a:endParaRPr lang="en-US"/>
          </a:p>
        </c:txPr>
        <c:crossAx val="1651908704"/>
        <c:crosses val="autoZero"/>
        <c:auto val="1"/>
        <c:lblAlgn val="ctr"/>
        <c:lblOffset val="100"/>
        <c:noMultiLvlLbl val="0"/>
      </c:catAx>
      <c:valAx>
        <c:axId val="1651908704"/>
        <c:scaling>
          <c:orientation val="minMax"/>
        </c:scaling>
        <c:delete val="0"/>
        <c:axPos val="l"/>
        <c:majorGridlines>
          <c:spPr>
            <a:ln w="63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n-US"/>
          </a:p>
        </c:txPr>
        <c:crossAx val="1651895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76CF1-D203-FF4D-A791-62BAA38CE524}" type="datetimeFigureOut">
              <a:rPr lang="en-US" smtClean="0"/>
              <a:t>10/22/2025</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987C1-8E14-BC4B-9947-6F5F61098E69}" type="slidenum">
              <a:rPr lang="en-US" smtClean="0"/>
              <a:t>‹#›</a:t>
            </a:fld>
            <a:endParaRPr lang="en-US"/>
          </a:p>
        </p:txBody>
      </p:sp>
    </p:spTree>
    <p:extLst>
      <p:ext uri="{BB962C8B-B14F-4D97-AF65-F5344CB8AC3E}">
        <p14:creationId xmlns:p14="http://schemas.microsoft.com/office/powerpoint/2010/main" val="195870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65987C1-8E14-BC4B-9947-6F5F61098E69}" type="slidenum">
              <a:rPr lang="en-US" smtClean="0"/>
              <a:t>3</a:t>
            </a:fld>
            <a:endParaRPr lang="en-US"/>
          </a:p>
        </p:txBody>
      </p:sp>
    </p:spTree>
    <p:extLst>
      <p:ext uri="{BB962C8B-B14F-4D97-AF65-F5344CB8AC3E}">
        <p14:creationId xmlns:p14="http://schemas.microsoft.com/office/powerpoint/2010/main" val="1527662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Nota sobre a Metodologia:</a:t>
            </a:r>
            <a:r>
              <a:rPr lang="pt-BR" dirty="0"/>
              <a:t> Na segunda rodada Delphi, 34 áreas de pesquisa foram pontuadas usando um mecanismo de alocação de fichas, resultando em uma classificação ordenada dessas áreas em quatro grupos:</a:t>
            </a:r>
          </a:p>
          <a:p>
            <a:r>
              <a:rPr lang="pt-BR" b="1" dirty="0"/>
              <a:t>Grupo A:</a:t>
            </a:r>
            <a:r>
              <a:rPr lang="pt-BR" dirty="0"/>
              <a:t> As dez áreas de pesquisa mais priorizadas.</a:t>
            </a:r>
          </a:p>
          <a:p>
            <a:r>
              <a:rPr lang="pt-BR" b="1" dirty="0"/>
              <a:t>Grupo B:</a:t>
            </a:r>
            <a:r>
              <a:rPr lang="pt-BR" dirty="0"/>
              <a:t> Áreas de pesquisa classificadas entre as posições 11 e 15.</a:t>
            </a:r>
          </a:p>
          <a:p>
            <a:r>
              <a:rPr lang="pt-BR" b="1" dirty="0"/>
              <a:t>Grupo C:</a:t>
            </a:r>
            <a:r>
              <a:rPr lang="pt-BR" dirty="0"/>
              <a:t> Áreas de pesquisa classificadas entre as posições 16 e 20.</a:t>
            </a:r>
          </a:p>
          <a:p>
            <a:r>
              <a:rPr lang="pt-BR" b="1" dirty="0"/>
              <a:t>Grupo 0 (zero):</a:t>
            </a:r>
            <a:r>
              <a:rPr lang="pt-BR" dirty="0"/>
              <a:t> As áreas de pesquisa com menor classificação (posições 21 a 34).</a:t>
            </a:r>
          </a:p>
          <a:p>
            <a:r>
              <a:rPr lang="pt-BR" dirty="0"/>
              <a:t>O conjunto final de prioridades de pesquisa inclui os Grupos A, B e C. Entretanto, o número total é 19, e não 20, devido a pequenos ajustes e reclassificações feitos após a pontuação para considerar pesos mais altos atribuídos por avaliadores não acadêmicos. Esse ajuste foi considerado necessário para evitar que os resultados finais fossem excessivamente enviesados pelas prioridades dos pesquisadores, que representaram 75% dos avaliadores. Mais detalhes sobre a metodologia serão fornecidos no relatório final a ser publicado.</a:t>
            </a:r>
          </a:p>
          <a:p>
            <a:endParaRPr lang="en-US" dirty="0"/>
          </a:p>
          <a:p>
            <a:endParaRPr lang="en-US" dirty="0"/>
          </a:p>
        </p:txBody>
      </p:sp>
      <p:sp>
        <p:nvSpPr>
          <p:cNvPr id="4" name="Slide Number Placeholder 3"/>
          <p:cNvSpPr>
            <a:spLocks noGrp="1"/>
          </p:cNvSpPr>
          <p:nvPr>
            <p:ph type="sldNum" sz="quarter" idx="5"/>
          </p:nvPr>
        </p:nvSpPr>
        <p:spPr/>
        <p:txBody>
          <a:bodyPr/>
          <a:lstStyle/>
          <a:p>
            <a:fld id="{C65987C1-8E14-BC4B-9947-6F5F61098E69}" type="slidenum">
              <a:rPr lang="en-US" smtClean="0"/>
              <a:t>27</a:t>
            </a:fld>
            <a:endParaRPr lang="en-US"/>
          </a:p>
        </p:txBody>
      </p:sp>
    </p:spTree>
    <p:extLst>
      <p:ext uri="{BB962C8B-B14F-4D97-AF65-F5344CB8AC3E}">
        <p14:creationId xmlns:p14="http://schemas.microsoft.com/office/powerpoint/2010/main" val="634936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Nota sobre a Metodologia:</a:t>
            </a:r>
            <a:r>
              <a:rPr lang="pt-BR" dirty="0"/>
              <a:t> Na segunda rodada Delphi, 34 áreas de pesquisa foram pontuadas usando um mecanismo de alocação de fichas, resultando em uma classificação ordenada dessas áreas em quatro grupos:</a:t>
            </a:r>
          </a:p>
          <a:p>
            <a:r>
              <a:rPr lang="pt-BR" b="1" dirty="0"/>
              <a:t>Grupo A:</a:t>
            </a:r>
            <a:r>
              <a:rPr lang="pt-BR" dirty="0"/>
              <a:t> As dez áreas de pesquisa mais priorizadas.</a:t>
            </a:r>
          </a:p>
          <a:p>
            <a:r>
              <a:rPr lang="pt-BR" b="1" dirty="0"/>
              <a:t>Grupo B:</a:t>
            </a:r>
            <a:r>
              <a:rPr lang="pt-BR" dirty="0"/>
              <a:t> Áreas de pesquisa classificadas entre as posições 11 e 15.</a:t>
            </a:r>
          </a:p>
          <a:p>
            <a:r>
              <a:rPr lang="pt-BR" b="1" dirty="0"/>
              <a:t>Grupo C:</a:t>
            </a:r>
            <a:r>
              <a:rPr lang="pt-BR" dirty="0"/>
              <a:t> Áreas de pesquisa classificadas entre as posições 16 e 20.</a:t>
            </a:r>
          </a:p>
          <a:p>
            <a:r>
              <a:rPr lang="pt-BR" b="1" dirty="0"/>
              <a:t>Grupo 0 (zero):</a:t>
            </a:r>
            <a:r>
              <a:rPr lang="pt-BR" dirty="0"/>
              <a:t> As áreas de pesquisa com menor classificação (posições 21 a 34).</a:t>
            </a:r>
          </a:p>
          <a:p>
            <a:r>
              <a:rPr lang="pt-BR" dirty="0"/>
              <a:t>O conjunto final de prioridades de pesquisa inclui os Grupos A, B e C. Entretanto, o número total é 19, e não 20, devido a pequenos ajustes e reclassificações feitos após a pontuação para considerar pesos mais altos atribuídos por avaliadores não acadêmicos. Esse ajuste foi considerado necessário para evitar que os resultados finais fossem excessivamente enviesados pelas prioridades dos pesquisadores, que representaram 75% dos avaliadores. Mais detalhes sobre a metodologia serão fornecidos no relatório final a ser publicado.</a:t>
            </a:r>
          </a:p>
          <a:p>
            <a:endParaRPr lang="en-US" dirty="0"/>
          </a:p>
          <a:p>
            <a:endParaRPr lang="en-US" dirty="0"/>
          </a:p>
        </p:txBody>
      </p:sp>
      <p:sp>
        <p:nvSpPr>
          <p:cNvPr id="4" name="Slide Number Placeholder 3"/>
          <p:cNvSpPr>
            <a:spLocks noGrp="1"/>
          </p:cNvSpPr>
          <p:nvPr>
            <p:ph type="sldNum" sz="quarter" idx="5"/>
          </p:nvPr>
        </p:nvSpPr>
        <p:spPr/>
        <p:txBody>
          <a:bodyPr/>
          <a:lstStyle/>
          <a:p>
            <a:fld id="{C65987C1-8E14-BC4B-9947-6F5F61098E69}" type="slidenum">
              <a:rPr lang="en-US" smtClean="0"/>
              <a:t>28</a:t>
            </a:fld>
            <a:endParaRPr lang="en-US"/>
          </a:p>
        </p:txBody>
      </p:sp>
    </p:spTree>
    <p:extLst>
      <p:ext uri="{BB962C8B-B14F-4D97-AF65-F5344CB8AC3E}">
        <p14:creationId xmlns:p14="http://schemas.microsoft.com/office/powerpoint/2010/main" val="59991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Nota sobre a Metodologia:</a:t>
            </a:r>
            <a:r>
              <a:rPr lang="pt-BR" dirty="0"/>
              <a:t> Na segunda rodada Delphi, 34 áreas de pesquisa foram pontuadas usando um mecanismo de alocação de fichas, resultando em uma classificação ordenada dessas áreas em quatro grupos:</a:t>
            </a:r>
          </a:p>
          <a:p>
            <a:r>
              <a:rPr lang="pt-BR" b="1" dirty="0"/>
              <a:t>Grupo A:</a:t>
            </a:r>
            <a:r>
              <a:rPr lang="pt-BR" dirty="0"/>
              <a:t> As dez áreas de pesquisa mais priorizadas.</a:t>
            </a:r>
          </a:p>
          <a:p>
            <a:r>
              <a:rPr lang="pt-BR" b="1" dirty="0"/>
              <a:t>Grupo B:</a:t>
            </a:r>
            <a:r>
              <a:rPr lang="pt-BR" dirty="0"/>
              <a:t> Áreas de pesquisa classificadas entre as posições 11 e 15.</a:t>
            </a:r>
          </a:p>
          <a:p>
            <a:r>
              <a:rPr lang="pt-BR" b="1" dirty="0"/>
              <a:t>Grupo C:</a:t>
            </a:r>
            <a:r>
              <a:rPr lang="pt-BR" dirty="0"/>
              <a:t> Áreas de pesquisa classificadas entre as posições 16 e 20.</a:t>
            </a:r>
          </a:p>
          <a:p>
            <a:r>
              <a:rPr lang="pt-BR" b="1" dirty="0"/>
              <a:t>Grupo 0 (zero):</a:t>
            </a:r>
            <a:r>
              <a:rPr lang="pt-BR" dirty="0"/>
              <a:t> As áreas de pesquisa com menor classificação (posições 21 a 34).</a:t>
            </a:r>
          </a:p>
          <a:p>
            <a:r>
              <a:rPr lang="pt-BR" dirty="0"/>
              <a:t>O conjunto final de prioridades de pesquisa inclui os Grupos A, B e C. Entretanto, o número total é 19, e não 20, devido a pequenos ajustes e reclassificações feitos após a pontuação para considerar pesos mais altos atribuídos por avaliadores não acadêmicos. Esse ajuste foi considerado necessário para evitar que os resultados finais fossem excessivamente enviesados pelas prioridades dos pesquisadores, que representaram 75% dos avaliadores. Mais detalhes sobre a metodologia serão fornecidos no relatório final a ser publicado.</a:t>
            </a:r>
          </a:p>
          <a:p>
            <a:endParaRPr lang="en-US"/>
          </a:p>
          <a:p>
            <a:endParaRPr lang="en-US" dirty="0"/>
          </a:p>
        </p:txBody>
      </p:sp>
      <p:sp>
        <p:nvSpPr>
          <p:cNvPr id="4" name="Slide Number Placeholder 3"/>
          <p:cNvSpPr>
            <a:spLocks noGrp="1"/>
          </p:cNvSpPr>
          <p:nvPr>
            <p:ph type="sldNum" sz="quarter" idx="5"/>
          </p:nvPr>
        </p:nvSpPr>
        <p:spPr/>
        <p:txBody>
          <a:bodyPr/>
          <a:lstStyle/>
          <a:p>
            <a:fld id="{C65987C1-8E14-BC4B-9947-6F5F61098E69}" type="slidenum">
              <a:rPr lang="en-US" smtClean="0"/>
              <a:t>29</a:t>
            </a:fld>
            <a:endParaRPr lang="en-US"/>
          </a:p>
        </p:txBody>
      </p:sp>
    </p:spTree>
    <p:extLst>
      <p:ext uri="{BB962C8B-B14F-4D97-AF65-F5344CB8AC3E}">
        <p14:creationId xmlns:p14="http://schemas.microsoft.com/office/powerpoint/2010/main" val="1381923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3F3F3F"/>
                </a:solidFill>
                <a:effectLst/>
                <a:latin typeface="Helvetica" pitchFamily="2" charset="0"/>
              </a:rPr>
              <a:t>Para </a:t>
            </a:r>
            <a:r>
              <a:rPr lang="en-GB" dirty="0" err="1">
                <a:solidFill>
                  <a:srgbClr val="3F3F3F"/>
                </a:solidFill>
                <a:effectLst/>
                <a:latin typeface="Helvetica" pitchFamily="2" charset="0"/>
              </a:rPr>
              <a:t>mais</a:t>
            </a:r>
            <a:r>
              <a:rPr lang="en-GB" dirty="0">
                <a:solidFill>
                  <a:srgbClr val="3F3F3F"/>
                </a:solidFill>
                <a:effectLst/>
                <a:latin typeface="Helvetica" pitchFamily="2" charset="0"/>
              </a:rPr>
              <a:t> </a:t>
            </a:r>
            <a:r>
              <a:rPr lang="en-GB" dirty="0" err="1">
                <a:solidFill>
                  <a:srgbClr val="3F3F3F"/>
                </a:solidFill>
                <a:effectLst/>
                <a:latin typeface="Helvetica" pitchFamily="2" charset="0"/>
              </a:rPr>
              <a:t>informações</a:t>
            </a:r>
            <a:r>
              <a:rPr lang="en-GB" dirty="0">
                <a:solidFill>
                  <a:srgbClr val="3F3F3F"/>
                </a:solidFill>
                <a:effectLst/>
                <a:latin typeface="Helvetica" pitchFamily="2" charset="0"/>
              </a:rPr>
              <a:t> </a:t>
            </a:r>
            <a:r>
              <a:rPr lang="en-GB" dirty="0" err="1">
                <a:solidFill>
                  <a:srgbClr val="3F3F3F"/>
                </a:solidFill>
                <a:effectLst/>
                <a:latin typeface="Helvetica" pitchFamily="2" charset="0"/>
              </a:rPr>
              <a:t>sobre</a:t>
            </a:r>
            <a:r>
              <a:rPr lang="en-GB" dirty="0">
                <a:solidFill>
                  <a:srgbClr val="3F3F3F"/>
                </a:solidFill>
                <a:effectLst/>
                <a:latin typeface="Helvetica" pitchFamily="2" charset="0"/>
              </a:rPr>
              <a:t> a Global Coalition for Evidence (GC4E), </a:t>
            </a:r>
            <a:r>
              <a:rPr lang="en-GB" dirty="0" err="1">
                <a:solidFill>
                  <a:srgbClr val="3F3F3F"/>
                </a:solidFill>
                <a:effectLst/>
                <a:latin typeface="Helvetica" pitchFamily="2" charset="0"/>
              </a:rPr>
              <a:t>visite</a:t>
            </a:r>
            <a:r>
              <a:rPr lang="en-GB" dirty="0">
                <a:solidFill>
                  <a:srgbClr val="3F3F3F"/>
                </a:solidFill>
                <a:effectLst/>
                <a:latin typeface="Helvetica" pitchFamily="2" charset="0"/>
              </a:rPr>
              <a:t> o site https://www.who.int/initiatives/global-coalition-for-evidence</a:t>
            </a:r>
          </a:p>
          <a:p>
            <a:endParaRPr lang="en-US" dirty="0"/>
          </a:p>
        </p:txBody>
      </p:sp>
      <p:sp>
        <p:nvSpPr>
          <p:cNvPr id="4" name="Slide Number Placeholder 3"/>
          <p:cNvSpPr>
            <a:spLocks noGrp="1"/>
          </p:cNvSpPr>
          <p:nvPr>
            <p:ph type="sldNum" sz="quarter" idx="5"/>
          </p:nvPr>
        </p:nvSpPr>
        <p:spPr/>
        <p:txBody>
          <a:bodyPr/>
          <a:lstStyle/>
          <a:p>
            <a:fld id="{C65987C1-8E14-BC4B-9947-6F5F61098E69}" type="slidenum">
              <a:rPr lang="en-US" smtClean="0"/>
              <a:t>31</a:t>
            </a:fld>
            <a:endParaRPr lang="en-US"/>
          </a:p>
        </p:txBody>
      </p:sp>
    </p:spTree>
    <p:extLst>
      <p:ext uri="{BB962C8B-B14F-4D97-AF65-F5344CB8AC3E}">
        <p14:creationId xmlns:p14="http://schemas.microsoft.com/office/powerpoint/2010/main" val="1874444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3F3F3F"/>
                </a:solidFill>
                <a:effectLst/>
                <a:latin typeface="Helvetica" pitchFamily="2" charset="0"/>
              </a:rPr>
              <a:t>Para </a:t>
            </a:r>
            <a:r>
              <a:rPr lang="en-GB" dirty="0" err="1">
                <a:solidFill>
                  <a:srgbClr val="3F3F3F"/>
                </a:solidFill>
                <a:effectLst/>
                <a:latin typeface="Helvetica" pitchFamily="2" charset="0"/>
              </a:rPr>
              <a:t>mais</a:t>
            </a:r>
            <a:r>
              <a:rPr lang="en-GB" dirty="0">
                <a:solidFill>
                  <a:srgbClr val="3F3F3F"/>
                </a:solidFill>
                <a:effectLst/>
                <a:latin typeface="Helvetica" pitchFamily="2" charset="0"/>
              </a:rPr>
              <a:t> </a:t>
            </a:r>
            <a:r>
              <a:rPr lang="en-GB" dirty="0" err="1">
                <a:solidFill>
                  <a:srgbClr val="3F3F3F"/>
                </a:solidFill>
                <a:effectLst/>
                <a:latin typeface="Helvetica" pitchFamily="2" charset="0"/>
              </a:rPr>
              <a:t>informações</a:t>
            </a:r>
            <a:r>
              <a:rPr lang="en-GB" dirty="0">
                <a:solidFill>
                  <a:srgbClr val="3F3F3F"/>
                </a:solidFill>
                <a:effectLst/>
                <a:latin typeface="Helvetica" pitchFamily="2" charset="0"/>
              </a:rPr>
              <a:t> </a:t>
            </a:r>
            <a:r>
              <a:rPr lang="en-GB" dirty="0" err="1">
                <a:solidFill>
                  <a:srgbClr val="3F3F3F"/>
                </a:solidFill>
                <a:effectLst/>
                <a:latin typeface="Helvetica" pitchFamily="2" charset="0"/>
              </a:rPr>
              <a:t>sobre</a:t>
            </a:r>
            <a:r>
              <a:rPr lang="en-GB" dirty="0">
                <a:solidFill>
                  <a:srgbClr val="3F3F3F"/>
                </a:solidFill>
                <a:effectLst/>
                <a:latin typeface="Helvetica" pitchFamily="2" charset="0"/>
              </a:rPr>
              <a:t> a Global Coalition for Evidence (GC4E), </a:t>
            </a:r>
            <a:r>
              <a:rPr lang="en-GB" dirty="0" err="1">
                <a:solidFill>
                  <a:srgbClr val="3F3F3F"/>
                </a:solidFill>
                <a:effectLst/>
                <a:latin typeface="Helvetica" pitchFamily="2" charset="0"/>
              </a:rPr>
              <a:t>visite</a:t>
            </a:r>
            <a:r>
              <a:rPr lang="en-GB" dirty="0">
                <a:solidFill>
                  <a:srgbClr val="3F3F3F"/>
                </a:solidFill>
                <a:effectLst/>
                <a:latin typeface="Helvetica" pitchFamily="2" charset="0"/>
              </a:rPr>
              <a:t> o site https://www.who.int/initiatives/global-coalition-for-evidence</a:t>
            </a:r>
          </a:p>
          <a:p>
            <a:endParaRPr lang="en-US" dirty="0"/>
          </a:p>
        </p:txBody>
      </p:sp>
      <p:sp>
        <p:nvSpPr>
          <p:cNvPr id="4" name="Slide Number Placeholder 3"/>
          <p:cNvSpPr>
            <a:spLocks noGrp="1"/>
          </p:cNvSpPr>
          <p:nvPr>
            <p:ph type="sldNum" sz="quarter" idx="5"/>
          </p:nvPr>
        </p:nvSpPr>
        <p:spPr/>
        <p:txBody>
          <a:bodyPr/>
          <a:lstStyle/>
          <a:p>
            <a:fld id="{C65987C1-8E14-BC4B-9947-6F5F61098E69}" type="slidenum">
              <a:rPr lang="en-US" smtClean="0"/>
              <a:t>32</a:t>
            </a:fld>
            <a:endParaRPr lang="en-US"/>
          </a:p>
        </p:txBody>
      </p:sp>
    </p:spTree>
    <p:extLst>
      <p:ext uri="{BB962C8B-B14F-4D97-AF65-F5344CB8AC3E}">
        <p14:creationId xmlns:p14="http://schemas.microsoft.com/office/powerpoint/2010/main" val="3321134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0" i="0" dirty="0">
                <a:solidFill>
                  <a:srgbClr val="242424"/>
                </a:solidFill>
                <a:effectLst/>
                <a:latin typeface="Segoe UI" panose="020B0502040204020203" pitchFamily="34" charset="0"/>
              </a:rPr>
              <a:t>Esses “temas” emergiram da segunda consulta a especialistas realizada em fevereiro de 2025. Foi perguntado aos participantes: “Na sua opinião, quais seriam os próximos passos para a implementação da Agenda Global de Pesquisa (ou seja, após a disseminação) a fim de maximizar seu impacto?”</a:t>
            </a:r>
            <a:endParaRPr lang="en-US" dirty="0"/>
          </a:p>
        </p:txBody>
      </p:sp>
      <p:sp>
        <p:nvSpPr>
          <p:cNvPr id="4" name="Slide Number Placeholder 3"/>
          <p:cNvSpPr>
            <a:spLocks noGrp="1"/>
          </p:cNvSpPr>
          <p:nvPr>
            <p:ph type="sldNum" sz="quarter" idx="5"/>
          </p:nvPr>
        </p:nvSpPr>
        <p:spPr/>
        <p:txBody>
          <a:bodyPr/>
          <a:lstStyle/>
          <a:p>
            <a:fld id="{C65987C1-8E14-BC4B-9947-6F5F61098E69}" type="slidenum">
              <a:rPr lang="en-US" smtClean="0"/>
              <a:t>33</a:t>
            </a:fld>
            <a:endParaRPr lang="en-US"/>
          </a:p>
        </p:txBody>
      </p:sp>
    </p:spTree>
    <p:extLst>
      <p:ext uri="{BB962C8B-B14F-4D97-AF65-F5344CB8AC3E}">
        <p14:creationId xmlns:p14="http://schemas.microsoft.com/office/powerpoint/2010/main" val="347646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i="1" dirty="0">
                <a:solidFill>
                  <a:schemeClr val="tx2"/>
                </a:solidFill>
              </a:rPr>
              <a:t>Estas Definições se aplicam aos termos usados neste slide deck e podem ter significados diferentes em outros contextos.</a:t>
            </a:r>
            <a:endParaRPr lang="en-US" sz="1200" i="1" dirty="0">
              <a:solidFill>
                <a:schemeClr val="tx2"/>
              </a:solidFill>
            </a:endParaRPr>
          </a:p>
        </p:txBody>
      </p:sp>
      <p:sp>
        <p:nvSpPr>
          <p:cNvPr id="4" name="Slide Number Placeholder 3"/>
          <p:cNvSpPr>
            <a:spLocks noGrp="1"/>
          </p:cNvSpPr>
          <p:nvPr>
            <p:ph type="sldNum" sz="quarter" idx="5"/>
          </p:nvPr>
        </p:nvSpPr>
        <p:spPr/>
        <p:txBody>
          <a:bodyPr/>
          <a:lstStyle/>
          <a:p>
            <a:fld id="{C65987C1-8E14-BC4B-9947-6F5F61098E69}" type="slidenum">
              <a:rPr lang="en-US" smtClean="0"/>
              <a:t>5</a:t>
            </a:fld>
            <a:endParaRPr lang="en-US"/>
          </a:p>
        </p:txBody>
      </p:sp>
    </p:spTree>
    <p:extLst>
      <p:ext uri="{BB962C8B-B14F-4D97-AF65-F5344CB8AC3E}">
        <p14:creationId xmlns:p14="http://schemas.microsoft.com/office/powerpoint/2010/main" val="112022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i="1" dirty="0">
                <a:solidFill>
                  <a:schemeClr val="tx2"/>
                </a:solidFill>
              </a:rPr>
              <a:t>Estas Definições se aplicam aos termos usados neste slide deck e podem ter significados diferentes em outros contextos.</a:t>
            </a:r>
            <a:endParaRPr lang="en-US" sz="1200" i="1" dirty="0">
              <a:solidFill>
                <a:schemeClr val="tx2"/>
              </a:solidFill>
            </a:endParaRPr>
          </a:p>
        </p:txBody>
      </p:sp>
      <p:sp>
        <p:nvSpPr>
          <p:cNvPr id="4" name="Slide Number Placeholder 3"/>
          <p:cNvSpPr>
            <a:spLocks noGrp="1"/>
          </p:cNvSpPr>
          <p:nvPr>
            <p:ph type="sldNum" sz="quarter" idx="5"/>
          </p:nvPr>
        </p:nvSpPr>
        <p:spPr/>
        <p:txBody>
          <a:bodyPr/>
          <a:lstStyle/>
          <a:p>
            <a:fld id="{C65987C1-8E14-BC4B-9947-6F5F61098E69}" type="slidenum">
              <a:rPr lang="en-US" smtClean="0"/>
              <a:t>6</a:t>
            </a:fld>
            <a:endParaRPr lang="en-US"/>
          </a:p>
        </p:txBody>
      </p:sp>
    </p:spTree>
    <p:extLst>
      <p:ext uri="{BB962C8B-B14F-4D97-AF65-F5344CB8AC3E}">
        <p14:creationId xmlns:p14="http://schemas.microsoft.com/office/powerpoint/2010/main" val="225712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65987C1-8E14-BC4B-9947-6F5F61098E69}" type="slidenum">
              <a:rPr lang="en-US" smtClean="0"/>
              <a:t>11</a:t>
            </a:fld>
            <a:endParaRPr lang="en-US"/>
          </a:p>
        </p:txBody>
      </p:sp>
    </p:spTree>
    <p:extLst>
      <p:ext uri="{BB962C8B-B14F-4D97-AF65-F5344CB8AC3E}">
        <p14:creationId xmlns:p14="http://schemas.microsoft.com/office/powerpoint/2010/main" val="53056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65987C1-8E14-BC4B-9947-6F5F61098E69}" type="slidenum">
              <a:rPr lang="en-US" smtClean="0"/>
              <a:t>14</a:t>
            </a:fld>
            <a:endParaRPr lang="en-US"/>
          </a:p>
        </p:txBody>
      </p:sp>
    </p:spTree>
    <p:extLst>
      <p:ext uri="{BB962C8B-B14F-4D97-AF65-F5344CB8AC3E}">
        <p14:creationId xmlns:p14="http://schemas.microsoft.com/office/powerpoint/2010/main" val="370907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800"/>
              </a:spcAft>
            </a:pPr>
            <a:r>
              <a:rPr lang="en-GB" sz="1200" kern="0" dirty="0" err="1">
                <a:solidFill>
                  <a:schemeClr val="tx1">
                    <a:lumMod val="75000"/>
                    <a:lumOff val="25000"/>
                  </a:schemeClr>
                </a:solidFill>
                <a:latin typeface="Gill Sans Nova" panose="020B0602020104020203" pitchFamily="34" charset="0"/>
                <a:cs typeface="Poppins" panose="00000500000000000000" pitchFamily="2" charset="0"/>
              </a:rPr>
              <a:t>Definições</a:t>
            </a:r>
            <a:r>
              <a:rPr lang="en-GB" sz="1200" kern="0" dirty="0">
                <a:solidFill>
                  <a:schemeClr val="tx1">
                    <a:lumMod val="75000"/>
                    <a:lumOff val="25000"/>
                  </a:schemeClr>
                </a:solidFill>
                <a:latin typeface="Gill Sans Nova" panose="020B0602020104020203" pitchFamily="34" charset="0"/>
                <a:cs typeface="Poppins" panose="00000500000000000000" pitchFamily="2" charset="0"/>
              </a:rPr>
              <a:t> </a:t>
            </a:r>
            <a:r>
              <a:rPr lang="en-GB" sz="1200" kern="0" dirty="0" err="1">
                <a:solidFill>
                  <a:schemeClr val="tx1">
                    <a:lumMod val="75000"/>
                    <a:lumOff val="25000"/>
                  </a:schemeClr>
                </a:solidFill>
                <a:latin typeface="Gill Sans Nova" panose="020B0602020104020203" pitchFamily="34" charset="0"/>
                <a:cs typeface="Poppins" panose="00000500000000000000" pitchFamily="2" charset="0"/>
              </a:rPr>
              <a:t>detalhadas</a:t>
            </a:r>
            <a:r>
              <a:rPr lang="en-GB" sz="1200" kern="0" dirty="0">
                <a:solidFill>
                  <a:schemeClr val="tx1">
                    <a:lumMod val="75000"/>
                    <a:lumOff val="25000"/>
                  </a:schemeClr>
                </a:solidFill>
                <a:latin typeface="Gill Sans Nova" panose="020B0602020104020203" pitchFamily="34" charset="0"/>
                <a:cs typeface="Poppins" panose="00000500000000000000" pitchFamily="2" charset="0"/>
              </a:rPr>
              <a:t> dos </a:t>
            </a:r>
            <a:r>
              <a:rPr lang="en-GB" sz="1200" kern="0" dirty="0" err="1">
                <a:solidFill>
                  <a:schemeClr val="tx1">
                    <a:lumMod val="75000"/>
                    <a:lumOff val="25000"/>
                  </a:schemeClr>
                </a:solidFill>
                <a:latin typeface="Gill Sans Nova" panose="020B0602020104020203" pitchFamily="34" charset="0"/>
                <a:cs typeface="Poppins" panose="00000500000000000000" pitchFamily="2" charset="0"/>
              </a:rPr>
              <a:t>três</a:t>
            </a:r>
            <a:r>
              <a:rPr lang="en-GB" sz="1200" kern="0" dirty="0">
                <a:solidFill>
                  <a:schemeClr val="tx1">
                    <a:lumMod val="75000"/>
                    <a:lumOff val="25000"/>
                  </a:schemeClr>
                </a:solidFill>
                <a:latin typeface="Gill Sans Nova" panose="020B0602020104020203" pitchFamily="34" charset="0"/>
                <a:cs typeface="Poppins" panose="00000500000000000000" pitchFamily="2" charset="0"/>
              </a:rPr>
              <a:t> </a:t>
            </a:r>
            <a:r>
              <a:rPr lang="en-GB" sz="1200" kern="0" dirty="0" err="1">
                <a:solidFill>
                  <a:schemeClr val="tx1">
                    <a:lumMod val="75000"/>
                    <a:lumOff val="25000"/>
                  </a:schemeClr>
                </a:solidFill>
                <a:latin typeface="Gill Sans Nova" panose="020B0602020104020203" pitchFamily="34" charset="0"/>
                <a:cs typeface="Poppins" panose="00000500000000000000" pitchFamily="2" charset="0"/>
              </a:rPr>
              <a:t>domínios</a:t>
            </a:r>
            <a:r>
              <a:rPr lang="en-GB" sz="1200" kern="0" dirty="0">
                <a:solidFill>
                  <a:schemeClr val="tx1">
                    <a:lumMod val="75000"/>
                    <a:lumOff val="25000"/>
                  </a:schemeClr>
                </a:solidFill>
                <a:latin typeface="Gill Sans Nova" panose="020B0602020104020203" pitchFamily="34" charset="0"/>
                <a:cs typeface="Poppins" panose="00000500000000000000" pitchFamily="2" charset="0"/>
              </a:rPr>
              <a:t> de </a:t>
            </a:r>
            <a:r>
              <a:rPr lang="en-GB" sz="1200" kern="0" dirty="0" err="1">
                <a:solidFill>
                  <a:schemeClr val="tx1">
                    <a:lumMod val="75000"/>
                    <a:lumOff val="25000"/>
                  </a:schemeClr>
                </a:solidFill>
                <a:latin typeface="Gill Sans Nova" panose="020B0602020104020203" pitchFamily="34" charset="0"/>
                <a:cs typeface="Poppins" panose="00000500000000000000" pitchFamily="2" charset="0"/>
              </a:rPr>
              <a:t>pesquisa</a:t>
            </a:r>
            <a:r>
              <a:rPr lang="en-GB" sz="1200" kern="0" dirty="0">
                <a:solidFill>
                  <a:schemeClr val="tx1">
                    <a:lumMod val="75000"/>
                    <a:lumOff val="25000"/>
                  </a:schemeClr>
                </a:solidFill>
                <a:latin typeface="Gill Sans Nova" panose="020B0602020104020203" pitchFamily="34" charset="0"/>
                <a:cs typeface="Poppins" panose="00000500000000000000" pitchFamily="2" charset="0"/>
              </a:rPr>
              <a:t> do framework </a:t>
            </a:r>
            <a:r>
              <a:rPr lang="en-GB" sz="1200" kern="0" dirty="0" err="1">
                <a:solidFill>
                  <a:schemeClr val="tx1">
                    <a:lumMod val="75000"/>
                    <a:lumOff val="25000"/>
                  </a:schemeClr>
                </a:solidFill>
                <a:latin typeface="Gill Sans Nova" panose="020B0602020104020203" pitchFamily="34" charset="0"/>
                <a:cs typeface="Poppins" panose="00000500000000000000" pitchFamily="2" charset="0"/>
              </a:rPr>
              <a:t>conceitual</a:t>
            </a:r>
            <a:r>
              <a:rPr lang="en-GB" sz="1200" kern="0" dirty="0">
                <a:solidFill>
                  <a:schemeClr val="tx1">
                    <a:lumMod val="75000"/>
                    <a:lumOff val="25000"/>
                  </a:schemeClr>
                </a:solidFill>
                <a:latin typeface="Gill Sans Nova" panose="020B0602020104020203" pitchFamily="34" charset="0"/>
                <a:cs typeface="Poppins" panose="00000500000000000000" pitchFamily="2" charset="0"/>
              </a:rPr>
              <a:t>:</a:t>
            </a:r>
          </a:p>
          <a:p>
            <a:pPr>
              <a:lnSpc>
                <a:spcPct val="107000"/>
              </a:lnSpc>
              <a:spcAft>
                <a:spcPts val="800"/>
              </a:spcAft>
            </a:pPr>
            <a:endParaRPr lang="en-US" sz="1200" dirty="0">
              <a:solidFill>
                <a:schemeClr val="tx1">
                  <a:lumMod val="75000"/>
                  <a:lumOff val="25000"/>
                </a:schemeClr>
              </a:solidFill>
              <a:latin typeface="Gill Sans Nova" panose="020B0602020104020203" pitchFamily="34" charset="0"/>
            </a:endParaRPr>
          </a:p>
          <a:p>
            <a:r>
              <a:rPr lang="pt-BR" b="1" dirty="0"/>
              <a:t>1. Pesquisa sobre intervenções de KT/PIE</a:t>
            </a:r>
            <a:br>
              <a:rPr lang="pt-BR" dirty="0"/>
            </a:br>
            <a:r>
              <a:rPr lang="pt-BR" dirty="0"/>
              <a:t>Esta área de pesquisa investiga como </a:t>
            </a:r>
            <a:r>
              <a:rPr lang="pt-BR" b="1" dirty="0"/>
              <a:t>desenhar, implementar, sustentar, institucionalizar e avaliar </a:t>
            </a:r>
            <a:r>
              <a:rPr lang="pt-BR" dirty="0"/>
              <a:t>com sucesso intervenções que apoiem o uso de evidências por tomadores de decisão. Isso inclui pesquisas sobre a construção de conscientização em torno de KT/PIE, a compreensão de como as evidências estão sendo utilizadas, a identificação de seus </a:t>
            </a:r>
            <a:r>
              <a:rPr lang="pt-BR" b="1" dirty="0"/>
              <a:t>destinatários e usuários pretendidos</a:t>
            </a:r>
            <a:r>
              <a:rPr lang="pt-BR" dirty="0"/>
              <a:t>, a exploração do </a:t>
            </a:r>
            <a:r>
              <a:rPr lang="pt-BR" b="1" dirty="0"/>
              <a:t>engajamento</a:t>
            </a:r>
            <a:r>
              <a:rPr lang="pt-BR" dirty="0"/>
              <a:t> dos tomadores de decisão com as evidências e a análise das </a:t>
            </a:r>
            <a:r>
              <a:rPr lang="pt-BR" b="1" dirty="0"/>
              <a:t>interações </a:t>
            </a:r>
            <a:r>
              <a:rPr lang="pt-BR" dirty="0"/>
              <a:t>entre os atores no ecossistema de evidências. Além disso, também fazem parte dessa categoria as pesquisas </a:t>
            </a:r>
            <a:r>
              <a:rPr lang="pt-BR" b="1" dirty="0"/>
              <a:t>sobre disseminação, comunicação e desenvolvimento de capacidades e habilidades em KT/PIE</a:t>
            </a:r>
            <a:r>
              <a:rPr lang="pt-BR" dirty="0"/>
              <a:t>.</a:t>
            </a:r>
          </a:p>
          <a:p>
            <a:br>
              <a:rPr lang="pt-BR" b="1" dirty="0"/>
            </a:br>
            <a:r>
              <a:rPr lang="pt-BR" b="1" dirty="0"/>
              <a:t>2. Pesquisa sobre barreiras, facilitadores e oportunidades para KT/PIE</a:t>
            </a:r>
            <a:br>
              <a:rPr lang="pt-BR" dirty="0"/>
            </a:br>
            <a:r>
              <a:rPr lang="pt-BR" dirty="0"/>
              <a:t>Essa linha de pesquisa busca compreender os </a:t>
            </a:r>
            <a:r>
              <a:rPr lang="pt-BR" b="1" dirty="0"/>
              <a:t>fatores que favorecem ou dificultam </a:t>
            </a:r>
            <a:r>
              <a:rPr lang="pt-BR" dirty="0"/>
              <a:t>a tradução eficaz de evidências científicas para a formulação de políticas. Isso inclui estudos baseados no modelo dos “3 </a:t>
            </a:r>
            <a:r>
              <a:rPr lang="pt-BR" dirty="0" err="1"/>
              <a:t>is</a:t>
            </a:r>
            <a:r>
              <a:rPr lang="pt-BR" dirty="0"/>
              <a:t>” — </a:t>
            </a:r>
            <a:r>
              <a:rPr lang="pt-BR" b="1" dirty="0"/>
              <a:t>interesses, ideias e instituições</a:t>
            </a:r>
            <a:r>
              <a:rPr lang="pt-BR" dirty="0"/>
              <a:t> — que moldam os processos de decisão informados por evidências, bem como a identificação de </a:t>
            </a:r>
            <a:r>
              <a:rPr lang="pt-BR" b="1" dirty="0"/>
              <a:t>incentivos e oportunidades</a:t>
            </a:r>
            <a:r>
              <a:rPr lang="pt-BR" dirty="0"/>
              <a:t> que possam ampliar o uso de evidências na prática.</a:t>
            </a:r>
          </a:p>
          <a:p>
            <a:br>
              <a:rPr lang="pt-BR" b="1" dirty="0"/>
            </a:br>
            <a:r>
              <a:rPr lang="pt-BR" b="1" dirty="0"/>
              <a:t>3. Pesquisa sobre métodos, padrões, medidas, teorias e frameworks de KT/PIE</a:t>
            </a:r>
            <a:br>
              <a:rPr lang="pt-BR" dirty="0"/>
            </a:br>
            <a:r>
              <a:rPr lang="pt-BR" dirty="0"/>
              <a:t>Abrange áreas de pesquisa que investigam </a:t>
            </a:r>
            <a:r>
              <a:rPr lang="pt-BR" b="1" dirty="0"/>
              <a:t>métodos, padrões, ferramentas e medidas </a:t>
            </a:r>
            <a:r>
              <a:rPr lang="pt-BR" dirty="0"/>
              <a:t>voltados para aprimorar a qualidade da tradução de conhecimento e promover a incorporação sistemática de evidências. Isso inclui estudos sobre </a:t>
            </a:r>
            <a:r>
              <a:rPr lang="pt-BR" b="1" dirty="0"/>
              <a:t>terminologia, indicadores e princípios </a:t>
            </a:r>
            <a:r>
              <a:rPr lang="pt-BR" dirty="0"/>
              <a:t>de KT/PIE. Também engloba pesquisas dedicadas ao desenvolvimento e à análise de teorias que oferecem abordagens estruturadas para orientar a tradução do conhecimento em políticas e práticas. Compreende </a:t>
            </a:r>
            <a:r>
              <a:rPr lang="pt-BR" b="1" dirty="0"/>
              <a:t>conceitos, teorias, modelos, frameworks, taxonomias e tipologias</a:t>
            </a:r>
            <a:r>
              <a:rPr lang="pt-BR" dirty="0"/>
              <a:t> relacionadas a KT, todas contribuindo para um entendimento mais aprofundado dos processos de KT.</a:t>
            </a:r>
            <a:endParaRPr lang="en-US" dirty="0">
              <a:latin typeface="Gill Sans Nova" panose="020B0602020104020203" pitchFamily="34" charset="0"/>
              <a:cs typeface="Poppins"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C65987C1-8E14-BC4B-9947-6F5F61098E69}" type="slidenum">
              <a:rPr lang="en-US" smtClean="0"/>
              <a:t>20</a:t>
            </a:fld>
            <a:endParaRPr lang="en-US"/>
          </a:p>
        </p:txBody>
      </p:sp>
    </p:spTree>
    <p:extLst>
      <p:ext uri="{BB962C8B-B14F-4D97-AF65-F5344CB8AC3E}">
        <p14:creationId xmlns:p14="http://schemas.microsoft.com/office/powerpoint/2010/main" val="45010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dirty="0"/>
              <a:t>Princípios orientadores para o processo de definição de agenda:</a:t>
            </a:r>
            <a:endParaRPr lang="pt-BR" dirty="0"/>
          </a:p>
          <a:p>
            <a:pPr marL="171450" indent="-171450">
              <a:buFont typeface="Arial" panose="020B0604020202020204" pitchFamily="34" charset="0"/>
              <a:buChar char="•"/>
            </a:pPr>
            <a:r>
              <a:rPr lang="pt-BR" b="1" dirty="0"/>
              <a:t>Transparente e Sistemática:</a:t>
            </a:r>
            <a:r>
              <a:rPr lang="pt-BR" dirty="0"/>
              <a:t> Garantir a documentação clara do processo, seguindo métodos estabelecidos.</a:t>
            </a:r>
          </a:p>
          <a:p>
            <a:pPr marL="171450" indent="-171450">
              <a:buFont typeface="Arial" panose="020B0604020202020204" pitchFamily="34" charset="0"/>
              <a:buChar char="•"/>
            </a:pPr>
            <a:r>
              <a:rPr lang="pt-BR" b="1" dirty="0"/>
              <a:t>Inclusiva:</a:t>
            </a:r>
            <a:r>
              <a:rPr lang="pt-BR" dirty="0"/>
              <a:t> Assegurar ampla representatividade e envolvimento precoce de diferentes partes interessadas, instituições e redes.</a:t>
            </a:r>
          </a:p>
          <a:p>
            <a:pPr marL="171450" indent="-171450">
              <a:buFont typeface="Arial" panose="020B0604020202020204" pitchFamily="34" charset="0"/>
              <a:buChar char="•"/>
            </a:pPr>
            <a:r>
              <a:rPr lang="pt-BR" b="1" dirty="0"/>
              <a:t>Priorização Rigorosa:</a:t>
            </a:r>
            <a:r>
              <a:rPr lang="pt-BR" dirty="0"/>
              <a:t> Realizar consultas presenciais com especialistas e deliberações colaborativas, complementadas por abordagens métricas para priorização.</a:t>
            </a:r>
          </a:p>
          <a:p>
            <a:br>
              <a:rPr lang="pt-BR" b="1" dirty="0"/>
            </a:br>
            <a:r>
              <a:rPr lang="pt-BR" b="1" dirty="0"/>
              <a:t>Abordagens Baseadas em Consenso</a:t>
            </a:r>
            <a:r>
              <a:rPr lang="pt-BR" dirty="0"/>
              <a:t> utilizam o consenso em grupo e discussões para definir prioridades, o que aumenta a aceitabilidade das decisões, mas pode introduzir vieses. Exemplos incluem a </a:t>
            </a:r>
            <a:r>
              <a:rPr lang="pt-BR" i="1" dirty="0" err="1"/>
              <a:t>Combined</a:t>
            </a:r>
            <a:r>
              <a:rPr lang="pt-BR" i="1" dirty="0"/>
              <a:t> Approach Matrix (CAM)</a:t>
            </a:r>
            <a:r>
              <a:rPr lang="pt-BR" dirty="0"/>
              <a:t>, </a:t>
            </a:r>
            <a:r>
              <a:rPr lang="pt-BR" i="1" dirty="0" err="1"/>
              <a:t>Priority</a:t>
            </a:r>
            <a:r>
              <a:rPr lang="pt-BR" i="1" dirty="0"/>
              <a:t>-Setting </a:t>
            </a:r>
            <a:r>
              <a:rPr lang="pt-BR" i="1" dirty="0" err="1"/>
              <a:t>Partnerships</a:t>
            </a:r>
            <a:r>
              <a:rPr lang="pt-BR" i="1" dirty="0"/>
              <a:t> (PSP)</a:t>
            </a:r>
            <a:r>
              <a:rPr lang="pt-BR" dirty="0"/>
              <a:t> e métodos de diálogo deliberativo.</a:t>
            </a:r>
          </a:p>
          <a:p>
            <a:r>
              <a:rPr lang="pt-BR" b="1" dirty="0"/>
              <a:t>Abordagens Baseadas em Métricas</a:t>
            </a:r>
            <a:r>
              <a:rPr lang="pt-BR" dirty="0"/>
              <a:t> empregam algoritmos, pontuações ou regras quantitativas para priorizar, oferecendo decisões sistemáticas e imparciais, porém com oportunidades limitadas de diálogo. Exemplos incluem as técnicas </a:t>
            </a:r>
            <a:r>
              <a:rPr lang="pt-BR" i="1" dirty="0"/>
              <a:t>Delphi</a:t>
            </a:r>
            <a:r>
              <a:rPr lang="pt-BR" dirty="0"/>
              <a:t> e a </a:t>
            </a:r>
            <a:r>
              <a:rPr lang="pt-BR" i="1" dirty="0" err="1"/>
              <a:t>Child</a:t>
            </a:r>
            <a:r>
              <a:rPr lang="pt-BR" i="1" dirty="0"/>
              <a:t> Health </a:t>
            </a:r>
            <a:r>
              <a:rPr lang="pt-BR" i="1" dirty="0" err="1"/>
              <a:t>and</a:t>
            </a:r>
            <a:r>
              <a:rPr lang="pt-BR" i="1" dirty="0"/>
              <a:t> </a:t>
            </a:r>
            <a:r>
              <a:rPr lang="pt-BR" i="1" dirty="0" err="1"/>
              <a:t>Nutrition</a:t>
            </a:r>
            <a:r>
              <a:rPr lang="pt-BR" i="1" dirty="0"/>
              <a:t> </a:t>
            </a:r>
            <a:r>
              <a:rPr lang="pt-BR" i="1" dirty="0" err="1"/>
              <a:t>Research</a:t>
            </a:r>
            <a:r>
              <a:rPr lang="pt-BR" i="1" dirty="0"/>
              <a:t> </a:t>
            </a:r>
            <a:r>
              <a:rPr lang="pt-BR" i="1" dirty="0" err="1"/>
              <a:t>Initiative</a:t>
            </a:r>
            <a:r>
              <a:rPr lang="pt-BR" i="1" dirty="0"/>
              <a:t> (CHNRI)</a:t>
            </a:r>
            <a:r>
              <a:rPr lang="pt-BR"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pt-BR" i="1" dirty="0"/>
            </a:br>
            <a:r>
              <a:rPr lang="pt-BR" i="1" dirty="0"/>
              <a:t>“O método Delphi foi desenvolvido inicialmente pela corporação RAND na década de 1950, mas desde então foi adaptado para diversas situações. Na área da saúde, é comumente utilizado para coletar opiniões de especialistas com o objetivo de prever o desenvolvimento de determinada área – por exemplo, as futuras necessidades de saúde de um sistema diante do envelhecimento populacional. Para a definição de prioridades em saúde, pode ser usado para afunilar um conjunto preliminar de prioridades por meio de uma série de pesquisas repetidas em um processo iterativo.”</a:t>
            </a:r>
            <a:r>
              <a:rPr lang="en-US" sz="2400" baseline="30000" dirty="0"/>
              <a:t>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30000" dirty="0">
                <a:solidFill>
                  <a:schemeClr val="tx2"/>
                </a:solidFill>
                <a:latin typeface="Gill Sans Nova" panose="020B0602020104020203" pitchFamily="34" charset="0"/>
              </a:rPr>
              <a:t>1 </a:t>
            </a:r>
            <a:r>
              <a:rPr lang="en-US" sz="1200" kern="0" dirty="0">
                <a:solidFill>
                  <a:schemeClr val="tx2"/>
                </a:solidFill>
                <a:latin typeface="Gill Sans Nova" panose="020B0602020104020203" pitchFamily="34" charset="0"/>
                <a:cs typeface="Poppins" panose="00000500000000000000" pitchFamily="2" charset="0"/>
              </a:rPr>
              <a:t>A systematic approach for undertaking a research priority-setting exercise. Guidance for WHO staff. Geneva</a:t>
            </a:r>
            <a:r>
              <a:rPr lang="en-US" sz="1200" dirty="0">
                <a:solidFill>
                  <a:schemeClr val="tx2"/>
                </a:solidFill>
                <a:latin typeface="Gill Sans Nova" panose="020B0602020104020203" pitchFamily="34" charset="0"/>
              </a:rPr>
              <a:t>: World Health Organization; 2020. </a:t>
            </a:r>
            <a:r>
              <a:rPr lang="en-US" sz="1200" dirty="0" err="1">
                <a:solidFill>
                  <a:schemeClr val="tx2"/>
                </a:solidFill>
                <a:latin typeface="Gill Sans Nova" panose="020B0602020104020203" pitchFamily="34" charset="0"/>
              </a:rPr>
              <a:t>Licence</a:t>
            </a:r>
            <a:r>
              <a:rPr lang="en-US" sz="1200" dirty="0">
                <a:solidFill>
                  <a:schemeClr val="tx2"/>
                </a:solidFill>
                <a:latin typeface="Gill Sans Nova" panose="020B0602020104020203" pitchFamily="34" charset="0"/>
              </a:rPr>
              <a:t>: CC BY-NC-SA 3.0 IGO</a:t>
            </a:r>
          </a:p>
          <a:p>
            <a:endParaRPr lang="pt-BR" dirty="0"/>
          </a:p>
          <a:p>
            <a:endParaRPr lang="en-US" dirty="0"/>
          </a:p>
        </p:txBody>
      </p:sp>
      <p:sp>
        <p:nvSpPr>
          <p:cNvPr id="4" name="Slide Number Placeholder 3"/>
          <p:cNvSpPr>
            <a:spLocks noGrp="1"/>
          </p:cNvSpPr>
          <p:nvPr>
            <p:ph type="sldNum" sz="quarter" idx="5"/>
          </p:nvPr>
        </p:nvSpPr>
        <p:spPr/>
        <p:txBody>
          <a:bodyPr/>
          <a:lstStyle/>
          <a:p>
            <a:fld id="{C65987C1-8E14-BC4B-9947-6F5F61098E69}" type="slidenum">
              <a:rPr lang="en-US" smtClean="0"/>
              <a:t>21</a:t>
            </a:fld>
            <a:endParaRPr lang="en-US"/>
          </a:p>
        </p:txBody>
      </p:sp>
    </p:spTree>
    <p:extLst>
      <p:ext uri="{BB962C8B-B14F-4D97-AF65-F5344CB8AC3E}">
        <p14:creationId xmlns:p14="http://schemas.microsoft.com/office/powerpoint/2010/main" val="60045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 número de áreas de pesquisa listadas em cada consulta ou levantamento descreve o </a:t>
            </a:r>
            <a:r>
              <a:rPr lang="pt-BR" b="1" dirty="0"/>
              <a:t>insumo</a:t>
            </a:r>
            <a:r>
              <a:rPr lang="pt-BR" dirty="0"/>
              <a:t>, não o </a:t>
            </a:r>
            <a:r>
              <a:rPr lang="pt-BR" b="1" dirty="0"/>
              <a:t>resultado</a:t>
            </a:r>
            <a:r>
              <a:rPr lang="pt-BR" dirty="0"/>
              <a:t>. Por exemplo, as 121 áreas de pesquisa discutidas durante a primeira consulta foram posteriormente consolidadas em 50, com base no feedback dos participantes — essas 50 áreas então formaram a base para a primeira rodada da pesquisa Delphi.</a:t>
            </a:r>
          </a:p>
          <a:p>
            <a:r>
              <a:rPr lang="pt-BR" dirty="0"/>
              <a:t>Esse processo de priorização foi complementado por consultas menores com grupos relevantes e redes de financiadores, como o </a:t>
            </a:r>
            <a:r>
              <a:rPr lang="pt-BR" b="1" dirty="0" err="1"/>
              <a:t>Impact</a:t>
            </a:r>
            <a:r>
              <a:rPr lang="pt-BR" b="1" dirty="0"/>
              <a:t> </a:t>
            </a:r>
            <a:r>
              <a:rPr lang="pt-BR" b="1" dirty="0" err="1"/>
              <a:t>Funders</a:t>
            </a:r>
            <a:r>
              <a:rPr lang="pt-BR" b="1" dirty="0"/>
              <a:t> </a:t>
            </a:r>
            <a:r>
              <a:rPr lang="pt-BR" b="1" dirty="0" err="1"/>
              <a:t>Forum</a:t>
            </a:r>
            <a:r>
              <a:rPr lang="pt-BR" dirty="0"/>
              <a:t> (anteriormente conhecido como </a:t>
            </a:r>
            <a:r>
              <a:rPr lang="pt-BR" b="1" dirty="0" err="1"/>
              <a:t>Transforming</a:t>
            </a:r>
            <a:r>
              <a:rPr lang="pt-BR" b="1" dirty="0"/>
              <a:t> </a:t>
            </a:r>
            <a:r>
              <a:rPr lang="pt-BR" b="1" dirty="0" err="1"/>
              <a:t>Evidence</a:t>
            </a:r>
            <a:r>
              <a:rPr lang="pt-BR" b="1" dirty="0"/>
              <a:t> </a:t>
            </a:r>
            <a:r>
              <a:rPr lang="pt-BR" b="1" dirty="0" err="1"/>
              <a:t>Funders</a:t>
            </a:r>
            <a:r>
              <a:rPr lang="pt-BR" b="1" dirty="0"/>
              <a:t> Network</a:t>
            </a:r>
            <a:r>
              <a:rPr lang="pt-BR" dirty="0"/>
              <a:t>), a iniciativa </a:t>
            </a:r>
            <a:r>
              <a:rPr lang="pt-BR" b="1" dirty="0"/>
              <a:t>ESSENCE </a:t>
            </a:r>
            <a:r>
              <a:rPr lang="pt-BR" b="1" dirty="0" err="1"/>
              <a:t>on</a:t>
            </a:r>
            <a:r>
              <a:rPr lang="pt-BR" b="1" dirty="0"/>
              <a:t> Health </a:t>
            </a:r>
            <a:r>
              <a:rPr lang="pt-BR" b="1" dirty="0" err="1"/>
              <a:t>Research</a:t>
            </a:r>
            <a:r>
              <a:rPr lang="pt-BR" dirty="0"/>
              <a:t>, a </a:t>
            </a:r>
            <a:r>
              <a:rPr lang="pt-BR" b="1" dirty="0" err="1"/>
              <a:t>Evidence-informed</a:t>
            </a:r>
            <a:r>
              <a:rPr lang="pt-BR" b="1" dirty="0"/>
              <a:t> </a:t>
            </a:r>
            <a:r>
              <a:rPr lang="pt-BR" b="1" dirty="0" err="1"/>
              <a:t>Policy</a:t>
            </a:r>
            <a:r>
              <a:rPr lang="pt-BR" b="1" dirty="0"/>
              <a:t> Network (</a:t>
            </a:r>
            <a:r>
              <a:rPr lang="pt-BR" b="1" dirty="0" err="1"/>
              <a:t>EVIPNet</a:t>
            </a:r>
            <a:r>
              <a:rPr lang="pt-BR" b="1" dirty="0"/>
              <a:t>)</a:t>
            </a:r>
            <a:r>
              <a:rPr lang="pt-BR" dirty="0"/>
              <a:t> e um </a:t>
            </a:r>
            <a:r>
              <a:rPr lang="pt-BR" b="1" dirty="0"/>
              <a:t>Grupo </a:t>
            </a:r>
            <a:r>
              <a:rPr lang="pt-BR" b="1" dirty="0" err="1"/>
              <a:t>Interagencial</a:t>
            </a:r>
            <a:r>
              <a:rPr lang="pt-BR" b="1" dirty="0"/>
              <a:t> das Nações Unidas</a:t>
            </a:r>
            <a:r>
              <a:rPr lang="pt-B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65987C1-8E14-BC4B-9947-6F5F61098E69}" type="slidenum">
              <a:rPr lang="en-US" smtClean="0"/>
              <a:t>22</a:t>
            </a:fld>
            <a:endParaRPr lang="en-US"/>
          </a:p>
        </p:txBody>
      </p:sp>
    </p:spTree>
    <p:extLst>
      <p:ext uri="{BB962C8B-B14F-4D97-AF65-F5344CB8AC3E}">
        <p14:creationId xmlns:p14="http://schemas.microsoft.com/office/powerpoint/2010/main" val="279976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effectLst/>
                <a:latin typeface="Calibri" panose="020F0502020204030204" pitchFamily="34" charset="0"/>
                <a:ea typeface="Calibri" panose="020F0502020204030204" pitchFamily="34" charset="0"/>
                <a:cs typeface="Times New Roman" panose="02020603050405020304" pitchFamily="18" charset="0"/>
              </a:rPr>
              <a:t>* Durante a Pesquisa Online da OMS, lançada no primeiro trimestre de 2024, os entrevistados foram convidados a "Indicar até 3 áreas de pesquisa que você consideraria como grandes lacunas na pesquisa de Tradução do Conhecimento, ou áreas de pesquisa de KT existentes que justificam mais/melhores pesquisas (em ordem de importância)". 153 entrevistados forneceram pelo menos uma área de pesquisa de KT/PIE.</a:t>
            </a:r>
            <a:endParaRPr lang="en-US" dirty="0"/>
          </a:p>
        </p:txBody>
      </p:sp>
      <p:sp>
        <p:nvSpPr>
          <p:cNvPr id="4" name="Slide Number Placeholder 3"/>
          <p:cNvSpPr>
            <a:spLocks noGrp="1"/>
          </p:cNvSpPr>
          <p:nvPr>
            <p:ph type="sldNum" sz="quarter" idx="5"/>
          </p:nvPr>
        </p:nvSpPr>
        <p:spPr/>
        <p:txBody>
          <a:bodyPr/>
          <a:lstStyle/>
          <a:p>
            <a:fld id="{C65987C1-8E14-BC4B-9947-6F5F61098E69}" type="slidenum">
              <a:rPr lang="en-US" smtClean="0"/>
              <a:t>23</a:t>
            </a:fld>
            <a:endParaRPr lang="en-US"/>
          </a:p>
        </p:txBody>
      </p:sp>
    </p:spTree>
    <p:extLst>
      <p:ext uri="{BB962C8B-B14F-4D97-AF65-F5344CB8AC3E}">
        <p14:creationId xmlns:p14="http://schemas.microsoft.com/office/powerpoint/2010/main" val="817461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62489" y="1417074"/>
            <a:ext cx="4121150" cy="2205567"/>
          </a:xfrm>
        </p:spPr>
        <p:txBody>
          <a:bodyPr tIns="0" anchor="t" anchorCtr="0">
            <a:normAutofit/>
          </a:bodyPr>
          <a:lstStyle>
            <a:lvl1pPr algn="l" fontAlgn="t">
              <a:spcBef>
                <a:spcPts val="2400"/>
              </a:spcBef>
              <a:defRPr sz="3600"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4660900" y="3711472"/>
            <a:ext cx="4122737" cy="586454"/>
          </a:xfrm>
        </p:spPr>
        <p:txBody>
          <a:bodyPr anchor="b" anchorCtr="0"/>
          <a:lstStyle>
            <a:lvl1pPr marL="0" indent="0" algn="l">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cxnSp>
        <p:nvCxnSpPr>
          <p:cNvPr id="9" name="Straight Connector 8">
            <a:extLst>
              <a:ext uri="{FF2B5EF4-FFF2-40B4-BE49-F238E27FC236}">
                <a16:creationId xmlns:a16="http://schemas.microsoft.com/office/drawing/2014/main" id="{8032C2FB-C1EC-35C1-8AA1-3F9E771C9608}"/>
              </a:ext>
            </a:extLst>
          </p:cNvPr>
          <p:cNvCxnSpPr>
            <a:cxnSpLocks/>
          </p:cNvCxnSpPr>
          <p:nvPr userDrawn="1"/>
        </p:nvCxnSpPr>
        <p:spPr>
          <a:xfrm>
            <a:off x="358775" y="358775"/>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2AB6680-6B6E-1979-D3A1-21A99F6916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775" y="4907301"/>
            <a:ext cx="2004711" cy="614179"/>
          </a:xfrm>
          <a:prstGeom prst="rect">
            <a:avLst/>
          </a:prstGeom>
        </p:spPr>
      </p:pic>
      <p:sp>
        <p:nvSpPr>
          <p:cNvPr id="12" name="Picture Placeholder 10">
            <a:extLst>
              <a:ext uri="{FF2B5EF4-FFF2-40B4-BE49-F238E27FC236}">
                <a16:creationId xmlns:a16="http://schemas.microsoft.com/office/drawing/2014/main" id="{C63220F3-1D55-BBA9-24FB-747702C569FB}"/>
              </a:ext>
            </a:extLst>
          </p:cNvPr>
          <p:cNvSpPr>
            <a:spLocks noGrp="1"/>
          </p:cNvSpPr>
          <p:nvPr>
            <p:ph type="pic" sz="quarter" idx="10"/>
          </p:nvPr>
        </p:nvSpPr>
        <p:spPr>
          <a:xfrm>
            <a:off x="0" y="1417638"/>
            <a:ext cx="4481513" cy="2879725"/>
          </a:xfrm>
        </p:spPr>
        <p:txBody>
          <a:bodyPr/>
          <a:lstStyle/>
          <a:p>
            <a:endParaRPr lang="en-US" dirty="0"/>
          </a:p>
        </p:txBody>
      </p:sp>
    </p:spTree>
    <p:extLst>
      <p:ext uri="{BB962C8B-B14F-4D97-AF65-F5344CB8AC3E}">
        <p14:creationId xmlns:p14="http://schemas.microsoft.com/office/powerpoint/2010/main" val="13865598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Title Slide Pale">
    <p:bg>
      <p:bgPr>
        <a:solidFill>
          <a:schemeClr val="accent1">
            <a:alpha val="10213"/>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ABE69-EFAD-F97F-5DEF-52D71589C4E5}"/>
              </a:ext>
            </a:extLst>
          </p:cNvPr>
          <p:cNvSpPr/>
          <p:nvPr userDrawn="1"/>
        </p:nvSpPr>
        <p:spPr>
          <a:xfrm>
            <a:off x="1" y="0"/>
            <a:ext cx="3046412" cy="57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8776" y="637082"/>
            <a:ext cx="2421900" cy="1394085"/>
          </a:xfrm>
        </p:spPr>
        <p:txBody>
          <a:bodyPr tIns="0" anchor="t" anchorCtr="0">
            <a:normAutofit/>
          </a:bodyPr>
          <a:lstStyle>
            <a:lvl1pPr algn="l" fontAlgn="t">
              <a:spcBef>
                <a:spcPts val="2400"/>
              </a:spcBef>
              <a:defRPr sz="2400" baseline="0">
                <a:solidFill>
                  <a:srgbClr val="00205C"/>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58775" y="2248525"/>
            <a:ext cx="2421900" cy="2465881"/>
          </a:xfrm>
        </p:spPr>
        <p:txBody>
          <a:bodyPr>
            <a:normAutofit/>
          </a:bodyPr>
          <a:lstStyle>
            <a:lvl1pPr marL="0" indent="0" algn="l">
              <a:spcBef>
                <a:spcPts val="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cxnSp>
        <p:nvCxnSpPr>
          <p:cNvPr id="8" name="Straight Connector 7">
            <a:extLst>
              <a:ext uri="{FF2B5EF4-FFF2-40B4-BE49-F238E27FC236}">
                <a16:creationId xmlns:a16="http://schemas.microsoft.com/office/drawing/2014/main" id="{DF86DDB8-77ED-C49D-ACF5-543E9A67B958}"/>
              </a:ext>
            </a:extLst>
          </p:cNvPr>
          <p:cNvCxnSpPr>
            <a:cxnSpLocks/>
          </p:cNvCxnSpPr>
          <p:nvPr userDrawn="1"/>
        </p:nvCxnSpPr>
        <p:spPr>
          <a:xfrm>
            <a:off x="3227388" y="358775"/>
            <a:ext cx="55562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95913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ale">
    <p:bg>
      <p:bgPr>
        <a:solidFill>
          <a:schemeClr val="accent1">
            <a:alpha val="10213"/>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ABE69-EFAD-F97F-5DEF-52D71589C4E5}"/>
              </a:ext>
            </a:extLst>
          </p:cNvPr>
          <p:cNvSpPr/>
          <p:nvPr userDrawn="1"/>
        </p:nvSpPr>
        <p:spPr>
          <a:xfrm>
            <a:off x="6097588" y="0"/>
            <a:ext cx="3046412" cy="57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56363" y="637082"/>
            <a:ext cx="2421900" cy="1394085"/>
          </a:xfrm>
        </p:spPr>
        <p:txBody>
          <a:bodyPr tIns="0" anchor="t" anchorCtr="0">
            <a:normAutofit/>
          </a:bodyPr>
          <a:lstStyle>
            <a:lvl1pPr algn="l" fontAlgn="t">
              <a:spcBef>
                <a:spcPts val="2400"/>
              </a:spcBef>
              <a:defRPr sz="2400" baseline="0">
                <a:solidFill>
                  <a:srgbClr val="00205C"/>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456362" y="2248525"/>
            <a:ext cx="2421900" cy="2465881"/>
          </a:xfrm>
        </p:spPr>
        <p:txBody>
          <a:bodyPr>
            <a:normAutofit/>
          </a:bodyPr>
          <a:lstStyle>
            <a:lvl1pPr marL="0" indent="0" algn="l">
              <a:spcBef>
                <a:spcPts val="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cxnSp>
        <p:nvCxnSpPr>
          <p:cNvPr id="8" name="Straight Connector 7">
            <a:extLst>
              <a:ext uri="{FF2B5EF4-FFF2-40B4-BE49-F238E27FC236}">
                <a16:creationId xmlns:a16="http://schemas.microsoft.com/office/drawing/2014/main" id="{DF86DDB8-77ED-C49D-ACF5-543E9A67B958}"/>
              </a:ext>
            </a:extLst>
          </p:cNvPr>
          <p:cNvCxnSpPr>
            <a:cxnSpLocks/>
          </p:cNvCxnSpPr>
          <p:nvPr userDrawn="1"/>
        </p:nvCxnSpPr>
        <p:spPr>
          <a:xfrm>
            <a:off x="358775" y="358775"/>
            <a:ext cx="555625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E1C686-7317-48A6-2A11-7AE59D8CD038}"/>
              </a:ext>
            </a:extLst>
          </p:cNvPr>
          <p:cNvSpPr>
            <a:spLocks noGrp="1"/>
          </p:cNvSpPr>
          <p:nvPr>
            <p:ph type="body" sz="quarter" idx="10" hasCustomPrompt="1"/>
          </p:nvPr>
        </p:nvSpPr>
        <p:spPr>
          <a:xfrm>
            <a:off x="358775" y="358775"/>
            <a:ext cx="4122738" cy="1416050"/>
          </a:xfrm>
        </p:spPr>
        <p:txBody>
          <a:bodyPr tIns="180000">
            <a:normAutofit/>
          </a:bodyPr>
          <a:lstStyle>
            <a:lvl1pPr marL="0" indent="0">
              <a:buNone/>
              <a:defRPr sz="3600"/>
            </a:lvl1p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0D8EE4B9-2E41-3CE3-E484-F1BD303972D5}"/>
              </a:ext>
            </a:extLst>
          </p:cNvPr>
          <p:cNvSpPr>
            <a:spLocks noGrp="1"/>
          </p:cNvSpPr>
          <p:nvPr>
            <p:ph type="body" sz="quarter" idx="11" hasCustomPrompt="1"/>
          </p:nvPr>
        </p:nvSpPr>
        <p:spPr>
          <a:xfrm>
            <a:off x="358775" y="1960598"/>
            <a:ext cx="4122738" cy="1725613"/>
          </a:xfrm>
        </p:spPr>
        <p:txBody>
          <a:bodyPr>
            <a:normAutofit/>
          </a:bodyPr>
          <a:lstStyle>
            <a:lvl1pPr marL="0" indent="0">
              <a:buNone/>
              <a:defRPr sz="1200">
                <a:solidFill>
                  <a:schemeClr val="tx2"/>
                </a:solidFill>
              </a:defRPr>
            </a:lvl1pPr>
          </a:lstStyle>
          <a:p>
            <a:r>
              <a:rPr lang="en-GB" dirty="0"/>
              <a:t>Click to edit Master subtitle style</a:t>
            </a:r>
            <a:endParaRPr lang="en-US" dirty="0"/>
          </a:p>
        </p:txBody>
      </p:sp>
    </p:spTree>
    <p:extLst>
      <p:ext uri="{BB962C8B-B14F-4D97-AF65-F5344CB8AC3E}">
        <p14:creationId xmlns:p14="http://schemas.microsoft.com/office/powerpoint/2010/main" val="178666183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ale">
    <p:bg>
      <p:bgPr>
        <a:solidFill>
          <a:schemeClr val="accent1">
            <a:alpha val="10213"/>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ABE69-EFAD-F97F-5DEF-52D71589C4E5}"/>
              </a:ext>
            </a:extLst>
          </p:cNvPr>
          <p:cNvSpPr/>
          <p:nvPr userDrawn="1"/>
        </p:nvSpPr>
        <p:spPr>
          <a:xfrm>
            <a:off x="6632574" y="0"/>
            <a:ext cx="2511425" cy="571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028199" y="637082"/>
            <a:ext cx="1850063" cy="1394085"/>
          </a:xfrm>
        </p:spPr>
        <p:txBody>
          <a:bodyPr tIns="0" anchor="t" anchorCtr="0">
            <a:normAutofit/>
          </a:bodyPr>
          <a:lstStyle>
            <a:lvl1pPr algn="l" fontAlgn="t">
              <a:spcBef>
                <a:spcPts val="2400"/>
              </a:spcBef>
              <a:defRPr sz="2400" baseline="0">
                <a:solidFill>
                  <a:srgbClr val="00205C"/>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7028198" y="2248525"/>
            <a:ext cx="1850063" cy="2465881"/>
          </a:xfrm>
        </p:spPr>
        <p:txBody>
          <a:bodyPr>
            <a:normAutofit/>
          </a:bodyPr>
          <a:lstStyle>
            <a:lvl1pPr marL="0" indent="0" algn="l">
              <a:spcBef>
                <a:spcPts val="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cxnSp>
        <p:nvCxnSpPr>
          <p:cNvPr id="8" name="Straight Connector 7">
            <a:extLst>
              <a:ext uri="{FF2B5EF4-FFF2-40B4-BE49-F238E27FC236}">
                <a16:creationId xmlns:a16="http://schemas.microsoft.com/office/drawing/2014/main" id="{DF86DDB8-77ED-C49D-ACF5-543E9A67B958}"/>
              </a:ext>
            </a:extLst>
          </p:cNvPr>
          <p:cNvCxnSpPr>
            <a:cxnSpLocks/>
          </p:cNvCxnSpPr>
          <p:nvPr userDrawn="1"/>
        </p:nvCxnSpPr>
        <p:spPr>
          <a:xfrm>
            <a:off x="358775" y="358775"/>
            <a:ext cx="555625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E1C686-7317-48A6-2A11-7AE59D8CD038}"/>
              </a:ext>
            </a:extLst>
          </p:cNvPr>
          <p:cNvSpPr>
            <a:spLocks noGrp="1"/>
          </p:cNvSpPr>
          <p:nvPr>
            <p:ph type="body" sz="quarter" idx="10" hasCustomPrompt="1"/>
          </p:nvPr>
        </p:nvSpPr>
        <p:spPr>
          <a:xfrm>
            <a:off x="358775" y="358775"/>
            <a:ext cx="4122738" cy="1416050"/>
          </a:xfrm>
        </p:spPr>
        <p:txBody>
          <a:bodyPr tIns="180000">
            <a:normAutofit/>
          </a:bodyPr>
          <a:lstStyle>
            <a:lvl1pPr marL="0" indent="0">
              <a:buNone/>
              <a:defRPr sz="3600"/>
            </a:lvl1p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0D8EE4B9-2E41-3CE3-E484-F1BD303972D5}"/>
              </a:ext>
            </a:extLst>
          </p:cNvPr>
          <p:cNvSpPr>
            <a:spLocks noGrp="1"/>
          </p:cNvSpPr>
          <p:nvPr>
            <p:ph type="body" sz="quarter" idx="11" hasCustomPrompt="1"/>
          </p:nvPr>
        </p:nvSpPr>
        <p:spPr>
          <a:xfrm>
            <a:off x="358775" y="1960598"/>
            <a:ext cx="4122738" cy="1725613"/>
          </a:xfrm>
        </p:spPr>
        <p:txBody>
          <a:bodyPr>
            <a:normAutofit/>
          </a:bodyPr>
          <a:lstStyle>
            <a:lvl1pPr marL="0" indent="0">
              <a:buNone/>
              <a:defRPr sz="1200">
                <a:solidFill>
                  <a:schemeClr val="tx2"/>
                </a:solidFill>
              </a:defRPr>
            </a:lvl1pPr>
          </a:lstStyle>
          <a:p>
            <a:r>
              <a:rPr lang="en-GB" dirty="0"/>
              <a:t>Click to edit Master subtitle style</a:t>
            </a:r>
            <a:endParaRPr lang="en-US" dirty="0"/>
          </a:p>
        </p:txBody>
      </p:sp>
    </p:spTree>
    <p:extLst>
      <p:ext uri="{BB962C8B-B14F-4D97-AF65-F5344CB8AC3E}">
        <p14:creationId xmlns:p14="http://schemas.microsoft.com/office/powerpoint/2010/main" val="355462010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7F00-E15B-B9CF-3C44-719446305E6E}"/>
              </a:ext>
            </a:extLst>
          </p:cNvPr>
          <p:cNvSpPr>
            <a:spLocks noGrp="1"/>
          </p:cNvSpPr>
          <p:nvPr>
            <p:ph type="title"/>
          </p:nvPr>
        </p:nvSpPr>
        <p:spPr>
          <a:xfrm>
            <a:off x="358775" y="360000"/>
            <a:ext cx="8424862" cy="834232"/>
          </a:xfrm>
        </p:spPr>
        <p:txBody>
          <a:bodyPr tIns="180000" anchor="t" anchorCtr="0"/>
          <a:lstStyle/>
          <a:p>
            <a:r>
              <a:rPr lang="en-GB"/>
              <a:t>Click to edit Master title style</a:t>
            </a:r>
            <a:endParaRPr lang="en-US" dirty="0"/>
          </a:p>
        </p:txBody>
      </p:sp>
      <p:sp>
        <p:nvSpPr>
          <p:cNvPr id="4" name="Text Placeholder 3">
            <a:extLst>
              <a:ext uri="{FF2B5EF4-FFF2-40B4-BE49-F238E27FC236}">
                <a16:creationId xmlns:a16="http://schemas.microsoft.com/office/drawing/2014/main" id="{939962D0-25E1-3AAA-B7D9-18899ED830FB}"/>
              </a:ext>
            </a:extLst>
          </p:cNvPr>
          <p:cNvSpPr>
            <a:spLocks noGrp="1"/>
          </p:cNvSpPr>
          <p:nvPr>
            <p:ph type="body" sz="quarter" idx="10"/>
          </p:nvPr>
        </p:nvSpPr>
        <p:spPr>
          <a:xfrm>
            <a:off x="358775" y="2160000"/>
            <a:ext cx="4128524" cy="2892425"/>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3">
            <a:extLst>
              <a:ext uri="{FF2B5EF4-FFF2-40B4-BE49-F238E27FC236}">
                <a16:creationId xmlns:a16="http://schemas.microsoft.com/office/drawing/2014/main" id="{2EF1B5A9-33A5-B308-25F2-968A33551F82}"/>
              </a:ext>
            </a:extLst>
          </p:cNvPr>
          <p:cNvSpPr>
            <a:spLocks noGrp="1"/>
          </p:cNvSpPr>
          <p:nvPr>
            <p:ph type="body" sz="quarter" idx="11"/>
          </p:nvPr>
        </p:nvSpPr>
        <p:spPr>
          <a:xfrm>
            <a:off x="4661370" y="2160000"/>
            <a:ext cx="4122268" cy="2892425"/>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Logo&#10;&#10;Description automatically generated">
            <a:extLst>
              <a:ext uri="{FF2B5EF4-FFF2-40B4-BE49-F238E27FC236}">
                <a16:creationId xmlns:a16="http://schemas.microsoft.com/office/drawing/2014/main" id="{A2A09766-CA33-44CE-48D0-D47C1C7B0950}"/>
              </a:ext>
            </a:extLst>
          </p:cNvPr>
          <p:cNvPicPr>
            <a:picLocks noChangeAspect="1"/>
          </p:cNvPicPr>
          <p:nvPr userDrawn="1"/>
        </p:nvPicPr>
        <p:blipFill>
          <a:blip r:embed="rId2"/>
          <a:stretch>
            <a:fillRect/>
          </a:stretch>
        </p:blipFill>
        <p:spPr>
          <a:xfrm>
            <a:off x="358774" y="5202903"/>
            <a:ext cx="1254126" cy="382066"/>
          </a:xfrm>
          <a:prstGeom prst="rect">
            <a:avLst/>
          </a:prstGeom>
        </p:spPr>
      </p:pic>
      <p:pic>
        <p:nvPicPr>
          <p:cNvPr id="3" name="Picture 2">
            <a:extLst>
              <a:ext uri="{FF2B5EF4-FFF2-40B4-BE49-F238E27FC236}">
                <a16:creationId xmlns:a16="http://schemas.microsoft.com/office/drawing/2014/main" id="{B313DE0A-44A6-39FA-57FD-992A8023BB27}"/>
              </a:ext>
            </a:extLst>
          </p:cNvPr>
          <p:cNvPicPr>
            <a:picLocks noChangeAspect="1"/>
          </p:cNvPicPr>
          <p:nvPr userDrawn="1"/>
        </p:nvPicPr>
        <p:blipFill>
          <a:blip r:embed="rId3"/>
          <a:stretch>
            <a:fillRect/>
          </a:stretch>
        </p:blipFill>
        <p:spPr>
          <a:xfrm>
            <a:off x="7529513" y="5222439"/>
            <a:ext cx="1254125" cy="348988"/>
          </a:xfrm>
          <a:prstGeom prst="rect">
            <a:avLst/>
          </a:prstGeom>
        </p:spPr>
      </p:pic>
    </p:spTree>
    <p:extLst>
      <p:ext uri="{BB962C8B-B14F-4D97-AF65-F5344CB8AC3E}">
        <p14:creationId xmlns:p14="http://schemas.microsoft.com/office/powerpoint/2010/main" val="65285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Dark-white logo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775" y="358775"/>
            <a:ext cx="4122737" cy="2205567"/>
          </a:xfrm>
        </p:spPr>
        <p:txBody>
          <a:bodyPr tIns="180000" anchor="t" anchorCtr="0">
            <a:normAutofit/>
          </a:bodyPr>
          <a:lstStyle>
            <a:lvl1pPr algn="l" fontAlgn="t">
              <a:spcBef>
                <a:spcPts val="2400"/>
              </a:spcBef>
              <a:defRPr sz="3600"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58775" y="2943824"/>
            <a:ext cx="4122738" cy="586454"/>
          </a:xfrm>
        </p:spPr>
        <p:txBody>
          <a:bodyPr/>
          <a:lstStyle>
            <a:lvl1pPr marL="0" indent="0" algn="l">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cxnSp>
        <p:nvCxnSpPr>
          <p:cNvPr id="9" name="Straight Connector 8">
            <a:extLst>
              <a:ext uri="{FF2B5EF4-FFF2-40B4-BE49-F238E27FC236}">
                <a16:creationId xmlns:a16="http://schemas.microsoft.com/office/drawing/2014/main" id="{8032C2FB-C1EC-35C1-8AA1-3F9E771C9608}"/>
              </a:ext>
            </a:extLst>
          </p:cNvPr>
          <p:cNvCxnSpPr>
            <a:cxnSpLocks/>
          </p:cNvCxnSpPr>
          <p:nvPr userDrawn="1"/>
        </p:nvCxnSpPr>
        <p:spPr>
          <a:xfrm>
            <a:off x="358775" y="358775"/>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8257C4A-DB74-0695-5220-ADE95941E2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8775" y="4907485"/>
            <a:ext cx="2002991" cy="610310"/>
          </a:xfrm>
          <a:prstGeom prst="rect">
            <a:avLst/>
          </a:prstGeom>
        </p:spPr>
      </p:pic>
    </p:spTree>
    <p:extLst>
      <p:ext uri="{BB962C8B-B14F-4D97-AF65-F5344CB8AC3E}">
        <p14:creationId xmlns:p14="http://schemas.microsoft.com/office/powerpoint/2010/main" val="415957871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ale">
    <p:bg>
      <p:bgPr>
        <a:solidFill>
          <a:schemeClr val="accent1">
            <a:alpha val="10213"/>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775" y="358775"/>
            <a:ext cx="4122737" cy="2205567"/>
          </a:xfrm>
        </p:spPr>
        <p:txBody>
          <a:bodyPr tIns="180000" anchor="t" anchorCtr="0">
            <a:normAutofit/>
          </a:bodyPr>
          <a:lstStyle>
            <a:lvl1pPr algn="l" fontAlgn="t">
              <a:spcBef>
                <a:spcPts val="2400"/>
              </a:spcBef>
              <a:defRPr sz="3600" baseline="0">
                <a:solidFill>
                  <a:srgbClr val="00205C"/>
                </a:solidFill>
              </a:defRPr>
            </a:lvl1pPr>
          </a:lstStyle>
          <a:p>
            <a:r>
              <a:rPr lang="en-GB"/>
              <a:t>Click to edit Master title style</a:t>
            </a:r>
            <a:endParaRPr lang="en-US" dirty="0"/>
          </a:p>
        </p:txBody>
      </p:sp>
      <p:sp>
        <p:nvSpPr>
          <p:cNvPr id="3" name="Subtitle 2"/>
          <p:cNvSpPr>
            <a:spLocks noGrp="1"/>
          </p:cNvSpPr>
          <p:nvPr>
            <p:ph type="subTitle" idx="1"/>
          </p:nvPr>
        </p:nvSpPr>
        <p:spPr>
          <a:xfrm>
            <a:off x="358775" y="2943824"/>
            <a:ext cx="4122738" cy="586454"/>
          </a:xfrm>
        </p:spPr>
        <p:txBody>
          <a:bodyPr/>
          <a:lstStyle>
            <a:lvl1pPr marL="0" indent="0" algn="l">
              <a:spcBef>
                <a:spcPts val="0"/>
              </a:spcBef>
              <a:buNone/>
              <a:defRPr sz="1800">
                <a:solidFill>
                  <a:srgbClr val="00205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cxnSp>
        <p:nvCxnSpPr>
          <p:cNvPr id="9" name="Straight Connector 8">
            <a:extLst>
              <a:ext uri="{FF2B5EF4-FFF2-40B4-BE49-F238E27FC236}">
                <a16:creationId xmlns:a16="http://schemas.microsoft.com/office/drawing/2014/main" id="{8032C2FB-C1EC-35C1-8AA1-3F9E771C9608}"/>
              </a:ext>
            </a:extLst>
          </p:cNvPr>
          <p:cNvCxnSpPr>
            <a:cxnSpLocks/>
          </p:cNvCxnSpPr>
          <p:nvPr userDrawn="1"/>
        </p:nvCxnSpPr>
        <p:spPr>
          <a:xfrm>
            <a:off x="358775" y="358775"/>
            <a:ext cx="8424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2AB6680-6B6E-1979-D3A1-21A99F6916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227" y="4802371"/>
            <a:ext cx="2004711" cy="614179"/>
          </a:xfrm>
          <a:prstGeom prst="rect">
            <a:avLst/>
          </a:prstGeom>
        </p:spPr>
      </p:pic>
    </p:spTree>
    <p:extLst>
      <p:ext uri="{BB962C8B-B14F-4D97-AF65-F5344CB8AC3E}">
        <p14:creationId xmlns:p14="http://schemas.microsoft.com/office/powerpoint/2010/main" val="38710312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775" y="934065"/>
            <a:ext cx="8424863" cy="4130233"/>
          </a:xfrm>
        </p:spPr>
        <p:txBody>
          <a:bodyPr tIns="72000" anchor="t" anchorCtr="0">
            <a:normAutofit/>
          </a:bodyPr>
          <a:lstStyle>
            <a:lvl1pPr algn="l" fontAlgn="t">
              <a:spcBef>
                <a:spcPts val="2400"/>
              </a:spcBef>
              <a:defRPr sz="6000"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58775" y="613933"/>
            <a:ext cx="8424862" cy="320132"/>
          </a:xfrm>
        </p:spPr>
        <p:txBody>
          <a:bodyPr/>
          <a:lstStyle>
            <a:lvl1pPr marL="0" indent="0" algn="l">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cxnSp>
        <p:nvCxnSpPr>
          <p:cNvPr id="7" name="Straight Connector 6">
            <a:extLst>
              <a:ext uri="{FF2B5EF4-FFF2-40B4-BE49-F238E27FC236}">
                <a16:creationId xmlns:a16="http://schemas.microsoft.com/office/drawing/2014/main" id="{EA7B14F3-8401-4946-C171-A219CDC85370}"/>
              </a:ext>
            </a:extLst>
          </p:cNvPr>
          <p:cNvCxnSpPr>
            <a:cxnSpLocks/>
          </p:cNvCxnSpPr>
          <p:nvPr userDrawn="1"/>
        </p:nvCxnSpPr>
        <p:spPr>
          <a:xfrm>
            <a:off x="358774" y="358775"/>
            <a:ext cx="84248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362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ransition slide Grey – No voice-ov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775" y="358775"/>
            <a:ext cx="8424863" cy="2205567"/>
          </a:xfrm>
        </p:spPr>
        <p:txBody>
          <a:bodyPr tIns="180000" anchor="t" anchorCtr="0">
            <a:normAutofit/>
          </a:bodyPr>
          <a:lstStyle>
            <a:lvl1pPr algn="l" fontAlgn="t">
              <a:spcBef>
                <a:spcPts val="2400"/>
              </a:spcBef>
              <a:defRPr sz="3600" baseline="0">
                <a:solidFill>
                  <a:srgbClr val="00205C"/>
                </a:solidFill>
              </a:defRPr>
            </a:lvl1pPr>
          </a:lstStyle>
          <a:p>
            <a:r>
              <a:rPr lang="en-GB"/>
              <a:t>Click to edit Master title style</a:t>
            </a:r>
            <a:endParaRPr lang="en-US" dirty="0"/>
          </a:p>
        </p:txBody>
      </p:sp>
      <p:sp>
        <p:nvSpPr>
          <p:cNvPr id="3" name="Subtitle 2"/>
          <p:cNvSpPr>
            <a:spLocks noGrp="1"/>
          </p:cNvSpPr>
          <p:nvPr>
            <p:ph type="subTitle" idx="1"/>
          </p:nvPr>
        </p:nvSpPr>
        <p:spPr>
          <a:xfrm>
            <a:off x="358775" y="2943824"/>
            <a:ext cx="4122738" cy="586454"/>
          </a:xfrm>
        </p:spPr>
        <p:txBody>
          <a:bodyPr/>
          <a:lstStyle>
            <a:lvl1pPr marL="0" indent="0" algn="l">
              <a:spcBef>
                <a:spcPts val="0"/>
              </a:spcBef>
              <a:buNone/>
              <a:defRPr sz="1800">
                <a:solidFill>
                  <a:srgbClr val="00205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cxnSp>
        <p:nvCxnSpPr>
          <p:cNvPr id="4" name="Straight Connector 3">
            <a:extLst>
              <a:ext uri="{FF2B5EF4-FFF2-40B4-BE49-F238E27FC236}">
                <a16:creationId xmlns:a16="http://schemas.microsoft.com/office/drawing/2014/main" id="{21F0CC69-92DF-15A6-1074-68D7C9D5B30E}"/>
              </a:ext>
            </a:extLst>
          </p:cNvPr>
          <p:cNvCxnSpPr>
            <a:cxnSpLocks/>
          </p:cNvCxnSpPr>
          <p:nvPr userDrawn="1"/>
        </p:nvCxnSpPr>
        <p:spPr>
          <a:xfrm>
            <a:off x="358774" y="358775"/>
            <a:ext cx="84248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57133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ale">
    <p:bg>
      <p:bgPr>
        <a:solidFill>
          <a:schemeClr val="accent1">
            <a:alpha val="10213"/>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775" y="358776"/>
            <a:ext cx="4122737" cy="1342206"/>
          </a:xfrm>
        </p:spPr>
        <p:txBody>
          <a:bodyPr tIns="180000" anchor="t" anchorCtr="0">
            <a:normAutofit/>
          </a:bodyPr>
          <a:lstStyle>
            <a:lvl1pPr algn="l" fontAlgn="t">
              <a:spcBef>
                <a:spcPts val="2400"/>
              </a:spcBef>
              <a:defRPr sz="3600" baseline="0">
                <a:solidFill>
                  <a:srgbClr val="00205C"/>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58775" y="1960598"/>
            <a:ext cx="4122738" cy="586454"/>
          </a:xfrm>
        </p:spPr>
        <p:txBody>
          <a:bodyPr>
            <a:normAutofit/>
          </a:bodyPr>
          <a:lstStyle>
            <a:lvl1pPr marL="0" indent="0" algn="l">
              <a:spcBef>
                <a:spcPts val="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cxnSp>
        <p:nvCxnSpPr>
          <p:cNvPr id="9" name="Straight Connector 8">
            <a:extLst>
              <a:ext uri="{FF2B5EF4-FFF2-40B4-BE49-F238E27FC236}">
                <a16:creationId xmlns:a16="http://schemas.microsoft.com/office/drawing/2014/main" id="{8032C2FB-C1EC-35C1-8AA1-3F9E771C9608}"/>
              </a:ext>
            </a:extLst>
          </p:cNvPr>
          <p:cNvCxnSpPr>
            <a:cxnSpLocks/>
          </p:cNvCxnSpPr>
          <p:nvPr userDrawn="1"/>
        </p:nvCxnSpPr>
        <p:spPr>
          <a:xfrm>
            <a:off x="358775" y="358775"/>
            <a:ext cx="8424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40061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le Slide Pale">
    <p:bg>
      <p:bgPr>
        <a:solidFill>
          <a:schemeClr val="accent1">
            <a:alpha val="10213"/>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775" y="358776"/>
            <a:ext cx="8424863" cy="1342206"/>
          </a:xfrm>
        </p:spPr>
        <p:txBody>
          <a:bodyPr tIns="180000" anchor="t" anchorCtr="0">
            <a:normAutofit/>
          </a:bodyPr>
          <a:lstStyle>
            <a:lvl1pPr algn="l" fontAlgn="t">
              <a:spcBef>
                <a:spcPts val="2400"/>
              </a:spcBef>
              <a:defRPr sz="3600" baseline="0">
                <a:solidFill>
                  <a:srgbClr val="00205C"/>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58775" y="1960598"/>
            <a:ext cx="8424862" cy="586454"/>
          </a:xfrm>
        </p:spPr>
        <p:txBody>
          <a:bodyPr>
            <a:normAutofit/>
          </a:bodyPr>
          <a:lstStyle>
            <a:lvl1pPr marL="0" indent="0" algn="l">
              <a:spcBef>
                <a:spcPts val="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cxnSp>
        <p:nvCxnSpPr>
          <p:cNvPr id="9" name="Straight Connector 8">
            <a:extLst>
              <a:ext uri="{FF2B5EF4-FFF2-40B4-BE49-F238E27FC236}">
                <a16:creationId xmlns:a16="http://schemas.microsoft.com/office/drawing/2014/main" id="{8032C2FB-C1EC-35C1-8AA1-3F9E771C9608}"/>
              </a:ext>
            </a:extLst>
          </p:cNvPr>
          <p:cNvCxnSpPr>
            <a:cxnSpLocks/>
          </p:cNvCxnSpPr>
          <p:nvPr userDrawn="1"/>
        </p:nvCxnSpPr>
        <p:spPr>
          <a:xfrm>
            <a:off x="358775" y="358775"/>
            <a:ext cx="8424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4148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ransition slide Grey – No voice-over">
    <p:bg>
      <p:bgPr>
        <a:solidFill>
          <a:schemeClr val="accent1">
            <a:alpha val="9855"/>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776" y="358775"/>
            <a:ext cx="4122738" cy="2205567"/>
          </a:xfrm>
        </p:spPr>
        <p:txBody>
          <a:bodyPr tIns="180000" anchor="t" anchorCtr="0">
            <a:normAutofit/>
          </a:bodyPr>
          <a:lstStyle>
            <a:lvl1pPr algn="l" fontAlgn="t">
              <a:spcBef>
                <a:spcPts val="2400"/>
              </a:spcBef>
              <a:defRPr sz="3600" baseline="0">
                <a:solidFill>
                  <a:srgbClr val="00205C"/>
                </a:solidFill>
              </a:defRPr>
            </a:lvl1pPr>
          </a:lstStyle>
          <a:p>
            <a:r>
              <a:rPr lang="en-GB"/>
              <a:t>Click to edit Master title style</a:t>
            </a:r>
            <a:endParaRPr lang="en-US" dirty="0"/>
          </a:p>
        </p:txBody>
      </p:sp>
      <p:sp>
        <p:nvSpPr>
          <p:cNvPr id="3" name="Subtitle 2"/>
          <p:cNvSpPr>
            <a:spLocks noGrp="1"/>
          </p:cNvSpPr>
          <p:nvPr>
            <p:ph type="subTitle" idx="1" hasCustomPrompt="1"/>
          </p:nvPr>
        </p:nvSpPr>
        <p:spPr>
          <a:xfrm>
            <a:off x="6027174" y="658760"/>
            <a:ext cx="2758050" cy="4129549"/>
          </a:xfrm>
        </p:spPr>
        <p:txBody>
          <a:bodyPr/>
          <a:lstStyle>
            <a:lvl1pPr marL="0" indent="0" algn="l">
              <a:spcBef>
                <a:spcPts val="0"/>
              </a:spcBef>
              <a:buNone/>
              <a:defRPr sz="1800">
                <a:solidFill>
                  <a:srgbClr val="00205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Click to edit Master subtitle style Click to edit Master subtitle style Click to edit Master subtitle style</a:t>
            </a:r>
            <a:endParaRPr lang="en-US" dirty="0"/>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a:p>
            <a:endParaRPr lang="en-US" dirty="0"/>
          </a:p>
        </p:txBody>
      </p:sp>
      <p:cxnSp>
        <p:nvCxnSpPr>
          <p:cNvPr id="4" name="Straight Connector 3">
            <a:extLst>
              <a:ext uri="{FF2B5EF4-FFF2-40B4-BE49-F238E27FC236}">
                <a16:creationId xmlns:a16="http://schemas.microsoft.com/office/drawing/2014/main" id="{53E3F2D4-5A88-1D61-D569-3B2267831A60}"/>
              </a:ext>
            </a:extLst>
          </p:cNvPr>
          <p:cNvCxnSpPr>
            <a:cxnSpLocks/>
          </p:cNvCxnSpPr>
          <p:nvPr userDrawn="1"/>
        </p:nvCxnSpPr>
        <p:spPr>
          <a:xfrm>
            <a:off x="358774" y="358775"/>
            <a:ext cx="84248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5779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ransition slide Grey – No voice-over">
    <p:bg>
      <p:bgPr>
        <a:solidFill>
          <a:schemeClr val="accent1">
            <a:alpha val="9855"/>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776" y="358776"/>
            <a:ext cx="8424862" cy="1297858"/>
          </a:xfrm>
        </p:spPr>
        <p:txBody>
          <a:bodyPr tIns="180000" anchor="t" anchorCtr="0">
            <a:normAutofit/>
          </a:bodyPr>
          <a:lstStyle>
            <a:lvl1pPr algn="l" fontAlgn="t">
              <a:spcBef>
                <a:spcPts val="2400"/>
              </a:spcBef>
              <a:defRPr sz="3600" baseline="0">
                <a:solidFill>
                  <a:srgbClr val="00205C"/>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58775" y="3409438"/>
            <a:ext cx="2687637" cy="1297858"/>
          </a:xfrm>
        </p:spPr>
        <p:txBody>
          <a:bodyPr>
            <a:normAutofit/>
          </a:bodyPr>
          <a:lstStyle>
            <a:lvl1pPr marL="0" indent="0" algn="l">
              <a:spcBef>
                <a:spcPts val="0"/>
              </a:spcBef>
              <a:buNone/>
              <a:defRPr sz="1200">
                <a:solidFill>
                  <a:schemeClr val="tx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Click to edit Master subtitle style Click to edit Master subtitle style Click to edit Master subtitle style</a:t>
            </a:r>
            <a:endParaRPr lang="en-US" dirty="0"/>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7" name="Text Placeholder 6">
            <a:extLst>
              <a:ext uri="{FF2B5EF4-FFF2-40B4-BE49-F238E27FC236}">
                <a16:creationId xmlns:a16="http://schemas.microsoft.com/office/drawing/2014/main" id="{279A8311-C211-D0FD-D985-4551D2F48941}"/>
              </a:ext>
            </a:extLst>
          </p:cNvPr>
          <p:cNvSpPr>
            <a:spLocks noGrp="1"/>
          </p:cNvSpPr>
          <p:nvPr>
            <p:ph type="body" sz="quarter" idx="10" hasCustomPrompt="1"/>
          </p:nvPr>
        </p:nvSpPr>
        <p:spPr>
          <a:xfrm>
            <a:off x="3227388" y="3409950"/>
            <a:ext cx="2687637" cy="1296988"/>
          </a:xfrm>
        </p:spPr>
        <p:txBody>
          <a:bodyPr>
            <a:normAutofit/>
          </a:bodyPr>
          <a:lstStyle>
            <a:lvl1pPr marL="0" indent="0">
              <a:buNone/>
              <a:defRPr sz="1200">
                <a:solidFill>
                  <a:schemeClr val="tx2"/>
                </a:solidFill>
                <a:latin typeface="+mn-lt"/>
              </a:defRPr>
            </a:lvl1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Click to edit Master subtitle style Click to edit Master subtitle style Click to edit Master subtitle style</a:t>
            </a:r>
            <a:endParaRPr lang="en-US" dirty="0"/>
          </a:p>
        </p:txBody>
      </p:sp>
      <p:sp>
        <p:nvSpPr>
          <p:cNvPr id="9" name="Text Placeholder 8">
            <a:extLst>
              <a:ext uri="{FF2B5EF4-FFF2-40B4-BE49-F238E27FC236}">
                <a16:creationId xmlns:a16="http://schemas.microsoft.com/office/drawing/2014/main" id="{8ACFC1DC-4703-007A-BEC8-CB2E0596AE27}"/>
              </a:ext>
            </a:extLst>
          </p:cNvPr>
          <p:cNvSpPr>
            <a:spLocks noGrp="1"/>
          </p:cNvSpPr>
          <p:nvPr>
            <p:ph type="body" sz="quarter" idx="11" hasCustomPrompt="1"/>
          </p:nvPr>
        </p:nvSpPr>
        <p:spPr>
          <a:xfrm>
            <a:off x="6094413" y="3409950"/>
            <a:ext cx="2689225" cy="1296988"/>
          </a:xfrm>
        </p:spPr>
        <p:txBody>
          <a:bodyPr>
            <a:normAutofit/>
          </a:bodyPr>
          <a:lstStyle>
            <a:lvl1pPr>
              <a:defRPr sz="1200">
                <a:solidFill>
                  <a:schemeClr val="tx2"/>
                </a:solidFill>
                <a:latin typeface="+mn-lt"/>
              </a:defRPr>
            </a:lvl1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Click to edit Master subtitle style Click to edit Master subtitle style Click to edit Master subtitle style</a:t>
            </a:r>
            <a:endParaRPr lang="en-US" dirty="0"/>
          </a:p>
        </p:txBody>
      </p:sp>
      <p:cxnSp>
        <p:nvCxnSpPr>
          <p:cNvPr id="10" name="Straight Connector 9">
            <a:extLst>
              <a:ext uri="{FF2B5EF4-FFF2-40B4-BE49-F238E27FC236}">
                <a16:creationId xmlns:a16="http://schemas.microsoft.com/office/drawing/2014/main" id="{C2E5ACFE-0629-6DFD-1C3B-CF5A64282FAF}"/>
              </a:ext>
            </a:extLst>
          </p:cNvPr>
          <p:cNvCxnSpPr>
            <a:cxnSpLocks/>
          </p:cNvCxnSpPr>
          <p:nvPr userDrawn="1"/>
        </p:nvCxnSpPr>
        <p:spPr>
          <a:xfrm>
            <a:off x="358774" y="358775"/>
            <a:ext cx="84248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70153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4" y="574675"/>
            <a:ext cx="8424863" cy="834232"/>
          </a:xfrm>
          <a:prstGeom prst="rect">
            <a:avLst/>
          </a:prstGeom>
        </p:spPr>
        <p:txBody>
          <a:bodyPr vert="horz" lIns="0" tIns="0" rIns="0" bIns="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58774" y="1620456"/>
            <a:ext cx="8424864" cy="3464307"/>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0" tIns="0" rIns="0" bIns="0" rtlCol="0" anchor="ctr"/>
          <a:lstStyle>
            <a:lvl1pPr algn="l">
              <a:defRPr sz="900" b="0">
                <a:solidFill>
                  <a:schemeClr val="tx1">
                    <a:tint val="75000"/>
                  </a:schemeClr>
                </a:solidFill>
              </a:defRPr>
            </a:lvl1pPr>
          </a:lstStyle>
          <a:p>
            <a:fld id="{E40A359E-9BB0-0D41-B29D-3EA56F9DE92F}" type="datetimeFigureOut">
              <a:rPr lang="en-US" smtClean="0"/>
              <a:pPr/>
              <a:t>10/22/2025</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0" tIns="0" rIns="0" bIns="0" rtlCol="0" anchor="ctr"/>
          <a:lstStyle>
            <a:lvl1pPr algn="ctr">
              <a:defRPr sz="900" b="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0" tIns="0" rIns="0" bIns="0" rtlCol="0" anchor="ctr"/>
          <a:lstStyle>
            <a:lvl1pPr algn="r">
              <a:defRPr sz="900" b="0">
                <a:solidFill>
                  <a:schemeClr val="tx1">
                    <a:tint val="75000"/>
                  </a:schemeClr>
                </a:solidFill>
              </a:defRPr>
            </a:lvl1pPr>
          </a:lstStyle>
          <a:p>
            <a:fld id="{19A2508C-13F2-964C-8235-BD5C5711E4FB}" type="slidenum">
              <a:rPr lang="en-US" smtClean="0"/>
              <a:pPr/>
              <a:t>‹#›</a:t>
            </a:fld>
            <a:endParaRPr lang="en-US"/>
          </a:p>
        </p:txBody>
      </p:sp>
    </p:spTree>
    <p:extLst>
      <p:ext uri="{BB962C8B-B14F-4D97-AF65-F5344CB8AC3E}">
        <p14:creationId xmlns:p14="http://schemas.microsoft.com/office/powerpoint/2010/main" val="1591549711"/>
      </p:ext>
    </p:extLst>
  </p:cSld>
  <p:clrMap bg1="lt1" tx1="dk1" bg2="lt2" tx2="dk2" accent1="accent1" accent2="accent2" accent3="accent3" accent4="accent4" accent5="accent5" accent6="accent6" hlink="hlink" folHlink="folHlink"/>
  <p:sldLayoutIdLst>
    <p:sldLayoutId id="2147483662" r:id="rId1"/>
    <p:sldLayoutId id="2147483670" r:id="rId2"/>
    <p:sldLayoutId id="2147483668" r:id="rId3"/>
    <p:sldLayoutId id="2147483664" r:id="rId4"/>
    <p:sldLayoutId id="2147483667" r:id="rId5"/>
    <p:sldLayoutId id="2147483675" r:id="rId6"/>
    <p:sldLayoutId id="2147483676" r:id="rId7"/>
    <p:sldLayoutId id="2147483673" r:id="rId8"/>
    <p:sldLayoutId id="2147483674" r:id="rId9"/>
    <p:sldLayoutId id="2147483677" r:id="rId10"/>
    <p:sldLayoutId id="2147483678" r:id="rId11"/>
    <p:sldLayoutId id="2147483679" r:id="rId12"/>
    <p:sldLayoutId id="2147483663" r:id="rId13"/>
  </p:sldLayoutIdLst>
  <p:txStyles>
    <p:titleStyle>
      <a:lvl1pPr algn="l" defTabSz="685800" rtl="0" eaLnBrk="1" latinLnBrk="0" hangingPunct="1">
        <a:lnSpc>
          <a:spcPct val="90000"/>
        </a:lnSpc>
        <a:spcBef>
          <a:spcPct val="0"/>
        </a:spcBef>
        <a:buNone/>
        <a:defRPr sz="3300" b="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pos="226" userDrawn="1">
          <p15:clr>
            <a:srgbClr val="F26B43"/>
          </p15:clr>
        </p15:guide>
        <p15:guide id="4" pos="565" userDrawn="1">
          <p15:clr>
            <a:srgbClr val="F26B43"/>
          </p15:clr>
        </p15:guide>
        <p15:guide id="5" pos="678" userDrawn="1">
          <p15:clr>
            <a:srgbClr val="F26B43"/>
          </p15:clr>
        </p15:guide>
        <p15:guide id="6" pos="1016" userDrawn="1">
          <p15:clr>
            <a:srgbClr val="F26B43"/>
          </p15:clr>
        </p15:guide>
        <p15:guide id="7" pos="1130" userDrawn="1">
          <p15:clr>
            <a:srgbClr val="F26B43"/>
          </p15:clr>
        </p15:guide>
        <p15:guide id="8" pos="1468" userDrawn="1">
          <p15:clr>
            <a:srgbClr val="F26B43"/>
          </p15:clr>
        </p15:guide>
        <p15:guide id="9" pos="1581" userDrawn="1">
          <p15:clr>
            <a:srgbClr val="F26B43"/>
          </p15:clr>
        </p15:guide>
        <p15:guide id="10" pos="1919" userDrawn="1">
          <p15:clr>
            <a:srgbClr val="F26B43"/>
          </p15:clr>
        </p15:guide>
        <p15:guide id="11" pos="2033" userDrawn="1">
          <p15:clr>
            <a:srgbClr val="F26B43"/>
          </p15:clr>
        </p15:guide>
        <p15:guide id="12" pos="2371" userDrawn="1">
          <p15:clr>
            <a:srgbClr val="F26B43"/>
          </p15:clr>
        </p15:guide>
        <p15:guide id="13" pos="2485" userDrawn="1">
          <p15:clr>
            <a:srgbClr val="F26B43"/>
          </p15:clr>
        </p15:guide>
        <p15:guide id="14" pos="2823" userDrawn="1">
          <p15:clr>
            <a:srgbClr val="F26B43"/>
          </p15:clr>
        </p15:guide>
        <p15:guide id="15" pos="2936" userDrawn="1">
          <p15:clr>
            <a:srgbClr val="F26B43"/>
          </p15:clr>
        </p15:guide>
        <p15:guide id="16" pos="3274" userDrawn="1">
          <p15:clr>
            <a:srgbClr val="F26B43"/>
          </p15:clr>
        </p15:guide>
        <p15:guide id="17" pos="3388" userDrawn="1">
          <p15:clr>
            <a:srgbClr val="F26B43"/>
          </p15:clr>
        </p15:guide>
        <p15:guide id="18" pos="3726" userDrawn="1">
          <p15:clr>
            <a:srgbClr val="F26B43"/>
          </p15:clr>
        </p15:guide>
        <p15:guide id="19" pos="3839" userDrawn="1">
          <p15:clr>
            <a:srgbClr val="F26B43"/>
          </p15:clr>
        </p15:guide>
        <p15:guide id="20" pos="4178" userDrawn="1">
          <p15:clr>
            <a:srgbClr val="F26B43"/>
          </p15:clr>
        </p15:guide>
        <p15:guide id="21" pos="4291" userDrawn="1">
          <p15:clr>
            <a:srgbClr val="F26B43"/>
          </p15:clr>
        </p15:guide>
        <p15:guide id="22" pos="4629" userDrawn="1">
          <p15:clr>
            <a:srgbClr val="F26B43"/>
          </p15:clr>
        </p15:guide>
        <p15:guide id="23" pos="4743" userDrawn="1">
          <p15:clr>
            <a:srgbClr val="F26B43"/>
          </p15:clr>
        </p15:guide>
        <p15:guide id="24" pos="5081" userDrawn="1">
          <p15:clr>
            <a:srgbClr val="F26B43"/>
          </p15:clr>
        </p15:guide>
        <p15:guide id="25" pos="5194" userDrawn="1">
          <p15:clr>
            <a:srgbClr val="F26B43"/>
          </p15:clr>
        </p15:guide>
        <p15:guide id="26" pos="5533" userDrawn="1">
          <p15:clr>
            <a:srgbClr val="F26B43"/>
          </p15:clr>
        </p15:guide>
        <p15:guide id="27" orient="horz" userDrawn="1">
          <p15:clr>
            <a:srgbClr val="F26B43"/>
          </p15:clr>
        </p15:guide>
        <p15:guide id="28" orient="horz" pos="3600" userDrawn="1">
          <p15:clr>
            <a:srgbClr val="F26B43"/>
          </p15:clr>
        </p15:guide>
        <p15:guide id="29" orient="horz" pos="226" userDrawn="1">
          <p15:clr>
            <a:srgbClr val="F26B43"/>
          </p15:clr>
        </p15:guide>
        <p15:guide id="30" orient="horz" pos="32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9.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publications/i/item/9789240009622"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hyperlink" Target="https://www.who.int/initiatives/evidence-informed-policy-network/art---science-evidence-map" TargetMode="External"/><Relationship Id="rId7"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emf"/><Relationship Id="rId4" Type="http://schemas.openxmlformats.org/officeDocument/2006/relationships/hyperlink" Target="https://transforming-evidence.org/resources/knowledge-translation-research-priorities-an-evidence-synthesis" TargetMode="External"/><Relationship Id="rId9" Type="http://schemas.openxmlformats.org/officeDocument/2006/relationships/image" Target="../media/image4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 Id="rId5" Type="http://schemas.openxmlformats.org/officeDocument/2006/relationships/image" Target="../media/image47.emf"/><Relationship Id="rId4" Type="http://schemas.openxmlformats.org/officeDocument/2006/relationships/image" Target="../media/image46.emf"/></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7.emf"/><Relationship Id="rId4" Type="http://schemas.openxmlformats.org/officeDocument/2006/relationships/image" Target="../media/image46.emf"/></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image" Target="../media/image45.emf"/><Relationship Id="rId4" Type="http://schemas.openxmlformats.org/officeDocument/2006/relationships/image" Target="../media/image47.emf"/></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46.emf"/><Relationship Id="rId4" Type="http://schemas.openxmlformats.org/officeDocument/2006/relationships/image" Target="../media/image4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who.int/initiatives/evidence-informed-policy-network/the-evipnet-approach/global-research-agenda" TargetMode="External"/><Relationship Id="rId2" Type="http://schemas.openxmlformats.org/officeDocument/2006/relationships/hyperlink" Target="mailto:eidm@who.int" TargetMode="External"/><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image" Target="../media/image5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213B-51EC-CA6F-C4E0-6C498DA80B56}"/>
              </a:ext>
            </a:extLst>
          </p:cNvPr>
          <p:cNvSpPr>
            <a:spLocks noGrp="1"/>
          </p:cNvSpPr>
          <p:nvPr>
            <p:ph type="ctrTitle"/>
          </p:nvPr>
        </p:nvSpPr>
        <p:spPr>
          <a:xfrm>
            <a:off x="4662488" y="1417638"/>
            <a:ext cx="4121150" cy="2205037"/>
          </a:xfrm>
        </p:spPr>
        <p:txBody>
          <a:bodyPr>
            <a:normAutofit fontScale="90000"/>
          </a:bodyPr>
          <a:lstStyle/>
          <a:p>
            <a:r>
              <a:rPr lang="pt-BR" dirty="0"/>
              <a:t>Agenda Global de Pesquisa sobre Tradução de Conhecimento e Políticas Informadas por Evidências</a:t>
            </a:r>
            <a:endParaRPr lang="en-US" dirty="0"/>
          </a:p>
        </p:txBody>
      </p:sp>
      <p:sp>
        <p:nvSpPr>
          <p:cNvPr id="3" name="Subtitle 2">
            <a:extLst>
              <a:ext uri="{FF2B5EF4-FFF2-40B4-BE49-F238E27FC236}">
                <a16:creationId xmlns:a16="http://schemas.microsoft.com/office/drawing/2014/main" id="{D951DE94-5D88-CCC5-713C-F132208476BC}"/>
              </a:ext>
            </a:extLst>
          </p:cNvPr>
          <p:cNvSpPr>
            <a:spLocks noGrp="1"/>
          </p:cNvSpPr>
          <p:nvPr>
            <p:ph type="subTitle" idx="1"/>
          </p:nvPr>
        </p:nvSpPr>
        <p:spPr>
          <a:xfrm>
            <a:off x="4660900" y="3711575"/>
            <a:ext cx="4122738" cy="585788"/>
          </a:xfrm>
        </p:spPr>
        <p:txBody>
          <a:bodyPr/>
          <a:lstStyle/>
          <a:p>
            <a:r>
              <a:rPr lang="pt-BR" dirty="0"/>
              <a:t>Fortalecendo pesquisas para melhor usar evidências em políticas e práticas</a:t>
            </a:r>
            <a:endParaRPr lang="en-US" dirty="0"/>
          </a:p>
        </p:txBody>
      </p:sp>
      <p:pic>
        <p:nvPicPr>
          <p:cNvPr id="6" name="Picture Placeholder 5" descr="A close-up of a sphere&#10;&#10;AI-generated content may be incorrect.">
            <a:extLst>
              <a:ext uri="{FF2B5EF4-FFF2-40B4-BE49-F238E27FC236}">
                <a16:creationId xmlns:a16="http://schemas.microsoft.com/office/drawing/2014/main" id="{EA5BC8F1-6CD3-08C1-F60D-BC5AFEA6C47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1417638"/>
            <a:ext cx="4481513" cy="2879725"/>
          </a:xfrm>
        </p:spPr>
      </p:pic>
    </p:spTree>
    <p:extLst>
      <p:ext uri="{BB962C8B-B14F-4D97-AF65-F5344CB8AC3E}">
        <p14:creationId xmlns:p14="http://schemas.microsoft.com/office/powerpoint/2010/main" val="84280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101C5-EBEF-99ED-0421-0522BADF7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D08DA-4166-7D31-E1B0-017C0EAC9747}"/>
              </a:ext>
            </a:extLst>
          </p:cNvPr>
          <p:cNvSpPr>
            <a:spLocks noGrp="1"/>
          </p:cNvSpPr>
          <p:nvPr>
            <p:ph type="ctrTitle"/>
          </p:nvPr>
        </p:nvSpPr>
        <p:spPr>
          <a:xfrm>
            <a:off x="358775" y="934065"/>
            <a:ext cx="8424863" cy="4130233"/>
          </a:xfrm>
        </p:spPr>
        <p:txBody>
          <a:bodyPr>
            <a:noAutofit/>
          </a:bodyPr>
          <a:lstStyle/>
          <a:p>
            <a:r>
              <a:rPr lang="pt-BR" dirty="0"/>
              <a:t>Propósito da Agenda Global de Pesquisa</a:t>
            </a:r>
            <a:endParaRPr lang="en-US" dirty="0"/>
          </a:p>
        </p:txBody>
      </p:sp>
      <p:sp>
        <p:nvSpPr>
          <p:cNvPr id="6" name="Subtitle 2">
            <a:extLst>
              <a:ext uri="{FF2B5EF4-FFF2-40B4-BE49-F238E27FC236}">
                <a16:creationId xmlns:a16="http://schemas.microsoft.com/office/drawing/2014/main" id="{30131086-1469-3816-0B37-9CE70C3C0489}"/>
              </a:ext>
            </a:extLst>
          </p:cNvPr>
          <p:cNvSpPr>
            <a:spLocks noGrp="1"/>
          </p:cNvSpPr>
          <p:nvPr>
            <p:ph type="subTitle" idx="1"/>
          </p:nvPr>
        </p:nvSpPr>
        <p:spPr>
          <a:xfrm>
            <a:off x="358775" y="613933"/>
            <a:ext cx="8424862" cy="320132"/>
          </a:xfrm>
        </p:spPr>
        <p:txBody>
          <a:bodyPr>
            <a:normAutofit/>
          </a:bodyPr>
          <a:lstStyle/>
          <a:p>
            <a:r>
              <a:rPr lang="en-US" dirty="0" err="1"/>
              <a:t>Capítulo</a:t>
            </a:r>
            <a:r>
              <a:rPr lang="en-US" dirty="0"/>
              <a:t> 3</a:t>
            </a:r>
          </a:p>
        </p:txBody>
      </p:sp>
    </p:spTree>
    <p:extLst>
      <p:ext uri="{BB962C8B-B14F-4D97-AF65-F5344CB8AC3E}">
        <p14:creationId xmlns:p14="http://schemas.microsoft.com/office/powerpoint/2010/main" val="429053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86E7-8539-163F-A64C-31D8D7992FE7}"/>
              </a:ext>
            </a:extLst>
          </p:cNvPr>
          <p:cNvSpPr>
            <a:spLocks noGrp="1"/>
          </p:cNvSpPr>
          <p:nvPr>
            <p:ph type="ctrTitle"/>
          </p:nvPr>
        </p:nvSpPr>
        <p:spPr>
          <a:xfrm>
            <a:off x="358776" y="358776"/>
            <a:ext cx="8424862" cy="1297858"/>
          </a:xfrm>
        </p:spPr>
        <p:txBody>
          <a:bodyPr>
            <a:normAutofit/>
          </a:bodyPr>
          <a:lstStyle/>
          <a:p>
            <a:r>
              <a:rPr lang="en-US" sz="3600" dirty="0" err="1"/>
              <a:t>Visão</a:t>
            </a:r>
            <a:endParaRPr lang="en-US" sz="3600" dirty="0"/>
          </a:p>
        </p:txBody>
      </p:sp>
      <p:sp>
        <p:nvSpPr>
          <p:cNvPr id="3" name="Subtitle 2">
            <a:extLst>
              <a:ext uri="{FF2B5EF4-FFF2-40B4-BE49-F238E27FC236}">
                <a16:creationId xmlns:a16="http://schemas.microsoft.com/office/drawing/2014/main" id="{B16B8C38-8DCF-AC37-A8E2-A984BED4D446}"/>
              </a:ext>
            </a:extLst>
          </p:cNvPr>
          <p:cNvSpPr>
            <a:spLocks noGrp="1"/>
          </p:cNvSpPr>
          <p:nvPr>
            <p:ph type="subTitle" idx="1"/>
          </p:nvPr>
        </p:nvSpPr>
        <p:spPr>
          <a:xfrm>
            <a:off x="358775" y="3503619"/>
            <a:ext cx="2687638" cy="1597749"/>
          </a:xfrm>
        </p:spPr>
        <p:txBody>
          <a:bodyPr>
            <a:noAutofit/>
          </a:bodyPr>
          <a:lstStyle/>
          <a:p>
            <a:pPr>
              <a:lnSpc>
                <a:spcPct val="100000"/>
              </a:lnSpc>
              <a:spcAft>
                <a:spcPts val="1000"/>
              </a:spcAft>
            </a:pPr>
            <a:r>
              <a:rPr lang="en-GB" sz="2000" dirty="0" err="1">
                <a:solidFill>
                  <a:schemeClr val="accent1"/>
                </a:solidFill>
              </a:rPr>
              <a:t>Guiar</a:t>
            </a:r>
            <a:r>
              <a:rPr lang="en-GB" sz="2000" dirty="0">
                <a:solidFill>
                  <a:schemeClr val="accent1"/>
                </a:solidFill>
              </a:rPr>
              <a:t> </a:t>
            </a:r>
            <a:r>
              <a:rPr lang="en-GB" sz="2000" dirty="0" err="1">
                <a:solidFill>
                  <a:schemeClr val="accent1"/>
                </a:solidFill>
              </a:rPr>
              <a:t>pesquisas</a:t>
            </a:r>
            <a:r>
              <a:rPr lang="en-GB" sz="2000" dirty="0">
                <a:solidFill>
                  <a:schemeClr val="accent1"/>
                </a:solidFill>
              </a:rPr>
              <a:t> </a:t>
            </a:r>
            <a:r>
              <a:rPr lang="en-GB" sz="2000" dirty="0" err="1">
                <a:solidFill>
                  <a:schemeClr val="accent1"/>
                </a:solidFill>
              </a:rPr>
              <a:t>globais</a:t>
            </a:r>
            <a:endParaRPr lang="en-GB" sz="2000" dirty="0"/>
          </a:p>
          <a:p>
            <a:pPr>
              <a:lnSpc>
                <a:spcPct val="100000"/>
              </a:lnSpc>
              <a:spcAft>
                <a:spcPts val="1000"/>
              </a:spcAft>
            </a:pPr>
            <a:r>
              <a:rPr lang="en-GB" sz="1400" dirty="0"/>
              <a:t>A Agenda Global de Pesquisa </a:t>
            </a:r>
            <a:r>
              <a:rPr lang="en-GB" sz="1400" dirty="0" err="1"/>
              <a:t>destaca</a:t>
            </a:r>
            <a:r>
              <a:rPr lang="en-GB" sz="1400" dirty="0"/>
              <a:t> </a:t>
            </a:r>
            <a:r>
              <a:rPr lang="en-GB" sz="1400" dirty="0" err="1"/>
              <a:t>prioridades</a:t>
            </a:r>
            <a:r>
              <a:rPr lang="en-GB" sz="1400" dirty="0"/>
              <a:t> de KT e PIE para </a:t>
            </a:r>
            <a:r>
              <a:rPr lang="en-GB" sz="1400" dirty="0" err="1"/>
              <a:t>membros</a:t>
            </a:r>
            <a:r>
              <a:rPr lang="en-GB" sz="1400" dirty="0"/>
              <a:t> da academia, </a:t>
            </a:r>
            <a:r>
              <a:rPr lang="en-GB" sz="1400" dirty="0" err="1"/>
              <a:t>financiadores</a:t>
            </a:r>
            <a:r>
              <a:rPr lang="en-GB" sz="1400" dirty="0"/>
              <a:t>, </a:t>
            </a:r>
            <a:r>
              <a:rPr lang="en-GB" sz="1400" dirty="0" err="1"/>
              <a:t>intermediários</a:t>
            </a:r>
            <a:r>
              <a:rPr lang="en-GB" sz="1400" dirty="0"/>
              <a:t> do </a:t>
            </a:r>
            <a:r>
              <a:rPr lang="en-GB" sz="1400" dirty="0" err="1"/>
              <a:t>conhecimento</a:t>
            </a:r>
            <a:r>
              <a:rPr lang="en-GB" sz="1400" dirty="0"/>
              <a:t>, e </a:t>
            </a:r>
            <a:r>
              <a:rPr lang="en-GB" sz="1400" dirty="0" err="1"/>
              <a:t>formuladores</a:t>
            </a:r>
            <a:r>
              <a:rPr lang="en-GB" sz="1400" dirty="0"/>
              <a:t> de </a:t>
            </a:r>
            <a:r>
              <a:rPr lang="en-GB" sz="1400" dirty="0" err="1"/>
              <a:t>políticas</a:t>
            </a:r>
            <a:r>
              <a:rPr lang="en-GB" sz="1400" dirty="0"/>
              <a:t>.</a:t>
            </a:r>
          </a:p>
        </p:txBody>
      </p:sp>
      <p:sp>
        <p:nvSpPr>
          <p:cNvPr id="4" name="Text Placeholder 3">
            <a:extLst>
              <a:ext uri="{FF2B5EF4-FFF2-40B4-BE49-F238E27FC236}">
                <a16:creationId xmlns:a16="http://schemas.microsoft.com/office/drawing/2014/main" id="{43C8BE81-84F8-9430-9064-088B3424AA8E}"/>
              </a:ext>
            </a:extLst>
          </p:cNvPr>
          <p:cNvSpPr>
            <a:spLocks noGrp="1"/>
          </p:cNvSpPr>
          <p:nvPr>
            <p:ph type="body" sz="quarter" idx="10"/>
          </p:nvPr>
        </p:nvSpPr>
        <p:spPr>
          <a:xfrm>
            <a:off x="3227388" y="3503619"/>
            <a:ext cx="2687637" cy="1597746"/>
          </a:xfrm>
        </p:spPr>
        <p:txBody>
          <a:bodyPr>
            <a:noAutofit/>
          </a:bodyPr>
          <a:lstStyle/>
          <a:p>
            <a:pPr>
              <a:lnSpc>
                <a:spcPct val="100000"/>
              </a:lnSpc>
              <a:spcBef>
                <a:spcPts val="0"/>
              </a:spcBef>
              <a:spcAft>
                <a:spcPts val="1000"/>
              </a:spcAft>
            </a:pPr>
            <a:r>
              <a:rPr lang="pt-BR" sz="2000" dirty="0">
                <a:solidFill>
                  <a:schemeClr val="accent1"/>
                </a:solidFill>
              </a:rPr>
              <a:t>Exemplo-guia para prioridades regionais de pesquisa</a:t>
            </a:r>
            <a:endParaRPr lang="en-GB" sz="2000" dirty="0">
              <a:solidFill>
                <a:schemeClr val="accent1"/>
              </a:solidFill>
            </a:endParaRPr>
          </a:p>
          <a:p>
            <a:pPr>
              <a:lnSpc>
                <a:spcPct val="100000"/>
              </a:lnSpc>
              <a:spcBef>
                <a:spcPts val="0"/>
              </a:spcBef>
              <a:spcAft>
                <a:spcPts val="1000"/>
              </a:spcAft>
            </a:pPr>
            <a:r>
              <a:rPr lang="pt-BR" sz="1400" dirty="0"/>
              <a:t>Um modelo claro e rigoroso para definir prioridades de pesquisa adaptadas aos contextos regionais e locais.</a:t>
            </a:r>
            <a:endParaRPr lang="en-US" sz="1400" dirty="0"/>
          </a:p>
        </p:txBody>
      </p:sp>
      <p:sp>
        <p:nvSpPr>
          <p:cNvPr id="5" name="Text Placeholder 4">
            <a:extLst>
              <a:ext uri="{FF2B5EF4-FFF2-40B4-BE49-F238E27FC236}">
                <a16:creationId xmlns:a16="http://schemas.microsoft.com/office/drawing/2014/main" id="{56CF9E70-ABDC-5F69-9CE6-847B40522245}"/>
              </a:ext>
            </a:extLst>
          </p:cNvPr>
          <p:cNvSpPr>
            <a:spLocks noGrp="1"/>
          </p:cNvSpPr>
          <p:nvPr>
            <p:ph type="body" sz="quarter" idx="11"/>
          </p:nvPr>
        </p:nvSpPr>
        <p:spPr>
          <a:xfrm>
            <a:off x="6094413" y="3503620"/>
            <a:ext cx="2689225" cy="1597741"/>
          </a:xfrm>
        </p:spPr>
        <p:txBody>
          <a:bodyPr>
            <a:noAutofit/>
          </a:bodyPr>
          <a:lstStyle/>
          <a:p>
            <a:pPr marL="0" indent="0">
              <a:lnSpc>
                <a:spcPct val="100000"/>
              </a:lnSpc>
              <a:spcBef>
                <a:spcPts val="0"/>
              </a:spcBef>
              <a:spcAft>
                <a:spcPts val="1000"/>
              </a:spcAft>
              <a:buNone/>
            </a:pPr>
            <a:r>
              <a:rPr lang="en-GB" sz="2000" dirty="0" err="1">
                <a:solidFill>
                  <a:schemeClr val="accent1"/>
                </a:solidFill>
              </a:rPr>
              <a:t>Alinhamento</a:t>
            </a:r>
            <a:r>
              <a:rPr lang="en-GB" sz="2000" dirty="0">
                <a:solidFill>
                  <a:schemeClr val="accent1"/>
                </a:solidFill>
              </a:rPr>
              <a:t> de </a:t>
            </a:r>
            <a:r>
              <a:rPr lang="en-GB" sz="2000" dirty="0" err="1">
                <a:solidFill>
                  <a:schemeClr val="accent1"/>
                </a:solidFill>
              </a:rPr>
              <a:t>estratégias</a:t>
            </a:r>
            <a:r>
              <a:rPr lang="en-GB" sz="2000" dirty="0">
                <a:solidFill>
                  <a:schemeClr val="accent1"/>
                </a:solidFill>
              </a:rPr>
              <a:t> para </a:t>
            </a:r>
            <a:r>
              <a:rPr lang="en-GB" sz="2000" dirty="0" err="1">
                <a:solidFill>
                  <a:schemeClr val="accent1"/>
                </a:solidFill>
              </a:rPr>
              <a:t>pesquisas</a:t>
            </a:r>
            <a:r>
              <a:rPr lang="en-GB" sz="2000" dirty="0">
                <a:solidFill>
                  <a:schemeClr val="accent1"/>
                </a:solidFill>
              </a:rPr>
              <a:t> de </a:t>
            </a:r>
            <a:r>
              <a:rPr lang="en-GB" sz="2000" dirty="0" err="1">
                <a:solidFill>
                  <a:schemeClr val="accent1"/>
                </a:solidFill>
              </a:rPr>
              <a:t>impacto</a:t>
            </a:r>
            <a:endParaRPr lang="en-GB" sz="2000" dirty="0">
              <a:solidFill>
                <a:schemeClr val="accent1"/>
              </a:solidFill>
            </a:endParaRPr>
          </a:p>
          <a:p>
            <a:pPr marL="0" indent="0">
              <a:lnSpc>
                <a:spcPct val="100000"/>
              </a:lnSpc>
              <a:spcBef>
                <a:spcPts val="0"/>
              </a:spcBef>
              <a:spcAft>
                <a:spcPts val="1000"/>
              </a:spcAft>
              <a:buNone/>
            </a:pPr>
            <a:r>
              <a:rPr lang="pt-BR" sz="1400" dirty="0"/>
              <a:t>Estratégias coordenadas e financiamento direcionado para impulsionar pesquisas impactantes de KT e PIE globalmente.</a:t>
            </a:r>
            <a:endParaRPr lang="en-US" sz="1400" dirty="0"/>
          </a:p>
        </p:txBody>
      </p:sp>
      <p:cxnSp>
        <p:nvCxnSpPr>
          <p:cNvPr id="15" name="Straight Connector 14">
            <a:extLst>
              <a:ext uri="{FF2B5EF4-FFF2-40B4-BE49-F238E27FC236}">
                <a16:creationId xmlns:a16="http://schemas.microsoft.com/office/drawing/2014/main" id="{3A7048CC-D96B-ABD7-E7C4-52D144B1D909}"/>
              </a:ext>
            </a:extLst>
          </p:cNvPr>
          <p:cNvCxnSpPr>
            <a:cxnSpLocks/>
          </p:cNvCxnSpPr>
          <p:nvPr/>
        </p:nvCxnSpPr>
        <p:spPr>
          <a:xfrm>
            <a:off x="358775" y="3244424"/>
            <a:ext cx="26876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E96F63-BBD0-A6E9-E0CD-8B7EE4505BEE}"/>
              </a:ext>
            </a:extLst>
          </p:cNvPr>
          <p:cNvCxnSpPr>
            <a:cxnSpLocks/>
          </p:cNvCxnSpPr>
          <p:nvPr/>
        </p:nvCxnSpPr>
        <p:spPr>
          <a:xfrm>
            <a:off x="3228181" y="3244424"/>
            <a:ext cx="26876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D4FC5AD-E473-CE07-2500-D38AAAF94969}"/>
              </a:ext>
            </a:extLst>
          </p:cNvPr>
          <p:cNvCxnSpPr>
            <a:cxnSpLocks/>
          </p:cNvCxnSpPr>
          <p:nvPr/>
        </p:nvCxnSpPr>
        <p:spPr>
          <a:xfrm>
            <a:off x="6100229" y="3244424"/>
            <a:ext cx="2687638"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E712F61-B86A-3B18-8D25-8BF93CD9845A}"/>
              </a:ext>
            </a:extLst>
          </p:cNvPr>
          <p:cNvPicPr>
            <a:picLocks noChangeAspect="1"/>
          </p:cNvPicPr>
          <p:nvPr/>
        </p:nvPicPr>
        <p:blipFill>
          <a:blip r:embed="rId3"/>
          <a:stretch>
            <a:fillRect/>
          </a:stretch>
        </p:blipFill>
        <p:spPr>
          <a:xfrm>
            <a:off x="1392892" y="2278761"/>
            <a:ext cx="619404" cy="619404"/>
          </a:xfrm>
          <a:prstGeom prst="rect">
            <a:avLst/>
          </a:prstGeom>
        </p:spPr>
      </p:pic>
      <p:pic>
        <p:nvPicPr>
          <p:cNvPr id="24" name="Picture 23">
            <a:extLst>
              <a:ext uri="{FF2B5EF4-FFF2-40B4-BE49-F238E27FC236}">
                <a16:creationId xmlns:a16="http://schemas.microsoft.com/office/drawing/2014/main" id="{BD71235C-2EE6-4FD3-A725-CF83F42B7826}"/>
              </a:ext>
            </a:extLst>
          </p:cNvPr>
          <p:cNvPicPr>
            <a:picLocks noChangeAspect="1"/>
          </p:cNvPicPr>
          <p:nvPr/>
        </p:nvPicPr>
        <p:blipFill>
          <a:blip r:embed="rId4"/>
          <a:stretch>
            <a:fillRect/>
          </a:stretch>
        </p:blipFill>
        <p:spPr>
          <a:xfrm>
            <a:off x="4253649" y="2378407"/>
            <a:ext cx="636702" cy="519757"/>
          </a:xfrm>
          <a:prstGeom prst="rect">
            <a:avLst/>
          </a:prstGeom>
        </p:spPr>
      </p:pic>
      <p:pic>
        <p:nvPicPr>
          <p:cNvPr id="25" name="Picture 24">
            <a:extLst>
              <a:ext uri="{FF2B5EF4-FFF2-40B4-BE49-F238E27FC236}">
                <a16:creationId xmlns:a16="http://schemas.microsoft.com/office/drawing/2014/main" id="{6557D512-77AB-3914-B2B8-545FB5F42566}"/>
              </a:ext>
            </a:extLst>
          </p:cNvPr>
          <p:cNvPicPr>
            <a:picLocks noChangeAspect="1"/>
          </p:cNvPicPr>
          <p:nvPr/>
        </p:nvPicPr>
        <p:blipFill>
          <a:blip r:embed="rId5"/>
          <a:stretch>
            <a:fillRect/>
          </a:stretch>
        </p:blipFill>
        <p:spPr>
          <a:xfrm>
            <a:off x="7149086" y="2082146"/>
            <a:ext cx="589924" cy="816018"/>
          </a:xfrm>
          <a:prstGeom prst="rect">
            <a:avLst/>
          </a:prstGeom>
        </p:spPr>
      </p:pic>
    </p:spTree>
    <p:extLst>
      <p:ext uri="{BB962C8B-B14F-4D97-AF65-F5344CB8AC3E}">
        <p14:creationId xmlns:p14="http://schemas.microsoft.com/office/powerpoint/2010/main" val="337159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FA65E-8596-CCA1-D6E9-C1F2461CD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10ADA-6F60-932D-11BD-56FF9D640CAA}"/>
              </a:ext>
            </a:extLst>
          </p:cNvPr>
          <p:cNvSpPr>
            <a:spLocks noGrp="1"/>
          </p:cNvSpPr>
          <p:nvPr>
            <p:ph type="ctrTitle"/>
          </p:nvPr>
        </p:nvSpPr>
        <p:spPr>
          <a:xfrm>
            <a:off x="358776" y="358776"/>
            <a:ext cx="8424862" cy="1297858"/>
          </a:xfrm>
        </p:spPr>
        <p:txBody>
          <a:bodyPr>
            <a:normAutofit/>
          </a:bodyPr>
          <a:lstStyle/>
          <a:p>
            <a:r>
              <a:rPr lang="en-US" sz="3600" dirty="0" err="1"/>
              <a:t>Objetivos</a:t>
            </a:r>
            <a:endParaRPr lang="en-US" sz="3600" dirty="0"/>
          </a:p>
        </p:txBody>
      </p:sp>
      <p:sp>
        <p:nvSpPr>
          <p:cNvPr id="3" name="Subtitle 2">
            <a:extLst>
              <a:ext uri="{FF2B5EF4-FFF2-40B4-BE49-F238E27FC236}">
                <a16:creationId xmlns:a16="http://schemas.microsoft.com/office/drawing/2014/main" id="{EA117127-FB3B-F5E1-A72F-E25FDDD5AF58}"/>
              </a:ext>
            </a:extLst>
          </p:cNvPr>
          <p:cNvSpPr>
            <a:spLocks noGrp="1"/>
          </p:cNvSpPr>
          <p:nvPr>
            <p:ph type="subTitle" idx="1"/>
          </p:nvPr>
        </p:nvSpPr>
        <p:spPr>
          <a:xfrm>
            <a:off x="358775" y="3503619"/>
            <a:ext cx="2687638" cy="1597721"/>
          </a:xfrm>
        </p:spPr>
        <p:txBody>
          <a:bodyPr>
            <a:noAutofit/>
          </a:bodyPr>
          <a:lstStyle/>
          <a:p>
            <a:pPr>
              <a:lnSpc>
                <a:spcPct val="100000"/>
              </a:lnSpc>
              <a:spcAft>
                <a:spcPts val="1000"/>
              </a:spcAft>
            </a:pPr>
            <a:r>
              <a:rPr lang="en-GB" sz="2000" dirty="0" err="1">
                <a:solidFill>
                  <a:schemeClr val="accent1"/>
                </a:solidFill>
              </a:rPr>
              <a:t>Identificar</a:t>
            </a:r>
            <a:r>
              <a:rPr lang="en-GB" sz="2000" dirty="0">
                <a:solidFill>
                  <a:schemeClr val="accent1"/>
                </a:solidFill>
              </a:rPr>
              <a:t> e </a:t>
            </a:r>
            <a:r>
              <a:rPr lang="en-GB" sz="2000" dirty="0" err="1">
                <a:solidFill>
                  <a:schemeClr val="accent1"/>
                </a:solidFill>
              </a:rPr>
              <a:t>priorizar</a:t>
            </a:r>
            <a:r>
              <a:rPr lang="en-GB" sz="2000" dirty="0">
                <a:solidFill>
                  <a:schemeClr val="accent1"/>
                </a:solidFill>
              </a:rPr>
              <a:t> </a:t>
            </a:r>
            <a:r>
              <a:rPr lang="en-GB" sz="2000" dirty="0" err="1">
                <a:solidFill>
                  <a:schemeClr val="accent1"/>
                </a:solidFill>
              </a:rPr>
              <a:t>áreas</a:t>
            </a:r>
            <a:r>
              <a:rPr lang="en-GB" sz="2000" dirty="0">
                <a:solidFill>
                  <a:schemeClr val="accent1"/>
                </a:solidFill>
              </a:rPr>
              <a:t> de </a:t>
            </a:r>
            <a:r>
              <a:rPr lang="en-GB" sz="2000" dirty="0" err="1">
                <a:solidFill>
                  <a:schemeClr val="accent1"/>
                </a:solidFill>
              </a:rPr>
              <a:t>pesquisa</a:t>
            </a:r>
            <a:endParaRPr lang="en-GB" sz="2000" dirty="0"/>
          </a:p>
          <a:p>
            <a:pPr>
              <a:lnSpc>
                <a:spcPct val="100000"/>
              </a:lnSpc>
              <a:spcAft>
                <a:spcPts val="1000"/>
              </a:spcAft>
            </a:pPr>
            <a:r>
              <a:rPr lang="pt-BR" sz="1400" dirty="0"/>
              <a:t>Prioriza a pesquisa em KT para aumentar o impacto e minimizar o desperdício.</a:t>
            </a:r>
            <a:endParaRPr lang="en-GB" sz="1400" dirty="0"/>
          </a:p>
        </p:txBody>
      </p:sp>
      <p:sp>
        <p:nvSpPr>
          <p:cNvPr id="4" name="Text Placeholder 3">
            <a:extLst>
              <a:ext uri="{FF2B5EF4-FFF2-40B4-BE49-F238E27FC236}">
                <a16:creationId xmlns:a16="http://schemas.microsoft.com/office/drawing/2014/main" id="{AFEC8E22-1029-B48D-4C96-3015F543D84A}"/>
              </a:ext>
            </a:extLst>
          </p:cNvPr>
          <p:cNvSpPr>
            <a:spLocks noGrp="1"/>
          </p:cNvSpPr>
          <p:nvPr>
            <p:ph type="body" sz="quarter" idx="10"/>
          </p:nvPr>
        </p:nvSpPr>
        <p:spPr>
          <a:xfrm>
            <a:off x="3227388" y="3503619"/>
            <a:ext cx="2687637" cy="1597731"/>
          </a:xfrm>
        </p:spPr>
        <p:txBody>
          <a:bodyPr>
            <a:noAutofit/>
          </a:bodyPr>
          <a:lstStyle/>
          <a:p>
            <a:pPr>
              <a:lnSpc>
                <a:spcPct val="100000"/>
              </a:lnSpc>
              <a:spcBef>
                <a:spcPts val="0"/>
              </a:spcBef>
              <a:spcAft>
                <a:spcPts val="1000"/>
              </a:spcAft>
            </a:pPr>
            <a:r>
              <a:rPr lang="en-GB" sz="2000" dirty="0" err="1">
                <a:solidFill>
                  <a:schemeClr val="accent1"/>
                </a:solidFill>
              </a:rPr>
              <a:t>Catalisar</a:t>
            </a:r>
            <a:r>
              <a:rPr lang="en-GB" sz="2000" dirty="0">
                <a:solidFill>
                  <a:schemeClr val="accent1"/>
                </a:solidFill>
              </a:rPr>
              <a:t> </a:t>
            </a:r>
            <a:r>
              <a:rPr lang="en-GB" sz="2000" dirty="0" err="1">
                <a:solidFill>
                  <a:schemeClr val="accent1"/>
                </a:solidFill>
              </a:rPr>
              <a:t>investimento</a:t>
            </a:r>
            <a:r>
              <a:rPr lang="en-GB" sz="2000" dirty="0">
                <a:solidFill>
                  <a:schemeClr val="accent1"/>
                </a:solidFill>
              </a:rPr>
              <a:t> e interesse </a:t>
            </a:r>
            <a:r>
              <a:rPr lang="en-GB" sz="2000" dirty="0" err="1">
                <a:solidFill>
                  <a:schemeClr val="accent1"/>
                </a:solidFill>
              </a:rPr>
              <a:t>em</a:t>
            </a:r>
            <a:r>
              <a:rPr lang="en-GB" sz="2000" dirty="0">
                <a:solidFill>
                  <a:schemeClr val="accent1"/>
                </a:solidFill>
              </a:rPr>
              <a:t> </a:t>
            </a:r>
            <a:r>
              <a:rPr lang="en-GB" sz="2000" dirty="0" err="1">
                <a:solidFill>
                  <a:schemeClr val="accent1"/>
                </a:solidFill>
              </a:rPr>
              <a:t>pesquisa</a:t>
            </a:r>
            <a:endParaRPr lang="en-GB" sz="2000" dirty="0">
              <a:solidFill>
                <a:schemeClr val="accent1"/>
              </a:solidFill>
            </a:endParaRPr>
          </a:p>
          <a:p>
            <a:pPr>
              <a:lnSpc>
                <a:spcPct val="100000"/>
              </a:lnSpc>
              <a:spcBef>
                <a:spcPts val="0"/>
              </a:spcBef>
              <a:spcAft>
                <a:spcPts val="1000"/>
              </a:spcAft>
            </a:pPr>
            <a:r>
              <a:rPr lang="pt-BR" sz="1400" dirty="0"/>
              <a:t>Promove investimentos e desperta o interesse científico na comunidade de pesquisa e nos financiadores.</a:t>
            </a:r>
            <a:endParaRPr lang="en-US" sz="1400" dirty="0"/>
          </a:p>
        </p:txBody>
      </p:sp>
      <p:sp>
        <p:nvSpPr>
          <p:cNvPr id="5" name="Text Placeholder 4">
            <a:extLst>
              <a:ext uri="{FF2B5EF4-FFF2-40B4-BE49-F238E27FC236}">
                <a16:creationId xmlns:a16="http://schemas.microsoft.com/office/drawing/2014/main" id="{8DBE11BB-E909-9401-432B-F0E307C1F6D5}"/>
              </a:ext>
            </a:extLst>
          </p:cNvPr>
          <p:cNvSpPr>
            <a:spLocks noGrp="1"/>
          </p:cNvSpPr>
          <p:nvPr>
            <p:ph type="body" sz="quarter" idx="11"/>
          </p:nvPr>
        </p:nvSpPr>
        <p:spPr>
          <a:xfrm>
            <a:off x="6094413" y="3503619"/>
            <a:ext cx="2876867" cy="1597741"/>
          </a:xfrm>
        </p:spPr>
        <p:txBody>
          <a:bodyPr>
            <a:noAutofit/>
          </a:bodyPr>
          <a:lstStyle/>
          <a:p>
            <a:pPr marL="0" indent="0">
              <a:lnSpc>
                <a:spcPct val="100000"/>
              </a:lnSpc>
              <a:spcBef>
                <a:spcPts val="0"/>
              </a:spcBef>
              <a:spcAft>
                <a:spcPts val="1000"/>
              </a:spcAft>
              <a:buNone/>
            </a:pPr>
            <a:r>
              <a:rPr lang="pt-BR" sz="2000" dirty="0">
                <a:solidFill>
                  <a:schemeClr val="accent1"/>
                </a:solidFill>
              </a:rPr>
              <a:t>Promover a conscientização e a colaboração</a:t>
            </a:r>
          </a:p>
          <a:p>
            <a:pPr marL="0" indent="0">
              <a:lnSpc>
                <a:spcPct val="100000"/>
              </a:lnSpc>
              <a:spcBef>
                <a:spcPts val="0"/>
              </a:spcBef>
              <a:spcAft>
                <a:spcPts val="1000"/>
              </a:spcAft>
              <a:buNone/>
            </a:pPr>
            <a:r>
              <a:rPr lang="pt-BR" sz="1400" dirty="0"/>
              <a:t>Aumenta a conscientização, aprimora a colaboração e melhora a eficiência por meio de iniciativas e parcerias focadas.</a:t>
            </a:r>
            <a:endParaRPr lang="en-US" sz="1400" dirty="0"/>
          </a:p>
        </p:txBody>
      </p:sp>
      <p:cxnSp>
        <p:nvCxnSpPr>
          <p:cNvPr id="15" name="Straight Connector 14">
            <a:extLst>
              <a:ext uri="{FF2B5EF4-FFF2-40B4-BE49-F238E27FC236}">
                <a16:creationId xmlns:a16="http://schemas.microsoft.com/office/drawing/2014/main" id="{3A7A4475-0598-2D64-6CE5-D9334664EE2E}"/>
              </a:ext>
            </a:extLst>
          </p:cNvPr>
          <p:cNvCxnSpPr>
            <a:cxnSpLocks/>
          </p:cNvCxnSpPr>
          <p:nvPr/>
        </p:nvCxnSpPr>
        <p:spPr>
          <a:xfrm>
            <a:off x="358775" y="3244424"/>
            <a:ext cx="26876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3CF218C-296C-92C3-2CDF-678BDDC1554C}"/>
              </a:ext>
            </a:extLst>
          </p:cNvPr>
          <p:cNvCxnSpPr>
            <a:cxnSpLocks/>
          </p:cNvCxnSpPr>
          <p:nvPr/>
        </p:nvCxnSpPr>
        <p:spPr>
          <a:xfrm>
            <a:off x="3228181" y="3244424"/>
            <a:ext cx="26876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CC4CDA-0D51-F97E-144E-6CF3DFE231D9}"/>
              </a:ext>
            </a:extLst>
          </p:cNvPr>
          <p:cNvCxnSpPr>
            <a:cxnSpLocks/>
          </p:cNvCxnSpPr>
          <p:nvPr/>
        </p:nvCxnSpPr>
        <p:spPr>
          <a:xfrm>
            <a:off x="6100229" y="3244424"/>
            <a:ext cx="2687638"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D1751CC-6FFF-F79E-2BD0-82FDE727384F}"/>
              </a:ext>
            </a:extLst>
          </p:cNvPr>
          <p:cNvPicPr>
            <a:picLocks noChangeAspect="1"/>
          </p:cNvPicPr>
          <p:nvPr/>
        </p:nvPicPr>
        <p:blipFill>
          <a:blip r:embed="rId2"/>
          <a:stretch>
            <a:fillRect/>
          </a:stretch>
        </p:blipFill>
        <p:spPr>
          <a:xfrm>
            <a:off x="1416518" y="2230180"/>
            <a:ext cx="572153" cy="667983"/>
          </a:xfrm>
          <a:prstGeom prst="rect">
            <a:avLst/>
          </a:prstGeom>
        </p:spPr>
      </p:pic>
      <p:pic>
        <p:nvPicPr>
          <p:cNvPr id="7" name="Picture 6">
            <a:extLst>
              <a:ext uri="{FF2B5EF4-FFF2-40B4-BE49-F238E27FC236}">
                <a16:creationId xmlns:a16="http://schemas.microsoft.com/office/drawing/2014/main" id="{07BE4125-DF5B-D554-B3EA-23C987EF54FE}"/>
              </a:ext>
            </a:extLst>
          </p:cNvPr>
          <p:cNvPicPr>
            <a:picLocks noChangeAspect="1"/>
          </p:cNvPicPr>
          <p:nvPr/>
        </p:nvPicPr>
        <p:blipFill>
          <a:blip r:embed="rId3"/>
          <a:stretch>
            <a:fillRect/>
          </a:stretch>
        </p:blipFill>
        <p:spPr>
          <a:xfrm>
            <a:off x="4285924" y="2304522"/>
            <a:ext cx="572153" cy="593642"/>
          </a:xfrm>
          <a:prstGeom prst="rect">
            <a:avLst/>
          </a:prstGeom>
        </p:spPr>
      </p:pic>
      <p:pic>
        <p:nvPicPr>
          <p:cNvPr id="8" name="Picture 7">
            <a:extLst>
              <a:ext uri="{FF2B5EF4-FFF2-40B4-BE49-F238E27FC236}">
                <a16:creationId xmlns:a16="http://schemas.microsoft.com/office/drawing/2014/main" id="{EFB970BA-713F-22D5-DE95-E02810FC195B}"/>
              </a:ext>
            </a:extLst>
          </p:cNvPr>
          <p:cNvPicPr>
            <a:picLocks noChangeAspect="1"/>
          </p:cNvPicPr>
          <p:nvPr/>
        </p:nvPicPr>
        <p:blipFill>
          <a:blip r:embed="rId4"/>
          <a:stretch>
            <a:fillRect/>
          </a:stretch>
        </p:blipFill>
        <p:spPr>
          <a:xfrm>
            <a:off x="7074371" y="2327913"/>
            <a:ext cx="739355" cy="634140"/>
          </a:xfrm>
          <a:prstGeom prst="rect">
            <a:avLst/>
          </a:prstGeom>
        </p:spPr>
      </p:pic>
    </p:spTree>
    <p:extLst>
      <p:ext uri="{BB962C8B-B14F-4D97-AF65-F5344CB8AC3E}">
        <p14:creationId xmlns:p14="http://schemas.microsoft.com/office/powerpoint/2010/main" val="61826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5B2B1-BF59-8241-6CE9-DBE3F2E5BE51}"/>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999E238F-2D1D-C9E8-21E8-0DAC8C9A010A}"/>
              </a:ext>
            </a:extLst>
          </p:cNvPr>
          <p:cNvSpPr/>
          <p:nvPr/>
        </p:nvSpPr>
        <p:spPr>
          <a:xfrm>
            <a:off x="3227387" y="631938"/>
            <a:ext cx="5916613" cy="4414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331F3FFB-9775-EDA2-268F-56EDE5979FC5}"/>
              </a:ext>
            </a:extLst>
          </p:cNvPr>
          <p:cNvSpPr txBox="1">
            <a:spLocks/>
          </p:cNvSpPr>
          <p:nvPr/>
        </p:nvSpPr>
        <p:spPr>
          <a:xfrm>
            <a:off x="358775" y="933878"/>
            <a:ext cx="2635710" cy="2205567"/>
          </a:xfrm>
          <a:prstGeom prst="rect">
            <a:avLst/>
          </a:prstGeom>
        </p:spPr>
        <p:txBody>
          <a:bodyPr vert="horz" lIns="0" tIns="0" rIns="0" bIns="0" rtlCol="0" anchor="t" anchorCtr="0">
            <a:normAutofit/>
          </a:bodyPr>
          <a:lstStyle>
            <a:lvl1pPr algn="l" defTabSz="685800" rtl="0" eaLnBrk="1" fontAlgn="t" latinLnBrk="0" hangingPunct="1">
              <a:lnSpc>
                <a:spcPct val="90000"/>
              </a:lnSpc>
              <a:spcBef>
                <a:spcPts val="2400"/>
              </a:spcBef>
              <a:buNone/>
              <a:defRPr sz="3600" b="0" kern="1200" baseline="0">
                <a:solidFill>
                  <a:srgbClr val="00205C"/>
                </a:solidFill>
                <a:latin typeface="+mj-lt"/>
                <a:ea typeface="+mj-ea"/>
                <a:cs typeface="+mj-cs"/>
              </a:defRPr>
            </a:lvl1pPr>
          </a:lstStyle>
          <a:p>
            <a:r>
              <a:rPr lang="en-US" dirty="0" err="1"/>
              <a:t>Escopo</a:t>
            </a:r>
            <a:endParaRPr lang="en-US" dirty="0"/>
          </a:p>
        </p:txBody>
      </p:sp>
      <p:sp>
        <p:nvSpPr>
          <p:cNvPr id="17" name="Subtitle 2">
            <a:extLst>
              <a:ext uri="{FF2B5EF4-FFF2-40B4-BE49-F238E27FC236}">
                <a16:creationId xmlns:a16="http://schemas.microsoft.com/office/drawing/2014/main" id="{0023581B-946D-684D-9002-E3FB9758207C}"/>
              </a:ext>
            </a:extLst>
          </p:cNvPr>
          <p:cNvSpPr txBox="1">
            <a:spLocks/>
          </p:cNvSpPr>
          <p:nvPr/>
        </p:nvSpPr>
        <p:spPr>
          <a:xfrm>
            <a:off x="358776" y="614363"/>
            <a:ext cx="2635710" cy="319087"/>
          </a:xfrm>
          <a:prstGeom prst="rect">
            <a:avLst/>
          </a:prstGeom>
        </p:spPr>
        <p:txBody>
          <a:bodyPr vert="horz" lIns="0" tIns="0" rIns="0" bIns="0" rtlCol="0">
            <a:normAutofit/>
          </a:bodyPr>
          <a:lstStyle>
            <a:lvl1pPr marL="0" indent="0" algn="l" defTabSz="685800" rtl="0" eaLnBrk="1" latinLnBrk="0" hangingPunct="1">
              <a:lnSpc>
                <a:spcPct val="90000"/>
              </a:lnSpc>
              <a:spcBef>
                <a:spcPts val="0"/>
              </a:spcBef>
              <a:buFont typeface="Arial" panose="020B0604020202020204" pitchFamily="34" charset="0"/>
              <a:buNone/>
              <a:defRPr sz="1800" b="0" kern="1200">
                <a:solidFill>
                  <a:srgbClr val="00205C"/>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b="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b="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err="1"/>
              <a:t>Visão</a:t>
            </a:r>
            <a:r>
              <a:rPr lang="en-US" dirty="0"/>
              <a:t> </a:t>
            </a:r>
            <a:r>
              <a:rPr lang="en-US" dirty="0" err="1"/>
              <a:t>geral</a:t>
            </a:r>
            <a:r>
              <a:rPr lang="en-US" dirty="0"/>
              <a:t> do </a:t>
            </a:r>
            <a:r>
              <a:rPr lang="en-US" dirty="0" err="1"/>
              <a:t>projeto</a:t>
            </a:r>
            <a:r>
              <a:rPr lang="en-US" dirty="0"/>
              <a:t>:</a:t>
            </a:r>
          </a:p>
        </p:txBody>
      </p:sp>
      <p:graphicFrame>
        <p:nvGraphicFramePr>
          <p:cNvPr id="2" name="Table 1">
            <a:extLst>
              <a:ext uri="{FF2B5EF4-FFF2-40B4-BE49-F238E27FC236}">
                <a16:creationId xmlns:a16="http://schemas.microsoft.com/office/drawing/2014/main" id="{D66808C0-3A08-4A8C-FB13-CE74D12E077D}"/>
              </a:ext>
            </a:extLst>
          </p:cNvPr>
          <p:cNvGraphicFramePr>
            <a:graphicFrameLocks noGrp="1"/>
          </p:cNvGraphicFramePr>
          <p:nvPr>
            <p:extLst>
              <p:ext uri="{D42A27DB-BD31-4B8C-83A1-F6EECF244321}">
                <p14:modId xmlns:p14="http://schemas.microsoft.com/office/powerpoint/2010/main" val="445831873"/>
              </p:ext>
            </p:extLst>
          </p:nvPr>
        </p:nvGraphicFramePr>
        <p:xfrm>
          <a:off x="3545174" y="933449"/>
          <a:ext cx="5580000" cy="3780957"/>
        </p:xfrm>
        <a:graphic>
          <a:graphicData uri="http://schemas.openxmlformats.org/drawingml/2006/table">
            <a:tbl>
              <a:tblPr firstRow="1" bandRow="1">
                <a:tableStyleId>{2D5ABB26-0587-4C30-8999-92F81FD0307C}</a:tableStyleId>
              </a:tblPr>
              <a:tblGrid>
                <a:gridCol w="5580000">
                  <a:extLst>
                    <a:ext uri="{9D8B030D-6E8A-4147-A177-3AD203B41FA5}">
                      <a16:colId xmlns:a16="http://schemas.microsoft.com/office/drawing/2014/main" val="4017908321"/>
                    </a:ext>
                  </a:extLst>
                </a:gridCol>
              </a:tblGrid>
              <a:tr h="12603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dirty="0"/>
                        <a:t>Alcance global, envolvendo colegas de todas as seis regiões da OMS.</a:t>
                      </a:r>
                      <a:endParaRPr lang="en-US" sz="1600" dirty="0"/>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1103937"/>
                  </a:ext>
                </a:extLst>
              </a:tr>
              <a:tr h="12603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dirty="0"/>
                        <a:t>Objetivo multissetorial, que vai além da saúde e inclui outros setores sociais</a:t>
                      </a:r>
                      <a:r>
                        <a:rPr lang="en-US" sz="1600" dirty="0"/>
                        <a:t>.</a:t>
                      </a:r>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6718048"/>
                  </a:ext>
                </a:extLst>
              </a:tr>
              <a:tr h="12603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dirty="0"/>
                        <a:t>Processo de definição de agenda liderado e coordenado pela OMS</a:t>
                      </a:r>
                      <a:r>
                        <a:rPr lang="en-US" sz="1600" dirty="0"/>
                        <a:t>.</a:t>
                      </a:r>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84213533"/>
                  </a:ext>
                </a:extLst>
              </a:tr>
            </a:tbl>
          </a:graphicData>
        </a:graphic>
      </p:graphicFrame>
      <p:pic>
        <p:nvPicPr>
          <p:cNvPr id="9" name="Picture 8">
            <a:extLst>
              <a:ext uri="{FF2B5EF4-FFF2-40B4-BE49-F238E27FC236}">
                <a16:creationId xmlns:a16="http://schemas.microsoft.com/office/drawing/2014/main" id="{45177EE3-9481-E001-BF96-1C3B94C890C9}"/>
              </a:ext>
            </a:extLst>
          </p:cNvPr>
          <p:cNvPicPr>
            <a:picLocks noChangeAspect="1"/>
          </p:cNvPicPr>
          <p:nvPr/>
        </p:nvPicPr>
        <p:blipFill>
          <a:blip r:embed="rId2"/>
          <a:stretch>
            <a:fillRect/>
          </a:stretch>
        </p:blipFill>
        <p:spPr>
          <a:xfrm>
            <a:off x="3549541" y="1438223"/>
            <a:ext cx="203606" cy="216000"/>
          </a:xfrm>
          <a:prstGeom prst="rect">
            <a:avLst/>
          </a:prstGeom>
        </p:spPr>
      </p:pic>
      <p:pic>
        <p:nvPicPr>
          <p:cNvPr id="13" name="Picture 12">
            <a:extLst>
              <a:ext uri="{FF2B5EF4-FFF2-40B4-BE49-F238E27FC236}">
                <a16:creationId xmlns:a16="http://schemas.microsoft.com/office/drawing/2014/main" id="{533DA9F2-3F06-D72D-8C27-7A469457848A}"/>
              </a:ext>
            </a:extLst>
          </p:cNvPr>
          <p:cNvPicPr>
            <a:picLocks noChangeAspect="1"/>
          </p:cNvPicPr>
          <p:nvPr/>
        </p:nvPicPr>
        <p:blipFill>
          <a:blip r:embed="rId2"/>
          <a:stretch>
            <a:fillRect/>
          </a:stretch>
        </p:blipFill>
        <p:spPr>
          <a:xfrm>
            <a:off x="3549541" y="2715927"/>
            <a:ext cx="203606" cy="216000"/>
          </a:xfrm>
          <a:prstGeom prst="rect">
            <a:avLst/>
          </a:prstGeom>
        </p:spPr>
      </p:pic>
      <p:pic>
        <p:nvPicPr>
          <p:cNvPr id="19" name="Picture 18">
            <a:extLst>
              <a:ext uri="{FF2B5EF4-FFF2-40B4-BE49-F238E27FC236}">
                <a16:creationId xmlns:a16="http://schemas.microsoft.com/office/drawing/2014/main" id="{C10F51DE-6DA0-CD2F-2380-6F1E303212A8}"/>
              </a:ext>
            </a:extLst>
          </p:cNvPr>
          <p:cNvPicPr>
            <a:picLocks noChangeAspect="1"/>
          </p:cNvPicPr>
          <p:nvPr/>
        </p:nvPicPr>
        <p:blipFill>
          <a:blip r:embed="rId2"/>
          <a:stretch>
            <a:fillRect/>
          </a:stretch>
        </p:blipFill>
        <p:spPr>
          <a:xfrm>
            <a:off x="3549541" y="3955590"/>
            <a:ext cx="203606" cy="216000"/>
          </a:xfrm>
          <a:prstGeom prst="rect">
            <a:avLst/>
          </a:prstGeom>
        </p:spPr>
      </p:pic>
    </p:spTree>
    <p:extLst>
      <p:ext uri="{BB962C8B-B14F-4D97-AF65-F5344CB8AC3E}">
        <p14:creationId xmlns:p14="http://schemas.microsoft.com/office/powerpoint/2010/main" val="272634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0E4C1-5F9E-86E2-C0D1-97B686C5BB04}"/>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BADB76D3-54CC-C68A-FCD4-57465522DAB7}"/>
              </a:ext>
            </a:extLst>
          </p:cNvPr>
          <p:cNvSpPr/>
          <p:nvPr/>
        </p:nvSpPr>
        <p:spPr>
          <a:xfrm>
            <a:off x="3227387" y="631938"/>
            <a:ext cx="5916613" cy="4414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30A102FE-191F-F659-C9F0-F5C33C249096}"/>
              </a:ext>
            </a:extLst>
          </p:cNvPr>
          <p:cNvSpPr txBox="1">
            <a:spLocks/>
          </p:cNvSpPr>
          <p:nvPr/>
        </p:nvSpPr>
        <p:spPr>
          <a:xfrm>
            <a:off x="358775" y="933878"/>
            <a:ext cx="2635710" cy="2205567"/>
          </a:xfrm>
          <a:prstGeom prst="rect">
            <a:avLst/>
          </a:prstGeom>
        </p:spPr>
        <p:txBody>
          <a:bodyPr vert="horz" lIns="0" tIns="0" rIns="0" bIns="0" rtlCol="0" anchor="t" anchorCtr="0">
            <a:normAutofit/>
          </a:bodyPr>
          <a:lstStyle>
            <a:lvl1pPr algn="l" defTabSz="685800" rtl="0" eaLnBrk="1" fontAlgn="t" latinLnBrk="0" hangingPunct="1">
              <a:lnSpc>
                <a:spcPct val="90000"/>
              </a:lnSpc>
              <a:spcBef>
                <a:spcPts val="2400"/>
              </a:spcBef>
              <a:buNone/>
              <a:defRPr sz="3600" b="0" kern="1200" baseline="0">
                <a:solidFill>
                  <a:srgbClr val="00205C"/>
                </a:solidFill>
                <a:latin typeface="+mj-lt"/>
                <a:ea typeface="+mj-ea"/>
                <a:cs typeface="+mj-cs"/>
              </a:defRPr>
            </a:lvl1pPr>
          </a:lstStyle>
          <a:p>
            <a:r>
              <a:rPr lang="en-US" dirty="0"/>
              <a:t>Público-</a:t>
            </a:r>
            <a:r>
              <a:rPr lang="en-US" dirty="0" err="1"/>
              <a:t>alvo</a:t>
            </a:r>
            <a:endParaRPr lang="en-US" dirty="0"/>
          </a:p>
        </p:txBody>
      </p:sp>
      <p:sp>
        <p:nvSpPr>
          <p:cNvPr id="17" name="Subtitle 2">
            <a:extLst>
              <a:ext uri="{FF2B5EF4-FFF2-40B4-BE49-F238E27FC236}">
                <a16:creationId xmlns:a16="http://schemas.microsoft.com/office/drawing/2014/main" id="{FEBB871F-E962-DA20-3FF4-B3F64C152516}"/>
              </a:ext>
            </a:extLst>
          </p:cNvPr>
          <p:cNvSpPr txBox="1">
            <a:spLocks/>
          </p:cNvSpPr>
          <p:nvPr/>
        </p:nvSpPr>
        <p:spPr>
          <a:xfrm>
            <a:off x="358776" y="614363"/>
            <a:ext cx="2635710" cy="319087"/>
          </a:xfrm>
          <a:prstGeom prst="rect">
            <a:avLst/>
          </a:prstGeom>
        </p:spPr>
        <p:txBody>
          <a:bodyPr vert="horz" lIns="0" tIns="0" rIns="0" bIns="0" rtlCol="0">
            <a:normAutofit/>
          </a:bodyPr>
          <a:lstStyle>
            <a:lvl1pPr marL="0" indent="0" algn="l" defTabSz="685800" rtl="0" eaLnBrk="1" latinLnBrk="0" hangingPunct="1">
              <a:lnSpc>
                <a:spcPct val="90000"/>
              </a:lnSpc>
              <a:spcBef>
                <a:spcPts val="0"/>
              </a:spcBef>
              <a:buFont typeface="Arial" panose="020B0604020202020204" pitchFamily="34" charset="0"/>
              <a:buNone/>
              <a:defRPr sz="1800" b="0" kern="1200">
                <a:solidFill>
                  <a:srgbClr val="00205C"/>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b="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b="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err="1"/>
              <a:t>Visão</a:t>
            </a:r>
            <a:r>
              <a:rPr lang="en-US" dirty="0"/>
              <a:t> </a:t>
            </a:r>
            <a:r>
              <a:rPr lang="en-US" dirty="0" err="1"/>
              <a:t>geral</a:t>
            </a:r>
            <a:r>
              <a:rPr lang="en-US" dirty="0"/>
              <a:t> do </a:t>
            </a:r>
            <a:r>
              <a:rPr lang="en-US" dirty="0" err="1"/>
              <a:t>projeto</a:t>
            </a:r>
            <a:r>
              <a:rPr lang="en-US" dirty="0"/>
              <a:t>:</a:t>
            </a:r>
          </a:p>
        </p:txBody>
      </p:sp>
      <p:graphicFrame>
        <p:nvGraphicFramePr>
          <p:cNvPr id="2" name="Table 1">
            <a:extLst>
              <a:ext uri="{FF2B5EF4-FFF2-40B4-BE49-F238E27FC236}">
                <a16:creationId xmlns:a16="http://schemas.microsoft.com/office/drawing/2014/main" id="{61F400B3-0E7C-D3E0-E4BE-2F69C796C995}"/>
              </a:ext>
            </a:extLst>
          </p:cNvPr>
          <p:cNvGraphicFramePr>
            <a:graphicFrameLocks noGrp="1"/>
          </p:cNvGraphicFramePr>
          <p:nvPr>
            <p:extLst>
              <p:ext uri="{D42A27DB-BD31-4B8C-83A1-F6EECF244321}">
                <p14:modId xmlns:p14="http://schemas.microsoft.com/office/powerpoint/2010/main" val="4169876404"/>
              </p:ext>
            </p:extLst>
          </p:nvPr>
        </p:nvGraphicFramePr>
        <p:xfrm>
          <a:off x="3545174" y="933450"/>
          <a:ext cx="5580000" cy="3780000"/>
        </p:xfrm>
        <a:graphic>
          <a:graphicData uri="http://schemas.openxmlformats.org/drawingml/2006/table">
            <a:tbl>
              <a:tblPr firstRow="1" bandRow="1">
                <a:tableStyleId>{2D5ABB26-0587-4C30-8999-92F81FD0307C}</a:tableStyleId>
              </a:tblPr>
              <a:tblGrid>
                <a:gridCol w="5580000">
                  <a:extLst>
                    <a:ext uri="{9D8B030D-6E8A-4147-A177-3AD203B41FA5}">
                      <a16:colId xmlns:a16="http://schemas.microsoft.com/office/drawing/2014/main" val="4017908321"/>
                    </a:ext>
                  </a:extLst>
                </a:gridCol>
              </a:tblGrid>
              <a:tr h="75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err="1"/>
                        <a:t>Pesquisadores</a:t>
                      </a:r>
                      <a:r>
                        <a:rPr lang="en-US" sz="1600" dirty="0"/>
                        <a:t>.</a:t>
                      </a:r>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1103937"/>
                  </a:ext>
                </a:extLst>
              </a:tr>
              <a:tr h="75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dirty="0"/>
                        <a:t>Agências de financiamento, instituições filantrópicas, doadores de pesquisa.</a:t>
                      </a:r>
                      <a:endParaRPr lang="en-US" sz="1600" dirty="0"/>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6718048"/>
                  </a:ext>
                </a:extLst>
              </a:tr>
              <a:tr h="75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dirty="0"/>
                        <a:t>Intermediários do conhecimento, organizações da sociedade civil (OSC), organizações não governamentais (ONGs) e </a:t>
                      </a:r>
                      <a:r>
                        <a:rPr lang="pt-BR" sz="1600" dirty="0" err="1"/>
                        <a:t>think</a:t>
                      </a:r>
                      <a:r>
                        <a:rPr lang="pt-BR" sz="1600" dirty="0"/>
                        <a:t> </a:t>
                      </a:r>
                      <a:r>
                        <a:rPr lang="pt-BR" sz="1600" dirty="0" err="1"/>
                        <a:t>tanks</a:t>
                      </a:r>
                      <a:r>
                        <a:rPr lang="pt-BR" sz="1600" dirty="0"/>
                        <a:t>.</a:t>
                      </a:r>
                      <a:endParaRPr lang="en-US" sz="1600" dirty="0"/>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84213533"/>
                  </a:ext>
                </a:extLst>
              </a:tr>
              <a:tr h="75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dirty="0"/>
                        <a:t>Ministérios governamentais, agências, instituições nacionais de pesquisa, órgãos consultivos científicos</a:t>
                      </a:r>
                      <a:r>
                        <a:rPr lang="en-US" sz="1600" dirty="0"/>
                        <a:t>.</a:t>
                      </a:r>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32022668"/>
                  </a:ext>
                </a:extLst>
              </a:tr>
              <a:tr h="75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dirty="0"/>
                        <a:t>Agências das Nações Unidas, incluindo os Escritórios Regionais e Nacionais da OMS</a:t>
                      </a:r>
                      <a:r>
                        <a:rPr lang="en-US" sz="1600" dirty="0"/>
                        <a:t>.</a:t>
                      </a:r>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41065256"/>
                  </a:ext>
                </a:extLst>
              </a:tr>
            </a:tbl>
          </a:graphicData>
        </a:graphic>
      </p:graphicFrame>
      <p:pic>
        <p:nvPicPr>
          <p:cNvPr id="9" name="Picture 8">
            <a:extLst>
              <a:ext uri="{FF2B5EF4-FFF2-40B4-BE49-F238E27FC236}">
                <a16:creationId xmlns:a16="http://schemas.microsoft.com/office/drawing/2014/main" id="{7FF9700D-9E3B-6ECA-5E36-3F1A096ED70B}"/>
              </a:ext>
            </a:extLst>
          </p:cNvPr>
          <p:cNvPicPr>
            <a:picLocks noChangeAspect="1"/>
          </p:cNvPicPr>
          <p:nvPr/>
        </p:nvPicPr>
        <p:blipFill>
          <a:blip r:embed="rId3"/>
          <a:stretch>
            <a:fillRect/>
          </a:stretch>
        </p:blipFill>
        <p:spPr>
          <a:xfrm>
            <a:off x="3549541" y="1190885"/>
            <a:ext cx="203606" cy="216000"/>
          </a:xfrm>
          <a:prstGeom prst="rect">
            <a:avLst/>
          </a:prstGeom>
        </p:spPr>
      </p:pic>
      <p:pic>
        <p:nvPicPr>
          <p:cNvPr id="13" name="Picture 12">
            <a:extLst>
              <a:ext uri="{FF2B5EF4-FFF2-40B4-BE49-F238E27FC236}">
                <a16:creationId xmlns:a16="http://schemas.microsoft.com/office/drawing/2014/main" id="{4F5D00AC-5830-1DF4-462C-01896C4A4D52}"/>
              </a:ext>
            </a:extLst>
          </p:cNvPr>
          <p:cNvPicPr>
            <a:picLocks noChangeAspect="1"/>
          </p:cNvPicPr>
          <p:nvPr/>
        </p:nvPicPr>
        <p:blipFill>
          <a:blip r:embed="rId3"/>
          <a:stretch>
            <a:fillRect/>
          </a:stretch>
        </p:blipFill>
        <p:spPr>
          <a:xfrm>
            <a:off x="3549541" y="1951146"/>
            <a:ext cx="203606" cy="216000"/>
          </a:xfrm>
          <a:prstGeom prst="rect">
            <a:avLst/>
          </a:prstGeom>
        </p:spPr>
      </p:pic>
      <p:pic>
        <p:nvPicPr>
          <p:cNvPr id="19" name="Picture 18">
            <a:extLst>
              <a:ext uri="{FF2B5EF4-FFF2-40B4-BE49-F238E27FC236}">
                <a16:creationId xmlns:a16="http://schemas.microsoft.com/office/drawing/2014/main" id="{4A3DC734-8C50-E708-6976-D2740FA2F427}"/>
              </a:ext>
            </a:extLst>
          </p:cNvPr>
          <p:cNvPicPr>
            <a:picLocks noChangeAspect="1"/>
          </p:cNvPicPr>
          <p:nvPr/>
        </p:nvPicPr>
        <p:blipFill>
          <a:blip r:embed="rId3"/>
          <a:stretch>
            <a:fillRect/>
          </a:stretch>
        </p:blipFill>
        <p:spPr>
          <a:xfrm>
            <a:off x="3549541" y="2711407"/>
            <a:ext cx="203606" cy="216000"/>
          </a:xfrm>
          <a:prstGeom prst="rect">
            <a:avLst/>
          </a:prstGeom>
        </p:spPr>
      </p:pic>
      <p:pic>
        <p:nvPicPr>
          <p:cNvPr id="23" name="Picture 22">
            <a:extLst>
              <a:ext uri="{FF2B5EF4-FFF2-40B4-BE49-F238E27FC236}">
                <a16:creationId xmlns:a16="http://schemas.microsoft.com/office/drawing/2014/main" id="{93FBC3AD-8EC5-C06D-C9EC-D78264A744B2}"/>
              </a:ext>
            </a:extLst>
          </p:cNvPr>
          <p:cNvPicPr>
            <a:picLocks noChangeAspect="1"/>
          </p:cNvPicPr>
          <p:nvPr/>
        </p:nvPicPr>
        <p:blipFill>
          <a:blip r:embed="rId3"/>
          <a:stretch>
            <a:fillRect/>
          </a:stretch>
        </p:blipFill>
        <p:spPr>
          <a:xfrm>
            <a:off x="3549541" y="3471668"/>
            <a:ext cx="203606" cy="216000"/>
          </a:xfrm>
          <a:prstGeom prst="rect">
            <a:avLst/>
          </a:prstGeom>
        </p:spPr>
      </p:pic>
      <p:pic>
        <p:nvPicPr>
          <p:cNvPr id="28" name="Picture 27">
            <a:extLst>
              <a:ext uri="{FF2B5EF4-FFF2-40B4-BE49-F238E27FC236}">
                <a16:creationId xmlns:a16="http://schemas.microsoft.com/office/drawing/2014/main" id="{6471E157-C215-7B0B-0E89-9C64E75FC885}"/>
              </a:ext>
            </a:extLst>
          </p:cNvPr>
          <p:cNvPicPr>
            <a:picLocks noChangeAspect="1"/>
          </p:cNvPicPr>
          <p:nvPr/>
        </p:nvPicPr>
        <p:blipFill>
          <a:blip r:embed="rId3"/>
          <a:stretch>
            <a:fillRect/>
          </a:stretch>
        </p:blipFill>
        <p:spPr>
          <a:xfrm>
            <a:off x="3549541" y="4223674"/>
            <a:ext cx="203606" cy="216000"/>
          </a:xfrm>
          <a:prstGeom prst="rect">
            <a:avLst/>
          </a:prstGeom>
        </p:spPr>
      </p:pic>
    </p:spTree>
    <p:extLst>
      <p:ext uri="{BB962C8B-B14F-4D97-AF65-F5344CB8AC3E}">
        <p14:creationId xmlns:p14="http://schemas.microsoft.com/office/powerpoint/2010/main" val="315844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734B6-CE30-74D5-1A80-E41A603397E0}"/>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C84BD596-D22C-11DB-8D04-BA81C173AF14}"/>
              </a:ext>
            </a:extLst>
          </p:cNvPr>
          <p:cNvSpPr/>
          <p:nvPr/>
        </p:nvSpPr>
        <p:spPr>
          <a:xfrm>
            <a:off x="3227387" y="631938"/>
            <a:ext cx="5916613" cy="4414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E4375086-0329-1B09-169F-DE14E438B554}"/>
              </a:ext>
            </a:extLst>
          </p:cNvPr>
          <p:cNvSpPr txBox="1">
            <a:spLocks/>
          </p:cNvSpPr>
          <p:nvPr/>
        </p:nvSpPr>
        <p:spPr>
          <a:xfrm>
            <a:off x="358775" y="933878"/>
            <a:ext cx="2635710" cy="2205567"/>
          </a:xfrm>
          <a:prstGeom prst="rect">
            <a:avLst/>
          </a:prstGeom>
        </p:spPr>
        <p:txBody>
          <a:bodyPr vert="horz" lIns="0" tIns="0" rIns="0" bIns="0" rtlCol="0" anchor="t" anchorCtr="0">
            <a:normAutofit/>
          </a:bodyPr>
          <a:lstStyle>
            <a:lvl1pPr algn="l" defTabSz="685800" rtl="0" eaLnBrk="1" fontAlgn="t" latinLnBrk="0" hangingPunct="1">
              <a:lnSpc>
                <a:spcPct val="90000"/>
              </a:lnSpc>
              <a:spcBef>
                <a:spcPts val="2400"/>
              </a:spcBef>
              <a:buNone/>
              <a:defRPr sz="3600" b="0" kern="1200" baseline="0">
                <a:solidFill>
                  <a:srgbClr val="00205C"/>
                </a:solidFill>
                <a:latin typeface="+mj-lt"/>
                <a:ea typeface="+mj-ea"/>
                <a:cs typeface="+mj-cs"/>
              </a:defRPr>
            </a:lvl1pPr>
          </a:lstStyle>
          <a:p>
            <a:r>
              <a:rPr lang="en-US" dirty="0" err="1"/>
              <a:t>Governança</a:t>
            </a:r>
            <a:endParaRPr lang="en-US" dirty="0"/>
          </a:p>
        </p:txBody>
      </p:sp>
      <p:sp>
        <p:nvSpPr>
          <p:cNvPr id="17" name="Subtitle 2">
            <a:extLst>
              <a:ext uri="{FF2B5EF4-FFF2-40B4-BE49-F238E27FC236}">
                <a16:creationId xmlns:a16="http://schemas.microsoft.com/office/drawing/2014/main" id="{557BD094-5FF9-3015-E813-E374A74B8A55}"/>
              </a:ext>
            </a:extLst>
          </p:cNvPr>
          <p:cNvSpPr txBox="1">
            <a:spLocks/>
          </p:cNvSpPr>
          <p:nvPr/>
        </p:nvSpPr>
        <p:spPr>
          <a:xfrm>
            <a:off x="358776" y="614363"/>
            <a:ext cx="2635710" cy="319087"/>
          </a:xfrm>
          <a:prstGeom prst="rect">
            <a:avLst/>
          </a:prstGeom>
        </p:spPr>
        <p:txBody>
          <a:bodyPr vert="horz" lIns="0" tIns="0" rIns="0" bIns="0" rtlCol="0">
            <a:normAutofit/>
          </a:bodyPr>
          <a:lstStyle>
            <a:lvl1pPr marL="0" indent="0" algn="l" defTabSz="685800" rtl="0" eaLnBrk="1" latinLnBrk="0" hangingPunct="1">
              <a:lnSpc>
                <a:spcPct val="90000"/>
              </a:lnSpc>
              <a:spcBef>
                <a:spcPts val="0"/>
              </a:spcBef>
              <a:buFont typeface="Arial" panose="020B0604020202020204" pitchFamily="34" charset="0"/>
              <a:buNone/>
              <a:defRPr sz="1800" b="0" kern="1200">
                <a:solidFill>
                  <a:srgbClr val="00205C"/>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b="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b="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err="1"/>
              <a:t>Visão</a:t>
            </a:r>
            <a:r>
              <a:rPr lang="en-US" dirty="0"/>
              <a:t> </a:t>
            </a:r>
            <a:r>
              <a:rPr lang="en-US" dirty="0" err="1"/>
              <a:t>geral</a:t>
            </a:r>
            <a:r>
              <a:rPr lang="en-US" dirty="0"/>
              <a:t> do </a:t>
            </a:r>
            <a:r>
              <a:rPr lang="en-US" dirty="0" err="1"/>
              <a:t>projeto</a:t>
            </a:r>
            <a:r>
              <a:rPr lang="en-US" dirty="0"/>
              <a:t>:</a:t>
            </a:r>
          </a:p>
        </p:txBody>
      </p:sp>
      <p:graphicFrame>
        <p:nvGraphicFramePr>
          <p:cNvPr id="2" name="Table 1">
            <a:extLst>
              <a:ext uri="{FF2B5EF4-FFF2-40B4-BE49-F238E27FC236}">
                <a16:creationId xmlns:a16="http://schemas.microsoft.com/office/drawing/2014/main" id="{E551FDE4-916D-86A7-D051-885E1C580B4C}"/>
              </a:ext>
            </a:extLst>
          </p:cNvPr>
          <p:cNvGraphicFramePr>
            <a:graphicFrameLocks noGrp="1"/>
          </p:cNvGraphicFramePr>
          <p:nvPr>
            <p:extLst>
              <p:ext uri="{D42A27DB-BD31-4B8C-83A1-F6EECF244321}">
                <p14:modId xmlns:p14="http://schemas.microsoft.com/office/powerpoint/2010/main" val="511209619"/>
              </p:ext>
            </p:extLst>
          </p:nvPr>
        </p:nvGraphicFramePr>
        <p:xfrm>
          <a:off x="3545174" y="933449"/>
          <a:ext cx="6147466" cy="3780956"/>
        </p:xfrm>
        <a:graphic>
          <a:graphicData uri="http://schemas.openxmlformats.org/drawingml/2006/table">
            <a:tbl>
              <a:tblPr firstRow="1" bandRow="1">
                <a:tableStyleId>{2D5ABB26-0587-4C30-8999-92F81FD0307C}</a:tableStyleId>
              </a:tblPr>
              <a:tblGrid>
                <a:gridCol w="6147466">
                  <a:extLst>
                    <a:ext uri="{9D8B030D-6E8A-4147-A177-3AD203B41FA5}">
                      <a16:colId xmlns:a16="http://schemas.microsoft.com/office/drawing/2014/main" val="4017908321"/>
                    </a:ext>
                  </a:extLst>
                </a:gridCol>
              </a:tblGrid>
              <a:tr h="9452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dirty="0"/>
                        <a:t>Secretaria: Organizado pela Unidade de Evidências para Políticas e Impacto do Departamento de Pesquisa em Saúde da OMS (Divisão de Ciências).</a:t>
                      </a:r>
                      <a:endParaRPr lang="en-US" sz="1600" dirty="0"/>
                    </a:p>
                  </a:txBody>
                  <a:tcPr marL="540000" marR="54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1103937"/>
                  </a:ext>
                </a:extLst>
              </a:tr>
              <a:tr h="9452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dirty="0"/>
                        <a:t>Comitê Consultivo: Fornece orientação estratégica e aconselhamento sobre o processo de desenvolvimento da agenda de pesquisa.</a:t>
                      </a:r>
                      <a:endParaRPr lang="en-US" sz="1600" dirty="0"/>
                    </a:p>
                  </a:txBody>
                  <a:tcPr marL="540000" marR="54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6718048"/>
                  </a:ext>
                </a:extLst>
              </a:tr>
              <a:tr h="9452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spc="-10" baseline="0" dirty="0"/>
                        <a:t>Processo consultivo: +130 especialistas de mais de 40 países de todas as regiões da OMS envolvidos na identificação, refinamento e consolidação das prioridades de pesquisa.</a:t>
                      </a:r>
                      <a:endParaRPr lang="en-US" sz="1600" spc="-10" baseline="0" dirty="0"/>
                    </a:p>
                  </a:txBody>
                  <a:tcPr marL="540000" marR="54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84213533"/>
                  </a:ext>
                </a:extLst>
              </a:tr>
              <a:tr h="9452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err="1"/>
                        <a:t>Duração</a:t>
                      </a:r>
                      <a:r>
                        <a:rPr lang="en-US" sz="1600" dirty="0"/>
                        <a:t> do </a:t>
                      </a:r>
                      <a:r>
                        <a:rPr lang="en-US" sz="1600" dirty="0" err="1"/>
                        <a:t>projeto</a:t>
                      </a:r>
                      <a:r>
                        <a:rPr lang="en-US" sz="1600" dirty="0"/>
                        <a:t>: 2023 – 2025.</a:t>
                      </a:r>
                    </a:p>
                  </a:txBody>
                  <a:tcPr marL="540000" marR="54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32022668"/>
                  </a:ext>
                </a:extLst>
              </a:tr>
            </a:tbl>
          </a:graphicData>
        </a:graphic>
      </p:graphicFrame>
      <p:pic>
        <p:nvPicPr>
          <p:cNvPr id="9" name="Picture 8">
            <a:extLst>
              <a:ext uri="{FF2B5EF4-FFF2-40B4-BE49-F238E27FC236}">
                <a16:creationId xmlns:a16="http://schemas.microsoft.com/office/drawing/2014/main" id="{35FF3295-16B2-F56F-93A4-DBB97C71CA96}"/>
              </a:ext>
            </a:extLst>
          </p:cNvPr>
          <p:cNvPicPr>
            <a:picLocks noChangeAspect="1"/>
          </p:cNvPicPr>
          <p:nvPr/>
        </p:nvPicPr>
        <p:blipFill>
          <a:blip r:embed="rId2"/>
          <a:stretch>
            <a:fillRect/>
          </a:stretch>
        </p:blipFill>
        <p:spPr>
          <a:xfrm>
            <a:off x="3549541" y="1290813"/>
            <a:ext cx="203606" cy="216000"/>
          </a:xfrm>
          <a:prstGeom prst="rect">
            <a:avLst/>
          </a:prstGeom>
        </p:spPr>
      </p:pic>
      <p:pic>
        <p:nvPicPr>
          <p:cNvPr id="13" name="Picture 12">
            <a:extLst>
              <a:ext uri="{FF2B5EF4-FFF2-40B4-BE49-F238E27FC236}">
                <a16:creationId xmlns:a16="http://schemas.microsoft.com/office/drawing/2014/main" id="{FFADBD55-FC9B-B514-DC75-C7A159F59306}"/>
              </a:ext>
            </a:extLst>
          </p:cNvPr>
          <p:cNvPicPr>
            <a:picLocks noChangeAspect="1"/>
          </p:cNvPicPr>
          <p:nvPr/>
        </p:nvPicPr>
        <p:blipFill>
          <a:blip r:embed="rId2"/>
          <a:stretch>
            <a:fillRect/>
          </a:stretch>
        </p:blipFill>
        <p:spPr>
          <a:xfrm>
            <a:off x="3549541" y="2235838"/>
            <a:ext cx="203606" cy="216000"/>
          </a:xfrm>
          <a:prstGeom prst="rect">
            <a:avLst/>
          </a:prstGeom>
        </p:spPr>
      </p:pic>
      <p:pic>
        <p:nvPicPr>
          <p:cNvPr id="19" name="Picture 18">
            <a:extLst>
              <a:ext uri="{FF2B5EF4-FFF2-40B4-BE49-F238E27FC236}">
                <a16:creationId xmlns:a16="http://schemas.microsoft.com/office/drawing/2014/main" id="{7675AEB1-E744-97DC-1AAE-B1AB5AFDBA35}"/>
              </a:ext>
            </a:extLst>
          </p:cNvPr>
          <p:cNvPicPr>
            <a:picLocks noChangeAspect="1"/>
          </p:cNvPicPr>
          <p:nvPr/>
        </p:nvPicPr>
        <p:blipFill>
          <a:blip r:embed="rId2"/>
          <a:stretch>
            <a:fillRect/>
          </a:stretch>
        </p:blipFill>
        <p:spPr>
          <a:xfrm>
            <a:off x="3549541" y="3216191"/>
            <a:ext cx="203606" cy="216000"/>
          </a:xfrm>
          <a:prstGeom prst="rect">
            <a:avLst/>
          </a:prstGeom>
        </p:spPr>
      </p:pic>
      <p:pic>
        <p:nvPicPr>
          <p:cNvPr id="23" name="Picture 22">
            <a:extLst>
              <a:ext uri="{FF2B5EF4-FFF2-40B4-BE49-F238E27FC236}">
                <a16:creationId xmlns:a16="http://schemas.microsoft.com/office/drawing/2014/main" id="{7EB73327-2F9B-8194-311B-B4AE6CA3B18C}"/>
              </a:ext>
            </a:extLst>
          </p:cNvPr>
          <p:cNvPicPr>
            <a:picLocks noChangeAspect="1"/>
          </p:cNvPicPr>
          <p:nvPr/>
        </p:nvPicPr>
        <p:blipFill>
          <a:blip r:embed="rId2"/>
          <a:stretch>
            <a:fillRect/>
          </a:stretch>
        </p:blipFill>
        <p:spPr>
          <a:xfrm>
            <a:off x="3549541" y="4138731"/>
            <a:ext cx="203606" cy="216000"/>
          </a:xfrm>
          <a:prstGeom prst="rect">
            <a:avLst/>
          </a:prstGeom>
        </p:spPr>
      </p:pic>
    </p:spTree>
    <p:extLst>
      <p:ext uri="{BB962C8B-B14F-4D97-AF65-F5344CB8AC3E}">
        <p14:creationId xmlns:p14="http://schemas.microsoft.com/office/powerpoint/2010/main" val="1267151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AA51B-729A-E585-0627-B85AA5598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49FA7-E5BC-98AE-9481-BF9D69C4AC67}"/>
              </a:ext>
            </a:extLst>
          </p:cNvPr>
          <p:cNvSpPr>
            <a:spLocks noGrp="1"/>
          </p:cNvSpPr>
          <p:nvPr>
            <p:ph type="ctrTitle"/>
          </p:nvPr>
        </p:nvSpPr>
        <p:spPr>
          <a:xfrm>
            <a:off x="358775" y="636588"/>
            <a:ext cx="2607945" cy="1866769"/>
          </a:xfrm>
        </p:spPr>
        <p:txBody>
          <a:bodyPr>
            <a:noAutofit/>
          </a:bodyPr>
          <a:lstStyle/>
          <a:p>
            <a:r>
              <a:rPr lang="pt-BR" dirty="0"/>
              <a:t>Contribuidores para o processo de desenvolvimento da Agenda</a:t>
            </a:r>
            <a:endParaRPr lang="en-US" dirty="0"/>
          </a:p>
        </p:txBody>
      </p:sp>
      <p:sp>
        <p:nvSpPr>
          <p:cNvPr id="3" name="Subtitle 2">
            <a:extLst>
              <a:ext uri="{FF2B5EF4-FFF2-40B4-BE49-F238E27FC236}">
                <a16:creationId xmlns:a16="http://schemas.microsoft.com/office/drawing/2014/main" id="{C2ED4BE6-4031-5DBD-17D5-BE2AB8AFA648}"/>
              </a:ext>
            </a:extLst>
          </p:cNvPr>
          <p:cNvSpPr>
            <a:spLocks noGrp="1"/>
          </p:cNvSpPr>
          <p:nvPr>
            <p:ph type="subTitle" idx="1"/>
          </p:nvPr>
        </p:nvSpPr>
        <p:spPr>
          <a:xfrm>
            <a:off x="358775" y="2096282"/>
            <a:ext cx="2422525" cy="1857376"/>
          </a:xfrm>
        </p:spPr>
        <p:txBody>
          <a:bodyPr>
            <a:normAutofit/>
          </a:bodyPr>
          <a:lstStyle/>
          <a:p>
            <a:pPr>
              <a:lnSpc>
                <a:spcPct val="100000"/>
              </a:lnSpc>
              <a:spcAft>
                <a:spcPts val="1000"/>
              </a:spcAft>
            </a:pPr>
            <a:r>
              <a:rPr lang="pt-BR" sz="1400" dirty="0"/>
              <a:t>Ao longo do projeto, 131 especialistas globais em KT e PIE de universidades, instituições de pesquisa, ONGs, fundações, ministérios governamentais e agências da ONU participaram do processo consultivo de priorização de pesquisas.</a:t>
            </a:r>
            <a:endParaRPr lang="en-US" sz="1400" dirty="0"/>
          </a:p>
        </p:txBody>
      </p:sp>
      <p:graphicFrame>
        <p:nvGraphicFramePr>
          <p:cNvPr id="4" name="Chart 3">
            <a:extLst>
              <a:ext uri="{FF2B5EF4-FFF2-40B4-BE49-F238E27FC236}">
                <a16:creationId xmlns:a16="http://schemas.microsoft.com/office/drawing/2014/main" id="{3EFF4703-F956-E78A-0C67-FDC95753A2E0}"/>
              </a:ext>
            </a:extLst>
          </p:cNvPr>
          <p:cNvGraphicFramePr>
            <a:graphicFrameLocks/>
          </p:cNvGraphicFramePr>
          <p:nvPr>
            <p:extLst>
              <p:ext uri="{D42A27DB-BD31-4B8C-83A1-F6EECF244321}">
                <p14:modId xmlns:p14="http://schemas.microsoft.com/office/powerpoint/2010/main" val="2454644442"/>
              </p:ext>
            </p:extLst>
          </p:nvPr>
        </p:nvGraphicFramePr>
        <p:xfrm>
          <a:off x="3257369" y="554638"/>
          <a:ext cx="2169072" cy="20948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F5DF533-BD73-EFFD-B1A3-F22155C3B1C0}"/>
              </a:ext>
            </a:extLst>
          </p:cNvPr>
          <p:cNvGraphicFramePr>
            <a:graphicFrameLocks/>
          </p:cNvGraphicFramePr>
          <p:nvPr>
            <p:extLst>
              <p:ext uri="{D42A27DB-BD31-4B8C-83A1-F6EECF244321}">
                <p14:modId xmlns:p14="http://schemas.microsoft.com/office/powerpoint/2010/main" val="3915867180"/>
              </p:ext>
            </p:extLst>
          </p:nvPr>
        </p:nvGraphicFramePr>
        <p:xfrm>
          <a:off x="5224003" y="530785"/>
          <a:ext cx="3856383" cy="2094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75DC0AE-8D46-113B-4EFE-84CB902F0D84}"/>
              </a:ext>
            </a:extLst>
          </p:cNvPr>
          <p:cNvGraphicFramePr>
            <a:graphicFrameLocks/>
          </p:cNvGraphicFramePr>
          <p:nvPr>
            <p:extLst>
              <p:ext uri="{D42A27DB-BD31-4B8C-83A1-F6EECF244321}">
                <p14:modId xmlns:p14="http://schemas.microsoft.com/office/powerpoint/2010/main" val="3235109012"/>
              </p:ext>
            </p:extLst>
          </p:nvPr>
        </p:nvGraphicFramePr>
        <p:xfrm>
          <a:off x="3552669" y="2960562"/>
          <a:ext cx="5044190" cy="19861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07D0A483-F84E-8F35-B9D8-78FBA87AF0CC}"/>
              </a:ext>
            </a:extLst>
          </p:cNvPr>
          <p:cNvSpPr txBox="1"/>
          <p:nvPr/>
        </p:nvSpPr>
        <p:spPr>
          <a:xfrm>
            <a:off x="3792512" y="4976967"/>
            <a:ext cx="5199088" cy="304694"/>
          </a:xfrm>
          <a:prstGeom prst="rect">
            <a:avLst/>
          </a:prstGeom>
          <a:noFill/>
        </p:spPr>
        <p:txBody>
          <a:bodyPr wrap="square" lIns="0" tIns="0" rIns="0" bIns="0" numCol="3">
            <a:noAutofit/>
          </a:bodyPr>
          <a:lstStyle/>
          <a:p>
            <a:r>
              <a:rPr lang="pt-BR" sz="800" dirty="0">
                <a:solidFill>
                  <a:schemeClr val="tx2"/>
                </a:solidFill>
              </a:rPr>
              <a:t>AMR = Região das Américas</a:t>
            </a:r>
          </a:p>
          <a:p>
            <a:r>
              <a:rPr lang="pt-BR" sz="800" dirty="0">
                <a:solidFill>
                  <a:schemeClr val="tx2"/>
                </a:solidFill>
              </a:rPr>
              <a:t>EUR = Região Europeia</a:t>
            </a:r>
          </a:p>
          <a:p>
            <a:r>
              <a:rPr lang="pt-BR" sz="800" dirty="0">
                <a:solidFill>
                  <a:schemeClr val="tx2"/>
                </a:solidFill>
              </a:rPr>
              <a:t>AFR = Região Africana</a:t>
            </a:r>
          </a:p>
          <a:p>
            <a:r>
              <a:rPr lang="pt-BR" sz="800" dirty="0">
                <a:solidFill>
                  <a:schemeClr val="tx2"/>
                </a:solidFill>
              </a:rPr>
              <a:t>WPR = Região do Pacífico Ocidental</a:t>
            </a:r>
          </a:p>
          <a:p>
            <a:r>
              <a:rPr lang="pt-BR" sz="800" dirty="0">
                <a:solidFill>
                  <a:schemeClr val="tx2"/>
                </a:solidFill>
              </a:rPr>
              <a:t>EMR = Região do Mediterrâneo Oriental</a:t>
            </a:r>
          </a:p>
          <a:p>
            <a:r>
              <a:rPr lang="pt-BR" sz="800" dirty="0">
                <a:solidFill>
                  <a:schemeClr val="tx2"/>
                </a:solidFill>
              </a:rPr>
              <a:t>SEAR = Região do Sudeste Asiático</a:t>
            </a:r>
            <a:endParaRPr lang="en-US" sz="800" dirty="0">
              <a:solidFill>
                <a:schemeClr val="tx2"/>
              </a:solidFill>
            </a:endParaRPr>
          </a:p>
        </p:txBody>
      </p:sp>
    </p:spTree>
    <p:extLst>
      <p:ext uri="{BB962C8B-B14F-4D97-AF65-F5344CB8AC3E}">
        <p14:creationId xmlns:p14="http://schemas.microsoft.com/office/powerpoint/2010/main" val="374628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2C15E-E0A5-20CC-F0B8-6D1382FBE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D0CF5-3254-329B-8026-CB4289FBAF2C}"/>
              </a:ext>
            </a:extLst>
          </p:cNvPr>
          <p:cNvSpPr>
            <a:spLocks noGrp="1"/>
          </p:cNvSpPr>
          <p:nvPr>
            <p:ph type="ctrTitle"/>
          </p:nvPr>
        </p:nvSpPr>
        <p:spPr>
          <a:xfrm>
            <a:off x="358776" y="358775"/>
            <a:ext cx="5556250" cy="830997"/>
          </a:xfrm>
        </p:spPr>
        <p:txBody>
          <a:bodyPr>
            <a:normAutofit/>
          </a:bodyPr>
          <a:lstStyle/>
          <a:p>
            <a:r>
              <a:rPr lang="en-US" dirty="0" err="1"/>
              <a:t>Comitê</a:t>
            </a:r>
            <a:r>
              <a:rPr lang="en-US" dirty="0"/>
              <a:t> </a:t>
            </a:r>
            <a:r>
              <a:rPr lang="en-US" dirty="0" err="1"/>
              <a:t>consultivo</a:t>
            </a:r>
            <a:endParaRPr lang="en-US" dirty="0"/>
          </a:p>
        </p:txBody>
      </p:sp>
      <p:sp>
        <p:nvSpPr>
          <p:cNvPr id="3" name="Subtitle 2">
            <a:extLst>
              <a:ext uri="{FF2B5EF4-FFF2-40B4-BE49-F238E27FC236}">
                <a16:creationId xmlns:a16="http://schemas.microsoft.com/office/drawing/2014/main" id="{2BB1F7CE-18E3-050B-0A63-1BB3A79A5AAA}"/>
              </a:ext>
            </a:extLst>
          </p:cNvPr>
          <p:cNvSpPr>
            <a:spLocks noGrp="1"/>
          </p:cNvSpPr>
          <p:nvPr>
            <p:ph type="subTitle" idx="1"/>
          </p:nvPr>
        </p:nvSpPr>
        <p:spPr>
          <a:xfrm>
            <a:off x="358776" y="1583685"/>
            <a:ext cx="5886576" cy="962665"/>
          </a:xfrm>
        </p:spPr>
        <p:txBody>
          <a:bodyPr anchor="t" anchorCtr="0">
            <a:noAutofit/>
          </a:bodyPr>
          <a:lstStyle/>
          <a:p>
            <a:r>
              <a:rPr lang="pt-BR" sz="1400" dirty="0"/>
              <a:t>Treze especialistas renomados em Tradução do Conhecimento e métodos de definição de prioridades de pesquisa formaram o Comitê Consultivo do projeto. Sua orientação estratégica, suas contribuições inestimáveis e sugestões cruciais ao longo da duração do projeto foram fundamentais para o avanço da agenda.</a:t>
            </a:r>
            <a:endParaRPr lang="en-US" sz="1400" dirty="0"/>
          </a:p>
        </p:txBody>
      </p:sp>
      <p:sp>
        <p:nvSpPr>
          <p:cNvPr id="22" name="Rectangle 21">
            <a:extLst>
              <a:ext uri="{FF2B5EF4-FFF2-40B4-BE49-F238E27FC236}">
                <a16:creationId xmlns:a16="http://schemas.microsoft.com/office/drawing/2014/main" id="{814C2626-12DC-09F0-36DB-2ADD184E4449}"/>
              </a:ext>
            </a:extLst>
          </p:cNvPr>
          <p:cNvSpPr/>
          <p:nvPr/>
        </p:nvSpPr>
        <p:spPr>
          <a:xfrm>
            <a:off x="6768117" y="642264"/>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FC742B3C-CA48-F304-E5D0-761BE760516F}"/>
              </a:ext>
            </a:extLst>
          </p:cNvPr>
          <p:cNvCxnSpPr>
            <a:cxnSpLocks/>
          </p:cNvCxnSpPr>
          <p:nvPr/>
        </p:nvCxnSpPr>
        <p:spPr>
          <a:xfrm>
            <a:off x="6875651" y="733604"/>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18D6BAD-8F64-43D9-55E9-AB2ED4EBA2A2}"/>
              </a:ext>
            </a:extLst>
          </p:cNvPr>
          <p:cNvSpPr txBox="1"/>
          <p:nvPr/>
        </p:nvSpPr>
        <p:spPr>
          <a:xfrm>
            <a:off x="6768118" y="1480267"/>
            <a:ext cx="2015520" cy="957365"/>
          </a:xfrm>
          <a:prstGeom prst="rect">
            <a:avLst/>
          </a:prstGeom>
          <a:noFill/>
        </p:spPr>
        <p:txBody>
          <a:bodyPr wrap="square" lIns="180000" rIns="180000">
            <a:noAutofit/>
          </a:bodyPr>
          <a:lstStyle/>
          <a:p>
            <a:pPr algn="ctr">
              <a:spcAft>
                <a:spcPts val="300"/>
              </a:spcAft>
            </a:pPr>
            <a:r>
              <a:rPr lang="en-US" sz="1100" b="1" dirty="0">
                <a:solidFill>
                  <a:schemeClr val="accent1"/>
                </a:solidFill>
              </a:rPr>
              <a:t>Ahmed </a:t>
            </a:r>
            <a:r>
              <a:rPr lang="en-US" sz="1100" b="1" dirty="0" err="1">
                <a:solidFill>
                  <a:schemeClr val="accent1"/>
                </a:solidFill>
              </a:rPr>
              <a:t>Mandil</a:t>
            </a:r>
            <a:endParaRPr lang="en-US" sz="1100" dirty="0">
              <a:solidFill>
                <a:schemeClr val="tx2"/>
              </a:solidFill>
            </a:endParaRPr>
          </a:p>
          <a:p>
            <a:pPr algn="ctr">
              <a:spcAft>
                <a:spcPts val="300"/>
              </a:spcAft>
            </a:pPr>
            <a:r>
              <a:rPr lang="en-US" sz="900" b="1" dirty="0">
                <a:solidFill>
                  <a:schemeClr val="tx2"/>
                </a:solidFill>
              </a:rPr>
              <a:t>Professor, High Institute of </a:t>
            </a:r>
            <a:br>
              <a:rPr lang="en-US" sz="900" b="1" dirty="0">
                <a:solidFill>
                  <a:schemeClr val="tx2"/>
                </a:solidFill>
              </a:rPr>
            </a:br>
            <a:r>
              <a:rPr lang="en-US" sz="900" b="1" dirty="0">
                <a:solidFill>
                  <a:schemeClr val="tx2"/>
                </a:solidFill>
              </a:rPr>
              <a:t>Public Health</a:t>
            </a:r>
            <a:endParaRPr lang="en-US" sz="900" dirty="0">
              <a:solidFill>
                <a:schemeClr val="tx2"/>
              </a:solidFill>
            </a:endParaRPr>
          </a:p>
          <a:p>
            <a:pPr algn="ctr">
              <a:spcAft>
                <a:spcPts val="300"/>
              </a:spcAft>
            </a:pPr>
            <a:r>
              <a:rPr lang="en-US" sz="900" dirty="0">
                <a:solidFill>
                  <a:schemeClr val="tx2"/>
                </a:solidFill>
              </a:rPr>
              <a:t>University of Alexandria</a:t>
            </a:r>
          </a:p>
          <a:p>
            <a:pPr algn="ctr">
              <a:spcAft>
                <a:spcPts val="300"/>
              </a:spcAft>
            </a:pPr>
            <a:r>
              <a:rPr lang="en-US" sz="900" dirty="0">
                <a:solidFill>
                  <a:schemeClr val="accent1"/>
                </a:solidFill>
              </a:rPr>
              <a:t>Egypt</a:t>
            </a:r>
          </a:p>
        </p:txBody>
      </p:sp>
      <p:sp>
        <p:nvSpPr>
          <p:cNvPr id="26" name="TextBox 25">
            <a:extLst>
              <a:ext uri="{FF2B5EF4-FFF2-40B4-BE49-F238E27FC236}">
                <a16:creationId xmlns:a16="http://schemas.microsoft.com/office/drawing/2014/main" id="{8CE28B2C-8392-FA58-5852-794E07AB3F99}"/>
              </a:ext>
            </a:extLst>
          </p:cNvPr>
          <p:cNvSpPr txBox="1"/>
          <p:nvPr/>
        </p:nvSpPr>
        <p:spPr>
          <a:xfrm>
            <a:off x="6769713" y="2458955"/>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WHO EMRO</a:t>
            </a:r>
          </a:p>
        </p:txBody>
      </p:sp>
      <p:sp>
        <p:nvSpPr>
          <p:cNvPr id="27" name="Rectangle 26">
            <a:extLst>
              <a:ext uri="{FF2B5EF4-FFF2-40B4-BE49-F238E27FC236}">
                <a16:creationId xmlns:a16="http://schemas.microsoft.com/office/drawing/2014/main" id="{856E1D94-094A-F064-BAFF-69B373D801EE}"/>
              </a:ext>
            </a:extLst>
          </p:cNvPr>
          <p:cNvSpPr/>
          <p:nvPr/>
        </p:nvSpPr>
        <p:spPr>
          <a:xfrm>
            <a:off x="360112" y="2945124"/>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1BDCDAAE-CD38-5E49-27D2-591B7644326A}"/>
              </a:ext>
            </a:extLst>
          </p:cNvPr>
          <p:cNvCxnSpPr>
            <a:cxnSpLocks/>
          </p:cNvCxnSpPr>
          <p:nvPr/>
        </p:nvCxnSpPr>
        <p:spPr>
          <a:xfrm>
            <a:off x="467647" y="3036464"/>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77D9D1B-0F85-095A-0FF4-03A7EB281802}"/>
              </a:ext>
            </a:extLst>
          </p:cNvPr>
          <p:cNvSpPr txBox="1"/>
          <p:nvPr/>
        </p:nvSpPr>
        <p:spPr>
          <a:xfrm>
            <a:off x="360113" y="3783127"/>
            <a:ext cx="2015520" cy="957371"/>
          </a:xfrm>
          <a:prstGeom prst="rect">
            <a:avLst/>
          </a:prstGeom>
          <a:noFill/>
        </p:spPr>
        <p:txBody>
          <a:bodyPr wrap="square" lIns="180000" rIns="180000">
            <a:noAutofit/>
          </a:bodyPr>
          <a:lstStyle/>
          <a:p>
            <a:pPr algn="ctr">
              <a:spcAft>
                <a:spcPts val="300"/>
              </a:spcAft>
            </a:pPr>
            <a:r>
              <a:rPr lang="en-US" sz="1100" b="1" dirty="0">
                <a:solidFill>
                  <a:schemeClr val="accent1"/>
                </a:solidFill>
              </a:rPr>
              <a:t>Annette Boaz</a:t>
            </a:r>
          </a:p>
          <a:p>
            <a:pPr algn="ctr">
              <a:spcAft>
                <a:spcPts val="300"/>
              </a:spcAft>
            </a:pPr>
            <a:r>
              <a:rPr lang="en-US" sz="900" b="1" dirty="0">
                <a:solidFill>
                  <a:schemeClr val="tx2"/>
                </a:solidFill>
              </a:rPr>
              <a:t>Professor of Health </a:t>
            </a:r>
            <a:br>
              <a:rPr lang="en-US" sz="900" b="1" dirty="0">
                <a:solidFill>
                  <a:schemeClr val="tx2"/>
                </a:solidFill>
              </a:rPr>
            </a:br>
            <a:r>
              <a:rPr lang="en-US" sz="900" b="1" dirty="0">
                <a:solidFill>
                  <a:schemeClr val="tx2"/>
                </a:solidFill>
              </a:rPr>
              <a:t>and Social Care, (co-chair) </a:t>
            </a:r>
            <a:endParaRPr lang="en-US" sz="900" dirty="0">
              <a:solidFill>
                <a:schemeClr val="tx2"/>
              </a:solidFill>
            </a:endParaRPr>
          </a:p>
          <a:p>
            <a:pPr algn="ctr">
              <a:spcAft>
                <a:spcPts val="300"/>
              </a:spcAft>
            </a:pPr>
            <a:r>
              <a:rPr lang="en-US" sz="900" dirty="0">
                <a:solidFill>
                  <a:schemeClr val="tx2"/>
                </a:solidFill>
              </a:rPr>
              <a:t>King’s College London</a:t>
            </a:r>
          </a:p>
          <a:p>
            <a:pPr algn="ctr">
              <a:spcAft>
                <a:spcPts val="300"/>
              </a:spcAft>
            </a:pPr>
            <a:r>
              <a:rPr lang="en-US" sz="900" dirty="0">
                <a:solidFill>
                  <a:schemeClr val="accent1"/>
                </a:solidFill>
              </a:rPr>
              <a:t>United Kingdom</a:t>
            </a:r>
          </a:p>
        </p:txBody>
      </p:sp>
      <p:sp>
        <p:nvSpPr>
          <p:cNvPr id="31" name="TextBox 30">
            <a:extLst>
              <a:ext uri="{FF2B5EF4-FFF2-40B4-BE49-F238E27FC236}">
                <a16:creationId xmlns:a16="http://schemas.microsoft.com/office/drawing/2014/main" id="{87166B78-20E3-1BB5-C513-E1FF2CC37BD0}"/>
              </a:ext>
            </a:extLst>
          </p:cNvPr>
          <p:cNvSpPr txBox="1"/>
          <p:nvPr/>
        </p:nvSpPr>
        <p:spPr>
          <a:xfrm>
            <a:off x="361709" y="4761815"/>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King’s College London</a:t>
            </a:r>
          </a:p>
        </p:txBody>
      </p:sp>
      <p:sp>
        <p:nvSpPr>
          <p:cNvPr id="32" name="Rectangle 31">
            <a:extLst>
              <a:ext uri="{FF2B5EF4-FFF2-40B4-BE49-F238E27FC236}">
                <a16:creationId xmlns:a16="http://schemas.microsoft.com/office/drawing/2014/main" id="{EA8B0D8F-2C7A-09FA-02C6-F7B69EA5B54E}"/>
              </a:ext>
            </a:extLst>
          </p:cNvPr>
          <p:cNvSpPr/>
          <p:nvPr/>
        </p:nvSpPr>
        <p:spPr>
          <a:xfrm>
            <a:off x="2488447" y="2945124"/>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E3A07A5B-2790-6FE0-B535-17CE19A63975}"/>
              </a:ext>
            </a:extLst>
          </p:cNvPr>
          <p:cNvCxnSpPr>
            <a:cxnSpLocks/>
          </p:cNvCxnSpPr>
          <p:nvPr/>
        </p:nvCxnSpPr>
        <p:spPr>
          <a:xfrm>
            <a:off x="2595982" y="3036464"/>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715A3BC-3F44-5547-55F6-B8C33BF0BD14}"/>
              </a:ext>
            </a:extLst>
          </p:cNvPr>
          <p:cNvSpPr txBox="1"/>
          <p:nvPr/>
        </p:nvSpPr>
        <p:spPr>
          <a:xfrm>
            <a:off x="2488448" y="3783127"/>
            <a:ext cx="2015520" cy="923330"/>
          </a:xfrm>
          <a:prstGeom prst="rect">
            <a:avLst/>
          </a:prstGeom>
          <a:noFill/>
        </p:spPr>
        <p:txBody>
          <a:bodyPr wrap="square" lIns="180000" rIns="180000">
            <a:noAutofit/>
          </a:bodyPr>
          <a:lstStyle/>
          <a:p>
            <a:pPr algn="ctr">
              <a:spcAft>
                <a:spcPts val="300"/>
              </a:spcAft>
            </a:pPr>
            <a:r>
              <a:rPr lang="en-US" sz="1100" b="1" dirty="0">
                <a:solidFill>
                  <a:schemeClr val="accent1"/>
                </a:solidFill>
              </a:rPr>
              <a:t>Daniel F Patiño-Lugo</a:t>
            </a:r>
          </a:p>
          <a:p>
            <a:pPr algn="ctr">
              <a:spcAft>
                <a:spcPts val="300"/>
              </a:spcAft>
            </a:pPr>
            <a:r>
              <a:rPr lang="en-US" sz="900" b="1" dirty="0">
                <a:solidFill>
                  <a:schemeClr val="tx2"/>
                </a:solidFill>
              </a:rPr>
              <a:t>Professor, Faculty of Medicine</a:t>
            </a:r>
            <a:endParaRPr lang="en-US" sz="900" dirty="0">
              <a:solidFill>
                <a:schemeClr val="tx2"/>
              </a:solidFill>
            </a:endParaRPr>
          </a:p>
          <a:p>
            <a:pPr algn="ctr">
              <a:spcAft>
                <a:spcPts val="300"/>
              </a:spcAft>
            </a:pPr>
            <a:r>
              <a:rPr lang="en-US" sz="900" dirty="0">
                <a:solidFill>
                  <a:schemeClr val="tx2"/>
                </a:solidFill>
              </a:rPr>
              <a:t>University of Antioquia</a:t>
            </a:r>
          </a:p>
          <a:p>
            <a:pPr algn="ctr">
              <a:spcAft>
                <a:spcPts val="300"/>
              </a:spcAft>
            </a:pPr>
            <a:r>
              <a:rPr lang="en-US" sz="900" dirty="0">
                <a:solidFill>
                  <a:schemeClr val="accent1"/>
                </a:solidFill>
              </a:rPr>
              <a:t>Colombia</a:t>
            </a:r>
          </a:p>
        </p:txBody>
      </p:sp>
      <p:sp>
        <p:nvSpPr>
          <p:cNvPr id="36" name="TextBox 35">
            <a:extLst>
              <a:ext uri="{FF2B5EF4-FFF2-40B4-BE49-F238E27FC236}">
                <a16:creationId xmlns:a16="http://schemas.microsoft.com/office/drawing/2014/main" id="{7AF4F493-70DD-23D9-FAA1-4CB7227BD457}"/>
              </a:ext>
            </a:extLst>
          </p:cNvPr>
          <p:cNvSpPr txBox="1"/>
          <p:nvPr/>
        </p:nvSpPr>
        <p:spPr>
          <a:xfrm>
            <a:off x="2490044" y="4761815"/>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SPOR Evidence Alliance</a:t>
            </a:r>
          </a:p>
        </p:txBody>
      </p:sp>
      <p:sp>
        <p:nvSpPr>
          <p:cNvPr id="37" name="Rectangle 36">
            <a:extLst>
              <a:ext uri="{FF2B5EF4-FFF2-40B4-BE49-F238E27FC236}">
                <a16:creationId xmlns:a16="http://schemas.microsoft.com/office/drawing/2014/main" id="{EBC3E8D1-6E2B-292B-E1B7-8EBB9EF6829D}"/>
              </a:ext>
            </a:extLst>
          </p:cNvPr>
          <p:cNvSpPr/>
          <p:nvPr/>
        </p:nvSpPr>
        <p:spPr>
          <a:xfrm>
            <a:off x="4611502" y="2939823"/>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A7B0BB7-2172-0F9A-FD86-24AD335BB509}"/>
              </a:ext>
            </a:extLst>
          </p:cNvPr>
          <p:cNvCxnSpPr>
            <a:cxnSpLocks/>
          </p:cNvCxnSpPr>
          <p:nvPr/>
        </p:nvCxnSpPr>
        <p:spPr>
          <a:xfrm>
            <a:off x="4719037" y="3031162"/>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B0B20A2-E6BC-F97A-F0A4-2F772C02BC9C}"/>
              </a:ext>
            </a:extLst>
          </p:cNvPr>
          <p:cNvSpPr txBox="1"/>
          <p:nvPr/>
        </p:nvSpPr>
        <p:spPr>
          <a:xfrm>
            <a:off x="4611504" y="3777825"/>
            <a:ext cx="2015520" cy="1070011"/>
          </a:xfrm>
          <a:prstGeom prst="rect">
            <a:avLst/>
          </a:prstGeom>
          <a:noFill/>
        </p:spPr>
        <p:txBody>
          <a:bodyPr wrap="square" lIns="180000" rIns="180000">
            <a:noAutofit/>
          </a:bodyPr>
          <a:lstStyle/>
          <a:p>
            <a:pPr algn="ctr">
              <a:spcAft>
                <a:spcPts val="300"/>
              </a:spcAft>
            </a:pPr>
            <a:r>
              <a:rPr lang="en-US" sz="1100" b="1" dirty="0">
                <a:solidFill>
                  <a:schemeClr val="accent1"/>
                </a:solidFill>
              </a:rPr>
              <a:t>Howard White</a:t>
            </a:r>
            <a:endParaRPr lang="en-US" sz="1100" dirty="0">
              <a:solidFill>
                <a:schemeClr val="tx2"/>
              </a:solidFill>
            </a:endParaRPr>
          </a:p>
          <a:p>
            <a:pPr algn="ctr">
              <a:spcAft>
                <a:spcPts val="300"/>
              </a:spcAft>
            </a:pPr>
            <a:r>
              <a:rPr lang="en-US" sz="900" b="1" dirty="0">
                <a:solidFill>
                  <a:schemeClr val="tx2"/>
                </a:solidFill>
              </a:rPr>
              <a:t>Professor of Evidence-Based Public Policy</a:t>
            </a:r>
          </a:p>
          <a:p>
            <a:pPr algn="ctr">
              <a:spcAft>
                <a:spcPts val="300"/>
              </a:spcAft>
            </a:pPr>
            <a:r>
              <a:rPr lang="en-US" sz="900" dirty="0">
                <a:solidFill>
                  <a:schemeClr val="tx2"/>
                </a:solidFill>
              </a:rPr>
              <a:t>Centre for Evidence-Based Social Sciences, Lanzhou University</a:t>
            </a:r>
          </a:p>
          <a:p>
            <a:pPr algn="ctr">
              <a:spcAft>
                <a:spcPts val="300"/>
              </a:spcAft>
            </a:pPr>
            <a:r>
              <a:rPr lang="en-US" sz="900" dirty="0">
                <a:solidFill>
                  <a:schemeClr val="accent1"/>
                </a:solidFill>
              </a:rPr>
              <a:t>China</a:t>
            </a:r>
          </a:p>
        </p:txBody>
      </p:sp>
      <p:sp>
        <p:nvSpPr>
          <p:cNvPr id="41" name="TextBox 40">
            <a:extLst>
              <a:ext uri="{FF2B5EF4-FFF2-40B4-BE49-F238E27FC236}">
                <a16:creationId xmlns:a16="http://schemas.microsoft.com/office/drawing/2014/main" id="{7F2E658F-FD59-D5F9-3752-CCDC18D6A5B4}"/>
              </a:ext>
            </a:extLst>
          </p:cNvPr>
          <p:cNvSpPr txBox="1"/>
          <p:nvPr/>
        </p:nvSpPr>
        <p:spPr>
          <a:xfrm>
            <a:off x="4613099" y="4756513"/>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GDN</a:t>
            </a:r>
          </a:p>
        </p:txBody>
      </p:sp>
      <p:sp>
        <p:nvSpPr>
          <p:cNvPr id="42" name="Rectangle 41">
            <a:extLst>
              <a:ext uri="{FF2B5EF4-FFF2-40B4-BE49-F238E27FC236}">
                <a16:creationId xmlns:a16="http://schemas.microsoft.com/office/drawing/2014/main" id="{198E049C-9037-C745-8BAE-3A51183FFBBA}"/>
              </a:ext>
            </a:extLst>
          </p:cNvPr>
          <p:cNvSpPr/>
          <p:nvPr/>
        </p:nvSpPr>
        <p:spPr>
          <a:xfrm>
            <a:off x="6749751" y="2949446"/>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0EB1928F-D6D6-C3E1-0417-E5F62E1B5069}"/>
              </a:ext>
            </a:extLst>
          </p:cNvPr>
          <p:cNvCxnSpPr>
            <a:cxnSpLocks/>
          </p:cNvCxnSpPr>
          <p:nvPr/>
        </p:nvCxnSpPr>
        <p:spPr>
          <a:xfrm>
            <a:off x="6857286" y="3040786"/>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4DAF982-E204-4F72-78E9-F9925878B92E}"/>
              </a:ext>
            </a:extLst>
          </p:cNvPr>
          <p:cNvSpPr txBox="1"/>
          <p:nvPr/>
        </p:nvSpPr>
        <p:spPr>
          <a:xfrm>
            <a:off x="6749752" y="3787449"/>
            <a:ext cx="2015520" cy="978686"/>
          </a:xfrm>
          <a:prstGeom prst="rect">
            <a:avLst/>
          </a:prstGeom>
          <a:noFill/>
        </p:spPr>
        <p:txBody>
          <a:bodyPr wrap="square" lIns="180000" rIns="180000">
            <a:noAutofit/>
          </a:bodyPr>
          <a:lstStyle/>
          <a:p>
            <a:pPr algn="ctr">
              <a:spcAft>
                <a:spcPts val="300"/>
              </a:spcAft>
            </a:pPr>
            <a:r>
              <a:rPr lang="en-US" sz="1100" b="1" dirty="0">
                <a:solidFill>
                  <a:schemeClr val="accent1"/>
                </a:solidFill>
              </a:rPr>
              <a:t>Jesse </a:t>
            </a:r>
            <a:r>
              <a:rPr lang="en-US" sz="1100" b="1" dirty="0" err="1">
                <a:solidFill>
                  <a:schemeClr val="accent1"/>
                </a:solidFill>
              </a:rPr>
              <a:t>Uneke</a:t>
            </a:r>
            <a:endParaRPr lang="en-US" sz="1100" dirty="0">
              <a:solidFill>
                <a:schemeClr val="tx2"/>
              </a:solidFill>
            </a:endParaRPr>
          </a:p>
          <a:p>
            <a:pPr algn="ctr">
              <a:spcAft>
                <a:spcPts val="300"/>
              </a:spcAft>
            </a:pPr>
            <a:r>
              <a:rPr lang="en-US" sz="900" b="1" dirty="0">
                <a:solidFill>
                  <a:schemeClr val="tx2"/>
                </a:solidFill>
              </a:rPr>
              <a:t>Vice Chancellor</a:t>
            </a:r>
            <a:endParaRPr lang="en-US" sz="900" dirty="0">
              <a:solidFill>
                <a:schemeClr val="tx2"/>
              </a:solidFill>
            </a:endParaRPr>
          </a:p>
          <a:p>
            <a:pPr algn="ctr">
              <a:spcAft>
                <a:spcPts val="300"/>
              </a:spcAft>
            </a:pPr>
            <a:r>
              <a:rPr lang="en-US" sz="900" dirty="0">
                <a:solidFill>
                  <a:schemeClr val="tx2"/>
                </a:solidFill>
              </a:rPr>
              <a:t>David Umahi Federal University of Health Science </a:t>
            </a:r>
            <a:r>
              <a:rPr lang="en-US" sz="900" dirty="0" err="1">
                <a:solidFill>
                  <a:schemeClr val="tx2"/>
                </a:solidFill>
              </a:rPr>
              <a:t>Uburu</a:t>
            </a:r>
            <a:endParaRPr lang="en-US" sz="900" dirty="0">
              <a:solidFill>
                <a:schemeClr val="tx2"/>
              </a:solidFill>
            </a:endParaRPr>
          </a:p>
          <a:p>
            <a:pPr algn="ctr">
              <a:spcAft>
                <a:spcPts val="300"/>
              </a:spcAft>
            </a:pPr>
            <a:r>
              <a:rPr lang="en-US" sz="900" dirty="0">
                <a:solidFill>
                  <a:schemeClr val="accent1"/>
                </a:solidFill>
              </a:rPr>
              <a:t>Nigeria</a:t>
            </a:r>
          </a:p>
        </p:txBody>
      </p:sp>
      <p:sp>
        <p:nvSpPr>
          <p:cNvPr id="46" name="TextBox 45">
            <a:extLst>
              <a:ext uri="{FF2B5EF4-FFF2-40B4-BE49-F238E27FC236}">
                <a16:creationId xmlns:a16="http://schemas.microsoft.com/office/drawing/2014/main" id="{E126B64C-9CB2-B85F-FAB3-C7CAECC81E52}"/>
              </a:ext>
            </a:extLst>
          </p:cNvPr>
          <p:cNvSpPr txBox="1"/>
          <p:nvPr/>
        </p:nvSpPr>
        <p:spPr>
          <a:xfrm>
            <a:off x="6751348" y="4766136"/>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DUFUHS</a:t>
            </a:r>
          </a:p>
        </p:txBody>
      </p:sp>
      <p:pic>
        <p:nvPicPr>
          <p:cNvPr id="51" name="Picture 50">
            <a:extLst>
              <a:ext uri="{FF2B5EF4-FFF2-40B4-BE49-F238E27FC236}">
                <a16:creationId xmlns:a16="http://schemas.microsoft.com/office/drawing/2014/main" id="{2987D2D8-D665-175F-CD86-BE747E6242EE}"/>
              </a:ext>
            </a:extLst>
          </p:cNvPr>
          <p:cNvPicPr>
            <a:picLocks noChangeAspect="1"/>
          </p:cNvPicPr>
          <p:nvPr/>
        </p:nvPicPr>
        <p:blipFill>
          <a:blip r:embed="rId2"/>
          <a:stretch>
            <a:fillRect/>
          </a:stretch>
        </p:blipFill>
        <p:spPr>
          <a:xfrm>
            <a:off x="7505877" y="871922"/>
            <a:ext cx="540000" cy="540000"/>
          </a:xfrm>
          <a:prstGeom prst="ellipse">
            <a:avLst/>
          </a:prstGeom>
          <a:ln>
            <a:noFill/>
          </a:ln>
          <a:effectLst>
            <a:outerShdw blurRad="63500" sx="102000" sy="102000" algn="ctr" rotWithShape="0">
              <a:prstClr val="black">
                <a:alpha val="10169"/>
              </a:prstClr>
            </a:outerShdw>
          </a:effectLst>
        </p:spPr>
      </p:pic>
      <p:pic>
        <p:nvPicPr>
          <p:cNvPr id="53" name="Picture 52" descr="Annette Boaz&#10;&#10;credit: King's College London">
            <a:extLst>
              <a:ext uri="{FF2B5EF4-FFF2-40B4-BE49-F238E27FC236}">
                <a16:creationId xmlns:a16="http://schemas.microsoft.com/office/drawing/2014/main" id="{84DF47C5-8ECA-7CA4-68B0-B06F6DAC9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72" y="3185072"/>
            <a:ext cx="540000" cy="540000"/>
          </a:xfrm>
          <a:prstGeom prst="ellipse">
            <a:avLst/>
          </a:prstGeom>
          <a:ln>
            <a:noFill/>
          </a:ln>
          <a:effectLst>
            <a:outerShdw blurRad="63500" sx="102000" sy="102000" algn="ctr" rotWithShape="0">
              <a:prstClr val="black">
                <a:alpha val="10000"/>
              </a:prstClr>
            </a:outerShdw>
          </a:effectLst>
        </p:spPr>
      </p:pic>
      <p:pic>
        <p:nvPicPr>
          <p:cNvPr id="55" name="Picture 54">
            <a:extLst>
              <a:ext uri="{FF2B5EF4-FFF2-40B4-BE49-F238E27FC236}">
                <a16:creationId xmlns:a16="http://schemas.microsoft.com/office/drawing/2014/main" id="{8AFC14FC-7346-2F35-2C09-FF3197BDDFDA}"/>
              </a:ext>
            </a:extLst>
          </p:cNvPr>
          <p:cNvPicPr>
            <a:picLocks noChangeAspect="1"/>
          </p:cNvPicPr>
          <p:nvPr/>
        </p:nvPicPr>
        <p:blipFill>
          <a:blip r:embed="rId4"/>
          <a:stretch>
            <a:fillRect/>
          </a:stretch>
        </p:blipFill>
        <p:spPr>
          <a:xfrm>
            <a:off x="3226207" y="3193400"/>
            <a:ext cx="540000" cy="540000"/>
          </a:xfrm>
          <a:prstGeom prst="ellipse">
            <a:avLst/>
          </a:prstGeom>
          <a:ln>
            <a:noFill/>
          </a:ln>
          <a:effectLst>
            <a:outerShdw blurRad="63500" sx="102000" sy="102000" algn="ctr" rotWithShape="0">
              <a:prstClr val="black">
                <a:alpha val="10000"/>
              </a:prstClr>
            </a:outerShdw>
          </a:effectLst>
        </p:spPr>
      </p:pic>
      <p:pic>
        <p:nvPicPr>
          <p:cNvPr id="57" name="Picture 16">
            <a:extLst>
              <a:ext uri="{FF2B5EF4-FFF2-40B4-BE49-F238E27FC236}">
                <a16:creationId xmlns:a16="http://schemas.microsoft.com/office/drawing/2014/main" id="{DB0DB4C9-7B13-751D-B892-8D2902C1A3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81" t="-1" r="69185" b="30007"/>
          <a:stretch/>
        </p:blipFill>
        <p:spPr bwMode="auto">
          <a:xfrm>
            <a:off x="5349262" y="3176181"/>
            <a:ext cx="540000" cy="540000"/>
          </a:xfrm>
          <a:prstGeom prst="ellipse">
            <a:avLst/>
          </a:prstGeom>
          <a:ln>
            <a:noFill/>
          </a:ln>
          <a:effectLst>
            <a:outerShdw blurRad="63500" sx="102000" sy="102000" algn="ctr"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59" name="Picture 58" descr="A person in a suit and tie&#10;&#10;Description automatically generated">
            <a:extLst>
              <a:ext uri="{FF2B5EF4-FFF2-40B4-BE49-F238E27FC236}">
                <a16:creationId xmlns:a16="http://schemas.microsoft.com/office/drawing/2014/main" id="{2F41DBD1-E74F-03DF-F95B-79E540437545}"/>
              </a:ext>
            </a:extLst>
          </p:cNvPr>
          <p:cNvPicPr>
            <a:picLocks noChangeAspect="1"/>
          </p:cNvPicPr>
          <p:nvPr/>
        </p:nvPicPr>
        <p:blipFill>
          <a:blip r:embed="rId6">
            <a:extLst>
              <a:ext uri="{28A0092B-C50C-407E-A947-70E740481C1C}">
                <a14:useLocalDpi xmlns:a14="http://schemas.microsoft.com/office/drawing/2010/main" val="0"/>
              </a:ext>
            </a:extLst>
          </a:blip>
          <a:srcRect l="22485" r="15482" b="33242"/>
          <a:stretch/>
        </p:blipFill>
        <p:spPr>
          <a:xfrm>
            <a:off x="7505877" y="3176180"/>
            <a:ext cx="540000" cy="540000"/>
          </a:xfrm>
          <a:prstGeom prst="ellipse">
            <a:avLst/>
          </a:prstGeom>
          <a:ln>
            <a:noFill/>
          </a:ln>
          <a:effectLst>
            <a:outerShdw blurRad="63500" sx="102000" sy="102000" algn="ctr" rotWithShape="0">
              <a:prstClr val="black">
                <a:alpha val="10000"/>
              </a:prstClr>
            </a:outerShdw>
          </a:effectLst>
        </p:spPr>
      </p:pic>
    </p:spTree>
    <p:extLst>
      <p:ext uri="{BB962C8B-B14F-4D97-AF65-F5344CB8AC3E}">
        <p14:creationId xmlns:p14="http://schemas.microsoft.com/office/powerpoint/2010/main" val="360916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5454D-D2B4-A978-39B9-F6E850C2FFD6}"/>
            </a:ext>
          </a:extLst>
        </p:cNvPr>
        <p:cNvGrpSpPr/>
        <p:nvPr/>
      </p:nvGrpSpPr>
      <p:grpSpPr>
        <a:xfrm>
          <a:off x="0" y="0"/>
          <a:ext cx="0" cy="0"/>
          <a:chOff x="0" y="0"/>
          <a:chExt cx="0" cy="0"/>
        </a:xfrm>
      </p:grpSpPr>
      <p:sp>
        <p:nvSpPr>
          <p:cNvPr id="88" name="Rectangle 87">
            <a:extLst>
              <a:ext uri="{FF2B5EF4-FFF2-40B4-BE49-F238E27FC236}">
                <a16:creationId xmlns:a16="http://schemas.microsoft.com/office/drawing/2014/main" id="{41041211-B231-C5FC-3E9D-65F6CC10B128}"/>
              </a:ext>
            </a:extLst>
          </p:cNvPr>
          <p:cNvSpPr/>
          <p:nvPr/>
        </p:nvSpPr>
        <p:spPr>
          <a:xfrm>
            <a:off x="360112" y="637942"/>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8ABBCEE4-A719-8F8E-DB89-CAD1107C20C0}"/>
              </a:ext>
            </a:extLst>
          </p:cNvPr>
          <p:cNvCxnSpPr>
            <a:cxnSpLocks/>
          </p:cNvCxnSpPr>
          <p:nvPr/>
        </p:nvCxnSpPr>
        <p:spPr>
          <a:xfrm>
            <a:off x="467647" y="729282"/>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D527B17-D90A-DF63-001A-975F6A56FB91}"/>
              </a:ext>
            </a:extLst>
          </p:cNvPr>
          <p:cNvSpPr txBox="1"/>
          <p:nvPr/>
        </p:nvSpPr>
        <p:spPr>
          <a:xfrm>
            <a:off x="360113" y="1475946"/>
            <a:ext cx="2015520" cy="1038746"/>
          </a:xfrm>
          <a:prstGeom prst="rect">
            <a:avLst/>
          </a:prstGeom>
          <a:noFill/>
        </p:spPr>
        <p:txBody>
          <a:bodyPr wrap="square" lIns="180000" rIns="180000">
            <a:noAutofit/>
          </a:bodyPr>
          <a:lstStyle/>
          <a:p>
            <a:pPr algn="ctr">
              <a:spcAft>
                <a:spcPts val="300"/>
              </a:spcAft>
            </a:pPr>
            <a:r>
              <a:rPr lang="en-US" sz="1100" b="1" dirty="0">
                <a:solidFill>
                  <a:schemeClr val="accent1"/>
                </a:solidFill>
              </a:rPr>
              <a:t>Laurenz </a:t>
            </a:r>
            <a:r>
              <a:rPr lang="en-US" sz="1100" b="1" dirty="0" err="1">
                <a:solidFill>
                  <a:schemeClr val="accent1"/>
                </a:solidFill>
              </a:rPr>
              <a:t>Mahlanza</a:t>
            </a:r>
            <a:r>
              <a:rPr lang="en-US" sz="1100" b="1" dirty="0">
                <a:solidFill>
                  <a:schemeClr val="accent1"/>
                </a:solidFill>
              </a:rPr>
              <a:t>-Langer</a:t>
            </a:r>
          </a:p>
          <a:p>
            <a:pPr algn="ctr">
              <a:spcAft>
                <a:spcPts val="300"/>
              </a:spcAft>
            </a:pPr>
            <a:r>
              <a:rPr lang="en-US" sz="900" b="1" dirty="0">
                <a:solidFill>
                  <a:schemeClr val="tx2"/>
                </a:solidFill>
              </a:rPr>
              <a:t>Executive Director</a:t>
            </a:r>
            <a:endParaRPr lang="en-US" sz="900" dirty="0">
              <a:solidFill>
                <a:schemeClr val="tx2"/>
              </a:solidFill>
            </a:endParaRPr>
          </a:p>
          <a:p>
            <a:pPr algn="ctr">
              <a:spcAft>
                <a:spcPts val="300"/>
              </a:spcAft>
            </a:pPr>
            <a:r>
              <a:rPr lang="en-US" sz="900" dirty="0">
                <a:solidFill>
                  <a:schemeClr val="tx2"/>
                </a:solidFill>
              </a:rPr>
              <a:t>Pan-African Collective for Evidence (PACE)</a:t>
            </a:r>
          </a:p>
          <a:p>
            <a:pPr algn="ctr">
              <a:spcAft>
                <a:spcPts val="300"/>
              </a:spcAft>
            </a:pPr>
            <a:r>
              <a:rPr lang="en-US" sz="900" dirty="0">
                <a:solidFill>
                  <a:schemeClr val="accent1"/>
                </a:solidFill>
              </a:rPr>
              <a:t>South Africa</a:t>
            </a:r>
          </a:p>
        </p:txBody>
      </p:sp>
      <p:sp>
        <p:nvSpPr>
          <p:cNvPr id="92" name="TextBox 91">
            <a:extLst>
              <a:ext uri="{FF2B5EF4-FFF2-40B4-BE49-F238E27FC236}">
                <a16:creationId xmlns:a16="http://schemas.microsoft.com/office/drawing/2014/main" id="{B56A439A-8F16-8ABF-92F6-2E8FD690FBAF}"/>
              </a:ext>
            </a:extLst>
          </p:cNvPr>
          <p:cNvSpPr txBox="1"/>
          <p:nvPr/>
        </p:nvSpPr>
        <p:spPr>
          <a:xfrm>
            <a:off x="361709" y="2454633"/>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PACE</a:t>
            </a:r>
          </a:p>
        </p:txBody>
      </p:sp>
      <p:sp>
        <p:nvSpPr>
          <p:cNvPr id="98" name="Rectangle 97">
            <a:extLst>
              <a:ext uri="{FF2B5EF4-FFF2-40B4-BE49-F238E27FC236}">
                <a16:creationId xmlns:a16="http://schemas.microsoft.com/office/drawing/2014/main" id="{80622E76-45FE-5FD9-4C8C-73CA9ADBDF22}"/>
              </a:ext>
            </a:extLst>
          </p:cNvPr>
          <p:cNvSpPr/>
          <p:nvPr/>
        </p:nvSpPr>
        <p:spPr>
          <a:xfrm>
            <a:off x="2483168" y="632641"/>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3FFCD5DC-F906-3990-A372-46413F937EDB}"/>
              </a:ext>
            </a:extLst>
          </p:cNvPr>
          <p:cNvCxnSpPr>
            <a:cxnSpLocks/>
          </p:cNvCxnSpPr>
          <p:nvPr/>
        </p:nvCxnSpPr>
        <p:spPr>
          <a:xfrm>
            <a:off x="2590703" y="723981"/>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75AB16D-75B2-435C-00AA-2A53917A45EA}"/>
              </a:ext>
            </a:extLst>
          </p:cNvPr>
          <p:cNvSpPr txBox="1"/>
          <p:nvPr/>
        </p:nvSpPr>
        <p:spPr>
          <a:xfrm>
            <a:off x="2483169" y="1470644"/>
            <a:ext cx="2015520" cy="761747"/>
          </a:xfrm>
          <a:prstGeom prst="rect">
            <a:avLst/>
          </a:prstGeom>
          <a:noFill/>
        </p:spPr>
        <p:txBody>
          <a:bodyPr wrap="square" lIns="180000" rIns="180000">
            <a:noAutofit/>
          </a:bodyPr>
          <a:lstStyle/>
          <a:p>
            <a:pPr algn="ctr">
              <a:spcAft>
                <a:spcPts val="300"/>
              </a:spcAft>
            </a:pPr>
            <a:r>
              <a:rPr lang="en-US" sz="1100" b="1" dirty="0">
                <a:solidFill>
                  <a:schemeClr val="accent1"/>
                </a:solidFill>
              </a:rPr>
              <a:t>Sally Green</a:t>
            </a:r>
            <a:endParaRPr lang="en-US" sz="1100" dirty="0">
              <a:solidFill>
                <a:schemeClr val="tx2"/>
              </a:solidFill>
            </a:endParaRPr>
          </a:p>
          <a:p>
            <a:pPr algn="ctr">
              <a:spcAft>
                <a:spcPts val="300"/>
              </a:spcAft>
            </a:pPr>
            <a:r>
              <a:rPr lang="en-US" sz="900" b="1" dirty="0">
                <a:solidFill>
                  <a:schemeClr val="tx2"/>
                </a:solidFill>
              </a:rPr>
              <a:t>Co-Director</a:t>
            </a:r>
            <a:endParaRPr lang="en-US" sz="900" dirty="0">
              <a:solidFill>
                <a:schemeClr val="tx2"/>
              </a:solidFill>
            </a:endParaRPr>
          </a:p>
          <a:p>
            <a:pPr algn="ctr">
              <a:spcAft>
                <a:spcPts val="300"/>
              </a:spcAft>
            </a:pPr>
            <a:r>
              <a:rPr lang="en-US" sz="900" dirty="0">
                <a:solidFill>
                  <a:schemeClr val="tx2"/>
                </a:solidFill>
              </a:rPr>
              <a:t>Cochrane Australia</a:t>
            </a:r>
          </a:p>
          <a:p>
            <a:pPr algn="ctr">
              <a:spcAft>
                <a:spcPts val="300"/>
              </a:spcAft>
            </a:pPr>
            <a:r>
              <a:rPr lang="en-US" sz="900" dirty="0">
                <a:solidFill>
                  <a:schemeClr val="accent1"/>
                </a:solidFill>
              </a:rPr>
              <a:t>Australia</a:t>
            </a:r>
          </a:p>
        </p:txBody>
      </p:sp>
      <p:sp>
        <p:nvSpPr>
          <p:cNvPr id="102" name="TextBox 101">
            <a:extLst>
              <a:ext uri="{FF2B5EF4-FFF2-40B4-BE49-F238E27FC236}">
                <a16:creationId xmlns:a16="http://schemas.microsoft.com/office/drawing/2014/main" id="{4A42E00C-5322-7D5C-47BF-1AFF1EA6F496}"/>
              </a:ext>
            </a:extLst>
          </p:cNvPr>
          <p:cNvSpPr txBox="1"/>
          <p:nvPr/>
        </p:nvSpPr>
        <p:spPr>
          <a:xfrm>
            <a:off x="2484765" y="2449331"/>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a:t>
            </a:r>
            <a:r>
              <a:rPr lang="en-US" sz="700" dirty="0" err="1">
                <a:solidFill>
                  <a:schemeClr val="tx2"/>
                </a:solidFill>
              </a:rPr>
              <a:t>SaxInstitute</a:t>
            </a:r>
            <a:endParaRPr lang="en-US" sz="700" dirty="0">
              <a:solidFill>
                <a:schemeClr val="tx2"/>
              </a:solidFill>
            </a:endParaRPr>
          </a:p>
        </p:txBody>
      </p:sp>
      <p:sp>
        <p:nvSpPr>
          <p:cNvPr id="108" name="Rectangle 107">
            <a:extLst>
              <a:ext uri="{FF2B5EF4-FFF2-40B4-BE49-F238E27FC236}">
                <a16:creationId xmlns:a16="http://schemas.microsoft.com/office/drawing/2014/main" id="{016405A0-C9E2-6F37-8867-F954049C83F6}"/>
              </a:ext>
            </a:extLst>
          </p:cNvPr>
          <p:cNvSpPr/>
          <p:nvPr/>
        </p:nvSpPr>
        <p:spPr>
          <a:xfrm>
            <a:off x="4621416" y="642264"/>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a:extLst>
              <a:ext uri="{FF2B5EF4-FFF2-40B4-BE49-F238E27FC236}">
                <a16:creationId xmlns:a16="http://schemas.microsoft.com/office/drawing/2014/main" id="{F1DE92D1-EFE5-B1A4-9A7B-E8FAB5A5479B}"/>
              </a:ext>
            </a:extLst>
          </p:cNvPr>
          <p:cNvCxnSpPr>
            <a:cxnSpLocks/>
          </p:cNvCxnSpPr>
          <p:nvPr/>
        </p:nvCxnSpPr>
        <p:spPr>
          <a:xfrm>
            <a:off x="4728951" y="733604"/>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09A7A157-A61F-9617-019C-DE217259B153}"/>
              </a:ext>
            </a:extLst>
          </p:cNvPr>
          <p:cNvSpPr txBox="1"/>
          <p:nvPr/>
        </p:nvSpPr>
        <p:spPr>
          <a:xfrm>
            <a:off x="4621417" y="1480268"/>
            <a:ext cx="2015520" cy="761747"/>
          </a:xfrm>
          <a:prstGeom prst="rect">
            <a:avLst/>
          </a:prstGeom>
          <a:noFill/>
        </p:spPr>
        <p:txBody>
          <a:bodyPr wrap="square" lIns="180000" rIns="180000">
            <a:noAutofit/>
          </a:bodyPr>
          <a:lstStyle/>
          <a:p>
            <a:pPr algn="ctr">
              <a:spcAft>
                <a:spcPts val="300"/>
              </a:spcAft>
            </a:pPr>
            <a:r>
              <a:rPr lang="en-US" sz="1100" b="1" dirty="0">
                <a:solidFill>
                  <a:schemeClr val="accent1"/>
                </a:solidFill>
              </a:rPr>
              <a:t>Somsak </a:t>
            </a:r>
            <a:r>
              <a:rPr lang="en-US" sz="1100" b="1" dirty="0" err="1">
                <a:solidFill>
                  <a:schemeClr val="accent1"/>
                </a:solidFill>
              </a:rPr>
              <a:t>Chunharas</a:t>
            </a:r>
            <a:r>
              <a:rPr lang="en-US" sz="1100" b="1" dirty="0">
                <a:solidFill>
                  <a:schemeClr val="accent1"/>
                </a:solidFill>
              </a:rPr>
              <a:t> </a:t>
            </a:r>
            <a:endParaRPr lang="en-US" sz="1100" dirty="0">
              <a:solidFill>
                <a:schemeClr val="tx2"/>
              </a:solidFill>
            </a:endParaRPr>
          </a:p>
          <a:p>
            <a:pPr algn="ctr">
              <a:spcAft>
                <a:spcPts val="300"/>
              </a:spcAft>
            </a:pPr>
            <a:r>
              <a:rPr lang="en-US" sz="900" b="1" dirty="0">
                <a:solidFill>
                  <a:schemeClr val="tx2"/>
                </a:solidFill>
              </a:rPr>
              <a:t>President (co-chair) </a:t>
            </a:r>
            <a:endParaRPr lang="en-US" sz="900" dirty="0">
              <a:solidFill>
                <a:schemeClr val="tx2"/>
              </a:solidFill>
            </a:endParaRPr>
          </a:p>
          <a:p>
            <a:pPr algn="ctr">
              <a:spcAft>
                <a:spcPts val="300"/>
              </a:spcAft>
            </a:pPr>
            <a:r>
              <a:rPr lang="en-US" sz="900" dirty="0">
                <a:solidFill>
                  <a:schemeClr val="tx2"/>
                </a:solidFill>
              </a:rPr>
              <a:t>National Health Foundation</a:t>
            </a:r>
          </a:p>
          <a:p>
            <a:pPr algn="ctr">
              <a:spcAft>
                <a:spcPts val="300"/>
              </a:spcAft>
            </a:pPr>
            <a:r>
              <a:rPr lang="en-US" sz="900" dirty="0">
                <a:solidFill>
                  <a:schemeClr val="accent1"/>
                </a:solidFill>
              </a:rPr>
              <a:t>Thailand</a:t>
            </a:r>
          </a:p>
        </p:txBody>
      </p:sp>
      <p:sp>
        <p:nvSpPr>
          <p:cNvPr id="112" name="TextBox 111">
            <a:extLst>
              <a:ext uri="{FF2B5EF4-FFF2-40B4-BE49-F238E27FC236}">
                <a16:creationId xmlns:a16="http://schemas.microsoft.com/office/drawing/2014/main" id="{40BAE3BA-C588-C268-8950-6193CC76C4CF}"/>
              </a:ext>
            </a:extLst>
          </p:cNvPr>
          <p:cNvSpPr txBox="1"/>
          <p:nvPr/>
        </p:nvSpPr>
        <p:spPr>
          <a:xfrm>
            <a:off x="4623013" y="2458955"/>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National Health </a:t>
            </a:r>
            <a:br>
              <a:rPr lang="en-US" sz="700" dirty="0">
                <a:solidFill>
                  <a:schemeClr val="tx2"/>
                </a:solidFill>
              </a:rPr>
            </a:br>
            <a:r>
              <a:rPr lang="en-US" sz="700" dirty="0">
                <a:solidFill>
                  <a:schemeClr val="tx2"/>
                </a:solidFill>
              </a:rPr>
              <a:t>Foundation Thailand</a:t>
            </a:r>
          </a:p>
        </p:txBody>
      </p:sp>
      <p:sp>
        <p:nvSpPr>
          <p:cNvPr id="113" name="Rectangle 112">
            <a:extLst>
              <a:ext uri="{FF2B5EF4-FFF2-40B4-BE49-F238E27FC236}">
                <a16:creationId xmlns:a16="http://schemas.microsoft.com/office/drawing/2014/main" id="{7B4C0159-4705-9C22-395E-02541ADD4113}"/>
              </a:ext>
            </a:extLst>
          </p:cNvPr>
          <p:cNvSpPr/>
          <p:nvPr/>
        </p:nvSpPr>
        <p:spPr>
          <a:xfrm>
            <a:off x="6768117" y="642264"/>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DD6DE58D-3566-910A-DA88-B969C737D911}"/>
              </a:ext>
            </a:extLst>
          </p:cNvPr>
          <p:cNvCxnSpPr>
            <a:cxnSpLocks/>
          </p:cNvCxnSpPr>
          <p:nvPr/>
        </p:nvCxnSpPr>
        <p:spPr>
          <a:xfrm>
            <a:off x="6875651" y="733604"/>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D1914804-634F-FB20-972E-3C77E8B05DCF}"/>
              </a:ext>
            </a:extLst>
          </p:cNvPr>
          <p:cNvSpPr txBox="1"/>
          <p:nvPr/>
        </p:nvSpPr>
        <p:spPr>
          <a:xfrm>
            <a:off x="6768118" y="1480268"/>
            <a:ext cx="2015520" cy="900246"/>
          </a:xfrm>
          <a:prstGeom prst="rect">
            <a:avLst/>
          </a:prstGeom>
          <a:noFill/>
        </p:spPr>
        <p:txBody>
          <a:bodyPr wrap="square" lIns="180000" rIns="180000">
            <a:noAutofit/>
          </a:bodyPr>
          <a:lstStyle/>
          <a:p>
            <a:pPr algn="ctr">
              <a:spcAft>
                <a:spcPts val="300"/>
              </a:spcAft>
            </a:pPr>
            <a:r>
              <a:rPr lang="en-US" sz="1100" b="1" dirty="0">
                <a:solidFill>
                  <a:schemeClr val="accent1"/>
                </a:solidFill>
              </a:rPr>
              <a:t>Tikki </a:t>
            </a:r>
            <a:r>
              <a:rPr lang="en-US" sz="1100" b="1" dirty="0" err="1">
                <a:solidFill>
                  <a:schemeClr val="accent1"/>
                </a:solidFill>
              </a:rPr>
              <a:t>Pangestu</a:t>
            </a:r>
            <a:endParaRPr lang="en-US" sz="1100" dirty="0">
              <a:solidFill>
                <a:schemeClr val="tx2"/>
              </a:solidFill>
            </a:endParaRPr>
          </a:p>
          <a:p>
            <a:pPr algn="ctr">
              <a:spcAft>
                <a:spcPts val="300"/>
              </a:spcAft>
            </a:pPr>
            <a:r>
              <a:rPr lang="en-US" sz="900" b="1" dirty="0">
                <a:solidFill>
                  <a:schemeClr val="tx2"/>
                </a:solidFill>
              </a:rPr>
              <a:t>Visiting Professor, Yong Loo Lin School of Medicine</a:t>
            </a:r>
            <a:endParaRPr lang="en-US" sz="900" dirty="0">
              <a:solidFill>
                <a:schemeClr val="tx2"/>
              </a:solidFill>
            </a:endParaRPr>
          </a:p>
          <a:p>
            <a:pPr algn="ctr">
              <a:spcAft>
                <a:spcPts val="300"/>
              </a:spcAft>
            </a:pPr>
            <a:r>
              <a:rPr lang="en-US" sz="900" dirty="0">
                <a:solidFill>
                  <a:schemeClr val="tx2"/>
                </a:solidFill>
              </a:rPr>
              <a:t>National University of Singapore</a:t>
            </a:r>
          </a:p>
          <a:p>
            <a:pPr algn="ctr">
              <a:spcAft>
                <a:spcPts val="300"/>
              </a:spcAft>
            </a:pPr>
            <a:r>
              <a:rPr lang="en-US" sz="900" dirty="0">
                <a:solidFill>
                  <a:schemeClr val="accent1"/>
                </a:solidFill>
              </a:rPr>
              <a:t>Singapore</a:t>
            </a:r>
          </a:p>
        </p:txBody>
      </p:sp>
      <p:sp>
        <p:nvSpPr>
          <p:cNvPr id="117" name="TextBox 116">
            <a:extLst>
              <a:ext uri="{FF2B5EF4-FFF2-40B4-BE49-F238E27FC236}">
                <a16:creationId xmlns:a16="http://schemas.microsoft.com/office/drawing/2014/main" id="{FB9213FC-E598-736D-E35F-E9C362BB8780}"/>
              </a:ext>
            </a:extLst>
          </p:cNvPr>
          <p:cNvSpPr txBox="1"/>
          <p:nvPr/>
        </p:nvSpPr>
        <p:spPr>
          <a:xfrm>
            <a:off x="6769713" y="2458955"/>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National University </a:t>
            </a:r>
            <a:br>
              <a:rPr lang="en-US" sz="700" dirty="0">
                <a:solidFill>
                  <a:schemeClr val="tx2"/>
                </a:solidFill>
              </a:rPr>
            </a:br>
            <a:r>
              <a:rPr lang="en-US" sz="700" dirty="0">
                <a:solidFill>
                  <a:schemeClr val="tx2"/>
                </a:solidFill>
              </a:rPr>
              <a:t>of Singapore</a:t>
            </a:r>
          </a:p>
        </p:txBody>
      </p:sp>
      <p:sp>
        <p:nvSpPr>
          <p:cNvPr id="118" name="Rectangle 117">
            <a:extLst>
              <a:ext uri="{FF2B5EF4-FFF2-40B4-BE49-F238E27FC236}">
                <a16:creationId xmlns:a16="http://schemas.microsoft.com/office/drawing/2014/main" id="{BECA3C31-7203-094F-BE2A-E80483CC960F}"/>
              </a:ext>
            </a:extLst>
          </p:cNvPr>
          <p:cNvSpPr/>
          <p:nvPr/>
        </p:nvSpPr>
        <p:spPr>
          <a:xfrm>
            <a:off x="360112" y="2945124"/>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BE9A4D9A-F5B3-93D7-869E-310FC061E09A}"/>
              </a:ext>
            </a:extLst>
          </p:cNvPr>
          <p:cNvCxnSpPr>
            <a:cxnSpLocks/>
          </p:cNvCxnSpPr>
          <p:nvPr/>
        </p:nvCxnSpPr>
        <p:spPr>
          <a:xfrm>
            <a:off x="467647" y="3036464"/>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21094F21-EF61-8C28-3818-F004F9BAEE14}"/>
              </a:ext>
            </a:extLst>
          </p:cNvPr>
          <p:cNvSpPr txBox="1"/>
          <p:nvPr/>
        </p:nvSpPr>
        <p:spPr>
          <a:xfrm>
            <a:off x="360113" y="3783127"/>
            <a:ext cx="2015520" cy="761747"/>
          </a:xfrm>
          <a:prstGeom prst="rect">
            <a:avLst/>
          </a:prstGeom>
          <a:noFill/>
        </p:spPr>
        <p:txBody>
          <a:bodyPr wrap="square" lIns="180000" rIns="180000">
            <a:noAutofit/>
          </a:bodyPr>
          <a:lstStyle/>
          <a:p>
            <a:pPr algn="ctr">
              <a:spcAft>
                <a:spcPts val="300"/>
              </a:spcAft>
            </a:pPr>
            <a:r>
              <a:rPr lang="en-US" sz="1100" b="1" dirty="0">
                <a:solidFill>
                  <a:schemeClr val="accent1"/>
                </a:solidFill>
              </a:rPr>
              <a:t>Miriam Orcutt</a:t>
            </a:r>
            <a:endParaRPr lang="en-US" sz="1100" dirty="0">
              <a:solidFill>
                <a:schemeClr val="tx2"/>
              </a:solidFill>
            </a:endParaRPr>
          </a:p>
          <a:p>
            <a:pPr algn="ctr">
              <a:spcAft>
                <a:spcPts val="300"/>
              </a:spcAft>
            </a:pPr>
            <a:r>
              <a:rPr lang="en-US" sz="900" b="1" dirty="0">
                <a:solidFill>
                  <a:schemeClr val="tx2"/>
                </a:solidFill>
              </a:rPr>
              <a:t>Technical Officer</a:t>
            </a:r>
            <a:endParaRPr lang="en-US" sz="900" dirty="0">
              <a:solidFill>
                <a:schemeClr val="tx2"/>
              </a:solidFill>
            </a:endParaRPr>
          </a:p>
          <a:p>
            <a:pPr algn="ctr">
              <a:spcAft>
                <a:spcPts val="300"/>
              </a:spcAft>
            </a:pPr>
            <a:r>
              <a:rPr lang="en-US" sz="900" dirty="0">
                <a:solidFill>
                  <a:schemeClr val="tx2"/>
                </a:solidFill>
              </a:rPr>
              <a:t>Health and Migration</a:t>
            </a:r>
          </a:p>
          <a:p>
            <a:pPr algn="ctr">
              <a:spcAft>
                <a:spcPts val="300"/>
              </a:spcAft>
            </a:pPr>
            <a:r>
              <a:rPr lang="en-US" sz="900" dirty="0">
                <a:solidFill>
                  <a:schemeClr val="accent1"/>
                </a:solidFill>
              </a:rPr>
              <a:t>WHO</a:t>
            </a:r>
          </a:p>
        </p:txBody>
      </p:sp>
      <p:sp>
        <p:nvSpPr>
          <p:cNvPr id="122" name="TextBox 121">
            <a:extLst>
              <a:ext uri="{FF2B5EF4-FFF2-40B4-BE49-F238E27FC236}">
                <a16:creationId xmlns:a16="http://schemas.microsoft.com/office/drawing/2014/main" id="{7A6438D3-A256-488E-1AEB-267CCDBF212F}"/>
              </a:ext>
            </a:extLst>
          </p:cNvPr>
          <p:cNvSpPr txBox="1"/>
          <p:nvPr/>
        </p:nvSpPr>
        <p:spPr>
          <a:xfrm>
            <a:off x="361709" y="4761815"/>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Canadian Association </a:t>
            </a:r>
            <a:br>
              <a:rPr lang="en-US" sz="700" dirty="0">
                <a:solidFill>
                  <a:schemeClr val="tx2"/>
                </a:solidFill>
              </a:rPr>
            </a:br>
            <a:r>
              <a:rPr lang="en-US" sz="700" dirty="0">
                <a:solidFill>
                  <a:schemeClr val="tx2"/>
                </a:solidFill>
              </a:rPr>
              <a:t>for Global Health</a:t>
            </a:r>
          </a:p>
        </p:txBody>
      </p:sp>
      <p:sp>
        <p:nvSpPr>
          <p:cNvPr id="123" name="Rectangle 122">
            <a:extLst>
              <a:ext uri="{FF2B5EF4-FFF2-40B4-BE49-F238E27FC236}">
                <a16:creationId xmlns:a16="http://schemas.microsoft.com/office/drawing/2014/main" id="{9EBC271F-3213-7B2C-5B99-A30A6E4F9DED}"/>
              </a:ext>
            </a:extLst>
          </p:cNvPr>
          <p:cNvSpPr/>
          <p:nvPr/>
        </p:nvSpPr>
        <p:spPr>
          <a:xfrm>
            <a:off x="2488447" y="2945124"/>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008CF600-BAB3-7CFF-817F-47996B09115E}"/>
              </a:ext>
            </a:extLst>
          </p:cNvPr>
          <p:cNvCxnSpPr>
            <a:cxnSpLocks/>
          </p:cNvCxnSpPr>
          <p:nvPr/>
        </p:nvCxnSpPr>
        <p:spPr>
          <a:xfrm>
            <a:off x="2595982" y="3036464"/>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CBB7D647-1596-A709-E389-B0156D95F478}"/>
              </a:ext>
            </a:extLst>
          </p:cNvPr>
          <p:cNvSpPr txBox="1"/>
          <p:nvPr/>
        </p:nvSpPr>
        <p:spPr>
          <a:xfrm>
            <a:off x="2488448" y="3783127"/>
            <a:ext cx="2015520" cy="1038746"/>
          </a:xfrm>
          <a:prstGeom prst="rect">
            <a:avLst/>
          </a:prstGeom>
          <a:noFill/>
        </p:spPr>
        <p:txBody>
          <a:bodyPr wrap="square" lIns="180000" rIns="180000">
            <a:noAutofit/>
          </a:bodyPr>
          <a:lstStyle/>
          <a:p>
            <a:pPr algn="ctr">
              <a:spcAft>
                <a:spcPts val="300"/>
              </a:spcAft>
            </a:pPr>
            <a:r>
              <a:rPr lang="en-US" sz="1100" b="1" dirty="0">
                <a:solidFill>
                  <a:schemeClr val="accent1"/>
                </a:solidFill>
              </a:rPr>
              <a:t>Robert F Terry</a:t>
            </a:r>
            <a:endParaRPr lang="en-US" sz="1100" dirty="0">
              <a:solidFill>
                <a:schemeClr val="tx2"/>
              </a:solidFill>
            </a:endParaRPr>
          </a:p>
          <a:p>
            <a:pPr algn="ctr">
              <a:spcAft>
                <a:spcPts val="300"/>
              </a:spcAft>
            </a:pPr>
            <a:r>
              <a:rPr lang="en-US" sz="900" b="1" dirty="0">
                <a:solidFill>
                  <a:schemeClr val="tx2"/>
                </a:solidFill>
              </a:rPr>
              <a:t>Manager of Research Policy</a:t>
            </a:r>
            <a:endParaRPr lang="en-US" sz="900" dirty="0">
              <a:solidFill>
                <a:schemeClr val="tx2"/>
              </a:solidFill>
            </a:endParaRPr>
          </a:p>
          <a:p>
            <a:pPr algn="ctr">
              <a:spcAft>
                <a:spcPts val="300"/>
              </a:spcAft>
            </a:pPr>
            <a:r>
              <a:rPr lang="en-US" sz="900" dirty="0">
                <a:solidFill>
                  <a:schemeClr val="tx2"/>
                </a:solidFill>
              </a:rPr>
              <a:t>Special </a:t>
            </a:r>
            <a:r>
              <a:rPr lang="en-US" sz="900" dirty="0" err="1">
                <a:solidFill>
                  <a:schemeClr val="tx2"/>
                </a:solidFill>
              </a:rPr>
              <a:t>Programme</a:t>
            </a:r>
            <a:r>
              <a:rPr lang="en-US" sz="900" dirty="0">
                <a:solidFill>
                  <a:schemeClr val="tx2"/>
                </a:solidFill>
              </a:rPr>
              <a:t> for Research and Training in Tropical Diseases (TDR)</a:t>
            </a:r>
          </a:p>
          <a:p>
            <a:pPr algn="ctr">
              <a:spcAft>
                <a:spcPts val="300"/>
              </a:spcAft>
            </a:pPr>
            <a:r>
              <a:rPr lang="en-US" sz="900" dirty="0">
                <a:solidFill>
                  <a:schemeClr val="accent1"/>
                </a:solidFill>
              </a:rPr>
              <a:t>WHO</a:t>
            </a:r>
          </a:p>
        </p:txBody>
      </p:sp>
      <p:sp>
        <p:nvSpPr>
          <p:cNvPr id="127" name="TextBox 126">
            <a:extLst>
              <a:ext uri="{FF2B5EF4-FFF2-40B4-BE49-F238E27FC236}">
                <a16:creationId xmlns:a16="http://schemas.microsoft.com/office/drawing/2014/main" id="{A054785F-D44F-813B-81DC-483F31FB914A}"/>
              </a:ext>
            </a:extLst>
          </p:cNvPr>
          <p:cNvSpPr txBox="1"/>
          <p:nvPr/>
        </p:nvSpPr>
        <p:spPr>
          <a:xfrm>
            <a:off x="2490044" y="4761815"/>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TDR Global</a:t>
            </a:r>
          </a:p>
        </p:txBody>
      </p:sp>
      <p:sp>
        <p:nvSpPr>
          <p:cNvPr id="128" name="Rectangle 127">
            <a:extLst>
              <a:ext uri="{FF2B5EF4-FFF2-40B4-BE49-F238E27FC236}">
                <a16:creationId xmlns:a16="http://schemas.microsoft.com/office/drawing/2014/main" id="{52EF5ABF-D800-5B65-1C63-E4425FFEB150}"/>
              </a:ext>
            </a:extLst>
          </p:cNvPr>
          <p:cNvSpPr/>
          <p:nvPr/>
        </p:nvSpPr>
        <p:spPr>
          <a:xfrm>
            <a:off x="4611502" y="2939823"/>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426E2110-63AD-32A0-13AE-DDFF13243FA2}"/>
              </a:ext>
            </a:extLst>
          </p:cNvPr>
          <p:cNvCxnSpPr>
            <a:cxnSpLocks/>
          </p:cNvCxnSpPr>
          <p:nvPr/>
        </p:nvCxnSpPr>
        <p:spPr>
          <a:xfrm>
            <a:off x="4719037" y="3031162"/>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08898C37-BB84-290C-5D34-2A71F6FE5ECD}"/>
              </a:ext>
            </a:extLst>
          </p:cNvPr>
          <p:cNvSpPr txBox="1"/>
          <p:nvPr/>
        </p:nvSpPr>
        <p:spPr>
          <a:xfrm>
            <a:off x="4611504" y="3777826"/>
            <a:ext cx="2015520" cy="900246"/>
          </a:xfrm>
          <a:prstGeom prst="rect">
            <a:avLst/>
          </a:prstGeom>
          <a:noFill/>
        </p:spPr>
        <p:txBody>
          <a:bodyPr wrap="square" lIns="180000" rIns="180000">
            <a:noAutofit/>
          </a:bodyPr>
          <a:lstStyle/>
          <a:p>
            <a:pPr algn="ctr">
              <a:spcAft>
                <a:spcPts val="300"/>
              </a:spcAft>
            </a:pPr>
            <a:r>
              <a:rPr lang="en-US" sz="1100" b="1" dirty="0">
                <a:solidFill>
                  <a:schemeClr val="accent1"/>
                </a:solidFill>
              </a:rPr>
              <a:t>Sarah </a:t>
            </a:r>
            <a:r>
              <a:rPr lang="en-US" sz="1100" b="1" dirty="0" err="1">
                <a:solidFill>
                  <a:schemeClr val="accent1"/>
                </a:solidFill>
              </a:rPr>
              <a:t>Charnaud</a:t>
            </a:r>
            <a:endParaRPr lang="en-US" sz="1100" dirty="0">
              <a:solidFill>
                <a:schemeClr val="tx2"/>
              </a:solidFill>
            </a:endParaRPr>
          </a:p>
          <a:p>
            <a:pPr algn="ctr">
              <a:spcAft>
                <a:spcPts val="300"/>
              </a:spcAft>
            </a:pPr>
            <a:r>
              <a:rPr lang="en-US" sz="900" b="1" dirty="0">
                <a:solidFill>
                  <a:schemeClr val="tx2"/>
                </a:solidFill>
              </a:rPr>
              <a:t>Technical Officer </a:t>
            </a:r>
            <a:endParaRPr lang="en-US" sz="900" dirty="0">
              <a:solidFill>
                <a:schemeClr val="tx2"/>
              </a:solidFill>
            </a:endParaRPr>
          </a:p>
          <a:p>
            <a:pPr algn="ctr">
              <a:spcAft>
                <a:spcPts val="300"/>
              </a:spcAft>
            </a:pPr>
            <a:r>
              <a:rPr lang="en-US" sz="900" dirty="0">
                <a:solidFill>
                  <a:schemeClr val="tx2"/>
                </a:solidFill>
              </a:rPr>
              <a:t>Emerging Technology, Research Prioritization &amp; Support</a:t>
            </a:r>
          </a:p>
          <a:p>
            <a:pPr algn="ctr">
              <a:spcAft>
                <a:spcPts val="300"/>
              </a:spcAft>
            </a:pPr>
            <a:r>
              <a:rPr lang="en-US" sz="900" dirty="0">
                <a:solidFill>
                  <a:schemeClr val="accent1"/>
                </a:solidFill>
              </a:rPr>
              <a:t>WHO</a:t>
            </a:r>
          </a:p>
        </p:txBody>
      </p:sp>
      <p:sp>
        <p:nvSpPr>
          <p:cNvPr id="132" name="TextBox 131">
            <a:extLst>
              <a:ext uri="{FF2B5EF4-FFF2-40B4-BE49-F238E27FC236}">
                <a16:creationId xmlns:a16="http://schemas.microsoft.com/office/drawing/2014/main" id="{D9A0BF87-82D7-B2B4-E38B-9238875BEE9C}"/>
              </a:ext>
            </a:extLst>
          </p:cNvPr>
          <p:cNvSpPr txBox="1"/>
          <p:nvPr/>
        </p:nvSpPr>
        <p:spPr>
          <a:xfrm>
            <a:off x="4613099" y="4756513"/>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LinkedIn</a:t>
            </a:r>
          </a:p>
        </p:txBody>
      </p:sp>
      <p:sp>
        <p:nvSpPr>
          <p:cNvPr id="133" name="Rectangle 132">
            <a:extLst>
              <a:ext uri="{FF2B5EF4-FFF2-40B4-BE49-F238E27FC236}">
                <a16:creationId xmlns:a16="http://schemas.microsoft.com/office/drawing/2014/main" id="{D9538895-4E06-2AA7-5607-E1C6F1BF6C79}"/>
              </a:ext>
            </a:extLst>
          </p:cNvPr>
          <p:cNvSpPr/>
          <p:nvPr/>
        </p:nvSpPr>
        <p:spPr>
          <a:xfrm>
            <a:off x="6749751" y="2949446"/>
            <a:ext cx="2015521" cy="2190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2DC176B0-CB99-D473-00C7-8318441095D7}"/>
              </a:ext>
            </a:extLst>
          </p:cNvPr>
          <p:cNvCxnSpPr>
            <a:cxnSpLocks/>
          </p:cNvCxnSpPr>
          <p:nvPr/>
        </p:nvCxnSpPr>
        <p:spPr>
          <a:xfrm>
            <a:off x="6857286" y="3040786"/>
            <a:ext cx="1800452" cy="0"/>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78F69B7B-32C4-53DD-F983-087A95527AFE}"/>
              </a:ext>
            </a:extLst>
          </p:cNvPr>
          <p:cNvSpPr txBox="1"/>
          <p:nvPr/>
        </p:nvSpPr>
        <p:spPr>
          <a:xfrm>
            <a:off x="6749752" y="3787449"/>
            <a:ext cx="2015520" cy="761747"/>
          </a:xfrm>
          <a:prstGeom prst="rect">
            <a:avLst/>
          </a:prstGeom>
          <a:noFill/>
        </p:spPr>
        <p:txBody>
          <a:bodyPr wrap="square" lIns="180000" rIns="180000">
            <a:noAutofit/>
          </a:bodyPr>
          <a:lstStyle/>
          <a:p>
            <a:pPr algn="ctr">
              <a:spcAft>
                <a:spcPts val="300"/>
              </a:spcAft>
            </a:pPr>
            <a:r>
              <a:rPr lang="en-US" sz="1100" b="1" dirty="0">
                <a:solidFill>
                  <a:schemeClr val="accent1"/>
                </a:solidFill>
              </a:rPr>
              <a:t>Tarang Sharma</a:t>
            </a:r>
            <a:endParaRPr lang="en-US" sz="1100" dirty="0">
              <a:solidFill>
                <a:schemeClr val="tx2"/>
              </a:solidFill>
            </a:endParaRPr>
          </a:p>
          <a:p>
            <a:pPr algn="ctr">
              <a:spcAft>
                <a:spcPts val="300"/>
              </a:spcAft>
            </a:pPr>
            <a:r>
              <a:rPr lang="en-US" sz="900" b="1" dirty="0">
                <a:solidFill>
                  <a:schemeClr val="tx2"/>
                </a:solidFill>
              </a:rPr>
              <a:t>Technical Officer</a:t>
            </a:r>
            <a:endParaRPr lang="en-US" sz="900" dirty="0">
              <a:solidFill>
                <a:schemeClr val="tx2"/>
              </a:solidFill>
            </a:endParaRPr>
          </a:p>
          <a:p>
            <a:pPr algn="ctr">
              <a:spcAft>
                <a:spcPts val="300"/>
              </a:spcAft>
            </a:pPr>
            <a:r>
              <a:rPr lang="en-US" sz="900" dirty="0">
                <a:solidFill>
                  <a:schemeClr val="tx2"/>
                </a:solidFill>
              </a:rPr>
              <a:t>Novel Medicines Platform &amp; HTA</a:t>
            </a:r>
          </a:p>
          <a:p>
            <a:pPr algn="ctr">
              <a:spcAft>
                <a:spcPts val="300"/>
              </a:spcAft>
            </a:pPr>
            <a:r>
              <a:rPr lang="en-US" sz="900" dirty="0">
                <a:solidFill>
                  <a:schemeClr val="accent1"/>
                </a:solidFill>
              </a:rPr>
              <a:t>WHO</a:t>
            </a:r>
          </a:p>
        </p:txBody>
      </p:sp>
      <p:sp>
        <p:nvSpPr>
          <p:cNvPr id="137" name="TextBox 136">
            <a:extLst>
              <a:ext uri="{FF2B5EF4-FFF2-40B4-BE49-F238E27FC236}">
                <a16:creationId xmlns:a16="http://schemas.microsoft.com/office/drawing/2014/main" id="{B901C6E9-1FD1-1D99-1058-52ED59F16FED}"/>
              </a:ext>
            </a:extLst>
          </p:cNvPr>
          <p:cNvSpPr txBox="1"/>
          <p:nvPr/>
        </p:nvSpPr>
        <p:spPr>
          <a:xfrm>
            <a:off x="6751348" y="4766136"/>
            <a:ext cx="2012328" cy="352173"/>
          </a:xfrm>
          <a:prstGeom prst="rect">
            <a:avLst/>
          </a:prstGeom>
          <a:noFill/>
        </p:spPr>
        <p:txBody>
          <a:bodyPr wrap="square" lIns="0" tIns="0" rIns="0" bIns="72000" anchor="b" anchorCtr="0">
            <a:noAutofit/>
          </a:bodyPr>
          <a:lstStyle/>
          <a:p>
            <a:pPr algn="ctr"/>
            <a:r>
              <a:rPr lang="en-US" sz="700" dirty="0">
                <a:solidFill>
                  <a:schemeClr val="tx2"/>
                </a:solidFill>
              </a:rPr>
              <a:t>Photo credit: ResearchGate</a:t>
            </a:r>
          </a:p>
        </p:txBody>
      </p:sp>
      <p:pic>
        <p:nvPicPr>
          <p:cNvPr id="151" name="Picture 12">
            <a:extLst>
              <a:ext uri="{FF2B5EF4-FFF2-40B4-BE49-F238E27FC236}">
                <a16:creationId xmlns:a16="http://schemas.microsoft.com/office/drawing/2014/main" id="{61F16F2B-49F4-BE9A-2933-6F1A61DD77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63" r="13099" b="23699"/>
          <a:stretch/>
        </p:blipFill>
        <p:spPr bwMode="auto">
          <a:xfrm>
            <a:off x="1097872" y="862548"/>
            <a:ext cx="540000" cy="540000"/>
          </a:xfrm>
          <a:prstGeom prst="ellipse">
            <a:avLst/>
          </a:prstGeom>
          <a:ln>
            <a:noFill/>
          </a:ln>
          <a:effectLst>
            <a:outerShdw blurRad="63500" sx="102000" sy="102000" algn="ctr"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153" name="Picture 10">
            <a:extLst>
              <a:ext uri="{FF2B5EF4-FFF2-40B4-BE49-F238E27FC236}">
                <a16:creationId xmlns:a16="http://schemas.microsoft.com/office/drawing/2014/main" id="{74DF4682-2578-9CEE-A2FC-2DB534DE60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62"/>
          <a:stretch/>
        </p:blipFill>
        <p:spPr bwMode="auto">
          <a:xfrm>
            <a:off x="3226207" y="880213"/>
            <a:ext cx="540000" cy="540000"/>
          </a:xfrm>
          <a:prstGeom prst="ellipse">
            <a:avLst/>
          </a:prstGeom>
          <a:ln>
            <a:noFill/>
          </a:ln>
          <a:effectLst>
            <a:outerShdw blurRad="63500" sx="102000" sy="102000" algn="ctr"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155" name="Picture 154">
            <a:extLst>
              <a:ext uri="{FF2B5EF4-FFF2-40B4-BE49-F238E27FC236}">
                <a16:creationId xmlns:a16="http://schemas.microsoft.com/office/drawing/2014/main" id="{D88F67BA-7920-4B16-B5A4-624CAC8319D6}"/>
              </a:ext>
            </a:extLst>
          </p:cNvPr>
          <p:cNvPicPr>
            <a:picLocks noChangeAspect="1"/>
          </p:cNvPicPr>
          <p:nvPr/>
        </p:nvPicPr>
        <p:blipFill>
          <a:blip r:embed="rId4"/>
          <a:srcRect l="18792" t="2700" r="28693" b="54281"/>
          <a:stretch/>
        </p:blipFill>
        <p:spPr>
          <a:xfrm>
            <a:off x="5349262" y="880212"/>
            <a:ext cx="540000" cy="540000"/>
          </a:xfrm>
          <a:prstGeom prst="ellipse">
            <a:avLst/>
          </a:prstGeom>
          <a:ln>
            <a:noFill/>
          </a:ln>
          <a:effectLst>
            <a:outerShdw blurRad="63500" sx="102000" sy="102000" algn="ctr" rotWithShape="0">
              <a:prstClr val="black">
                <a:alpha val="10000"/>
              </a:prstClr>
            </a:outerShdw>
          </a:effectLst>
        </p:spPr>
      </p:pic>
      <p:pic>
        <p:nvPicPr>
          <p:cNvPr id="157" name="Picture 156">
            <a:extLst>
              <a:ext uri="{FF2B5EF4-FFF2-40B4-BE49-F238E27FC236}">
                <a16:creationId xmlns:a16="http://schemas.microsoft.com/office/drawing/2014/main" id="{C625B8F8-F79D-BF9B-CB39-527BDCAEBC96}"/>
              </a:ext>
            </a:extLst>
          </p:cNvPr>
          <p:cNvPicPr>
            <a:picLocks noChangeAspect="1"/>
          </p:cNvPicPr>
          <p:nvPr/>
        </p:nvPicPr>
        <p:blipFill>
          <a:blip r:embed="rId5"/>
          <a:stretch>
            <a:fillRect/>
          </a:stretch>
        </p:blipFill>
        <p:spPr>
          <a:xfrm>
            <a:off x="7487511" y="879633"/>
            <a:ext cx="540000" cy="540000"/>
          </a:xfrm>
          <a:prstGeom prst="ellipse">
            <a:avLst/>
          </a:prstGeom>
          <a:ln>
            <a:noFill/>
          </a:ln>
          <a:effectLst>
            <a:outerShdw blurRad="63500" sx="102000" sy="102000" algn="ctr" rotWithShape="0">
              <a:prstClr val="black">
                <a:alpha val="10000"/>
              </a:prstClr>
            </a:outerShdw>
          </a:effectLst>
        </p:spPr>
      </p:pic>
      <p:pic>
        <p:nvPicPr>
          <p:cNvPr id="159" name="Picture 158">
            <a:extLst>
              <a:ext uri="{FF2B5EF4-FFF2-40B4-BE49-F238E27FC236}">
                <a16:creationId xmlns:a16="http://schemas.microsoft.com/office/drawing/2014/main" id="{0A3B97E1-C49B-DACB-FE69-4ED8FF43ADEF}"/>
              </a:ext>
            </a:extLst>
          </p:cNvPr>
          <p:cNvPicPr>
            <a:picLocks noChangeAspect="1"/>
          </p:cNvPicPr>
          <p:nvPr/>
        </p:nvPicPr>
        <p:blipFill>
          <a:blip r:embed="rId6"/>
          <a:srcRect l="10784" r="15197" b="35008"/>
          <a:stretch/>
        </p:blipFill>
        <p:spPr>
          <a:xfrm>
            <a:off x="1097872" y="3182263"/>
            <a:ext cx="540000" cy="540000"/>
          </a:xfrm>
          <a:prstGeom prst="ellipse">
            <a:avLst/>
          </a:prstGeom>
          <a:ln>
            <a:noFill/>
          </a:ln>
          <a:effectLst>
            <a:outerShdw blurRad="63500" sx="102000" sy="102000" algn="ctr" rotWithShape="0">
              <a:prstClr val="black">
                <a:alpha val="10000"/>
              </a:prstClr>
            </a:outerShdw>
          </a:effectLst>
        </p:spPr>
      </p:pic>
      <p:pic>
        <p:nvPicPr>
          <p:cNvPr id="161" name="Picture 2">
            <a:extLst>
              <a:ext uri="{FF2B5EF4-FFF2-40B4-BE49-F238E27FC236}">
                <a16:creationId xmlns:a16="http://schemas.microsoft.com/office/drawing/2014/main" id="{CD35316D-4451-CE67-ADC0-93AD427955F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226207" y="3182263"/>
            <a:ext cx="540000" cy="540000"/>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163" name="Picture 162">
            <a:extLst>
              <a:ext uri="{FF2B5EF4-FFF2-40B4-BE49-F238E27FC236}">
                <a16:creationId xmlns:a16="http://schemas.microsoft.com/office/drawing/2014/main" id="{94F6D49E-A4FA-6C1C-5CA2-083A6268FC1E}"/>
              </a:ext>
            </a:extLst>
          </p:cNvPr>
          <p:cNvPicPr>
            <a:picLocks noChangeAspect="1"/>
          </p:cNvPicPr>
          <p:nvPr/>
        </p:nvPicPr>
        <p:blipFill>
          <a:blip r:embed="rId9"/>
          <a:srcRect l="8089" t="3911" r="7326" b="5602"/>
          <a:stretch/>
        </p:blipFill>
        <p:spPr>
          <a:xfrm>
            <a:off x="5349262" y="3176605"/>
            <a:ext cx="540000" cy="540000"/>
          </a:xfrm>
          <a:prstGeom prst="ellipse">
            <a:avLst/>
          </a:prstGeom>
          <a:ln>
            <a:noFill/>
          </a:ln>
          <a:effectLst>
            <a:outerShdw blurRad="63500" sx="102000" sy="102000" algn="ctr" rotWithShape="0">
              <a:prstClr val="black">
                <a:alpha val="10000"/>
              </a:prstClr>
            </a:outerShdw>
          </a:effectLst>
        </p:spPr>
      </p:pic>
      <p:pic>
        <p:nvPicPr>
          <p:cNvPr id="165" name="Picture 14">
            <a:extLst>
              <a:ext uri="{FF2B5EF4-FFF2-40B4-BE49-F238E27FC236}">
                <a16:creationId xmlns:a16="http://schemas.microsoft.com/office/drawing/2014/main" id="{47AABE05-1627-A078-6D17-E49DEA3A3D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7511" y="3192824"/>
            <a:ext cx="540000" cy="540000"/>
          </a:xfrm>
          <a:prstGeom prst="ellipse">
            <a:avLst/>
          </a:prstGeom>
          <a:ln>
            <a:noFill/>
          </a:ln>
          <a:effectLst>
            <a:outerShdw blurRad="63500" sx="102000" sy="102000" algn="ctr"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613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3CBB2-6157-BF09-6133-B2E904473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4E25B-2D7C-0E7B-3B47-3B4DFC11E0E2}"/>
              </a:ext>
            </a:extLst>
          </p:cNvPr>
          <p:cNvSpPr>
            <a:spLocks noGrp="1"/>
          </p:cNvSpPr>
          <p:nvPr>
            <p:ph type="ctrTitle"/>
          </p:nvPr>
        </p:nvSpPr>
        <p:spPr>
          <a:xfrm>
            <a:off x="358775" y="934065"/>
            <a:ext cx="8424863" cy="4130233"/>
          </a:xfrm>
        </p:spPr>
        <p:txBody>
          <a:bodyPr>
            <a:noAutofit/>
          </a:bodyPr>
          <a:lstStyle/>
          <a:p>
            <a:r>
              <a:rPr lang="en-US" dirty="0" err="1"/>
              <a:t>Metodologia</a:t>
            </a:r>
            <a:endParaRPr lang="en-US" dirty="0"/>
          </a:p>
        </p:txBody>
      </p:sp>
      <p:sp>
        <p:nvSpPr>
          <p:cNvPr id="6" name="Subtitle 2">
            <a:extLst>
              <a:ext uri="{FF2B5EF4-FFF2-40B4-BE49-F238E27FC236}">
                <a16:creationId xmlns:a16="http://schemas.microsoft.com/office/drawing/2014/main" id="{075829CF-483A-D98E-CE06-66F55E17830A}"/>
              </a:ext>
            </a:extLst>
          </p:cNvPr>
          <p:cNvSpPr>
            <a:spLocks noGrp="1"/>
          </p:cNvSpPr>
          <p:nvPr>
            <p:ph type="subTitle" idx="1"/>
          </p:nvPr>
        </p:nvSpPr>
        <p:spPr>
          <a:xfrm>
            <a:off x="358775" y="613933"/>
            <a:ext cx="8424862" cy="320132"/>
          </a:xfrm>
        </p:spPr>
        <p:txBody>
          <a:bodyPr>
            <a:normAutofit/>
          </a:bodyPr>
          <a:lstStyle/>
          <a:p>
            <a:r>
              <a:rPr lang="en-US" dirty="0" err="1"/>
              <a:t>Capítulo</a:t>
            </a:r>
            <a:r>
              <a:rPr lang="en-US" dirty="0"/>
              <a:t> 4</a:t>
            </a:r>
          </a:p>
        </p:txBody>
      </p:sp>
    </p:spTree>
    <p:extLst>
      <p:ext uri="{BB962C8B-B14F-4D97-AF65-F5344CB8AC3E}">
        <p14:creationId xmlns:p14="http://schemas.microsoft.com/office/powerpoint/2010/main" val="291540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DB27AD-970B-6A73-67A4-386A5FBFA833}"/>
              </a:ext>
            </a:extLst>
          </p:cNvPr>
          <p:cNvSpPr>
            <a:spLocks noGrp="1"/>
          </p:cNvSpPr>
          <p:nvPr>
            <p:ph type="ctrTitle"/>
          </p:nvPr>
        </p:nvSpPr>
        <p:spPr>
          <a:xfrm>
            <a:off x="358775" y="358776"/>
            <a:ext cx="8424863" cy="1342206"/>
          </a:xfrm>
        </p:spPr>
        <p:txBody>
          <a:bodyPr>
            <a:normAutofit/>
          </a:bodyPr>
          <a:lstStyle/>
          <a:p>
            <a:r>
              <a:rPr lang="en-US" dirty="0" err="1"/>
              <a:t>Instruções</a:t>
            </a:r>
            <a:r>
              <a:rPr lang="en-US" dirty="0"/>
              <a:t> da </a:t>
            </a:r>
            <a:r>
              <a:rPr lang="en-US" dirty="0" err="1"/>
              <a:t>apresentação</a:t>
            </a:r>
            <a:r>
              <a:rPr lang="en-US" dirty="0"/>
              <a:t> de slides</a:t>
            </a:r>
          </a:p>
        </p:txBody>
      </p:sp>
      <p:sp>
        <p:nvSpPr>
          <p:cNvPr id="5" name="Subtitle 2">
            <a:extLst>
              <a:ext uri="{FF2B5EF4-FFF2-40B4-BE49-F238E27FC236}">
                <a16:creationId xmlns:a16="http://schemas.microsoft.com/office/drawing/2014/main" id="{F1F9AE90-1EAA-E31A-DE05-BFCC5B32E05C}"/>
              </a:ext>
            </a:extLst>
          </p:cNvPr>
          <p:cNvSpPr>
            <a:spLocks noGrp="1"/>
          </p:cNvSpPr>
          <p:nvPr>
            <p:ph type="subTitle" idx="1"/>
          </p:nvPr>
        </p:nvSpPr>
        <p:spPr>
          <a:xfrm>
            <a:off x="358774" y="1700982"/>
            <a:ext cx="6989763" cy="3440598"/>
          </a:xfrm>
        </p:spPr>
        <p:txBody>
          <a:bodyPr>
            <a:normAutofit lnSpcReduction="10000"/>
          </a:bodyPr>
          <a:lstStyle/>
          <a:p>
            <a:pPr marL="228600" indent="-228600">
              <a:buFont typeface="+mj-lt"/>
              <a:buAutoNum type="arabicPeriod"/>
            </a:pPr>
            <a:r>
              <a:rPr lang="en-US" sz="1200" b="1" dirty="0">
                <a:solidFill>
                  <a:schemeClr val="tx2"/>
                </a:solidFill>
              </a:rPr>
              <a:t>Este template </a:t>
            </a:r>
            <a:r>
              <a:rPr lang="en-US" sz="1200" b="1" dirty="0" err="1">
                <a:solidFill>
                  <a:schemeClr val="tx2"/>
                </a:solidFill>
              </a:rPr>
              <a:t>foi</a:t>
            </a:r>
            <a:r>
              <a:rPr lang="en-US" sz="1200" b="1" dirty="0">
                <a:solidFill>
                  <a:schemeClr val="tx2"/>
                </a:solidFill>
              </a:rPr>
              <a:t> </a:t>
            </a:r>
            <a:r>
              <a:rPr lang="en-US" sz="1200" b="1" dirty="0" err="1">
                <a:solidFill>
                  <a:schemeClr val="tx2"/>
                </a:solidFill>
              </a:rPr>
              <a:t>preparado</a:t>
            </a:r>
            <a:r>
              <a:rPr lang="en-US" sz="1200" b="1" dirty="0">
                <a:solidFill>
                  <a:schemeClr val="tx2"/>
                </a:solidFill>
              </a:rPr>
              <a:t> pela </a:t>
            </a:r>
            <a:r>
              <a:rPr lang="en-US" sz="1200" b="1" dirty="0" err="1">
                <a:solidFill>
                  <a:schemeClr val="tx2"/>
                </a:solidFill>
              </a:rPr>
              <a:t>Secretaria</a:t>
            </a:r>
            <a:r>
              <a:rPr lang="en-US" sz="1200" b="1" dirty="0">
                <a:solidFill>
                  <a:schemeClr val="tx2"/>
                </a:solidFill>
              </a:rPr>
              <a:t> do </a:t>
            </a:r>
            <a:r>
              <a:rPr lang="en-US" sz="1200" b="1" dirty="0" err="1">
                <a:solidFill>
                  <a:schemeClr val="tx2"/>
                </a:solidFill>
              </a:rPr>
              <a:t>projeto</a:t>
            </a:r>
            <a:r>
              <a:rPr lang="en-US" sz="1200" b="1" dirty="0">
                <a:solidFill>
                  <a:schemeClr val="tx2"/>
                </a:solidFill>
              </a:rPr>
              <a:t> </a:t>
            </a:r>
            <a:r>
              <a:rPr lang="en-US" sz="1200" b="1" dirty="0" err="1">
                <a:solidFill>
                  <a:schemeClr val="tx2"/>
                </a:solidFill>
              </a:rPr>
              <a:t>na</a:t>
            </a:r>
            <a:r>
              <a:rPr lang="en-US" sz="1200" b="1" dirty="0">
                <a:solidFill>
                  <a:schemeClr val="tx2"/>
                </a:solidFill>
              </a:rPr>
              <a:t> OMS e </a:t>
            </a:r>
            <a:r>
              <a:rPr lang="en-US" sz="1200" b="1" dirty="0" err="1">
                <a:solidFill>
                  <a:schemeClr val="tx2"/>
                </a:solidFill>
              </a:rPr>
              <a:t>tem</a:t>
            </a:r>
            <a:r>
              <a:rPr lang="en-US" sz="1200" b="1" dirty="0">
                <a:solidFill>
                  <a:schemeClr val="tx2"/>
                </a:solidFill>
              </a:rPr>
              <a:t> </a:t>
            </a:r>
            <a:r>
              <a:rPr lang="en-US" sz="1200" b="1" dirty="0" err="1">
                <a:solidFill>
                  <a:schemeClr val="tx2"/>
                </a:solidFill>
              </a:rPr>
              <a:t>como</a:t>
            </a:r>
            <a:r>
              <a:rPr lang="en-US" sz="1200" b="1" dirty="0">
                <a:solidFill>
                  <a:schemeClr val="tx2"/>
                </a:solidFill>
              </a:rPr>
              <a:t> </a:t>
            </a:r>
            <a:r>
              <a:rPr lang="en-US" sz="1200" b="1" dirty="0" err="1">
                <a:solidFill>
                  <a:schemeClr val="tx2"/>
                </a:solidFill>
              </a:rPr>
              <a:t>objetivo</a:t>
            </a:r>
            <a:r>
              <a:rPr lang="en-US" sz="1200" b="1" dirty="0">
                <a:solidFill>
                  <a:schemeClr val="tx2"/>
                </a:solidFill>
              </a:rPr>
              <a:t> </a:t>
            </a:r>
            <a:r>
              <a:rPr lang="en-US" sz="1200" b="1" dirty="0" err="1">
                <a:solidFill>
                  <a:schemeClr val="tx2"/>
                </a:solidFill>
              </a:rPr>
              <a:t>apoiar</a:t>
            </a:r>
            <a:r>
              <a:rPr lang="en-US" sz="1200" b="1" dirty="0">
                <a:solidFill>
                  <a:schemeClr val="tx2"/>
                </a:solidFill>
              </a:rPr>
              <a:t> a </a:t>
            </a:r>
            <a:r>
              <a:rPr lang="en-US" sz="1200" b="1" dirty="0" err="1">
                <a:solidFill>
                  <a:schemeClr val="tx2"/>
                </a:solidFill>
              </a:rPr>
              <a:t>disseminação</a:t>
            </a:r>
            <a:r>
              <a:rPr lang="en-US" sz="1200" b="1" dirty="0">
                <a:solidFill>
                  <a:schemeClr val="tx2"/>
                </a:solidFill>
              </a:rPr>
              <a:t> da Agenda Global de Pesquisa </a:t>
            </a:r>
            <a:r>
              <a:rPr lang="en-US" sz="1200" b="1" dirty="0" err="1">
                <a:solidFill>
                  <a:schemeClr val="tx2"/>
                </a:solidFill>
              </a:rPr>
              <a:t>sobre</a:t>
            </a:r>
            <a:r>
              <a:rPr lang="en-US" sz="1200" b="1" dirty="0">
                <a:solidFill>
                  <a:schemeClr val="tx2"/>
                </a:solidFill>
              </a:rPr>
              <a:t> </a:t>
            </a:r>
            <a:r>
              <a:rPr lang="en-US" sz="1200" b="1" dirty="0" err="1">
                <a:solidFill>
                  <a:schemeClr val="tx2"/>
                </a:solidFill>
              </a:rPr>
              <a:t>Tradução</a:t>
            </a:r>
            <a:r>
              <a:rPr lang="en-US" sz="1200" b="1" dirty="0">
                <a:solidFill>
                  <a:schemeClr val="tx2"/>
                </a:solidFill>
              </a:rPr>
              <a:t> de </a:t>
            </a:r>
            <a:r>
              <a:rPr lang="en-US" sz="1200" b="1" dirty="0" err="1">
                <a:solidFill>
                  <a:schemeClr val="tx2"/>
                </a:solidFill>
              </a:rPr>
              <a:t>Conhecimento</a:t>
            </a:r>
            <a:r>
              <a:rPr lang="en-US" sz="1200" b="1" dirty="0">
                <a:solidFill>
                  <a:schemeClr val="tx2"/>
                </a:solidFill>
              </a:rPr>
              <a:t> e </a:t>
            </a:r>
            <a:r>
              <a:rPr lang="en-US" sz="1200" b="1" dirty="0" err="1">
                <a:solidFill>
                  <a:schemeClr val="tx2"/>
                </a:solidFill>
              </a:rPr>
              <a:t>Políticas</a:t>
            </a:r>
            <a:r>
              <a:rPr lang="en-US" sz="1200" b="1" dirty="0">
                <a:solidFill>
                  <a:schemeClr val="tx2"/>
                </a:solidFill>
              </a:rPr>
              <a:t> </a:t>
            </a:r>
            <a:r>
              <a:rPr lang="en-US" sz="1200" b="1" dirty="0" err="1">
                <a:solidFill>
                  <a:schemeClr val="tx2"/>
                </a:solidFill>
              </a:rPr>
              <a:t>Informadas</a:t>
            </a:r>
            <a:r>
              <a:rPr lang="en-US" sz="1200" b="1" dirty="0">
                <a:solidFill>
                  <a:schemeClr val="tx2"/>
                </a:solidFill>
              </a:rPr>
              <a:t> </a:t>
            </a:r>
            <a:r>
              <a:rPr lang="en-US" sz="1200" b="1" dirty="0" err="1">
                <a:solidFill>
                  <a:schemeClr val="tx2"/>
                </a:solidFill>
              </a:rPr>
              <a:t>por</a:t>
            </a:r>
            <a:r>
              <a:rPr lang="en-US" sz="1200" b="1" dirty="0">
                <a:solidFill>
                  <a:schemeClr val="tx2"/>
                </a:solidFill>
              </a:rPr>
              <a:t> </a:t>
            </a:r>
            <a:r>
              <a:rPr lang="en-US" sz="1200" b="1" dirty="0" err="1">
                <a:solidFill>
                  <a:schemeClr val="tx2"/>
                </a:solidFill>
              </a:rPr>
              <a:t>Evidências</a:t>
            </a:r>
            <a:endParaRPr lang="en-US" sz="1200" b="1" dirty="0">
              <a:solidFill>
                <a:schemeClr val="tx2"/>
              </a:solidFill>
            </a:endParaRPr>
          </a:p>
          <a:p>
            <a:pPr marL="228600" indent="-228600">
              <a:buFont typeface="+mj-lt"/>
              <a:buAutoNum type="arabicPeriod"/>
            </a:pPr>
            <a:endParaRPr lang="en-US" sz="1200" dirty="0">
              <a:solidFill>
                <a:schemeClr val="tx2"/>
              </a:solidFill>
            </a:endParaRPr>
          </a:p>
          <a:p>
            <a:pPr marL="228600" indent="-228600">
              <a:buFont typeface="+mj-lt"/>
              <a:buAutoNum type="arabicPeriod"/>
            </a:pPr>
            <a:r>
              <a:rPr lang="en-US" sz="1200" b="1" dirty="0" err="1">
                <a:solidFill>
                  <a:schemeClr val="tx2"/>
                </a:solidFill>
              </a:rPr>
              <a:t>Licença</a:t>
            </a:r>
            <a:r>
              <a:rPr lang="en-US" sz="1200" b="1" dirty="0">
                <a:solidFill>
                  <a:schemeClr val="tx2"/>
                </a:solidFill>
              </a:rPr>
              <a:t> Creative Commons </a:t>
            </a:r>
            <a:r>
              <a:rPr lang="en-US" sz="1200" dirty="0">
                <a:solidFill>
                  <a:schemeClr val="tx2"/>
                </a:solidFill>
              </a:rPr>
              <a:t>(</a:t>
            </a:r>
            <a:r>
              <a:rPr lang="en-US" sz="1200" u="sng" dirty="0">
                <a:solidFill>
                  <a:schemeClr val="accent1"/>
                </a:solidFill>
              </a:rPr>
              <a:t>CC BY-NC-SA 3.0 IGO</a:t>
            </a:r>
            <a:r>
              <a:rPr lang="en-US" sz="1200" dirty="0">
                <a:solidFill>
                  <a:schemeClr val="tx2"/>
                </a:solidFill>
              </a:rPr>
              <a:t>): </a:t>
            </a:r>
            <a:r>
              <a:rPr lang="pt-BR" sz="1200" dirty="0">
                <a:solidFill>
                  <a:schemeClr val="tx2"/>
                </a:solidFill>
              </a:rPr>
              <a:t>você tem o direito de compartilhar (copiar e redistribuir o material em qualquer suporte ou formato) e adaptar (remixar, transformar, e criar a partir do material) estes</a:t>
            </a:r>
            <a:r>
              <a:rPr lang="en-US" sz="1200" dirty="0">
                <a:solidFill>
                  <a:schemeClr val="tx2"/>
                </a:solidFill>
              </a:rPr>
              <a:t> slides sob </a:t>
            </a:r>
            <a:r>
              <a:rPr lang="en-US" sz="1200" dirty="0" err="1">
                <a:solidFill>
                  <a:schemeClr val="tx2"/>
                </a:solidFill>
              </a:rPr>
              <a:t>os</a:t>
            </a:r>
            <a:r>
              <a:rPr lang="en-US" sz="1200" dirty="0">
                <a:solidFill>
                  <a:schemeClr val="tx2"/>
                </a:solidFill>
              </a:rPr>
              <a:t> </a:t>
            </a:r>
            <a:r>
              <a:rPr lang="en-US" sz="1200" dirty="0" err="1">
                <a:solidFill>
                  <a:schemeClr val="tx2"/>
                </a:solidFill>
              </a:rPr>
              <a:t>seguintes</a:t>
            </a:r>
            <a:r>
              <a:rPr lang="en-US" sz="1200" dirty="0">
                <a:solidFill>
                  <a:schemeClr val="tx2"/>
                </a:solidFill>
              </a:rPr>
              <a:t> </a:t>
            </a:r>
            <a:r>
              <a:rPr lang="en-US" sz="1200" dirty="0" err="1">
                <a:solidFill>
                  <a:schemeClr val="tx2"/>
                </a:solidFill>
              </a:rPr>
              <a:t>termos</a:t>
            </a:r>
            <a:r>
              <a:rPr lang="en-US" sz="1200" dirty="0">
                <a:solidFill>
                  <a:schemeClr val="tx2"/>
                </a:solidFill>
              </a:rPr>
              <a:t>:</a:t>
            </a:r>
          </a:p>
          <a:p>
            <a:pPr marL="228600" indent="-228600">
              <a:buFont typeface="+mj-lt"/>
              <a:buAutoNum type="arabicPeriod"/>
            </a:pPr>
            <a:endParaRPr lang="en-US" sz="1200" dirty="0">
              <a:solidFill>
                <a:schemeClr val="tx2"/>
              </a:solidFill>
            </a:endParaRPr>
          </a:p>
          <a:p>
            <a:pPr marL="571500" lvl="1" indent="-228600" algn="l">
              <a:buFont typeface="Arial" panose="020B0604020202020204" pitchFamily="34" charset="0"/>
              <a:buChar char="•"/>
            </a:pPr>
            <a:r>
              <a:rPr lang="pt-BR" sz="1200" b="1" dirty="0">
                <a:solidFill>
                  <a:schemeClr val="tx2"/>
                </a:solidFill>
              </a:rPr>
              <a:t>Atribuição</a:t>
            </a:r>
            <a:r>
              <a:rPr lang="pt-BR" sz="1200" dirty="0">
                <a:solidFill>
                  <a:schemeClr val="tx2"/>
                </a:solidFill>
              </a:rPr>
              <a:t> — Você deve dar o crédito apropriado , prover um link para a licença e indicar se mudanças foram feitas . Você deve fazê-lo em qualquer circunstância razoável, mas de nenhuma maneira que sugira que o licenciante apoia você ou o seu uso.</a:t>
            </a:r>
          </a:p>
          <a:p>
            <a:pPr marL="571500" lvl="1" indent="-228600" algn="l">
              <a:buFont typeface="Arial" panose="020B0604020202020204" pitchFamily="34" charset="0"/>
              <a:buChar char="•"/>
            </a:pPr>
            <a:r>
              <a:rPr lang="en-US" sz="1200" b="1" dirty="0" err="1">
                <a:solidFill>
                  <a:schemeClr val="tx2"/>
                </a:solidFill>
              </a:rPr>
              <a:t>Não-Comercial</a:t>
            </a:r>
            <a:r>
              <a:rPr lang="en-US" sz="1200" b="1" dirty="0">
                <a:solidFill>
                  <a:schemeClr val="tx2"/>
                </a:solidFill>
              </a:rPr>
              <a:t> </a:t>
            </a:r>
            <a:r>
              <a:rPr lang="en-US" sz="1200" dirty="0">
                <a:solidFill>
                  <a:schemeClr val="tx2"/>
                </a:solidFill>
              </a:rPr>
              <a:t>— </a:t>
            </a:r>
            <a:r>
              <a:rPr lang="pt-BR" sz="1200" dirty="0">
                <a:solidFill>
                  <a:schemeClr val="tx2"/>
                </a:solidFill>
              </a:rPr>
              <a:t>Você não pode usar o material para fins comerciais.</a:t>
            </a:r>
          </a:p>
          <a:p>
            <a:pPr marL="571500" lvl="1" indent="-228600" algn="l">
              <a:buFont typeface="Arial" panose="020B0604020202020204" pitchFamily="34" charset="0"/>
              <a:buChar char="•"/>
            </a:pPr>
            <a:r>
              <a:rPr lang="en-US" sz="1200" b="1" dirty="0" err="1">
                <a:solidFill>
                  <a:schemeClr val="tx2"/>
                </a:solidFill>
              </a:rPr>
              <a:t>CompartilhaIgual</a:t>
            </a:r>
            <a:r>
              <a:rPr lang="en-US" sz="1200" dirty="0">
                <a:solidFill>
                  <a:schemeClr val="tx2"/>
                </a:solidFill>
              </a:rPr>
              <a:t> —</a:t>
            </a:r>
            <a:r>
              <a:rPr lang="pt-BR" sz="1200" dirty="0">
                <a:solidFill>
                  <a:schemeClr val="tx2"/>
                </a:solidFill>
              </a:rPr>
              <a:t>Se você remixar, transformar, ou criar a partir do material, tem de distribuir as suas contribuições sob a mesma licença que o original.</a:t>
            </a:r>
          </a:p>
          <a:p>
            <a:pPr lvl="1" algn="l"/>
            <a:endParaRPr lang="en-US" sz="1200" dirty="0">
              <a:solidFill>
                <a:schemeClr val="tx2"/>
              </a:solidFill>
            </a:endParaRPr>
          </a:p>
          <a:p>
            <a:pPr marL="228600" indent="-228600">
              <a:buFont typeface="+mj-lt"/>
              <a:buAutoNum type="arabicPeriod"/>
            </a:pPr>
            <a:r>
              <a:rPr lang="en-US" sz="1200" b="1" dirty="0" err="1">
                <a:solidFill>
                  <a:schemeClr val="tx2"/>
                </a:solidFill>
              </a:rPr>
              <a:t>Informações</a:t>
            </a:r>
            <a:r>
              <a:rPr lang="en-US" sz="1200" b="1" dirty="0">
                <a:solidFill>
                  <a:schemeClr val="tx2"/>
                </a:solidFill>
              </a:rPr>
              <a:t> de context para </a:t>
            </a:r>
            <a:r>
              <a:rPr lang="en-US" sz="1200" b="1" dirty="0" err="1">
                <a:solidFill>
                  <a:schemeClr val="tx2"/>
                </a:solidFill>
              </a:rPr>
              <a:t>apresentadores</a:t>
            </a:r>
            <a:r>
              <a:rPr lang="en-US" sz="1200" b="1" dirty="0">
                <a:solidFill>
                  <a:schemeClr val="tx2"/>
                </a:solidFill>
              </a:rPr>
              <a:t>(as) </a:t>
            </a:r>
            <a:r>
              <a:rPr lang="en-US" sz="1200" dirty="0" err="1">
                <a:solidFill>
                  <a:schemeClr val="tx2"/>
                </a:solidFill>
              </a:rPr>
              <a:t>estão</a:t>
            </a:r>
            <a:r>
              <a:rPr lang="en-US" sz="1200" dirty="0">
                <a:solidFill>
                  <a:schemeClr val="tx2"/>
                </a:solidFill>
              </a:rPr>
              <a:t> </a:t>
            </a:r>
            <a:r>
              <a:rPr lang="en-US" sz="1200" dirty="0" err="1">
                <a:solidFill>
                  <a:schemeClr val="tx2"/>
                </a:solidFill>
              </a:rPr>
              <a:t>adicionadas</a:t>
            </a:r>
            <a:r>
              <a:rPr lang="en-US" sz="1200" dirty="0">
                <a:solidFill>
                  <a:schemeClr val="tx2"/>
                </a:solidFill>
              </a:rPr>
              <a:t> </a:t>
            </a:r>
            <a:r>
              <a:rPr lang="en-US" sz="1200" dirty="0" err="1">
                <a:solidFill>
                  <a:schemeClr val="tx2"/>
                </a:solidFill>
              </a:rPr>
              <a:t>nas</a:t>
            </a:r>
            <a:r>
              <a:rPr lang="en-US" sz="1200" dirty="0">
                <a:solidFill>
                  <a:schemeClr val="tx2"/>
                </a:solidFill>
              </a:rPr>
              <a:t> </a:t>
            </a:r>
            <a:r>
              <a:rPr lang="en-US" sz="1200" dirty="0" err="1">
                <a:solidFill>
                  <a:schemeClr val="tx2"/>
                </a:solidFill>
              </a:rPr>
              <a:t>caixas</a:t>
            </a:r>
            <a:r>
              <a:rPr lang="en-US" sz="1200" dirty="0">
                <a:solidFill>
                  <a:schemeClr val="tx2"/>
                </a:solidFill>
              </a:rPr>
              <a:t> de </a:t>
            </a:r>
            <a:r>
              <a:rPr lang="en-US" sz="1200" dirty="0" err="1">
                <a:solidFill>
                  <a:schemeClr val="tx2"/>
                </a:solidFill>
              </a:rPr>
              <a:t>comentários</a:t>
            </a:r>
            <a:r>
              <a:rPr lang="en-US" sz="1200" dirty="0">
                <a:solidFill>
                  <a:schemeClr val="tx2"/>
                </a:solidFill>
              </a:rPr>
              <a:t> </a:t>
            </a:r>
            <a:r>
              <a:rPr lang="en-US" sz="1200" dirty="0" err="1">
                <a:solidFill>
                  <a:schemeClr val="tx2"/>
                </a:solidFill>
              </a:rPr>
              <a:t>abaixo</a:t>
            </a:r>
            <a:r>
              <a:rPr lang="en-US" sz="1200" dirty="0">
                <a:solidFill>
                  <a:schemeClr val="tx2"/>
                </a:solidFill>
              </a:rPr>
              <a:t> dos slides.</a:t>
            </a:r>
          </a:p>
          <a:p>
            <a:pPr marL="228600" indent="-228600">
              <a:buFont typeface="+mj-lt"/>
              <a:buAutoNum type="arabicPeriod"/>
            </a:pPr>
            <a:endParaRPr lang="en-US" sz="1200" dirty="0">
              <a:solidFill>
                <a:schemeClr val="tx2"/>
              </a:solidFill>
            </a:endParaRPr>
          </a:p>
          <a:p>
            <a:pPr marL="228600" indent="-228600">
              <a:buFont typeface="+mj-lt"/>
              <a:buAutoNum type="arabicPeriod"/>
            </a:pPr>
            <a:r>
              <a:rPr lang="en-US" sz="1200" b="1" dirty="0" err="1">
                <a:solidFill>
                  <a:schemeClr val="tx2"/>
                </a:solidFill>
              </a:rPr>
              <a:t>Última</a:t>
            </a:r>
            <a:r>
              <a:rPr lang="en-US" sz="1200" b="1" dirty="0">
                <a:solidFill>
                  <a:schemeClr val="tx2"/>
                </a:solidFill>
              </a:rPr>
              <a:t> data de </a:t>
            </a:r>
            <a:r>
              <a:rPr lang="en-US" sz="1200" b="1" dirty="0" err="1">
                <a:solidFill>
                  <a:schemeClr val="tx2"/>
                </a:solidFill>
              </a:rPr>
              <a:t>revisão</a:t>
            </a:r>
            <a:r>
              <a:rPr lang="en-US" sz="1200" b="1" dirty="0">
                <a:solidFill>
                  <a:schemeClr val="tx2"/>
                </a:solidFill>
              </a:rPr>
              <a:t>: </a:t>
            </a:r>
            <a:r>
              <a:rPr lang="en-US" sz="1200" dirty="0">
                <a:solidFill>
                  <a:schemeClr val="tx2"/>
                </a:solidFill>
              </a:rPr>
              <a:t>11 de Junho 2025.</a:t>
            </a:r>
          </a:p>
          <a:p>
            <a:pPr marL="228600" indent="-228600">
              <a:buFont typeface="+mj-lt"/>
              <a:buAutoNum type="arabicPeriod"/>
            </a:pPr>
            <a:endParaRPr lang="en-US" sz="1200" dirty="0">
              <a:solidFill>
                <a:schemeClr val="tx2"/>
              </a:solidFill>
            </a:endParaRPr>
          </a:p>
          <a:p>
            <a:pPr marL="228600" indent="-228600">
              <a:buFont typeface="+mj-lt"/>
              <a:buAutoNum type="arabicPeriod"/>
            </a:pPr>
            <a:r>
              <a:rPr lang="en-US" sz="1200" b="1" dirty="0">
                <a:solidFill>
                  <a:schemeClr val="tx2"/>
                </a:solidFill>
              </a:rPr>
              <a:t>Para </a:t>
            </a:r>
            <a:r>
              <a:rPr lang="en-US" sz="1200" b="1" dirty="0" err="1">
                <a:solidFill>
                  <a:schemeClr val="tx2"/>
                </a:solidFill>
              </a:rPr>
              <a:t>comentários</a:t>
            </a:r>
            <a:r>
              <a:rPr lang="en-US" sz="1200" b="1" dirty="0">
                <a:solidFill>
                  <a:schemeClr val="tx2"/>
                </a:solidFill>
              </a:rPr>
              <a:t> </a:t>
            </a:r>
            <a:r>
              <a:rPr lang="en-US" sz="1200" b="1" dirty="0" err="1">
                <a:solidFill>
                  <a:schemeClr val="tx2"/>
                </a:solidFill>
              </a:rPr>
              <a:t>ou</a:t>
            </a:r>
            <a:r>
              <a:rPr lang="en-US" sz="1200" b="1" dirty="0">
                <a:solidFill>
                  <a:schemeClr val="tx2"/>
                </a:solidFill>
              </a:rPr>
              <a:t> </a:t>
            </a:r>
            <a:r>
              <a:rPr lang="en-US" sz="1200" b="1" dirty="0" err="1">
                <a:solidFill>
                  <a:schemeClr val="tx2"/>
                </a:solidFill>
              </a:rPr>
              <a:t>sugestões</a:t>
            </a:r>
            <a:r>
              <a:rPr lang="en-US" sz="1200" b="1" dirty="0">
                <a:solidFill>
                  <a:schemeClr val="tx2"/>
                </a:solidFill>
              </a:rPr>
              <a:t>, </a:t>
            </a:r>
            <a:r>
              <a:rPr lang="en-US" sz="1200" dirty="0" err="1">
                <a:solidFill>
                  <a:schemeClr val="tx2"/>
                </a:solidFill>
              </a:rPr>
              <a:t>por</a:t>
            </a:r>
            <a:r>
              <a:rPr lang="en-US" sz="1200" dirty="0">
                <a:solidFill>
                  <a:schemeClr val="tx2"/>
                </a:solidFill>
              </a:rPr>
              <a:t> favor </a:t>
            </a:r>
            <a:r>
              <a:rPr lang="en-US" sz="1200" dirty="0" err="1">
                <a:solidFill>
                  <a:schemeClr val="tx2"/>
                </a:solidFill>
              </a:rPr>
              <a:t>contate</a:t>
            </a:r>
            <a:r>
              <a:rPr lang="en-US" sz="1200" b="1" dirty="0">
                <a:solidFill>
                  <a:schemeClr val="tx2"/>
                </a:solidFill>
              </a:rPr>
              <a:t> </a:t>
            </a:r>
            <a:r>
              <a:rPr lang="en-US" sz="1200" u="sng" dirty="0">
                <a:solidFill>
                  <a:schemeClr val="accent1"/>
                </a:solidFill>
              </a:rPr>
              <a:t>eidm@who.int</a:t>
            </a:r>
          </a:p>
        </p:txBody>
      </p:sp>
      <p:sp>
        <p:nvSpPr>
          <p:cNvPr id="6" name="Subtitle 2">
            <a:extLst>
              <a:ext uri="{FF2B5EF4-FFF2-40B4-BE49-F238E27FC236}">
                <a16:creationId xmlns:a16="http://schemas.microsoft.com/office/drawing/2014/main" id="{E7C3C1DC-5547-5D18-A045-9930D912D66A}"/>
              </a:ext>
            </a:extLst>
          </p:cNvPr>
          <p:cNvSpPr txBox="1">
            <a:spLocks/>
          </p:cNvSpPr>
          <p:nvPr/>
        </p:nvSpPr>
        <p:spPr>
          <a:xfrm>
            <a:off x="7712439" y="3087927"/>
            <a:ext cx="899409" cy="2053652"/>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buFont typeface="Arial" panose="020B0604020202020204" pitchFamily="34" charset="0"/>
              <a:buNone/>
              <a:defRPr sz="1200" b="0" kern="1200">
                <a:solidFill>
                  <a:schemeClr val="tx2"/>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b="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b="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0000" b="1" dirty="0">
                <a:solidFill>
                  <a:schemeClr val="accent1"/>
                </a:solidFill>
                <a:latin typeface="Source Sans Pro" panose="020B0503030403020204" pitchFamily="34" charset="0"/>
              </a:rPr>
              <a:t>!</a:t>
            </a:r>
          </a:p>
        </p:txBody>
      </p:sp>
      <p:sp>
        <p:nvSpPr>
          <p:cNvPr id="3" name="TextBox 2">
            <a:extLst>
              <a:ext uri="{FF2B5EF4-FFF2-40B4-BE49-F238E27FC236}">
                <a16:creationId xmlns:a16="http://schemas.microsoft.com/office/drawing/2014/main" id="{46766276-4491-54F5-EDDA-9345434E4422}"/>
              </a:ext>
            </a:extLst>
          </p:cNvPr>
          <p:cNvSpPr txBox="1"/>
          <p:nvPr/>
        </p:nvSpPr>
        <p:spPr>
          <a:xfrm>
            <a:off x="1995124" y="5141579"/>
            <a:ext cx="4741434" cy="261610"/>
          </a:xfrm>
          <a:prstGeom prst="rect">
            <a:avLst/>
          </a:prstGeom>
          <a:noFill/>
        </p:spPr>
        <p:txBody>
          <a:bodyPr wrap="square">
            <a:spAutoFit/>
          </a:bodyPr>
          <a:lstStyle/>
          <a:p>
            <a:pPr marL="0" marR="0">
              <a:spcBef>
                <a:spcPts val="0"/>
              </a:spcBef>
              <a:spcAft>
                <a:spcPts val="0"/>
              </a:spcAft>
            </a:pPr>
            <a:r>
              <a:rPr lang="en-US" sz="1050" i="1" dirty="0" err="1">
                <a:solidFill>
                  <a:srgbClr val="000000"/>
                </a:solidFill>
                <a:effectLst/>
                <a:ea typeface="Aptos" panose="020B0004020202020204" pitchFamily="34" charset="0"/>
                <a:cs typeface="Aptos" panose="020B0004020202020204" pitchFamily="34" charset="0"/>
              </a:rPr>
              <a:t>Tradução</a:t>
            </a:r>
            <a:r>
              <a:rPr lang="en-US" sz="1050" i="1" dirty="0">
                <a:solidFill>
                  <a:srgbClr val="000000"/>
                </a:solidFill>
                <a:effectLst/>
                <a:ea typeface="Aptos" panose="020B0004020202020204" pitchFamily="34" charset="0"/>
                <a:cs typeface="Aptos" panose="020B0004020202020204" pitchFamily="34" charset="0"/>
              </a:rPr>
              <a:t> do </a:t>
            </a:r>
            <a:r>
              <a:rPr lang="en-US" sz="1050" i="1" dirty="0" err="1">
                <a:solidFill>
                  <a:srgbClr val="000000"/>
                </a:solidFill>
                <a:effectLst/>
                <a:ea typeface="Aptos" panose="020B0004020202020204" pitchFamily="34" charset="0"/>
                <a:cs typeface="Aptos" panose="020B0004020202020204" pitchFamily="34" charset="0"/>
              </a:rPr>
              <a:t>inglês</a:t>
            </a:r>
            <a:r>
              <a:rPr lang="en-US" sz="1050" i="1" dirty="0">
                <a:solidFill>
                  <a:srgbClr val="000000"/>
                </a:solidFill>
                <a:effectLst/>
                <a:ea typeface="Aptos" panose="020B0004020202020204" pitchFamily="34" charset="0"/>
                <a:cs typeface="Aptos" panose="020B0004020202020204" pitchFamily="34" charset="0"/>
              </a:rPr>
              <a:t> para o </a:t>
            </a:r>
            <a:r>
              <a:rPr lang="en-US" sz="1050" i="1" dirty="0" err="1">
                <a:solidFill>
                  <a:srgbClr val="000000"/>
                </a:solidFill>
                <a:effectLst/>
                <a:ea typeface="Aptos" panose="020B0004020202020204" pitchFamily="34" charset="0"/>
                <a:cs typeface="Aptos" panose="020B0004020202020204" pitchFamily="34" charset="0"/>
              </a:rPr>
              <a:t>português</a:t>
            </a:r>
            <a:r>
              <a:rPr lang="en-US" sz="1050" i="1" dirty="0">
                <a:solidFill>
                  <a:srgbClr val="000000"/>
                </a:solidFill>
                <a:effectLst/>
                <a:ea typeface="Aptos" panose="020B0004020202020204" pitchFamily="34" charset="0"/>
                <a:cs typeface="Aptos" panose="020B0004020202020204" pitchFamily="34" charset="0"/>
              </a:rPr>
              <a:t> </a:t>
            </a:r>
            <a:r>
              <a:rPr lang="en-US" sz="1050" i="1" dirty="0" err="1">
                <a:solidFill>
                  <a:srgbClr val="000000"/>
                </a:solidFill>
                <a:effectLst/>
                <a:ea typeface="Aptos" panose="020B0004020202020204" pitchFamily="34" charset="0"/>
                <a:cs typeface="Aptos" panose="020B0004020202020204" pitchFamily="34" charset="0"/>
              </a:rPr>
              <a:t>feita</a:t>
            </a:r>
            <a:r>
              <a:rPr lang="en-US" sz="1050" i="1" dirty="0">
                <a:solidFill>
                  <a:srgbClr val="000000"/>
                </a:solidFill>
                <a:effectLst/>
                <a:ea typeface="Aptos" panose="020B0004020202020204" pitchFamily="34" charset="0"/>
                <a:cs typeface="Aptos" panose="020B0004020202020204" pitchFamily="34" charset="0"/>
              </a:rPr>
              <a:t> </a:t>
            </a:r>
            <a:r>
              <a:rPr lang="en-US" sz="1050" i="1" dirty="0" err="1">
                <a:solidFill>
                  <a:srgbClr val="000000"/>
                </a:solidFill>
                <a:effectLst/>
                <a:ea typeface="Aptos" panose="020B0004020202020204" pitchFamily="34" charset="0"/>
                <a:cs typeface="Aptos" panose="020B0004020202020204" pitchFamily="34" charset="0"/>
              </a:rPr>
              <a:t>por</a:t>
            </a:r>
            <a:r>
              <a:rPr lang="en-US" sz="1050" i="1" dirty="0">
                <a:solidFill>
                  <a:srgbClr val="000000"/>
                </a:solidFill>
                <a:effectLst/>
                <a:ea typeface="Aptos" panose="020B0004020202020204" pitchFamily="34" charset="0"/>
                <a:cs typeface="Aptos" panose="020B0004020202020204" pitchFamily="34" charset="0"/>
              </a:rPr>
              <a:t> Laura Boeira, Instituto </a:t>
            </a:r>
            <a:r>
              <a:rPr lang="en-US" sz="1050" i="1" dirty="0" err="1">
                <a:solidFill>
                  <a:srgbClr val="000000"/>
                </a:solidFill>
                <a:effectLst/>
                <a:ea typeface="Aptos" panose="020B0004020202020204" pitchFamily="34" charset="0"/>
                <a:cs typeface="Aptos" panose="020B0004020202020204" pitchFamily="34" charset="0"/>
              </a:rPr>
              <a:t>Veredas</a:t>
            </a:r>
            <a:r>
              <a:rPr lang="en-US" sz="1050" i="1" dirty="0">
                <a:solidFill>
                  <a:srgbClr val="000000"/>
                </a:solidFill>
                <a:effectLst/>
                <a:ea typeface="Aptos" panose="020B0004020202020204" pitchFamily="34" charset="0"/>
                <a:cs typeface="Aptos" panose="020B0004020202020204" pitchFamily="34" charset="0"/>
              </a:rPr>
              <a:t>, Brazil</a:t>
            </a:r>
            <a:endParaRPr lang="en-US" sz="1100" i="1"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4835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4A319-E1E3-0D68-7885-4D08F0357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42287C-FC34-1198-789D-5F8B4E2C3D99}"/>
              </a:ext>
            </a:extLst>
          </p:cNvPr>
          <p:cNvSpPr>
            <a:spLocks noGrp="1"/>
          </p:cNvSpPr>
          <p:nvPr>
            <p:ph type="ctrTitle"/>
          </p:nvPr>
        </p:nvSpPr>
        <p:spPr>
          <a:xfrm>
            <a:off x="358776" y="637083"/>
            <a:ext cx="2421900" cy="1116766"/>
          </a:xfrm>
        </p:spPr>
        <p:txBody>
          <a:bodyPr>
            <a:normAutofit/>
          </a:bodyPr>
          <a:lstStyle/>
          <a:p>
            <a:r>
              <a:rPr lang="en-US" sz="3200" dirty="0"/>
              <a:t>Framework </a:t>
            </a:r>
            <a:r>
              <a:rPr lang="en-US" sz="3200" dirty="0" err="1"/>
              <a:t>conceitual</a:t>
            </a:r>
            <a:endParaRPr lang="en-US" sz="3200" dirty="0"/>
          </a:p>
        </p:txBody>
      </p:sp>
      <p:sp>
        <p:nvSpPr>
          <p:cNvPr id="3" name="Subtitle 2">
            <a:extLst>
              <a:ext uri="{FF2B5EF4-FFF2-40B4-BE49-F238E27FC236}">
                <a16:creationId xmlns:a16="http://schemas.microsoft.com/office/drawing/2014/main" id="{E4394A99-02AD-0545-A274-449873EA7053}"/>
              </a:ext>
            </a:extLst>
          </p:cNvPr>
          <p:cNvSpPr>
            <a:spLocks noGrp="1"/>
          </p:cNvSpPr>
          <p:nvPr>
            <p:ph type="subTitle" idx="1"/>
          </p:nvPr>
        </p:nvSpPr>
        <p:spPr>
          <a:xfrm>
            <a:off x="358775" y="1919284"/>
            <a:ext cx="2421900" cy="2795122"/>
          </a:xfrm>
        </p:spPr>
        <p:txBody>
          <a:bodyPr>
            <a:normAutofit/>
          </a:bodyPr>
          <a:lstStyle/>
          <a:p>
            <a:r>
              <a:rPr lang="pt-BR" sz="1400" dirty="0"/>
              <a:t>O framework conceitual, dividido em três domínios de pesquisa, visa cobrir de forma abrangente todo o espectro de KT/PIE, organizar áreas prioritárias de pesquisa, fornecer estrutura para o processo consultivo e agilizar a comunicação e a disseminação.</a:t>
            </a:r>
            <a:endParaRPr lang="en-US" sz="1400" dirty="0"/>
          </a:p>
        </p:txBody>
      </p:sp>
      <p:grpSp>
        <p:nvGrpSpPr>
          <p:cNvPr id="31" name="Group 30">
            <a:extLst>
              <a:ext uri="{FF2B5EF4-FFF2-40B4-BE49-F238E27FC236}">
                <a16:creationId xmlns:a16="http://schemas.microsoft.com/office/drawing/2014/main" id="{1FA24BA2-F72E-B14C-4491-CC633588B377}"/>
              </a:ext>
            </a:extLst>
          </p:cNvPr>
          <p:cNvGrpSpPr/>
          <p:nvPr/>
        </p:nvGrpSpPr>
        <p:grpSpPr>
          <a:xfrm>
            <a:off x="3956987" y="841453"/>
            <a:ext cx="4314233" cy="4319595"/>
            <a:chOff x="3956987" y="918233"/>
            <a:chExt cx="4314233" cy="4319595"/>
          </a:xfrm>
        </p:grpSpPr>
        <p:grpSp>
          <p:nvGrpSpPr>
            <p:cNvPr id="27" name="Group 26">
              <a:extLst>
                <a:ext uri="{FF2B5EF4-FFF2-40B4-BE49-F238E27FC236}">
                  <a16:creationId xmlns:a16="http://schemas.microsoft.com/office/drawing/2014/main" id="{567D471F-08C4-1336-2334-0A9B080B8342}"/>
                </a:ext>
              </a:extLst>
            </p:cNvPr>
            <p:cNvGrpSpPr/>
            <p:nvPr/>
          </p:nvGrpSpPr>
          <p:grpSpPr>
            <a:xfrm>
              <a:off x="3956987" y="918233"/>
              <a:ext cx="4314233" cy="4319595"/>
              <a:chOff x="3887564" y="801030"/>
              <a:chExt cx="4484109" cy="4489682"/>
            </a:xfrm>
            <a:solidFill>
              <a:schemeClr val="accent1">
                <a:lumMod val="20000"/>
                <a:lumOff val="80000"/>
                <a:alpha val="46197"/>
              </a:schemeClr>
            </a:solidFill>
          </p:grpSpPr>
          <p:sp>
            <p:nvSpPr>
              <p:cNvPr id="4" name="Pie 3">
                <a:extLst>
                  <a:ext uri="{FF2B5EF4-FFF2-40B4-BE49-F238E27FC236}">
                    <a16:creationId xmlns:a16="http://schemas.microsoft.com/office/drawing/2014/main" id="{95A14E29-29C7-86CA-AD06-3D1C9FA0155A}"/>
                  </a:ext>
                </a:extLst>
              </p:cNvPr>
              <p:cNvSpPr/>
              <p:nvPr/>
            </p:nvSpPr>
            <p:spPr>
              <a:xfrm>
                <a:off x="3986725" y="801030"/>
                <a:ext cx="4384948" cy="4384946"/>
              </a:xfrm>
              <a:prstGeom prst="pie">
                <a:avLst>
                  <a:gd name="adj1" fmla="val 16200000"/>
                  <a:gd name="adj2" fmla="val 1800000"/>
                </a:avLst>
              </a:prstGeom>
              <a:solidFill>
                <a:schemeClr val="accent1">
                  <a:lumMod val="20000"/>
                  <a:lumOff val="80000"/>
                </a:schemeClr>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solidFill>
                    <a:schemeClr val="dk1">
                      <a:hueOff val="0"/>
                      <a:satOff val="0"/>
                      <a:lumOff val="0"/>
                    </a:schemeClr>
                  </a:solidFill>
                </a:endParaRPr>
              </a:p>
            </p:txBody>
          </p:sp>
          <p:sp>
            <p:nvSpPr>
              <p:cNvPr id="19" name="Pie 18">
                <a:extLst>
                  <a:ext uri="{FF2B5EF4-FFF2-40B4-BE49-F238E27FC236}">
                    <a16:creationId xmlns:a16="http://schemas.microsoft.com/office/drawing/2014/main" id="{AA23FA4A-D5D2-54B0-105C-1BEB920C5D9B}"/>
                  </a:ext>
                </a:extLst>
              </p:cNvPr>
              <p:cNvSpPr/>
              <p:nvPr/>
            </p:nvSpPr>
            <p:spPr>
              <a:xfrm>
                <a:off x="3887564" y="801030"/>
                <a:ext cx="4384948" cy="4384946"/>
              </a:xfrm>
              <a:prstGeom prst="pie">
                <a:avLst>
                  <a:gd name="adj1" fmla="val 9000000"/>
                  <a:gd name="adj2" fmla="val 16200000"/>
                </a:avLst>
              </a:prstGeom>
              <a:solidFill>
                <a:schemeClr val="accent1">
                  <a:lumMod val="20000"/>
                  <a:lumOff val="80000"/>
                </a:schemeClr>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solidFill>
                    <a:schemeClr val="dk1">
                      <a:hueOff val="0"/>
                      <a:satOff val="0"/>
                      <a:lumOff val="0"/>
                    </a:schemeClr>
                  </a:solidFill>
                </a:endParaRPr>
              </a:p>
            </p:txBody>
          </p:sp>
          <p:sp>
            <p:nvSpPr>
              <p:cNvPr id="25" name="Pie 24">
                <a:extLst>
                  <a:ext uri="{FF2B5EF4-FFF2-40B4-BE49-F238E27FC236}">
                    <a16:creationId xmlns:a16="http://schemas.microsoft.com/office/drawing/2014/main" id="{379D0D78-BAC5-8D6F-12C8-A34F945E58A7}"/>
                  </a:ext>
                </a:extLst>
              </p:cNvPr>
              <p:cNvSpPr/>
              <p:nvPr/>
            </p:nvSpPr>
            <p:spPr>
              <a:xfrm>
                <a:off x="3960623" y="905766"/>
                <a:ext cx="4384948" cy="4384946"/>
              </a:xfrm>
              <a:prstGeom prst="pie">
                <a:avLst>
                  <a:gd name="adj1" fmla="val 1800000"/>
                  <a:gd name="adj2" fmla="val 9000000"/>
                </a:avLst>
              </a:prstGeom>
              <a:solidFill>
                <a:schemeClr val="accent1">
                  <a:lumMod val="20000"/>
                  <a:lumOff val="80000"/>
                </a:schemeClr>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solidFill>
                    <a:schemeClr val="dk1">
                      <a:hueOff val="0"/>
                      <a:satOff val="0"/>
                      <a:lumOff val="0"/>
                    </a:schemeClr>
                  </a:solidFill>
                </a:endParaRPr>
              </a:p>
            </p:txBody>
          </p:sp>
        </p:grpSp>
        <p:sp>
          <p:nvSpPr>
            <p:cNvPr id="9" name="Oval 8">
              <a:extLst>
                <a:ext uri="{FF2B5EF4-FFF2-40B4-BE49-F238E27FC236}">
                  <a16:creationId xmlns:a16="http://schemas.microsoft.com/office/drawing/2014/main" id="{DC896ED3-39D7-E9E6-B4BB-CE1E52BF6D73}"/>
                </a:ext>
              </a:extLst>
            </p:cNvPr>
            <p:cNvSpPr/>
            <p:nvPr/>
          </p:nvSpPr>
          <p:spPr>
            <a:xfrm>
              <a:off x="5323463" y="2287390"/>
              <a:ext cx="1581280" cy="1581280"/>
            </a:xfrm>
            <a:prstGeom prst="ellips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accent1">
                    <a:lumMod val="20000"/>
                    <a:lumOff val="80000"/>
                  </a:schemeClr>
                </a:solidFill>
                <a:effectLst/>
                <a:uLnTx/>
                <a:uFillTx/>
              </a:endParaRPr>
            </a:p>
          </p:txBody>
        </p:sp>
        <p:sp>
          <p:nvSpPr>
            <p:cNvPr id="6" name="TextBox 5">
              <a:extLst>
                <a:ext uri="{FF2B5EF4-FFF2-40B4-BE49-F238E27FC236}">
                  <a16:creationId xmlns:a16="http://schemas.microsoft.com/office/drawing/2014/main" id="{2B8A6DE1-4FB8-702B-008E-6A607C1CE2F5}"/>
                </a:ext>
              </a:extLst>
            </p:cNvPr>
            <p:cNvSpPr txBox="1"/>
            <p:nvPr/>
          </p:nvSpPr>
          <p:spPr>
            <a:xfrm>
              <a:off x="6779840" y="2010918"/>
              <a:ext cx="1180030" cy="954107"/>
            </a:xfrm>
            <a:prstGeom prst="rect">
              <a:avLst/>
            </a:prstGeom>
            <a:noFill/>
          </p:spPr>
          <p:txBody>
            <a:bodyPr wrap="square">
              <a:spAutoFit/>
            </a:bodyPr>
            <a:lstStyle/>
            <a:p>
              <a:pPr algn="ctr"/>
              <a:r>
                <a:rPr lang="en-GB" sz="1400" kern="0" dirty="0" err="1">
                  <a:solidFill>
                    <a:schemeClr val="tx2"/>
                  </a:solidFill>
                  <a:cs typeface="Poppins" panose="00000500000000000000" pitchFamily="2" charset="0"/>
                </a:rPr>
                <a:t>Pesquisas</a:t>
              </a:r>
              <a:r>
                <a:rPr lang="en-GB" sz="1400" kern="0" dirty="0">
                  <a:solidFill>
                    <a:schemeClr val="tx2"/>
                  </a:solidFill>
                  <a:cs typeface="Poppins" panose="00000500000000000000" pitchFamily="2" charset="0"/>
                </a:rPr>
                <a:t> </a:t>
              </a:r>
              <a:r>
                <a:rPr lang="en-GB" sz="1400" kern="0" dirty="0" err="1">
                  <a:solidFill>
                    <a:schemeClr val="tx2"/>
                  </a:solidFill>
                  <a:cs typeface="Poppins" panose="00000500000000000000" pitchFamily="2" charset="0"/>
                </a:rPr>
                <a:t>sobre</a:t>
              </a:r>
              <a:r>
                <a:rPr lang="en-GB" sz="1400" kern="0" dirty="0">
                  <a:solidFill>
                    <a:schemeClr val="tx2"/>
                  </a:solidFill>
                  <a:cs typeface="Poppins" panose="00000500000000000000" pitchFamily="2" charset="0"/>
                </a:rPr>
                <a:t> </a:t>
              </a:r>
              <a:r>
                <a:rPr lang="en-GB" sz="1400" b="1" kern="0" dirty="0" err="1">
                  <a:solidFill>
                    <a:schemeClr val="accent1"/>
                  </a:solidFill>
                  <a:cs typeface="Poppins" panose="00000500000000000000" pitchFamily="2" charset="0"/>
                </a:rPr>
                <a:t>intervenções</a:t>
              </a:r>
              <a:endParaRPr lang="en-GB" sz="1400" b="1" kern="0" dirty="0">
                <a:solidFill>
                  <a:schemeClr val="accent1"/>
                </a:solidFill>
                <a:cs typeface="Poppins" panose="00000500000000000000" pitchFamily="2" charset="0"/>
              </a:endParaRPr>
            </a:p>
            <a:p>
              <a:pPr algn="ctr"/>
              <a:r>
                <a:rPr lang="en-GB" sz="1400" kern="0" dirty="0" err="1">
                  <a:solidFill>
                    <a:schemeClr val="tx2"/>
                  </a:solidFill>
                  <a:cs typeface="Poppins" panose="00000500000000000000" pitchFamily="2" charset="0"/>
                </a:rPr>
                <a:t>em</a:t>
              </a:r>
              <a:r>
                <a:rPr lang="en-GB" sz="1400" kern="0" dirty="0">
                  <a:solidFill>
                    <a:schemeClr val="tx2"/>
                  </a:solidFill>
                  <a:cs typeface="Poppins" panose="00000500000000000000" pitchFamily="2" charset="0"/>
                </a:rPr>
                <a:t> KT/PIE</a:t>
              </a:r>
              <a:endParaRPr lang="en-US" sz="1400" kern="0" dirty="0">
                <a:solidFill>
                  <a:schemeClr val="tx2"/>
                </a:solidFill>
                <a:cs typeface="Poppins" panose="00000500000000000000" pitchFamily="2" charset="0"/>
              </a:endParaRPr>
            </a:p>
          </p:txBody>
        </p:sp>
        <p:sp>
          <p:nvSpPr>
            <p:cNvPr id="7" name="TextBox 6">
              <a:extLst>
                <a:ext uri="{FF2B5EF4-FFF2-40B4-BE49-F238E27FC236}">
                  <a16:creationId xmlns:a16="http://schemas.microsoft.com/office/drawing/2014/main" id="{8D813DEA-4574-0286-EE59-EF935074E574}"/>
                </a:ext>
              </a:extLst>
            </p:cNvPr>
            <p:cNvSpPr txBox="1"/>
            <p:nvPr/>
          </p:nvSpPr>
          <p:spPr>
            <a:xfrm>
              <a:off x="4150580" y="1849833"/>
              <a:ext cx="1375002" cy="1169551"/>
            </a:xfrm>
            <a:prstGeom prst="rect">
              <a:avLst/>
            </a:prstGeom>
            <a:noFill/>
          </p:spPr>
          <p:txBody>
            <a:bodyPr wrap="square">
              <a:spAutoFit/>
            </a:bodyPr>
            <a:lstStyle/>
            <a:p>
              <a:pPr algn="ctr"/>
              <a:r>
                <a:rPr lang="en-GB" sz="1400" kern="0" dirty="0" err="1">
                  <a:solidFill>
                    <a:schemeClr val="tx2"/>
                  </a:solidFill>
                  <a:cs typeface="Poppins" panose="00000500000000000000" pitchFamily="2" charset="0"/>
                </a:rPr>
                <a:t>Pesquisas</a:t>
              </a:r>
              <a:r>
                <a:rPr lang="en-GB" sz="1400" kern="0" dirty="0">
                  <a:solidFill>
                    <a:schemeClr val="tx2"/>
                  </a:solidFill>
                  <a:cs typeface="Poppins" panose="00000500000000000000" pitchFamily="2" charset="0"/>
                </a:rPr>
                <a:t> </a:t>
              </a:r>
              <a:r>
                <a:rPr lang="en-GB" sz="1400" kern="0" dirty="0" err="1">
                  <a:solidFill>
                    <a:schemeClr val="tx2"/>
                  </a:solidFill>
                  <a:cs typeface="Poppins" panose="00000500000000000000" pitchFamily="2" charset="0"/>
                </a:rPr>
                <a:t>sobre</a:t>
              </a:r>
              <a:r>
                <a:rPr lang="en-GB" sz="1400" kern="0" dirty="0">
                  <a:solidFill>
                    <a:schemeClr val="tx2"/>
                  </a:solidFill>
                  <a:cs typeface="Poppins" panose="00000500000000000000" pitchFamily="2" charset="0"/>
                </a:rPr>
                <a:t> </a:t>
              </a:r>
              <a:r>
                <a:rPr lang="en-GB" sz="1400" b="1" kern="0" dirty="0" err="1">
                  <a:solidFill>
                    <a:schemeClr val="accent1"/>
                  </a:solidFill>
                  <a:cs typeface="Poppins" panose="00000500000000000000" pitchFamily="2" charset="0"/>
                </a:rPr>
                <a:t>barreiras</a:t>
              </a:r>
              <a:r>
                <a:rPr lang="en-GB" sz="1400" kern="0" dirty="0">
                  <a:solidFill>
                    <a:schemeClr val="accent1"/>
                  </a:solidFill>
                  <a:cs typeface="Poppins" panose="00000500000000000000" pitchFamily="2" charset="0"/>
                </a:rPr>
                <a:t>, </a:t>
              </a:r>
              <a:r>
                <a:rPr lang="en-GB" sz="1400" b="1" kern="0" dirty="0" err="1">
                  <a:solidFill>
                    <a:schemeClr val="accent1"/>
                  </a:solidFill>
                  <a:cs typeface="Poppins" panose="00000500000000000000" pitchFamily="2" charset="0"/>
                </a:rPr>
                <a:t>facilitadores</a:t>
              </a:r>
              <a:r>
                <a:rPr lang="en-GB" sz="1400" kern="0" dirty="0">
                  <a:solidFill>
                    <a:schemeClr val="accent1"/>
                  </a:solidFill>
                  <a:cs typeface="Poppins" panose="00000500000000000000" pitchFamily="2" charset="0"/>
                </a:rPr>
                <a:t>,</a:t>
              </a:r>
              <a:r>
                <a:rPr lang="en-GB" sz="1400" kern="0" dirty="0">
                  <a:solidFill>
                    <a:schemeClr val="tx2"/>
                  </a:solidFill>
                  <a:cs typeface="Poppins" panose="00000500000000000000" pitchFamily="2" charset="0"/>
                </a:rPr>
                <a:t> e </a:t>
              </a:r>
              <a:r>
                <a:rPr lang="en-GB" sz="1400" b="1" kern="0" dirty="0" err="1">
                  <a:solidFill>
                    <a:schemeClr val="accent1"/>
                  </a:solidFill>
                  <a:cs typeface="Poppins" panose="00000500000000000000" pitchFamily="2" charset="0"/>
                </a:rPr>
                <a:t>oportunidades</a:t>
              </a:r>
              <a:r>
                <a:rPr lang="en-GB" sz="1400" kern="0" dirty="0">
                  <a:solidFill>
                    <a:schemeClr val="tx2"/>
                  </a:solidFill>
                  <a:cs typeface="Poppins" panose="00000500000000000000" pitchFamily="2" charset="0"/>
                </a:rPr>
                <a:t> para KT/PIE</a:t>
              </a:r>
              <a:endParaRPr lang="en-US" sz="1400" dirty="0">
                <a:solidFill>
                  <a:schemeClr val="tx2"/>
                </a:solidFill>
              </a:endParaRPr>
            </a:p>
          </p:txBody>
        </p:sp>
        <p:sp>
          <p:nvSpPr>
            <p:cNvPr id="8" name="TextBox 7">
              <a:extLst>
                <a:ext uri="{FF2B5EF4-FFF2-40B4-BE49-F238E27FC236}">
                  <a16:creationId xmlns:a16="http://schemas.microsoft.com/office/drawing/2014/main" id="{4413776D-9C4F-1F29-894B-6BFA6DDFF43A}"/>
                </a:ext>
              </a:extLst>
            </p:cNvPr>
            <p:cNvSpPr txBox="1"/>
            <p:nvPr/>
          </p:nvSpPr>
          <p:spPr>
            <a:xfrm>
              <a:off x="5159960" y="4002641"/>
              <a:ext cx="2075727" cy="1169551"/>
            </a:xfrm>
            <a:prstGeom prst="rect">
              <a:avLst/>
            </a:prstGeom>
            <a:noFill/>
          </p:spPr>
          <p:txBody>
            <a:bodyPr wrap="square">
              <a:spAutoFit/>
            </a:bodyPr>
            <a:lstStyle/>
            <a:p>
              <a:pPr algn="ctr"/>
              <a:r>
                <a:rPr lang="en-GB" sz="1400" kern="0" dirty="0" err="1">
                  <a:solidFill>
                    <a:schemeClr val="tx2"/>
                  </a:solidFill>
                  <a:cs typeface="Poppins" panose="00000500000000000000" pitchFamily="2" charset="0"/>
                </a:rPr>
                <a:t>Pesquisas</a:t>
              </a:r>
              <a:r>
                <a:rPr lang="en-GB" sz="1400" kern="0" dirty="0">
                  <a:solidFill>
                    <a:schemeClr val="tx2"/>
                  </a:solidFill>
                  <a:cs typeface="Poppins" panose="00000500000000000000" pitchFamily="2" charset="0"/>
                </a:rPr>
                <a:t> </a:t>
              </a:r>
              <a:r>
                <a:rPr lang="en-GB" sz="1400" kern="0" dirty="0" err="1">
                  <a:solidFill>
                    <a:schemeClr val="tx2"/>
                  </a:solidFill>
                  <a:cs typeface="Poppins" panose="00000500000000000000" pitchFamily="2" charset="0"/>
                </a:rPr>
                <a:t>sobre</a:t>
              </a:r>
              <a:r>
                <a:rPr lang="en-GB" sz="1400" kern="0" dirty="0">
                  <a:solidFill>
                    <a:schemeClr val="tx2"/>
                  </a:solidFill>
                  <a:cs typeface="Poppins" panose="00000500000000000000" pitchFamily="2" charset="0"/>
                </a:rPr>
                <a:t> </a:t>
              </a:r>
              <a:r>
                <a:rPr lang="en-GB" sz="1400" b="1" kern="0" dirty="0" err="1">
                  <a:solidFill>
                    <a:schemeClr val="accent1"/>
                  </a:solidFill>
                  <a:cs typeface="Poppins" panose="00000500000000000000" pitchFamily="2" charset="0"/>
                </a:rPr>
                <a:t>métodos</a:t>
              </a:r>
              <a:r>
                <a:rPr lang="en-GB" sz="1400" kern="0" dirty="0">
                  <a:solidFill>
                    <a:schemeClr val="accent1"/>
                  </a:solidFill>
                  <a:cs typeface="Poppins" panose="00000500000000000000" pitchFamily="2" charset="0"/>
                </a:rPr>
                <a:t>, </a:t>
              </a:r>
              <a:r>
                <a:rPr lang="en-GB" sz="1400" b="1" kern="0" dirty="0" err="1">
                  <a:solidFill>
                    <a:schemeClr val="accent1"/>
                  </a:solidFill>
                  <a:cs typeface="Poppins" panose="00000500000000000000" pitchFamily="2" charset="0"/>
                </a:rPr>
                <a:t>padrões</a:t>
              </a:r>
              <a:r>
                <a:rPr lang="en-GB" sz="1400" kern="0" dirty="0">
                  <a:solidFill>
                    <a:schemeClr val="accent1"/>
                  </a:solidFill>
                  <a:cs typeface="Poppins" panose="00000500000000000000" pitchFamily="2" charset="0"/>
                </a:rPr>
                <a:t>, </a:t>
              </a:r>
              <a:r>
                <a:rPr lang="en-GB" sz="1400" b="1" kern="0" dirty="0" err="1">
                  <a:solidFill>
                    <a:schemeClr val="accent1"/>
                  </a:solidFill>
                  <a:cs typeface="Poppins" panose="00000500000000000000" pitchFamily="2" charset="0"/>
                </a:rPr>
                <a:t>medidas</a:t>
              </a:r>
              <a:r>
                <a:rPr lang="en-GB" sz="1400" b="1" kern="0" dirty="0">
                  <a:solidFill>
                    <a:schemeClr val="accent1"/>
                  </a:solidFill>
                  <a:cs typeface="Poppins" panose="00000500000000000000" pitchFamily="2" charset="0"/>
                </a:rPr>
                <a:t>, </a:t>
              </a:r>
              <a:r>
                <a:rPr lang="en-GB" sz="1400" b="1" kern="0" dirty="0" err="1">
                  <a:solidFill>
                    <a:schemeClr val="accent1"/>
                  </a:solidFill>
                  <a:cs typeface="Poppins" panose="00000500000000000000" pitchFamily="2" charset="0"/>
                </a:rPr>
                <a:t>teorias</a:t>
              </a:r>
              <a:r>
                <a:rPr lang="en-GB" sz="1400" kern="0" dirty="0">
                  <a:solidFill>
                    <a:schemeClr val="accent1"/>
                  </a:solidFill>
                  <a:cs typeface="Poppins" panose="00000500000000000000" pitchFamily="2" charset="0"/>
                </a:rPr>
                <a:t>,</a:t>
              </a:r>
              <a:r>
                <a:rPr lang="en-GB" sz="1400" kern="0" dirty="0">
                  <a:solidFill>
                    <a:schemeClr val="tx2"/>
                  </a:solidFill>
                  <a:cs typeface="Poppins" panose="00000500000000000000" pitchFamily="2" charset="0"/>
                </a:rPr>
                <a:t> e </a:t>
              </a:r>
              <a:r>
                <a:rPr lang="en-GB" sz="1400" b="1" kern="0" dirty="0">
                  <a:solidFill>
                    <a:schemeClr val="accent1"/>
                  </a:solidFill>
                  <a:cs typeface="Poppins" panose="00000500000000000000" pitchFamily="2" charset="0"/>
                </a:rPr>
                <a:t>frameworks </a:t>
              </a:r>
              <a:r>
                <a:rPr lang="en-GB" sz="1400" kern="0" dirty="0" err="1">
                  <a:solidFill>
                    <a:schemeClr val="tx2"/>
                  </a:solidFill>
                  <a:cs typeface="Poppins" panose="00000500000000000000" pitchFamily="2" charset="0"/>
                </a:rPr>
                <a:t>em</a:t>
              </a:r>
              <a:r>
                <a:rPr lang="en-GB" sz="1400" kern="0" dirty="0">
                  <a:solidFill>
                    <a:schemeClr val="tx2"/>
                  </a:solidFill>
                  <a:cs typeface="Poppins" panose="00000500000000000000" pitchFamily="2" charset="0"/>
                </a:rPr>
                <a:t> KT/PIE</a:t>
              </a:r>
              <a:endParaRPr lang="en-US" sz="1400" kern="0" dirty="0">
                <a:solidFill>
                  <a:schemeClr val="tx2"/>
                </a:solidFill>
                <a:cs typeface="Poppins" panose="00000500000000000000" pitchFamily="2" charset="0"/>
              </a:endParaRPr>
            </a:p>
            <a:p>
              <a:pPr algn="ctr"/>
              <a:endParaRPr lang="en-US" sz="1400" b="1" dirty="0">
                <a:solidFill>
                  <a:schemeClr val="accent1"/>
                </a:solidFill>
              </a:endParaRPr>
            </a:p>
          </p:txBody>
        </p:sp>
        <p:sp>
          <p:nvSpPr>
            <p:cNvPr id="10" name="TextBox 9">
              <a:extLst>
                <a:ext uri="{FF2B5EF4-FFF2-40B4-BE49-F238E27FC236}">
                  <a16:creationId xmlns:a16="http://schemas.microsoft.com/office/drawing/2014/main" id="{7F64E680-1294-8D63-B9B2-9BBC5A038156}"/>
                </a:ext>
              </a:extLst>
            </p:cNvPr>
            <p:cNvSpPr txBox="1"/>
            <p:nvPr/>
          </p:nvSpPr>
          <p:spPr>
            <a:xfrm>
              <a:off x="5323463" y="2593554"/>
              <a:ext cx="1581280" cy="977062"/>
            </a:xfrm>
            <a:prstGeom prst="rect">
              <a:avLst/>
            </a:prstGeom>
            <a:noFill/>
          </p:spPr>
          <p:txBody>
            <a:bodyPr wrap="square">
              <a:noAutofit/>
            </a:bodyPr>
            <a:lstStyle/>
            <a:p>
              <a:pPr algn="ctr"/>
              <a:r>
                <a:rPr lang="en-US" sz="1400" b="1" dirty="0" err="1">
                  <a:ea typeface="Ebrima" panose="02000000000000000000" pitchFamily="2" charset="0"/>
                  <a:cs typeface="Poppins Medium" panose="00000600000000000000" pitchFamily="2" charset="0"/>
                </a:rPr>
                <a:t>Tradução</a:t>
              </a:r>
              <a:r>
                <a:rPr lang="en-US" sz="1400" b="1" dirty="0">
                  <a:ea typeface="Ebrima" panose="02000000000000000000" pitchFamily="2" charset="0"/>
                  <a:cs typeface="Poppins Medium" panose="00000600000000000000" pitchFamily="2" charset="0"/>
                </a:rPr>
                <a:t> de </a:t>
              </a:r>
              <a:r>
                <a:rPr lang="en-US" sz="1400" b="1" dirty="0" err="1">
                  <a:ea typeface="Ebrima" panose="02000000000000000000" pitchFamily="2" charset="0"/>
                  <a:cs typeface="Poppins Medium" panose="00000600000000000000" pitchFamily="2" charset="0"/>
                </a:rPr>
                <a:t>conhecimento</a:t>
              </a:r>
              <a:r>
                <a:rPr lang="en-US" sz="1400" b="1" dirty="0">
                  <a:ea typeface="Ebrima" panose="02000000000000000000" pitchFamily="2" charset="0"/>
                  <a:cs typeface="Poppins Medium" panose="00000600000000000000" pitchFamily="2" charset="0"/>
                </a:rPr>
                <a:t> e </a:t>
              </a:r>
              <a:r>
                <a:rPr lang="en-US" sz="1400" b="1" dirty="0" err="1">
                  <a:ea typeface="Ebrima" panose="02000000000000000000" pitchFamily="2" charset="0"/>
                  <a:cs typeface="Poppins Medium" panose="00000600000000000000" pitchFamily="2" charset="0"/>
                </a:rPr>
                <a:t>políticas</a:t>
              </a:r>
              <a:r>
                <a:rPr lang="en-US" sz="1400" b="1" dirty="0">
                  <a:ea typeface="Ebrima" panose="02000000000000000000" pitchFamily="2" charset="0"/>
                  <a:cs typeface="Poppins Medium" panose="00000600000000000000" pitchFamily="2" charset="0"/>
                </a:rPr>
                <a:t> </a:t>
              </a:r>
              <a:r>
                <a:rPr lang="en-US" sz="1400" b="1" dirty="0" err="1">
                  <a:ea typeface="Ebrima" panose="02000000000000000000" pitchFamily="2" charset="0"/>
                  <a:cs typeface="Poppins Medium" panose="00000600000000000000" pitchFamily="2" charset="0"/>
                </a:rPr>
                <a:t>informadas</a:t>
              </a:r>
              <a:r>
                <a:rPr lang="en-US" sz="1400" b="1" dirty="0">
                  <a:ea typeface="Ebrima" panose="02000000000000000000" pitchFamily="2" charset="0"/>
                  <a:cs typeface="Poppins Medium" panose="00000600000000000000" pitchFamily="2" charset="0"/>
                </a:rPr>
                <a:t> </a:t>
              </a:r>
              <a:r>
                <a:rPr lang="en-US" sz="1400" b="1" dirty="0" err="1">
                  <a:ea typeface="Ebrima" panose="02000000000000000000" pitchFamily="2" charset="0"/>
                  <a:cs typeface="Poppins Medium" panose="00000600000000000000" pitchFamily="2" charset="0"/>
                </a:rPr>
                <a:t>por</a:t>
              </a:r>
              <a:r>
                <a:rPr lang="en-US" sz="1400" b="1" dirty="0">
                  <a:ea typeface="Ebrima" panose="02000000000000000000" pitchFamily="2" charset="0"/>
                  <a:cs typeface="Poppins Medium" panose="00000600000000000000" pitchFamily="2" charset="0"/>
                </a:rPr>
                <a:t> </a:t>
              </a:r>
              <a:r>
                <a:rPr lang="en-US" sz="1400" b="1" dirty="0" err="1">
                  <a:ea typeface="Ebrima" panose="02000000000000000000" pitchFamily="2" charset="0"/>
                  <a:cs typeface="Poppins Medium" panose="00000600000000000000" pitchFamily="2" charset="0"/>
                </a:rPr>
                <a:t>evidências</a:t>
              </a:r>
              <a:endParaRPr lang="en-US" sz="1400" b="1" dirty="0"/>
            </a:p>
          </p:txBody>
        </p:sp>
      </p:grpSp>
    </p:spTree>
    <p:extLst>
      <p:ext uri="{BB962C8B-B14F-4D97-AF65-F5344CB8AC3E}">
        <p14:creationId xmlns:p14="http://schemas.microsoft.com/office/powerpoint/2010/main" val="124564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79B4DB-6690-1000-FF11-83681270A9F5}"/>
              </a:ext>
            </a:extLst>
          </p:cNvPr>
          <p:cNvSpPr>
            <a:spLocks noGrp="1"/>
          </p:cNvSpPr>
          <p:nvPr>
            <p:ph type="body" sz="quarter" idx="10"/>
          </p:nvPr>
        </p:nvSpPr>
        <p:spPr>
          <a:xfrm>
            <a:off x="358775" y="358774"/>
            <a:ext cx="4441826" cy="1832993"/>
          </a:xfrm>
        </p:spPr>
        <p:txBody>
          <a:bodyPr>
            <a:normAutofit/>
          </a:bodyPr>
          <a:lstStyle/>
          <a:p>
            <a:r>
              <a:rPr lang="pt-BR" dirty="0"/>
              <a:t>Metodologia selecionada </a:t>
            </a:r>
            <a:endParaRPr lang="en-US" dirty="0"/>
          </a:p>
        </p:txBody>
      </p:sp>
      <p:sp>
        <p:nvSpPr>
          <p:cNvPr id="5" name="Text Placeholder 4">
            <a:extLst>
              <a:ext uri="{FF2B5EF4-FFF2-40B4-BE49-F238E27FC236}">
                <a16:creationId xmlns:a16="http://schemas.microsoft.com/office/drawing/2014/main" id="{F3B055A0-7FB6-FE48-0908-27E683B33BE7}"/>
              </a:ext>
            </a:extLst>
          </p:cNvPr>
          <p:cNvSpPr>
            <a:spLocks noGrp="1"/>
          </p:cNvSpPr>
          <p:nvPr>
            <p:ph type="body" sz="quarter" idx="11"/>
          </p:nvPr>
        </p:nvSpPr>
        <p:spPr>
          <a:xfrm>
            <a:off x="358775" y="1542553"/>
            <a:ext cx="5119674" cy="3522333"/>
          </a:xfrm>
        </p:spPr>
        <p:txBody>
          <a:bodyPr anchor="b" anchorCtr="0">
            <a:normAutofit lnSpcReduction="10000"/>
          </a:bodyPr>
          <a:lstStyle/>
          <a:p>
            <a:pPr>
              <a:lnSpc>
                <a:spcPct val="100000"/>
              </a:lnSpc>
              <a:spcAft>
                <a:spcPts val="1000"/>
              </a:spcAft>
            </a:pPr>
            <a:r>
              <a:rPr lang="pt-BR" sz="1600" dirty="0"/>
              <a:t>A agenda de pesquisa seguiu as orientações de definição de prioridades da OMS, concluindo com a adoção da abordagem </a:t>
            </a:r>
            <a:r>
              <a:rPr lang="pt-BR" sz="1600" i="1" dirty="0"/>
              <a:t>Global </a:t>
            </a:r>
            <a:r>
              <a:rPr lang="pt-BR" sz="1600" i="1" dirty="0" err="1"/>
              <a:t>Research</a:t>
            </a:r>
            <a:r>
              <a:rPr lang="pt-BR" sz="1600" i="1" dirty="0"/>
              <a:t> Agenda (GRA)</a:t>
            </a:r>
            <a:r>
              <a:rPr lang="pt-BR" sz="1600" dirty="0"/>
              <a:t>, combinando consultas a especialistas e a técnica Delphi para priorização</a:t>
            </a:r>
            <a:r>
              <a:rPr lang="en-US" sz="1400" dirty="0"/>
              <a:t>.</a:t>
            </a:r>
          </a:p>
          <a:p>
            <a:pPr>
              <a:lnSpc>
                <a:spcPct val="100000"/>
              </a:lnSpc>
            </a:pPr>
            <a:r>
              <a:rPr lang="en-US" sz="1400" b="1" dirty="0" err="1">
                <a:solidFill>
                  <a:schemeClr val="accent1"/>
                </a:solidFill>
              </a:rPr>
              <a:t>Rodadas</a:t>
            </a:r>
            <a:r>
              <a:rPr lang="en-US" sz="1400" b="1" dirty="0">
                <a:solidFill>
                  <a:schemeClr val="accent1"/>
                </a:solidFill>
              </a:rPr>
              <a:t> de Delphi:</a:t>
            </a:r>
          </a:p>
          <a:p>
            <a:pPr marL="171450" indent="-171450">
              <a:lnSpc>
                <a:spcPct val="100000"/>
              </a:lnSpc>
              <a:spcBef>
                <a:spcPts val="150"/>
              </a:spcBef>
              <a:buFont typeface="Arial" panose="020B0604020202020204" pitchFamily="34" charset="0"/>
              <a:buChar char="•"/>
            </a:pPr>
            <a:r>
              <a:rPr lang="en-US" sz="1400" dirty="0" err="1"/>
              <a:t>Primeira</a:t>
            </a:r>
            <a:r>
              <a:rPr lang="en-US" sz="1400" dirty="0"/>
              <a:t> </a:t>
            </a:r>
            <a:r>
              <a:rPr lang="en-US" sz="1400" dirty="0" err="1"/>
              <a:t>rodada</a:t>
            </a:r>
            <a:r>
              <a:rPr lang="en-US" sz="1400" dirty="0"/>
              <a:t>: </a:t>
            </a:r>
            <a:r>
              <a:rPr lang="en-US" sz="1400" dirty="0" err="1"/>
              <a:t>Reduzir</a:t>
            </a:r>
            <a:r>
              <a:rPr lang="en-US" sz="1400" dirty="0"/>
              <a:t> </a:t>
            </a:r>
            <a:r>
              <a:rPr lang="en-US" sz="1400" dirty="0" err="1"/>
              <a:t>uma</a:t>
            </a:r>
            <a:r>
              <a:rPr lang="en-US" sz="1400" dirty="0"/>
              <a:t> </a:t>
            </a:r>
            <a:r>
              <a:rPr lang="en-US" sz="1400" dirty="0" err="1"/>
              <a:t>lista</a:t>
            </a:r>
            <a:r>
              <a:rPr lang="en-US" sz="1400" dirty="0"/>
              <a:t> longa de </a:t>
            </a:r>
            <a:r>
              <a:rPr lang="en-US" sz="1400" dirty="0" err="1"/>
              <a:t>temas</a:t>
            </a:r>
            <a:r>
              <a:rPr lang="en-US" sz="1400" dirty="0"/>
              <a:t> para </a:t>
            </a:r>
            <a:r>
              <a:rPr lang="en-US" sz="1400" dirty="0" err="1"/>
              <a:t>uma</a:t>
            </a:r>
            <a:r>
              <a:rPr lang="en-US" sz="1400" dirty="0"/>
              <a:t> </a:t>
            </a:r>
            <a:r>
              <a:rPr lang="en-US" sz="1400" dirty="0" err="1"/>
              <a:t>lista</a:t>
            </a:r>
            <a:r>
              <a:rPr lang="en-US" sz="1400" dirty="0"/>
              <a:t> </a:t>
            </a:r>
            <a:r>
              <a:rPr lang="en-US" sz="1400" dirty="0" err="1"/>
              <a:t>curta</a:t>
            </a:r>
            <a:r>
              <a:rPr lang="en-US" sz="1400" dirty="0"/>
              <a:t> </a:t>
            </a:r>
            <a:r>
              <a:rPr lang="en-US" sz="1400" dirty="0" err="1"/>
              <a:t>aberta</a:t>
            </a:r>
            <a:r>
              <a:rPr lang="en-US" sz="1400" dirty="0"/>
              <a:t> à </a:t>
            </a:r>
            <a:r>
              <a:rPr lang="en-US" sz="1400" dirty="0" err="1"/>
              <a:t>discussão</a:t>
            </a:r>
            <a:r>
              <a:rPr lang="en-US" sz="1400" dirty="0"/>
              <a:t>.</a:t>
            </a:r>
          </a:p>
          <a:p>
            <a:pPr marL="171450" indent="-171450">
              <a:lnSpc>
                <a:spcPct val="100000"/>
              </a:lnSpc>
              <a:spcBef>
                <a:spcPts val="150"/>
              </a:spcBef>
              <a:spcAft>
                <a:spcPts val="1000"/>
              </a:spcAft>
              <a:buFont typeface="Arial" panose="020B0604020202020204" pitchFamily="34" charset="0"/>
              <a:buChar char="•"/>
            </a:pPr>
            <a:r>
              <a:rPr lang="en-US" sz="1400" dirty="0"/>
              <a:t>Segunda </a:t>
            </a:r>
            <a:r>
              <a:rPr lang="en-US" sz="1400" dirty="0" err="1"/>
              <a:t>rodada</a:t>
            </a:r>
            <a:r>
              <a:rPr lang="en-US" sz="1400" dirty="0"/>
              <a:t>: </a:t>
            </a:r>
            <a:r>
              <a:rPr lang="en-US" sz="1400" dirty="0" err="1"/>
              <a:t>Priorizar</a:t>
            </a:r>
            <a:r>
              <a:rPr lang="en-US" sz="1400" dirty="0"/>
              <a:t> as </a:t>
            </a:r>
            <a:r>
              <a:rPr lang="en-US" sz="1400" dirty="0" err="1"/>
              <a:t>áreas</a:t>
            </a:r>
            <a:r>
              <a:rPr lang="en-US" sz="1400" dirty="0"/>
              <a:t> de </a:t>
            </a:r>
            <a:r>
              <a:rPr lang="en-US" sz="1400" dirty="0" err="1"/>
              <a:t>pesquisa</a:t>
            </a:r>
            <a:r>
              <a:rPr lang="en-US" sz="1400" dirty="0"/>
              <a:t> </a:t>
            </a:r>
            <a:r>
              <a:rPr lang="en-US" sz="1400" dirty="0" err="1"/>
              <a:t>incluídas</a:t>
            </a:r>
            <a:r>
              <a:rPr lang="en-US" sz="1400" dirty="0"/>
              <a:t> </a:t>
            </a:r>
            <a:r>
              <a:rPr lang="en-US" sz="1400" dirty="0" err="1"/>
              <a:t>na</a:t>
            </a:r>
            <a:r>
              <a:rPr lang="en-US" sz="1400" dirty="0"/>
              <a:t> </a:t>
            </a:r>
            <a:r>
              <a:rPr lang="en-US" sz="1400" dirty="0" err="1"/>
              <a:t>lista</a:t>
            </a:r>
            <a:r>
              <a:rPr lang="en-US" sz="1400" dirty="0"/>
              <a:t> </a:t>
            </a:r>
            <a:r>
              <a:rPr lang="en-US" sz="1400" dirty="0" err="1"/>
              <a:t>curta</a:t>
            </a:r>
            <a:r>
              <a:rPr lang="en-US" sz="1400" dirty="0"/>
              <a:t>.</a:t>
            </a:r>
          </a:p>
          <a:p>
            <a:pPr>
              <a:lnSpc>
                <a:spcPct val="100000"/>
              </a:lnSpc>
              <a:spcAft>
                <a:spcPts val="1000"/>
              </a:spcAft>
            </a:pPr>
            <a:r>
              <a:rPr lang="en-US" sz="1400" b="1" dirty="0" err="1">
                <a:solidFill>
                  <a:schemeClr val="accent1"/>
                </a:solidFill>
              </a:rPr>
              <a:t>Vantagens</a:t>
            </a:r>
            <a:r>
              <a:rPr lang="en-US" sz="1400" b="1" dirty="0">
                <a:solidFill>
                  <a:schemeClr val="accent1"/>
                </a:solidFill>
              </a:rPr>
              <a:t>: </a:t>
            </a:r>
            <a:r>
              <a:rPr lang="pt-BR" sz="1400" dirty="0"/>
              <a:t>Anonimato, algoritmos de agregação flexíveis e inclusão de participantes geograficamente diversos por meio de questionários online.</a:t>
            </a:r>
            <a:br>
              <a:rPr lang="pt-BR" sz="1400" dirty="0"/>
            </a:br>
            <a:br>
              <a:rPr lang="pt-BR" sz="1400" dirty="0"/>
            </a:br>
            <a:r>
              <a:rPr lang="en-US" sz="1400" b="1" dirty="0" err="1">
                <a:solidFill>
                  <a:schemeClr val="accent1"/>
                </a:solidFill>
              </a:rPr>
              <a:t>Resultados</a:t>
            </a:r>
            <a:r>
              <a:rPr lang="en-US" sz="1400" b="1" dirty="0">
                <a:solidFill>
                  <a:schemeClr val="accent1"/>
                </a:solidFill>
              </a:rPr>
              <a:t>: </a:t>
            </a:r>
            <a:r>
              <a:rPr lang="en-GB" sz="1400" dirty="0" err="1"/>
              <a:t>Os</a:t>
            </a:r>
            <a:r>
              <a:rPr lang="en-GB" sz="1400" dirty="0"/>
              <a:t> </a:t>
            </a:r>
            <a:r>
              <a:rPr lang="en-GB" sz="1400" dirty="0" err="1"/>
              <a:t>resultados</a:t>
            </a:r>
            <a:r>
              <a:rPr lang="en-GB" sz="1400" dirty="0"/>
              <a:t> do </a:t>
            </a:r>
            <a:r>
              <a:rPr lang="en-GB" sz="1400" dirty="0" err="1"/>
              <a:t>exercício</a:t>
            </a:r>
            <a:r>
              <a:rPr lang="en-GB" sz="1400" dirty="0"/>
              <a:t> Delphi </a:t>
            </a:r>
            <a:r>
              <a:rPr lang="en-GB" sz="1400" dirty="0" err="1"/>
              <a:t>guiaram</a:t>
            </a:r>
            <a:r>
              <a:rPr lang="en-GB" sz="1400" dirty="0"/>
              <a:t> as </a:t>
            </a:r>
            <a:r>
              <a:rPr lang="en-GB" sz="1400" dirty="0" err="1"/>
              <a:t>fases</a:t>
            </a:r>
            <a:r>
              <a:rPr lang="en-GB" sz="1400" dirty="0"/>
              <a:t> </a:t>
            </a:r>
            <a:r>
              <a:rPr lang="en-GB" sz="1400" dirty="0" err="1"/>
              <a:t>seguintes</a:t>
            </a:r>
            <a:r>
              <a:rPr lang="en-GB" sz="1400" dirty="0"/>
              <a:t> da consulta.</a:t>
            </a:r>
            <a:endParaRPr lang="en-US" sz="1400" dirty="0"/>
          </a:p>
        </p:txBody>
      </p:sp>
      <p:pic>
        <p:nvPicPr>
          <p:cNvPr id="6" name="Picture 5">
            <a:hlinkClick r:id="rId3"/>
            <a:extLst>
              <a:ext uri="{FF2B5EF4-FFF2-40B4-BE49-F238E27FC236}">
                <a16:creationId xmlns:a16="http://schemas.microsoft.com/office/drawing/2014/main" id="{2B7FA64E-418D-2D67-5CA3-FBAB6B0679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8306" y="1855763"/>
            <a:ext cx="2277599" cy="3229001"/>
          </a:xfrm>
          <a:prstGeom prst="rect">
            <a:avLst/>
          </a:prstGeom>
          <a:ln>
            <a:noFill/>
          </a:ln>
          <a:effectLst>
            <a:outerShdw blurRad="292100" dist="139700" dir="2700000" algn="tl" rotWithShape="0">
              <a:srgbClr val="333333">
                <a:alpha val="20000"/>
              </a:srgbClr>
            </a:outerShdw>
          </a:effectLst>
        </p:spPr>
      </p:pic>
    </p:spTree>
    <p:extLst>
      <p:ext uri="{BB962C8B-B14F-4D97-AF65-F5344CB8AC3E}">
        <p14:creationId xmlns:p14="http://schemas.microsoft.com/office/powerpoint/2010/main" val="2089355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F3D2-CD5F-74DB-6428-7BF4C9433A2F}"/>
              </a:ext>
            </a:extLst>
          </p:cNvPr>
          <p:cNvSpPr>
            <a:spLocks noGrp="1"/>
          </p:cNvSpPr>
          <p:nvPr>
            <p:ph type="ctrTitle"/>
          </p:nvPr>
        </p:nvSpPr>
        <p:spPr/>
        <p:txBody>
          <a:bodyPr>
            <a:normAutofit/>
          </a:bodyPr>
          <a:lstStyle/>
          <a:p>
            <a:r>
              <a:rPr lang="en-US" dirty="0" err="1"/>
              <a:t>Linha</a:t>
            </a:r>
            <a:r>
              <a:rPr lang="en-US" dirty="0"/>
              <a:t> do tempo: Co-</a:t>
            </a:r>
            <a:r>
              <a:rPr lang="en-US" dirty="0" err="1"/>
              <a:t>criando</a:t>
            </a:r>
            <a:r>
              <a:rPr lang="en-US" dirty="0"/>
              <a:t> a Agenda</a:t>
            </a:r>
          </a:p>
        </p:txBody>
      </p:sp>
      <p:grpSp>
        <p:nvGrpSpPr>
          <p:cNvPr id="95" name="Group 94">
            <a:extLst>
              <a:ext uri="{FF2B5EF4-FFF2-40B4-BE49-F238E27FC236}">
                <a16:creationId xmlns:a16="http://schemas.microsoft.com/office/drawing/2014/main" id="{0FA97834-F469-FCB8-0C7A-B26AFD037F77}"/>
              </a:ext>
            </a:extLst>
          </p:cNvPr>
          <p:cNvGrpSpPr/>
          <p:nvPr/>
        </p:nvGrpSpPr>
        <p:grpSpPr>
          <a:xfrm>
            <a:off x="601687" y="1447179"/>
            <a:ext cx="7940627" cy="3697888"/>
            <a:chOff x="358775" y="1109634"/>
            <a:chExt cx="7940627" cy="3697888"/>
          </a:xfrm>
        </p:grpSpPr>
        <p:cxnSp>
          <p:nvCxnSpPr>
            <p:cNvPr id="10" name="Straight Connector 9">
              <a:extLst>
                <a:ext uri="{FF2B5EF4-FFF2-40B4-BE49-F238E27FC236}">
                  <a16:creationId xmlns:a16="http://schemas.microsoft.com/office/drawing/2014/main" id="{EB713359-7B8C-D6C2-4645-D24E7B0F3C44}"/>
                </a:ext>
              </a:extLst>
            </p:cNvPr>
            <p:cNvCxnSpPr>
              <a:cxnSpLocks/>
              <a:stCxn id="36" idx="2"/>
              <a:endCxn id="40" idx="0"/>
            </p:cNvCxnSpPr>
            <p:nvPr/>
          </p:nvCxnSpPr>
          <p:spPr>
            <a:xfrm>
              <a:off x="7332828" y="3096990"/>
              <a:ext cx="1" cy="1248867"/>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8582250-99E3-13F8-A1F3-BA9C61314279}"/>
                </a:ext>
              </a:extLst>
            </p:cNvPr>
            <p:cNvCxnSpPr>
              <a:cxnSpLocks/>
            </p:cNvCxnSpPr>
            <p:nvPr/>
          </p:nvCxnSpPr>
          <p:spPr>
            <a:xfrm>
              <a:off x="358775" y="3603031"/>
              <a:ext cx="7940627" cy="0"/>
            </a:xfrm>
            <a:prstGeom prst="straightConnector1">
              <a:avLst/>
            </a:prstGeom>
            <a:ln w="76200">
              <a:solidFill>
                <a:schemeClr val="accent1">
                  <a:alpha val="35387"/>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96C22950-D847-FC46-1003-74A809658B05}"/>
                </a:ext>
              </a:extLst>
            </p:cNvPr>
            <p:cNvGrpSpPr>
              <a:grpSpLocks noChangeAspect="1"/>
            </p:cNvGrpSpPr>
            <p:nvPr/>
          </p:nvGrpSpPr>
          <p:grpSpPr>
            <a:xfrm>
              <a:off x="6959344" y="3222524"/>
              <a:ext cx="757370" cy="756000"/>
              <a:chOff x="1219200" y="2538714"/>
              <a:chExt cx="1219200" cy="1219200"/>
            </a:xfrm>
          </p:grpSpPr>
          <p:sp>
            <p:nvSpPr>
              <p:cNvPr id="93" name="Oval 92">
                <a:extLst>
                  <a:ext uri="{FF2B5EF4-FFF2-40B4-BE49-F238E27FC236}">
                    <a16:creationId xmlns:a16="http://schemas.microsoft.com/office/drawing/2014/main" id="{2E4886F8-5733-292A-ED51-04AF668ED116}"/>
                  </a:ext>
                </a:extLst>
              </p:cNvPr>
              <p:cNvSpPr/>
              <p:nvPr/>
            </p:nvSpPr>
            <p:spPr>
              <a:xfrm>
                <a:off x="1219200" y="2538714"/>
                <a:ext cx="1219200" cy="121920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sp>
            <p:nvSpPr>
              <p:cNvPr id="94" name="Oval 93">
                <a:extLst>
                  <a:ext uri="{FF2B5EF4-FFF2-40B4-BE49-F238E27FC236}">
                    <a16:creationId xmlns:a16="http://schemas.microsoft.com/office/drawing/2014/main" id="{45307C73-BE28-7365-DBA5-204A2AB3BEC0}"/>
                  </a:ext>
                </a:extLst>
              </p:cNvPr>
              <p:cNvSpPr>
                <a:spLocks noChangeAspect="1"/>
              </p:cNvSpPr>
              <p:nvPr/>
            </p:nvSpPr>
            <p:spPr>
              <a:xfrm>
                <a:off x="1340069" y="2664571"/>
                <a:ext cx="967485" cy="967485"/>
              </a:xfrm>
              <a:prstGeom prst="ellipse">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grpSp>
        <p:cxnSp>
          <p:nvCxnSpPr>
            <p:cNvPr id="6" name="Straight Connector 5">
              <a:extLst>
                <a:ext uri="{FF2B5EF4-FFF2-40B4-BE49-F238E27FC236}">
                  <a16:creationId xmlns:a16="http://schemas.microsoft.com/office/drawing/2014/main" id="{57A88C3E-95D2-9D21-9A3F-FE6407E29FDF}"/>
                </a:ext>
              </a:extLst>
            </p:cNvPr>
            <p:cNvCxnSpPr>
              <a:cxnSpLocks/>
              <a:stCxn id="52" idx="2"/>
              <a:endCxn id="53" idx="0"/>
            </p:cNvCxnSpPr>
            <p:nvPr/>
          </p:nvCxnSpPr>
          <p:spPr>
            <a:xfrm flipH="1">
              <a:off x="4899809" y="3167957"/>
              <a:ext cx="9838" cy="1173391"/>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907347FD-5E8C-141B-758A-61371BEA6238}"/>
                </a:ext>
              </a:extLst>
            </p:cNvPr>
            <p:cNvGrpSpPr>
              <a:grpSpLocks noChangeAspect="1"/>
            </p:cNvGrpSpPr>
            <p:nvPr/>
          </p:nvGrpSpPr>
          <p:grpSpPr>
            <a:xfrm>
              <a:off x="4516417" y="3216706"/>
              <a:ext cx="757370" cy="756000"/>
              <a:chOff x="1219200" y="2538714"/>
              <a:chExt cx="1219200" cy="1219200"/>
            </a:xfrm>
          </p:grpSpPr>
          <p:sp>
            <p:nvSpPr>
              <p:cNvPr id="86" name="Oval 85">
                <a:extLst>
                  <a:ext uri="{FF2B5EF4-FFF2-40B4-BE49-F238E27FC236}">
                    <a16:creationId xmlns:a16="http://schemas.microsoft.com/office/drawing/2014/main" id="{9CE895DA-2E9D-D4E6-B862-A8C24D6C2884}"/>
                  </a:ext>
                </a:extLst>
              </p:cNvPr>
              <p:cNvSpPr/>
              <p:nvPr/>
            </p:nvSpPr>
            <p:spPr>
              <a:xfrm>
                <a:off x="1219200" y="2538714"/>
                <a:ext cx="1219200" cy="121920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sp>
            <p:nvSpPr>
              <p:cNvPr id="87" name="Oval 86">
                <a:extLst>
                  <a:ext uri="{FF2B5EF4-FFF2-40B4-BE49-F238E27FC236}">
                    <a16:creationId xmlns:a16="http://schemas.microsoft.com/office/drawing/2014/main" id="{F6D2D26A-178B-D8B7-48FA-FE63B178D3D5}"/>
                  </a:ext>
                </a:extLst>
              </p:cNvPr>
              <p:cNvSpPr>
                <a:spLocks noChangeAspect="1"/>
              </p:cNvSpPr>
              <p:nvPr/>
            </p:nvSpPr>
            <p:spPr>
              <a:xfrm>
                <a:off x="1340069" y="2664571"/>
                <a:ext cx="967485" cy="967485"/>
              </a:xfrm>
              <a:prstGeom prst="ellipse">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grpSp>
        <p:cxnSp>
          <p:nvCxnSpPr>
            <p:cNvPr id="9" name="Straight Connector 8">
              <a:extLst>
                <a:ext uri="{FF2B5EF4-FFF2-40B4-BE49-F238E27FC236}">
                  <a16:creationId xmlns:a16="http://schemas.microsoft.com/office/drawing/2014/main" id="{489A6361-F0BE-150B-4CC8-737CF28A88DE}"/>
                </a:ext>
              </a:extLst>
            </p:cNvPr>
            <p:cNvCxnSpPr>
              <a:cxnSpLocks/>
              <a:stCxn id="33" idx="2"/>
              <a:endCxn id="39" idx="0"/>
            </p:cNvCxnSpPr>
            <p:nvPr/>
          </p:nvCxnSpPr>
          <p:spPr>
            <a:xfrm>
              <a:off x="6095168" y="3059820"/>
              <a:ext cx="32648" cy="128152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75F3028-81AA-3C6B-985A-A13821BB1DB7}"/>
                </a:ext>
              </a:extLst>
            </p:cNvPr>
            <p:cNvGrpSpPr>
              <a:grpSpLocks noChangeAspect="1"/>
            </p:cNvGrpSpPr>
            <p:nvPr/>
          </p:nvGrpSpPr>
          <p:grpSpPr>
            <a:xfrm>
              <a:off x="5746465" y="3216707"/>
              <a:ext cx="757370" cy="756000"/>
              <a:chOff x="1219200" y="2538714"/>
              <a:chExt cx="1219200" cy="1219200"/>
            </a:xfrm>
          </p:grpSpPr>
          <p:sp>
            <p:nvSpPr>
              <p:cNvPr id="80" name="Oval 79">
                <a:extLst>
                  <a:ext uri="{FF2B5EF4-FFF2-40B4-BE49-F238E27FC236}">
                    <a16:creationId xmlns:a16="http://schemas.microsoft.com/office/drawing/2014/main" id="{6B2439CC-F243-513E-02C2-CB1A869C6505}"/>
                  </a:ext>
                </a:extLst>
              </p:cNvPr>
              <p:cNvSpPr/>
              <p:nvPr/>
            </p:nvSpPr>
            <p:spPr>
              <a:xfrm>
                <a:off x="1219200" y="2538714"/>
                <a:ext cx="1219200" cy="121920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sp>
            <p:nvSpPr>
              <p:cNvPr id="81" name="Oval 80">
                <a:extLst>
                  <a:ext uri="{FF2B5EF4-FFF2-40B4-BE49-F238E27FC236}">
                    <a16:creationId xmlns:a16="http://schemas.microsoft.com/office/drawing/2014/main" id="{D9988CD6-A647-E8E5-1251-C44D090FD297}"/>
                  </a:ext>
                </a:extLst>
              </p:cNvPr>
              <p:cNvSpPr>
                <a:spLocks noChangeAspect="1"/>
              </p:cNvSpPr>
              <p:nvPr/>
            </p:nvSpPr>
            <p:spPr>
              <a:xfrm>
                <a:off x="1340069" y="2664571"/>
                <a:ext cx="967485" cy="967485"/>
              </a:xfrm>
              <a:prstGeom prst="ellipse">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grpSp>
        <p:cxnSp>
          <p:nvCxnSpPr>
            <p:cNvPr id="7" name="Straight Connector 6">
              <a:extLst>
                <a:ext uri="{FF2B5EF4-FFF2-40B4-BE49-F238E27FC236}">
                  <a16:creationId xmlns:a16="http://schemas.microsoft.com/office/drawing/2014/main" id="{A0C442C2-7178-13A1-5AC6-39238CE48CF8}"/>
                </a:ext>
              </a:extLst>
            </p:cNvPr>
            <p:cNvCxnSpPr>
              <a:cxnSpLocks/>
              <a:stCxn id="27" idx="2"/>
              <a:endCxn id="37" idx="0"/>
            </p:cNvCxnSpPr>
            <p:nvPr/>
          </p:nvCxnSpPr>
          <p:spPr>
            <a:xfrm flipH="1">
              <a:off x="2442917" y="3171033"/>
              <a:ext cx="46459" cy="114057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1293D438-9C4D-152B-D0F9-41C0710C3952}"/>
                </a:ext>
              </a:extLst>
            </p:cNvPr>
            <p:cNvGrpSpPr>
              <a:grpSpLocks noChangeAspect="1"/>
            </p:cNvGrpSpPr>
            <p:nvPr/>
          </p:nvGrpSpPr>
          <p:grpSpPr>
            <a:xfrm>
              <a:off x="2066173" y="3222524"/>
              <a:ext cx="757370" cy="756000"/>
              <a:chOff x="1219200" y="2538714"/>
              <a:chExt cx="1219200" cy="1219200"/>
            </a:xfrm>
          </p:grpSpPr>
          <p:sp>
            <p:nvSpPr>
              <p:cNvPr id="74" name="Oval 73">
                <a:extLst>
                  <a:ext uri="{FF2B5EF4-FFF2-40B4-BE49-F238E27FC236}">
                    <a16:creationId xmlns:a16="http://schemas.microsoft.com/office/drawing/2014/main" id="{BF07B8BD-877D-51CE-240D-CBBD3B1ECB6A}"/>
                  </a:ext>
                </a:extLst>
              </p:cNvPr>
              <p:cNvSpPr/>
              <p:nvPr/>
            </p:nvSpPr>
            <p:spPr>
              <a:xfrm>
                <a:off x="1219200" y="2538714"/>
                <a:ext cx="1219200" cy="121920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sp>
            <p:nvSpPr>
              <p:cNvPr id="75" name="Oval 74">
                <a:extLst>
                  <a:ext uri="{FF2B5EF4-FFF2-40B4-BE49-F238E27FC236}">
                    <a16:creationId xmlns:a16="http://schemas.microsoft.com/office/drawing/2014/main" id="{B3294E17-3A60-26A1-C2E1-F34DDE293155}"/>
                  </a:ext>
                </a:extLst>
              </p:cNvPr>
              <p:cNvSpPr>
                <a:spLocks noChangeAspect="1"/>
              </p:cNvSpPr>
              <p:nvPr/>
            </p:nvSpPr>
            <p:spPr>
              <a:xfrm>
                <a:off x="1340069" y="2664571"/>
                <a:ext cx="967485" cy="967485"/>
              </a:xfrm>
              <a:prstGeom prst="ellipse">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grpSp>
        <p:cxnSp>
          <p:nvCxnSpPr>
            <p:cNvPr id="5" name="Straight Connector 4">
              <a:extLst>
                <a:ext uri="{FF2B5EF4-FFF2-40B4-BE49-F238E27FC236}">
                  <a16:creationId xmlns:a16="http://schemas.microsoft.com/office/drawing/2014/main" id="{7247173A-3085-3DFC-61A1-A175F033C38D}"/>
                </a:ext>
              </a:extLst>
            </p:cNvPr>
            <p:cNvCxnSpPr>
              <a:cxnSpLocks/>
              <a:stCxn id="57" idx="2"/>
              <a:endCxn id="58" idx="0"/>
            </p:cNvCxnSpPr>
            <p:nvPr/>
          </p:nvCxnSpPr>
          <p:spPr>
            <a:xfrm>
              <a:off x="1134109" y="3185035"/>
              <a:ext cx="44347" cy="1126572"/>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FA236F-6ECC-6FE7-12C6-5420ADD098E0}"/>
                </a:ext>
              </a:extLst>
            </p:cNvPr>
            <p:cNvCxnSpPr>
              <a:cxnSpLocks/>
              <a:stCxn id="30" idx="2"/>
              <a:endCxn id="38" idx="0"/>
            </p:cNvCxnSpPr>
            <p:nvPr/>
          </p:nvCxnSpPr>
          <p:spPr>
            <a:xfrm flipH="1">
              <a:off x="3655551" y="2970348"/>
              <a:ext cx="43438" cy="134125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C53522C-4693-94CA-9279-0CFB4818E458}"/>
                </a:ext>
              </a:extLst>
            </p:cNvPr>
            <p:cNvGrpSpPr>
              <a:grpSpLocks noChangeAspect="1"/>
            </p:cNvGrpSpPr>
            <p:nvPr/>
          </p:nvGrpSpPr>
          <p:grpSpPr>
            <a:xfrm>
              <a:off x="810909" y="3216708"/>
              <a:ext cx="757370" cy="756000"/>
              <a:chOff x="1219200" y="2538714"/>
              <a:chExt cx="1219200" cy="1219200"/>
            </a:xfrm>
          </p:grpSpPr>
          <p:sp>
            <p:nvSpPr>
              <p:cNvPr id="13" name="Oval 12">
                <a:extLst>
                  <a:ext uri="{FF2B5EF4-FFF2-40B4-BE49-F238E27FC236}">
                    <a16:creationId xmlns:a16="http://schemas.microsoft.com/office/drawing/2014/main" id="{2E43FB73-8C45-2841-C1CB-A1423EA885F4}"/>
                  </a:ext>
                </a:extLst>
              </p:cNvPr>
              <p:cNvSpPr/>
              <p:nvPr/>
            </p:nvSpPr>
            <p:spPr>
              <a:xfrm>
                <a:off x="1219200" y="2538714"/>
                <a:ext cx="1219200" cy="121920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sp>
            <p:nvSpPr>
              <p:cNvPr id="14" name="Oval 13">
                <a:extLst>
                  <a:ext uri="{FF2B5EF4-FFF2-40B4-BE49-F238E27FC236}">
                    <a16:creationId xmlns:a16="http://schemas.microsoft.com/office/drawing/2014/main" id="{B6143EBF-179D-2649-65E6-823C5E4BDB5D}"/>
                  </a:ext>
                </a:extLst>
              </p:cNvPr>
              <p:cNvSpPr>
                <a:spLocks noChangeAspect="1"/>
              </p:cNvSpPr>
              <p:nvPr/>
            </p:nvSpPr>
            <p:spPr>
              <a:xfrm>
                <a:off x="1340069" y="2664571"/>
                <a:ext cx="967485" cy="967485"/>
              </a:xfrm>
              <a:prstGeom prst="ellips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grpSp>
        <p:grpSp>
          <p:nvGrpSpPr>
            <p:cNvPr id="25" name="Group 24">
              <a:extLst>
                <a:ext uri="{FF2B5EF4-FFF2-40B4-BE49-F238E27FC236}">
                  <a16:creationId xmlns:a16="http://schemas.microsoft.com/office/drawing/2014/main" id="{92A4E020-8DA7-74E6-FDDB-1306BF1E965C}"/>
                </a:ext>
              </a:extLst>
            </p:cNvPr>
            <p:cNvGrpSpPr/>
            <p:nvPr/>
          </p:nvGrpSpPr>
          <p:grpSpPr>
            <a:xfrm>
              <a:off x="1851177" y="1490480"/>
              <a:ext cx="1258005" cy="1680553"/>
              <a:chOff x="370236" y="1468329"/>
              <a:chExt cx="2969494" cy="2377068"/>
            </a:xfrm>
          </p:grpSpPr>
          <p:sp>
            <p:nvSpPr>
              <p:cNvPr id="26" name="TextBox 25">
                <a:extLst>
                  <a:ext uri="{FF2B5EF4-FFF2-40B4-BE49-F238E27FC236}">
                    <a16:creationId xmlns:a16="http://schemas.microsoft.com/office/drawing/2014/main" id="{D47EAA18-A864-F7F8-A7E5-EDD39B8DC81E}"/>
                  </a:ext>
                </a:extLst>
              </p:cNvPr>
              <p:cNvSpPr txBox="1"/>
              <p:nvPr/>
            </p:nvSpPr>
            <p:spPr>
              <a:xfrm>
                <a:off x="370236" y="1468329"/>
                <a:ext cx="2926080" cy="653005"/>
              </a:xfrm>
              <a:prstGeom prst="rect">
                <a:avLst/>
              </a:prstGeom>
              <a:noFill/>
            </p:spPr>
            <p:txBody>
              <a:bodyPr wrap="square" lIns="0" rIns="0" rtlCol="0" anchor="b">
                <a:spAutoFit/>
              </a:bodyPr>
              <a:lstStyle/>
              <a:p>
                <a:pPr algn="ctr"/>
                <a:r>
                  <a:rPr lang="en-US" sz="1200" b="1" noProof="1">
                    <a:solidFill>
                      <a:schemeClr val="accent1"/>
                    </a:solidFill>
                    <a:cs typeface="Poppins" panose="00000500000000000000" pitchFamily="2" charset="0"/>
                  </a:rPr>
                  <a:t>Primeira consulta com especialistas</a:t>
                </a:r>
              </a:p>
            </p:txBody>
          </p:sp>
          <p:sp>
            <p:nvSpPr>
              <p:cNvPr id="27" name="TextBox 26">
                <a:extLst>
                  <a:ext uri="{FF2B5EF4-FFF2-40B4-BE49-F238E27FC236}">
                    <a16:creationId xmlns:a16="http://schemas.microsoft.com/office/drawing/2014/main" id="{5433181D-37FF-87BE-9037-C872396C5B4A}"/>
                  </a:ext>
                </a:extLst>
              </p:cNvPr>
              <p:cNvSpPr txBox="1"/>
              <p:nvPr/>
            </p:nvSpPr>
            <p:spPr>
              <a:xfrm>
                <a:off x="413650" y="2147584"/>
                <a:ext cx="2926080" cy="1697813"/>
              </a:xfrm>
              <a:prstGeom prst="rect">
                <a:avLst/>
              </a:prstGeom>
              <a:noFill/>
            </p:spPr>
            <p:txBody>
              <a:bodyPr wrap="square" lIns="0" rIns="0" rtlCol="0" anchor="t">
                <a:spAutoFit/>
              </a:bodyPr>
              <a:lstStyle/>
              <a:p>
                <a:pPr algn="ctr"/>
                <a:r>
                  <a:rPr lang="en-US" sz="1200" noProof="1">
                    <a:solidFill>
                      <a:schemeClr val="tx2"/>
                    </a:solidFill>
                    <a:cs typeface="Poppins" panose="00000500000000000000" pitchFamily="2" charset="0"/>
                  </a:rPr>
                  <a:t>110 participantes</a:t>
                </a:r>
              </a:p>
              <a:p>
                <a:pPr algn="ctr"/>
                <a:r>
                  <a:rPr lang="en-US" sz="1200" noProof="1">
                    <a:solidFill>
                      <a:schemeClr val="tx2"/>
                    </a:solidFill>
                    <a:cs typeface="Poppins" panose="00000500000000000000" pitchFamily="2" charset="0"/>
                  </a:rPr>
                  <a:t>121 áreas de pesquisa</a:t>
                </a:r>
              </a:p>
              <a:p>
                <a:pPr algn="ctr"/>
                <a:r>
                  <a:rPr lang="en-US" sz="1200" noProof="1">
                    <a:solidFill>
                      <a:schemeClr val="tx2"/>
                    </a:solidFill>
                    <a:cs typeface="Poppins" panose="00000500000000000000" pitchFamily="2" charset="0"/>
                  </a:rPr>
                  <a:t>Objetivo: Encontrar e adicionar lacunas-chave</a:t>
                </a:r>
              </a:p>
            </p:txBody>
          </p:sp>
        </p:grpSp>
        <p:grpSp>
          <p:nvGrpSpPr>
            <p:cNvPr id="28" name="Group 27">
              <a:extLst>
                <a:ext uri="{FF2B5EF4-FFF2-40B4-BE49-F238E27FC236}">
                  <a16:creationId xmlns:a16="http://schemas.microsoft.com/office/drawing/2014/main" id="{EC649183-F177-96F3-385B-12E1958EAE5E}"/>
                </a:ext>
              </a:extLst>
            </p:cNvPr>
            <p:cNvGrpSpPr/>
            <p:nvPr/>
          </p:nvGrpSpPr>
          <p:grpSpPr>
            <a:xfrm>
              <a:off x="3094826" y="1109634"/>
              <a:ext cx="1239613" cy="1860714"/>
              <a:chOff x="473429" y="1693818"/>
              <a:chExt cx="2926080" cy="2631897"/>
            </a:xfrm>
          </p:grpSpPr>
          <p:sp>
            <p:nvSpPr>
              <p:cNvPr id="29" name="TextBox 28">
                <a:extLst>
                  <a:ext uri="{FF2B5EF4-FFF2-40B4-BE49-F238E27FC236}">
                    <a16:creationId xmlns:a16="http://schemas.microsoft.com/office/drawing/2014/main" id="{5A46D74F-1661-6BE4-86B3-DE3B78685DEE}"/>
                  </a:ext>
                </a:extLst>
              </p:cNvPr>
              <p:cNvSpPr txBox="1"/>
              <p:nvPr/>
            </p:nvSpPr>
            <p:spPr>
              <a:xfrm>
                <a:off x="473429" y="1693818"/>
                <a:ext cx="2926080" cy="914206"/>
              </a:xfrm>
              <a:prstGeom prst="rect">
                <a:avLst/>
              </a:prstGeom>
              <a:noFill/>
            </p:spPr>
            <p:txBody>
              <a:bodyPr wrap="square" lIns="0" rIns="0" rtlCol="0" anchor="b">
                <a:spAutoFit/>
              </a:bodyPr>
              <a:lstStyle/>
              <a:p>
                <a:pPr algn="ctr"/>
                <a:r>
                  <a:rPr lang="en-US" sz="1200" b="1" noProof="1">
                    <a:solidFill>
                      <a:schemeClr val="accent1"/>
                    </a:solidFill>
                    <a:cs typeface="Poppins" panose="00000500000000000000" pitchFamily="2" charset="0"/>
                  </a:rPr>
                  <a:t>Primeiro questionário Delphi</a:t>
                </a:r>
              </a:p>
            </p:txBody>
          </p:sp>
          <p:sp>
            <p:nvSpPr>
              <p:cNvPr id="30" name="TextBox 29">
                <a:extLst>
                  <a:ext uri="{FF2B5EF4-FFF2-40B4-BE49-F238E27FC236}">
                    <a16:creationId xmlns:a16="http://schemas.microsoft.com/office/drawing/2014/main" id="{4BB29DD3-D290-4297-383E-1F24CCCB9CA1}"/>
                  </a:ext>
                </a:extLst>
              </p:cNvPr>
              <p:cNvSpPr txBox="1"/>
              <p:nvPr/>
            </p:nvSpPr>
            <p:spPr>
              <a:xfrm>
                <a:off x="551294" y="2627903"/>
                <a:ext cx="2696495" cy="1697812"/>
              </a:xfrm>
              <a:prstGeom prst="rect">
                <a:avLst/>
              </a:prstGeom>
              <a:noFill/>
            </p:spPr>
            <p:txBody>
              <a:bodyPr wrap="square" lIns="0" rIns="0" rtlCol="0" anchor="t">
                <a:spAutoFit/>
              </a:bodyPr>
              <a:lstStyle/>
              <a:p>
                <a:pPr algn="ctr"/>
                <a:r>
                  <a:rPr lang="en-US" sz="1200" noProof="1">
                    <a:solidFill>
                      <a:schemeClr val="tx2"/>
                    </a:solidFill>
                    <a:cs typeface="Poppins" panose="00000500000000000000" pitchFamily="2" charset="0"/>
                  </a:rPr>
                  <a:t>83 respondentes</a:t>
                </a:r>
              </a:p>
              <a:p>
                <a:pPr algn="ctr"/>
                <a:r>
                  <a:rPr lang="en-US" sz="1200" noProof="1">
                    <a:solidFill>
                      <a:schemeClr val="tx2"/>
                    </a:solidFill>
                    <a:cs typeface="Poppins" panose="00000500000000000000" pitchFamily="2" charset="0"/>
                  </a:rPr>
                  <a:t>50 áreas de pesquisa</a:t>
                </a:r>
                <a:br>
                  <a:rPr lang="en-US" sz="1200" noProof="1">
                    <a:solidFill>
                      <a:schemeClr val="tx2"/>
                    </a:solidFill>
                    <a:cs typeface="Poppins" panose="00000500000000000000" pitchFamily="2" charset="0"/>
                  </a:rPr>
                </a:br>
                <a:r>
                  <a:rPr lang="en-US" sz="1200" noProof="1">
                    <a:solidFill>
                      <a:schemeClr val="tx2"/>
                    </a:solidFill>
                    <a:cs typeface="Poppins" panose="00000500000000000000" pitchFamily="2" charset="0"/>
                  </a:rPr>
                  <a:t>Objetivo: Criar lista de áreas prioritárias.</a:t>
                </a:r>
              </a:p>
            </p:txBody>
          </p:sp>
        </p:grpSp>
        <p:grpSp>
          <p:nvGrpSpPr>
            <p:cNvPr id="31" name="Group 30">
              <a:extLst>
                <a:ext uri="{FF2B5EF4-FFF2-40B4-BE49-F238E27FC236}">
                  <a16:creationId xmlns:a16="http://schemas.microsoft.com/office/drawing/2014/main" id="{D28A081C-1A32-69AF-00C7-5C406908AE2B}"/>
                </a:ext>
              </a:extLst>
            </p:cNvPr>
            <p:cNvGrpSpPr/>
            <p:nvPr/>
          </p:nvGrpSpPr>
          <p:grpSpPr>
            <a:xfrm>
              <a:off x="5079497" y="1407571"/>
              <a:ext cx="2096634" cy="1652249"/>
              <a:chOff x="332936" y="2107278"/>
              <a:chExt cx="2926080" cy="3161125"/>
            </a:xfrm>
          </p:grpSpPr>
          <p:sp>
            <p:nvSpPr>
              <p:cNvPr id="32" name="TextBox 31">
                <a:extLst>
                  <a:ext uri="{FF2B5EF4-FFF2-40B4-BE49-F238E27FC236}">
                    <a16:creationId xmlns:a16="http://schemas.microsoft.com/office/drawing/2014/main" id="{72688D9D-577D-9DE4-BA54-7130FF21325B}"/>
                  </a:ext>
                </a:extLst>
              </p:cNvPr>
              <p:cNvSpPr txBox="1"/>
              <p:nvPr/>
            </p:nvSpPr>
            <p:spPr>
              <a:xfrm>
                <a:off x="332936" y="2107278"/>
                <a:ext cx="2926080" cy="883269"/>
              </a:xfrm>
              <a:prstGeom prst="rect">
                <a:avLst/>
              </a:prstGeom>
              <a:noFill/>
            </p:spPr>
            <p:txBody>
              <a:bodyPr wrap="square" lIns="0" rIns="0" rtlCol="0" anchor="b">
                <a:spAutoFit/>
              </a:bodyPr>
              <a:lstStyle/>
              <a:p>
                <a:pPr algn="ctr"/>
                <a:r>
                  <a:rPr lang="en-US" sz="1200" b="1" noProof="1">
                    <a:solidFill>
                      <a:schemeClr val="accent1"/>
                    </a:solidFill>
                    <a:cs typeface="Poppins" panose="00000500000000000000" pitchFamily="2" charset="0"/>
                  </a:rPr>
                  <a:t>Segunda consulta com especialistas</a:t>
                </a:r>
              </a:p>
            </p:txBody>
          </p:sp>
          <p:sp>
            <p:nvSpPr>
              <p:cNvPr id="33" name="TextBox 32">
                <a:extLst>
                  <a:ext uri="{FF2B5EF4-FFF2-40B4-BE49-F238E27FC236}">
                    <a16:creationId xmlns:a16="http://schemas.microsoft.com/office/drawing/2014/main" id="{57FC7707-8ED0-FF4F-DAE4-76683F6778F6}"/>
                  </a:ext>
                </a:extLst>
              </p:cNvPr>
              <p:cNvSpPr txBox="1"/>
              <p:nvPr/>
            </p:nvSpPr>
            <p:spPr>
              <a:xfrm>
                <a:off x="853283" y="2971903"/>
                <a:ext cx="1794263" cy="2296500"/>
              </a:xfrm>
              <a:prstGeom prst="rect">
                <a:avLst/>
              </a:prstGeom>
              <a:noFill/>
            </p:spPr>
            <p:txBody>
              <a:bodyPr wrap="square" lIns="0" rIns="0" rtlCol="0" anchor="t">
                <a:spAutoFit/>
              </a:bodyPr>
              <a:lstStyle/>
              <a:p>
                <a:pPr algn="ctr"/>
                <a:r>
                  <a:rPr lang="en-US" sz="1200" noProof="1">
                    <a:solidFill>
                      <a:schemeClr val="tx2"/>
                    </a:solidFill>
                    <a:cs typeface="Poppins" panose="00000500000000000000" pitchFamily="2" charset="0"/>
                  </a:rPr>
                  <a:t>69 participantes</a:t>
                </a:r>
              </a:p>
              <a:p>
                <a:pPr algn="ctr"/>
                <a:r>
                  <a:rPr lang="en-US" sz="1200" noProof="1">
                    <a:solidFill>
                      <a:schemeClr val="tx2"/>
                    </a:solidFill>
                    <a:cs typeface="Poppins" panose="00000500000000000000" pitchFamily="2" charset="0"/>
                  </a:rPr>
                  <a:t>19 áreas de pesquisa</a:t>
                </a:r>
              </a:p>
              <a:p>
                <a:pPr algn="ctr"/>
                <a:r>
                  <a:rPr lang="en-US" sz="1200" noProof="1">
                    <a:solidFill>
                      <a:schemeClr val="tx2"/>
                    </a:solidFill>
                    <a:cs typeface="Poppins" panose="00000500000000000000" pitchFamily="2" charset="0"/>
                  </a:rPr>
                  <a:t>Objetivo: Finalizar e compartilhar prioridades</a:t>
                </a:r>
              </a:p>
            </p:txBody>
          </p:sp>
        </p:grpSp>
        <p:grpSp>
          <p:nvGrpSpPr>
            <p:cNvPr id="34" name="Group 33">
              <a:extLst>
                <a:ext uri="{FF2B5EF4-FFF2-40B4-BE49-F238E27FC236}">
                  <a16:creationId xmlns:a16="http://schemas.microsoft.com/office/drawing/2014/main" id="{7B9FDAEC-9BDC-99DA-5A91-8186C90E1839}"/>
                </a:ext>
              </a:extLst>
            </p:cNvPr>
            <p:cNvGrpSpPr/>
            <p:nvPr/>
          </p:nvGrpSpPr>
          <p:grpSpPr>
            <a:xfrm>
              <a:off x="6638121" y="1621307"/>
              <a:ext cx="1389414" cy="1475683"/>
              <a:chOff x="332936" y="1739893"/>
              <a:chExt cx="2926080" cy="2220670"/>
            </a:xfrm>
          </p:grpSpPr>
          <p:sp>
            <p:nvSpPr>
              <p:cNvPr id="35" name="TextBox 34">
                <a:extLst>
                  <a:ext uri="{FF2B5EF4-FFF2-40B4-BE49-F238E27FC236}">
                    <a16:creationId xmlns:a16="http://schemas.microsoft.com/office/drawing/2014/main" id="{0050860C-AFBD-9200-08E8-1473BBA6B519}"/>
                  </a:ext>
                </a:extLst>
              </p:cNvPr>
              <p:cNvSpPr txBox="1"/>
              <p:nvPr/>
            </p:nvSpPr>
            <p:spPr>
              <a:xfrm>
                <a:off x="332936" y="1739893"/>
                <a:ext cx="2926080" cy="972626"/>
              </a:xfrm>
              <a:prstGeom prst="rect">
                <a:avLst/>
              </a:prstGeom>
              <a:noFill/>
            </p:spPr>
            <p:txBody>
              <a:bodyPr wrap="square" lIns="0" rIns="0" rtlCol="0" anchor="b">
                <a:spAutoFit/>
              </a:bodyPr>
              <a:lstStyle/>
              <a:p>
                <a:pPr algn="ctr"/>
                <a:r>
                  <a:rPr lang="en-US" sz="1200" b="1" noProof="1">
                    <a:solidFill>
                      <a:schemeClr val="accent1"/>
                    </a:solidFill>
                    <a:cs typeface="Poppins" panose="00000500000000000000" pitchFamily="2" charset="0"/>
                  </a:rPr>
                  <a:t>Evento de lançamento da Agenda</a:t>
                </a:r>
              </a:p>
            </p:txBody>
          </p:sp>
          <p:sp>
            <p:nvSpPr>
              <p:cNvPr id="36" name="TextBox 35">
                <a:extLst>
                  <a:ext uri="{FF2B5EF4-FFF2-40B4-BE49-F238E27FC236}">
                    <a16:creationId xmlns:a16="http://schemas.microsoft.com/office/drawing/2014/main" id="{B24A55F1-12BC-0E7B-0075-9EA4790298BD}"/>
                  </a:ext>
                </a:extLst>
              </p:cNvPr>
              <p:cNvSpPr txBox="1"/>
              <p:nvPr/>
            </p:nvSpPr>
            <p:spPr>
              <a:xfrm>
                <a:off x="332936" y="2710044"/>
                <a:ext cx="2926080" cy="1250519"/>
              </a:xfrm>
              <a:prstGeom prst="rect">
                <a:avLst/>
              </a:prstGeom>
              <a:noFill/>
            </p:spPr>
            <p:txBody>
              <a:bodyPr wrap="square" lIns="0" rIns="0" rtlCol="0" anchor="t">
                <a:spAutoFit/>
              </a:bodyPr>
              <a:lstStyle/>
              <a:p>
                <a:pPr algn="ctr"/>
                <a:r>
                  <a:rPr lang="en-US" sz="1200" noProof="1">
                    <a:solidFill>
                      <a:schemeClr val="tx2"/>
                    </a:solidFill>
                    <a:cs typeface="Poppins" panose="00000500000000000000" pitchFamily="2" charset="0"/>
                  </a:rPr>
                  <a:t>Seguido por atividades de disseminação e implementação</a:t>
                </a:r>
              </a:p>
            </p:txBody>
          </p:sp>
        </p:grpSp>
        <p:sp>
          <p:nvSpPr>
            <p:cNvPr id="37" name="TextBox 36">
              <a:extLst>
                <a:ext uri="{FF2B5EF4-FFF2-40B4-BE49-F238E27FC236}">
                  <a16:creationId xmlns:a16="http://schemas.microsoft.com/office/drawing/2014/main" id="{B4B9D769-E590-BB2D-6405-693FCFFE29E6}"/>
                </a:ext>
              </a:extLst>
            </p:cNvPr>
            <p:cNvSpPr txBox="1"/>
            <p:nvPr/>
          </p:nvSpPr>
          <p:spPr>
            <a:xfrm>
              <a:off x="2145688" y="4311607"/>
              <a:ext cx="594458" cy="461665"/>
            </a:xfrm>
            <a:prstGeom prst="rect">
              <a:avLst/>
            </a:prstGeom>
            <a:noFill/>
          </p:spPr>
          <p:txBody>
            <a:bodyPr wrap="none" rtlCol="0" anchor="ctr">
              <a:spAutoFit/>
            </a:bodyPr>
            <a:lstStyle/>
            <a:p>
              <a:pPr algn="ctr"/>
              <a:r>
                <a:rPr lang="en-US" sz="1200" b="1" dirty="0">
                  <a:solidFill>
                    <a:schemeClr val="tx2"/>
                  </a:solidFill>
                  <a:cs typeface="Poppins" panose="00000500000000000000" pitchFamily="2" charset="0"/>
                </a:rPr>
                <a:t>March</a:t>
              </a:r>
            </a:p>
            <a:p>
              <a:pPr algn="ctr"/>
              <a:r>
                <a:rPr lang="en-US" sz="1200" b="1" dirty="0">
                  <a:solidFill>
                    <a:schemeClr val="tx2"/>
                  </a:solidFill>
                  <a:cs typeface="Poppins" panose="00000500000000000000" pitchFamily="2" charset="0"/>
                </a:rPr>
                <a:t>2024</a:t>
              </a:r>
            </a:p>
          </p:txBody>
        </p:sp>
        <p:sp>
          <p:nvSpPr>
            <p:cNvPr id="38" name="TextBox 37">
              <a:extLst>
                <a:ext uri="{FF2B5EF4-FFF2-40B4-BE49-F238E27FC236}">
                  <a16:creationId xmlns:a16="http://schemas.microsoft.com/office/drawing/2014/main" id="{3266F503-1116-17EE-16E4-EFBB7911BEC7}"/>
                </a:ext>
              </a:extLst>
            </p:cNvPr>
            <p:cNvSpPr txBox="1"/>
            <p:nvPr/>
          </p:nvSpPr>
          <p:spPr>
            <a:xfrm>
              <a:off x="3262142" y="4311607"/>
              <a:ext cx="786818" cy="461665"/>
            </a:xfrm>
            <a:prstGeom prst="rect">
              <a:avLst/>
            </a:prstGeom>
            <a:noFill/>
          </p:spPr>
          <p:txBody>
            <a:bodyPr wrap="none" rtlCol="0" anchor="ctr">
              <a:spAutoFit/>
            </a:bodyPr>
            <a:lstStyle/>
            <a:p>
              <a:pPr algn="ctr"/>
              <a:r>
                <a:rPr lang="en-US" sz="1200" b="1" dirty="0">
                  <a:solidFill>
                    <a:schemeClr val="tx2"/>
                  </a:solidFill>
                  <a:cs typeface="Poppins" panose="00000500000000000000" pitchFamily="2" charset="0"/>
                </a:rPr>
                <a:t>June/July</a:t>
              </a:r>
            </a:p>
            <a:p>
              <a:pPr algn="ctr"/>
              <a:r>
                <a:rPr lang="en-US" sz="1200" b="1" dirty="0">
                  <a:solidFill>
                    <a:schemeClr val="tx2"/>
                  </a:solidFill>
                  <a:cs typeface="Poppins" panose="00000500000000000000" pitchFamily="2" charset="0"/>
                </a:rPr>
                <a:t>2024</a:t>
              </a:r>
            </a:p>
          </p:txBody>
        </p:sp>
        <p:sp>
          <p:nvSpPr>
            <p:cNvPr id="39" name="TextBox 38">
              <a:extLst>
                <a:ext uri="{FF2B5EF4-FFF2-40B4-BE49-F238E27FC236}">
                  <a16:creationId xmlns:a16="http://schemas.microsoft.com/office/drawing/2014/main" id="{194F7119-1CDD-226E-8612-6C2542DA5EEB}"/>
                </a:ext>
              </a:extLst>
            </p:cNvPr>
            <p:cNvSpPr txBox="1"/>
            <p:nvPr/>
          </p:nvSpPr>
          <p:spPr>
            <a:xfrm>
              <a:off x="5750917" y="4341349"/>
              <a:ext cx="753797" cy="461665"/>
            </a:xfrm>
            <a:prstGeom prst="rect">
              <a:avLst/>
            </a:prstGeom>
            <a:noFill/>
          </p:spPr>
          <p:txBody>
            <a:bodyPr wrap="none" rtlCol="0" anchor="ctr">
              <a:spAutoFit/>
            </a:bodyPr>
            <a:lstStyle/>
            <a:p>
              <a:pPr algn="ctr"/>
              <a:r>
                <a:rPr lang="en-US" sz="1200" b="1" dirty="0">
                  <a:solidFill>
                    <a:schemeClr val="tx2"/>
                  </a:solidFill>
                  <a:cs typeface="Poppins" panose="00000500000000000000" pitchFamily="2" charset="0"/>
                </a:rPr>
                <a:t>February</a:t>
              </a:r>
            </a:p>
            <a:p>
              <a:pPr algn="ctr"/>
              <a:r>
                <a:rPr lang="en-US" sz="1200" b="1" dirty="0">
                  <a:solidFill>
                    <a:schemeClr val="tx2"/>
                  </a:solidFill>
                  <a:cs typeface="Poppins" panose="00000500000000000000" pitchFamily="2" charset="0"/>
                </a:rPr>
                <a:t>2025</a:t>
              </a:r>
            </a:p>
          </p:txBody>
        </p:sp>
        <p:sp>
          <p:nvSpPr>
            <p:cNvPr id="40" name="TextBox 39">
              <a:extLst>
                <a:ext uri="{FF2B5EF4-FFF2-40B4-BE49-F238E27FC236}">
                  <a16:creationId xmlns:a16="http://schemas.microsoft.com/office/drawing/2014/main" id="{3BC0FA00-28DA-65CA-0467-8492E5B6ED18}"/>
                </a:ext>
              </a:extLst>
            </p:cNvPr>
            <p:cNvSpPr txBox="1"/>
            <p:nvPr/>
          </p:nvSpPr>
          <p:spPr>
            <a:xfrm>
              <a:off x="7083177" y="4345857"/>
              <a:ext cx="499304" cy="461665"/>
            </a:xfrm>
            <a:prstGeom prst="rect">
              <a:avLst/>
            </a:prstGeom>
            <a:noFill/>
          </p:spPr>
          <p:txBody>
            <a:bodyPr wrap="none" rtlCol="0" anchor="ctr">
              <a:spAutoFit/>
            </a:bodyPr>
            <a:lstStyle/>
            <a:p>
              <a:pPr algn="ctr"/>
              <a:r>
                <a:rPr lang="en-US" sz="1200" b="1" dirty="0">
                  <a:solidFill>
                    <a:schemeClr val="tx2"/>
                  </a:solidFill>
                  <a:cs typeface="Poppins" panose="00000500000000000000" pitchFamily="2" charset="0"/>
                </a:rPr>
                <a:t>May </a:t>
              </a:r>
            </a:p>
            <a:p>
              <a:pPr algn="ctr"/>
              <a:r>
                <a:rPr lang="en-US" sz="1200" b="1" dirty="0">
                  <a:solidFill>
                    <a:schemeClr val="tx2"/>
                  </a:solidFill>
                  <a:cs typeface="Poppins" panose="00000500000000000000" pitchFamily="2" charset="0"/>
                </a:rPr>
                <a:t>2025</a:t>
              </a:r>
            </a:p>
          </p:txBody>
        </p:sp>
        <p:pic>
          <p:nvPicPr>
            <p:cNvPr id="41" name="Graphic 40" descr="Flag with solid fill">
              <a:extLst>
                <a:ext uri="{FF2B5EF4-FFF2-40B4-BE49-F238E27FC236}">
                  <a16:creationId xmlns:a16="http://schemas.microsoft.com/office/drawing/2014/main" id="{E05886D1-986B-697A-A499-43A74A6CA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8029" y="3420524"/>
              <a:ext cx="360000" cy="360000"/>
            </a:xfrm>
            <a:prstGeom prst="rect">
              <a:avLst/>
            </a:prstGeom>
          </p:spPr>
        </p:pic>
        <p:pic>
          <p:nvPicPr>
            <p:cNvPr id="44" name="Graphic 43" descr="Online meeting with solid fill">
              <a:extLst>
                <a:ext uri="{FF2B5EF4-FFF2-40B4-BE49-F238E27FC236}">
                  <a16:creationId xmlns:a16="http://schemas.microsoft.com/office/drawing/2014/main" id="{6C4848DA-9AF4-B556-D688-CCA579F0BA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23849" y="3391368"/>
              <a:ext cx="432000" cy="432000"/>
            </a:xfrm>
            <a:prstGeom prst="rect">
              <a:avLst/>
            </a:prstGeom>
          </p:spPr>
        </p:pic>
        <p:pic>
          <p:nvPicPr>
            <p:cNvPr id="49" name="Graphic 48" descr="Bullseye with solid fill">
              <a:extLst>
                <a:ext uri="{FF2B5EF4-FFF2-40B4-BE49-F238E27FC236}">
                  <a16:creationId xmlns:a16="http://schemas.microsoft.com/office/drawing/2014/main" id="{9B170DA7-C550-17C7-ECF7-EC85C01AE2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1161" y="3400765"/>
              <a:ext cx="387882" cy="387882"/>
            </a:xfrm>
            <a:prstGeom prst="rect">
              <a:avLst/>
            </a:prstGeom>
          </p:spPr>
        </p:pic>
        <p:grpSp>
          <p:nvGrpSpPr>
            <p:cNvPr id="50" name="Group 49">
              <a:extLst>
                <a:ext uri="{FF2B5EF4-FFF2-40B4-BE49-F238E27FC236}">
                  <a16:creationId xmlns:a16="http://schemas.microsoft.com/office/drawing/2014/main" id="{9FC2A67E-83BF-830B-A30C-0400DCAE7651}"/>
                </a:ext>
              </a:extLst>
            </p:cNvPr>
            <p:cNvGrpSpPr/>
            <p:nvPr/>
          </p:nvGrpSpPr>
          <p:grpSpPr>
            <a:xfrm>
              <a:off x="4280002" y="1343905"/>
              <a:ext cx="1249451" cy="1824052"/>
              <a:chOff x="332936" y="1306044"/>
              <a:chExt cx="2949302" cy="2580041"/>
            </a:xfrm>
          </p:grpSpPr>
          <p:sp>
            <p:nvSpPr>
              <p:cNvPr id="51" name="TextBox 50">
                <a:extLst>
                  <a:ext uri="{FF2B5EF4-FFF2-40B4-BE49-F238E27FC236}">
                    <a16:creationId xmlns:a16="http://schemas.microsoft.com/office/drawing/2014/main" id="{BBE5A8BD-765E-412D-05FC-0A7431AB8048}"/>
                  </a:ext>
                </a:extLst>
              </p:cNvPr>
              <p:cNvSpPr txBox="1"/>
              <p:nvPr/>
            </p:nvSpPr>
            <p:spPr>
              <a:xfrm>
                <a:off x="332936" y="1306044"/>
                <a:ext cx="2926080" cy="914207"/>
              </a:xfrm>
              <a:prstGeom prst="rect">
                <a:avLst/>
              </a:prstGeom>
              <a:noFill/>
            </p:spPr>
            <p:txBody>
              <a:bodyPr wrap="square" lIns="0" rIns="0" rtlCol="0" anchor="b">
                <a:spAutoFit/>
              </a:bodyPr>
              <a:lstStyle/>
              <a:p>
                <a:pPr algn="ctr"/>
                <a:r>
                  <a:rPr lang="en-US" sz="1200" b="1" noProof="1">
                    <a:solidFill>
                      <a:schemeClr val="accent1"/>
                    </a:solidFill>
                    <a:cs typeface="Poppins" panose="00000500000000000000" pitchFamily="2" charset="0"/>
                  </a:rPr>
                  <a:t>Segundo questionário Delphi</a:t>
                </a:r>
              </a:p>
            </p:txBody>
          </p:sp>
          <p:sp>
            <p:nvSpPr>
              <p:cNvPr id="52" name="TextBox 51">
                <a:extLst>
                  <a:ext uri="{FF2B5EF4-FFF2-40B4-BE49-F238E27FC236}">
                    <a16:creationId xmlns:a16="http://schemas.microsoft.com/office/drawing/2014/main" id="{ED522F63-92B2-3752-DC5C-E00252F60493}"/>
                  </a:ext>
                </a:extLst>
              </p:cNvPr>
              <p:cNvSpPr txBox="1"/>
              <p:nvPr/>
            </p:nvSpPr>
            <p:spPr>
              <a:xfrm>
                <a:off x="356158" y="2188273"/>
                <a:ext cx="2926080" cy="1697812"/>
              </a:xfrm>
              <a:prstGeom prst="rect">
                <a:avLst/>
              </a:prstGeom>
              <a:noFill/>
            </p:spPr>
            <p:txBody>
              <a:bodyPr wrap="square" lIns="0" rIns="0" rtlCol="0" anchor="t">
                <a:spAutoFit/>
              </a:bodyPr>
              <a:lstStyle/>
              <a:p>
                <a:pPr algn="ctr"/>
                <a:r>
                  <a:rPr lang="en-US" sz="1200" noProof="1">
                    <a:solidFill>
                      <a:schemeClr val="tx2"/>
                    </a:solidFill>
                    <a:cs typeface="Poppins" panose="00000500000000000000" pitchFamily="2" charset="0"/>
                  </a:rPr>
                  <a:t>84 respondentes</a:t>
                </a:r>
              </a:p>
              <a:p>
                <a:pPr algn="ctr"/>
                <a:r>
                  <a:rPr lang="en-US" sz="1200" noProof="1">
                    <a:solidFill>
                      <a:schemeClr val="tx2"/>
                    </a:solidFill>
                    <a:cs typeface="Poppins" panose="00000500000000000000" pitchFamily="2" charset="0"/>
                  </a:rPr>
                  <a:t>34 áreas de pesquisa</a:t>
                </a:r>
              </a:p>
              <a:p>
                <a:pPr algn="ctr"/>
                <a:r>
                  <a:rPr lang="en-US" sz="1200" noProof="1">
                    <a:solidFill>
                      <a:schemeClr val="tx2"/>
                    </a:solidFill>
                    <a:cs typeface="Poppins" panose="00000500000000000000" pitchFamily="2" charset="0"/>
                  </a:rPr>
                  <a:t>Objetivo: Fazer um ranking de áreas prioritárias</a:t>
                </a:r>
              </a:p>
            </p:txBody>
          </p:sp>
        </p:grpSp>
        <p:sp>
          <p:nvSpPr>
            <p:cNvPr id="53" name="TextBox 52">
              <a:extLst>
                <a:ext uri="{FF2B5EF4-FFF2-40B4-BE49-F238E27FC236}">
                  <a16:creationId xmlns:a16="http://schemas.microsoft.com/office/drawing/2014/main" id="{72ADC30E-937D-B231-A961-3FFB33C664F0}"/>
                </a:ext>
              </a:extLst>
            </p:cNvPr>
            <p:cNvSpPr txBox="1"/>
            <p:nvPr/>
          </p:nvSpPr>
          <p:spPr>
            <a:xfrm>
              <a:off x="4527174" y="4341348"/>
              <a:ext cx="745269" cy="461665"/>
            </a:xfrm>
            <a:prstGeom prst="rect">
              <a:avLst/>
            </a:prstGeom>
            <a:noFill/>
          </p:spPr>
          <p:txBody>
            <a:bodyPr wrap="none" rtlCol="0" anchor="ctr">
              <a:spAutoFit/>
            </a:bodyPr>
            <a:lstStyle/>
            <a:p>
              <a:pPr algn="ctr"/>
              <a:r>
                <a:rPr lang="en-US" sz="1200" b="1" dirty="0">
                  <a:solidFill>
                    <a:schemeClr val="tx2"/>
                  </a:solidFill>
                  <a:cs typeface="Poppins" panose="00000500000000000000" pitchFamily="2" charset="0"/>
                </a:rPr>
                <a:t>Nov/Dec</a:t>
              </a:r>
            </a:p>
            <a:p>
              <a:pPr algn="ctr"/>
              <a:r>
                <a:rPr lang="en-US" sz="1200" b="1" dirty="0">
                  <a:solidFill>
                    <a:schemeClr val="tx2"/>
                  </a:solidFill>
                  <a:cs typeface="Poppins" panose="00000500000000000000" pitchFamily="2" charset="0"/>
                </a:rPr>
                <a:t>2024</a:t>
              </a:r>
            </a:p>
          </p:txBody>
        </p:sp>
        <p:pic>
          <p:nvPicPr>
            <p:cNvPr id="54" name="Graphic 53" descr="Clipboard with solid fill">
              <a:extLst>
                <a:ext uri="{FF2B5EF4-FFF2-40B4-BE49-F238E27FC236}">
                  <a16:creationId xmlns:a16="http://schemas.microsoft.com/office/drawing/2014/main" id="{2ED48C6C-1403-7CE4-8FFA-13EB520E37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1191" y="3374335"/>
              <a:ext cx="387882" cy="387882"/>
            </a:xfrm>
            <a:prstGeom prst="rect">
              <a:avLst/>
            </a:prstGeom>
          </p:spPr>
        </p:pic>
        <p:grpSp>
          <p:nvGrpSpPr>
            <p:cNvPr id="55" name="Group 54">
              <a:extLst>
                <a:ext uri="{FF2B5EF4-FFF2-40B4-BE49-F238E27FC236}">
                  <a16:creationId xmlns:a16="http://schemas.microsoft.com/office/drawing/2014/main" id="{62128E7D-70F0-7F1D-22EF-F4971E217D38}"/>
                </a:ext>
              </a:extLst>
            </p:cNvPr>
            <p:cNvGrpSpPr/>
            <p:nvPr/>
          </p:nvGrpSpPr>
          <p:grpSpPr>
            <a:xfrm>
              <a:off x="470394" y="1487885"/>
              <a:ext cx="1327430" cy="1697150"/>
              <a:chOff x="125648" y="2202787"/>
              <a:chExt cx="3133370" cy="2400536"/>
            </a:xfrm>
          </p:grpSpPr>
          <p:sp>
            <p:nvSpPr>
              <p:cNvPr id="56" name="TextBox 55">
                <a:extLst>
                  <a:ext uri="{FF2B5EF4-FFF2-40B4-BE49-F238E27FC236}">
                    <a16:creationId xmlns:a16="http://schemas.microsoft.com/office/drawing/2014/main" id="{DD64BAD5-A70D-3B97-4B25-9183D344BC25}"/>
                  </a:ext>
                </a:extLst>
              </p:cNvPr>
              <p:cNvSpPr txBox="1"/>
              <p:nvPr/>
            </p:nvSpPr>
            <p:spPr>
              <a:xfrm>
                <a:off x="332936" y="2202787"/>
                <a:ext cx="2926080" cy="391802"/>
              </a:xfrm>
              <a:prstGeom prst="rect">
                <a:avLst/>
              </a:prstGeom>
              <a:noFill/>
            </p:spPr>
            <p:txBody>
              <a:bodyPr wrap="square" lIns="0" rIns="0" rtlCol="0" anchor="b">
                <a:spAutoFit/>
              </a:bodyPr>
              <a:lstStyle/>
              <a:p>
                <a:pPr algn="ctr"/>
                <a:r>
                  <a:rPr lang="en-US" sz="1200" b="1" noProof="1">
                    <a:solidFill>
                      <a:schemeClr val="accent1"/>
                    </a:solidFill>
                    <a:cs typeface="Poppins" panose="00000500000000000000" pitchFamily="2" charset="0"/>
                  </a:rPr>
                  <a:t>Fase de escopo</a:t>
                </a:r>
              </a:p>
            </p:txBody>
          </p:sp>
          <p:sp>
            <p:nvSpPr>
              <p:cNvPr id="57" name="TextBox 56">
                <a:extLst>
                  <a:ext uri="{FF2B5EF4-FFF2-40B4-BE49-F238E27FC236}">
                    <a16:creationId xmlns:a16="http://schemas.microsoft.com/office/drawing/2014/main" id="{27908D1E-3536-0CA2-26FB-5FDD2AE498FE}"/>
                  </a:ext>
                </a:extLst>
              </p:cNvPr>
              <p:cNvSpPr txBox="1"/>
              <p:nvPr/>
            </p:nvSpPr>
            <p:spPr>
              <a:xfrm>
                <a:off x="125648" y="2592075"/>
                <a:ext cx="3133370" cy="2011248"/>
              </a:xfrm>
              <a:prstGeom prst="rect">
                <a:avLst/>
              </a:prstGeom>
              <a:noFill/>
            </p:spPr>
            <p:txBody>
              <a:bodyPr wrap="square" lIns="0" rIns="0" rtlCol="0" anchor="t">
                <a:spAutoFit/>
              </a:bodyPr>
              <a:lstStyle/>
              <a:p>
                <a:pPr marR="0" lvl="0" algn="ctr" fontAlgn="auto">
                  <a:lnSpc>
                    <a:spcPct val="90000"/>
                  </a:lnSpc>
                  <a:spcBef>
                    <a:spcPct val="20000"/>
                  </a:spcBef>
                  <a:spcAft>
                    <a:spcPts val="1000"/>
                  </a:spcAft>
                  <a:buClrTx/>
                  <a:buSzTx/>
                  <a:tabLst/>
                  <a:defRPr/>
                </a:pPr>
                <a:r>
                  <a:rPr lang="pt-BR" sz="1200" dirty="0">
                    <a:solidFill>
                      <a:schemeClr val="tx2"/>
                    </a:solidFill>
                    <a:cs typeface="Poppins" panose="00000500000000000000" pitchFamily="2" charset="0"/>
                  </a:rPr>
                  <a:t>Revisão de literatura e exercícios anteriores de definição de prioridades; </a:t>
                </a:r>
                <a:br>
                  <a:rPr lang="pt-BR" sz="1200" dirty="0">
                    <a:solidFill>
                      <a:schemeClr val="tx2"/>
                    </a:solidFill>
                    <a:cs typeface="Poppins" panose="00000500000000000000" pitchFamily="2" charset="0"/>
                  </a:rPr>
                </a:br>
                <a:r>
                  <a:rPr lang="pt-BR" sz="1200" dirty="0">
                    <a:solidFill>
                      <a:schemeClr val="tx2"/>
                    </a:solidFill>
                    <a:cs typeface="Poppins" panose="00000500000000000000" pitchFamily="2" charset="0"/>
                  </a:rPr>
                  <a:t>Pesquisa online; Chamada de especialistas</a:t>
                </a:r>
                <a:endParaRPr lang="en-US" sz="1200" dirty="0">
                  <a:solidFill>
                    <a:schemeClr val="tx2"/>
                  </a:solidFill>
                  <a:cs typeface="Poppins" panose="00000500000000000000" pitchFamily="2" charset="0"/>
                </a:endParaRPr>
              </a:p>
            </p:txBody>
          </p:sp>
        </p:grpSp>
        <p:sp>
          <p:nvSpPr>
            <p:cNvPr id="58" name="TextBox 57">
              <a:extLst>
                <a:ext uri="{FF2B5EF4-FFF2-40B4-BE49-F238E27FC236}">
                  <a16:creationId xmlns:a16="http://schemas.microsoft.com/office/drawing/2014/main" id="{2DFD7A1A-C52D-1C82-0C76-E8A29EB71917}"/>
                </a:ext>
              </a:extLst>
            </p:cNvPr>
            <p:cNvSpPr txBox="1"/>
            <p:nvPr/>
          </p:nvSpPr>
          <p:spPr>
            <a:xfrm>
              <a:off x="795979" y="4311607"/>
              <a:ext cx="764954" cy="461665"/>
            </a:xfrm>
            <a:prstGeom prst="rect">
              <a:avLst/>
            </a:prstGeom>
            <a:noFill/>
          </p:spPr>
          <p:txBody>
            <a:bodyPr wrap="none" rtlCol="0" anchor="ctr">
              <a:spAutoFit/>
            </a:bodyPr>
            <a:lstStyle/>
            <a:p>
              <a:pPr algn="ctr"/>
              <a:r>
                <a:rPr lang="en-US" sz="1200" b="1" dirty="0">
                  <a:solidFill>
                    <a:schemeClr val="tx2"/>
                  </a:solidFill>
                  <a:cs typeface="Poppins" panose="00000500000000000000" pitchFamily="2" charset="0"/>
                </a:rPr>
                <a:t>Q1 2023-</a:t>
              </a:r>
            </a:p>
            <a:p>
              <a:pPr algn="ctr"/>
              <a:r>
                <a:rPr lang="en-US" sz="1200" b="1" dirty="0">
                  <a:solidFill>
                    <a:schemeClr val="tx2"/>
                  </a:solidFill>
                  <a:cs typeface="Poppins" panose="00000500000000000000" pitchFamily="2" charset="0"/>
                </a:rPr>
                <a:t>Q1 2024</a:t>
              </a:r>
            </a:p>
          </p:txBody>
        </p:sp>
        <p:pic>
          <p:nvPicPr>
            <p:cNvPr id="72" name="Graphic 71" descr="Online meeting with solid fill">
              <a:extLst>
                <a:ext uri="{FF2B5EF4-FFF2-40B4-BE49-F238E27FC236}">
                  <a16:creationId xmlns:a16="http://schemas.microsoft.com/office/drawing/2014/main" id="{AC188D33-321A-7797-1A27-D22773AC11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9236" y="3399588"/>
              <a:ext cx="432000" cy="432000"/>
            </a:xfrm>
            <a:prstGeom prst="rect">
              <a:avLst/>
            </a:prstGeom>
          </p:spPr>
        </p:pic>
        <p:grpSp>
          <p:nvGrpSpPr>
            <p:cNvPr id="88" name="Group 87">
              <a:extLst>
                <a:ext uri="{FF2B5EF4-FFF2-40B4-BE49-F238E27FC236}">
                  <a16:creationId xmlns:a16="http://schemas.microsoft.com/office/drawing/2014/main" id="{86256B95-7714-4FB9-5E5E-A20B0A7E7611}"/>
                </a:ext>
              </a:extLst>
            </p:cNvPr>
            <p:cNvGrpSpPr>
              <a:grpSpLocks noChangeAspect="1"/>
            </p:cNvGrpSpPr>
            <p:nvPr/>
          </p:nvGrpSpPr>
          <p:grpSpPr>
            <a:xfrm>
              <a:off x="3277698" y="3211216"/>
              <a:ext cx="757370" cy="756000"/>
              <a:chOff x="1219200" y="2538714"/>
              <a:chExt cx="1219200" cy="1219200"/>
            </a:xfrm>
          </p:grpSpPr>
          <p:sp>
            <p:nvSpPr>
              <p:cNvPr id="89" name="Oval 88">
                <a:extLst>
                  <a:ext uri="{FF2B5EF4-FFF2-40B4-BE49-F238E27FC236}">
                    <a16:creationId xmlns:a16="http://schemas.microsoft.com/office/drawing/2014/main" id="{E19A87C6-B048-141D-5E29-0D2ED87CD411}"/>
                  </a:ext>
                </a:extLst>
              </p:cNvPr>
              <p:cNvSpPr/>
              <p:nvPr/>
            </p:nvSpPr>
            <p:spPr>
              <a:xfrm>
                <a:off x="1219200" y="2538714"/>
                <a:ext cx="1219200" cy="121920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sp>
            <p:nvSpPr>
              <p:cNvPr id="90" name="Oval 89">
                <a:extLst>
                  <a:ext uri="{FF2B5EF4-FFF2-40B4-BE49-F238E27FC236}">
                    <a16:creationId xmlns:a16="http://schemas.microsoft.com/office/drawing/2014/main" id="{D62A199A-5F67-121F-731D-AB8313334FC7}"/>
                  </a:ext>
                </a:extLst>
              </p:cNvPr>
              <p:cNvSpPr>
                <a:spLocks noChangeAspect="1"/>
              </p:cNvSpPr>
              <p:nvPr/>
            </p:nvSpPr>
            <p:spPr>
              <a:xfrm>
                <a:off x="1340069" y="2664571"/>
                <a:ext cx="967485" cy="967485"/>
              </a:xfrm>
              <a:prstGeom prst="ellipse">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Nova" panose="020B0602020104020203" pitchFamily="34" charset="0"/>
                  <a:cs typeface="Poppins" panose="00000500000000000000" pitchFamily="2" charset="0"/>
                </a:endParaRPr>
              </a:p>
            </p:txBody>
          </p:sp>
        </p:grpSp>
        <p:pic>
          <p:nvPicPr>
            <p:cNvPr id="91" name="Graphic 90" descr="Bullseye with solid fill">
              <a:extLst>
                <a:ext uri="{FF2B5EF4-FFF2-40B4-BE49-F238E27FC236}">
                  <a16:creationId xmlns:a16="http://schemas.microsoft.com/office/drawing/2014/main" id="{4C836F15-05D7-044E-9E60-0090E4BF50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62442" y="3395275"/>
              <a:ext cx="387882" cy="387882"/>
            </a:xfrm>
            <a:prstGeom prst="rect">
              <a:avLst/>
            </a:prstGeom>
          </p:spPr>
        </p:pic>
      </p:grpSp>
    </p:spTree>
    <p:extLst>
      <p:ext uri="{BB962C8B-B14F-4D97-AF65-F5344CB8AC3E}">
        <p14:creationId xmlns:p14="http://schemas.microsoft.com/office/powerpoint/2010/main" val="4083982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CA5BA59-6BB2-39D0-3233-ABEB4DF13BAD}"/>
              </a:ext>
            </a:extLst>
          </p:cNvPr>
          <p:cNvSpPr>
            <a:spLocks noGrp="1"/>
          </p:cNvSpPr>
          <p:nvPr>
            <p:ph type="subTitle" idx="1"/>
          </p:nvPr>
        </p:nvSpPr>
        <p:spPr>
          <a:xfrm>
            <a:off x="6965378" y="1897065"/>
            <a:ext cx="1850063" cy="3199014"/>
          </a:xfrm>
        </p:spPr>
        <p:txBody>
          <a:bodyPr>
            <a:noAutofit/>
          </a:bodyPr>
          <a:lstStyle/>
          <a:p>
            <a:pPr>
              <a:lnSpc>
                <a:spcPct val="100000"/>
              </a:lnSpc>
            </a:pPr>
            <a:r>
              <a:rPr lang="pt-BR" dirty="0"/>
              <a:t>Em dezembro de 2023, a OMS lançou uma Chamada Pública de Especialistas para convidar pesquisadores e profissionais de KT de todas as regiões da OMS a participar do processo de desenvolvimento da agenda de pesquisa. 202 inscrições foram recebidas, das quais 151 indivíduos atenderam aos critérios de elegibilidade e foram convidados a participar do processo consultivo. 131 especialistas em KT acabaram participando de pelo menos uma consulta ou rodada de pesquisa Delphi.</a:t>
            </a:r>
            <a:endParaRPr lang="en-US" dirty="0"/>
          </a:p>
        </p:txBody>
      </p:sp>
      <p:sp>
        <p:nvSpPr>
          <p:cNvPr id="4" name="Text Placeholder 3">
            <a:extLst>
              <a:ext uri="{FF2B5EF4-FFF2-40B4-BE49-F238E27FC236}">
                <a16:creationId xmlns:a16="http://schemas.microsoft.com/office/drawing/2014/main" id="{A1D6E0C9-F871-5368-1429-86E4FEBCBDB6}"/>
              </a:ext>
            </a:extLst>
          </p:cNvPr>
          <p:cNvSpPr>
            <a:spLocks noGrp="1"/>
          </p:cNvSpPr>
          <p:nvPr>
            <p:ph type="body" sz="quarter" idx="10"/>
          </p:nvPr>
        </p:nvSpPr>
        <p:spPr>
          <a:xfrm>
            <a:off x="265737" y="372358"/>
            <a:ext cx="4864673" cy="1416050"/>
          </a:xfrm>
        </p:spPr>
        <p:txBody>
          <a:bodyPr/>
          <a:lstStyle/>
          <a:p>
            <a:r>
              <a:rPr lang="en-US" dirty="0"/>
              <a:t>Fase de </a:t>
            </a:r>
            <a:r>
              <a:rPr lang="en-US" dirty="0" err="1"/>
              <a:t>escopo</a:t>
            </a:r>
            <a:r>
              <a:rPr lang="en-US" dirty="0"/>
              <a:t> &amp; </a:t>
            </a:r>
            <a:r>
              <a:rPr lang="en-US" dirty="0" err="1"/>
              <a:t>revisão</a:t>
            </a:r>
            <a:endParaRPr lang="en-US" dirty="0"/>
          </a:p>
        </p:txBody>
      </p:sp>
      <p:sp>
        <p:nvSpPr>
          <p:cNvPr id="21" name="TextBox 20">
            <a:extLst>
              <a:ext uri="{FF2B5EF4-FFF2-40B4-BE49-F238E27FC236}">
                <a16:creationId xmlns:a16="http://schemas.microsoft.com/office/drawing/2014/main" id="{6DAFB6E2-C31D-9829-96DF-4ACF5EFFB103}"/>
              </a:ext>
            </a:extLst>
          </p:cNvPr>
          <p:cNvSpPr txBox="1"/>
          <p:nvPr/>
        </p:nvSpPr>
        <p:spPr>
          <a:xfrm>
            <a:off x="4475160" y="2796223"/>
            <a:ext cx="1683270" cy="951479"/>
          </a:xfrm>
          <a:prstGeom prst="rect">
            <a:avLst/>
          </a:prstGeom>
          <a:noFill/>
        </p:spPr>
        <p:txBody>
          <a:bodyPr wrap="square" lIns="0" tIns="0" rIns="0" bIns="0">
            <a:noAutofit/>
          </a:bodyPr>
          <a:lstStyle/>
          <a:p>
            <a:pPr marR="0" lvl="0">
              <a:spcBef>
                <a:spcPts val="0"/>
              </a:spcBef>
              <a:buClr>
                <a:schemeClr val="bg1"/>
              </a:buClr>
              <a:buSzPct val="100000"/>
              <a:tabLst>
                <a:tab pos="457200" algn="l"/>
              </a:tabLst>
            </a:pPr>
            <a:r>
              <a:rPr lang="pt-BR" sz="1400" dirty="0">
                <a:solidFill>
                  <a:srgbClr val="252525"/>
                </a:solidFill>
                <a:ea typeface="Calibri" panose="020F0502020204030204" pitchFamily="34" charset="0"/>
                <a:cs typeface="Poppins Medium" panose="00000600000000000000" pitchFamily="2" charset="0"/>
              </a:rPr>
              <a:t>Lista provisória de 121 áreas de pesquisa iniciais (contribuição para a primeira consulta de especialistas)</a:t>
            </a:r>
            <a:endParaRPr lang="en-US" sz="1400" dirty="0">
              <a:solidFill>
                <a:srgbClr val="252525"/>
              </a:solidFill>
              <a:ea typeface="Calibri" panose="020F0502020204030204" pitchFamily="34" charset="0"/>
              <a:cs typeface="Poppins Medium" panose="00000600000000000000" pitchFamily="2" charset="0"/>
            </a:endParaRPr>
          </a:p>
        </p:txBody>
      </p:sp>
      <p:sp>
        <p:nvSpPr>
          <p:cNvPr id="22" name="TextBox 21">
            <a:extLst>
              <a:ext uri="{FF2B5EF4-FFF2-40B4-BE49-F238E27FC236}">
                <a16:creationId xmlns:a16="http://schemas.microsoft.com/office/drawing/2014/main" id="{0270207F-208F-70AA-A9E2-D150534FEB38}"/>
              </a:ext>
            </a:extLst>
          </p:cNvPr>
          <p:cNvSpPr txBox="1"/>
          <p:nvPr/>
        </p:nvSpPr>
        <p:spPr>
          <a:xfrm>
            <a:off x="1233679" y="1678940"/>
            <a:ext cx="1584472" cy="907491"/>
          </a:xfrm>
          <a:prstGeom prst="rect">
            <a:avLst/>
          </a:prstGeom>
          <a:noFill/>
        </p:spPr>
        <p:txBody>
          <a:bodyPr wrap="square" lIns="0" tIns="0" rIns="0" bIns="0">
            <a:noAutofit/>
          </a:bodyPr>
          <a:lstStyle/>
          <a:p>
            <a:pPr marR="0" lvl="0">
              <a:spcBef>
                <a:spcPts val="0"/>
              </a:spcBef>
              <a:buClr>
                <a:schemeClr val="bg1"/>
              </a:buClr>
              <a:buSzPct val="100000"/>
              <a:tabLst>
                <a:tab pos="457200" algn="l"/>
              </a:tabLst>
            </a:pPr>
            <a:r>
              <a:rPr lang="en-US" sz="1400" dirty="0">
                <a:solidFill>
                  <a:srgbClr val="252525"/>
                </a:solidFill>
                <a:ea typeface="Calibri" panose="020F0502020204030204" pitchFamily="34" charset="0"/>
                <a:cs typeface="Poppins Medium" panose="00000600000000000000" pitchFamily="2" charset="0"/>
              </a:rPr>
              <a:t>Mapa de </a:t>
            </a:r>
            <a:r>
              <a:rPr lang="en-US" sz="1400" dirty="0" err="1">
                <a:solidFill>
                  <a:srgbClr val="252525"/>
                </a:solidFill>
                <a:ea typeface="Calibri" panose="020F0502020204030204" pitchFamily="34" charset="0"/>
                <a:cs typeface="Poppins Medium" panose="00000600000000000000" pitchFamily="2" charset="0"/>
              </a:rPr>
              <a:t>evidências</a:t>
            </a:r>
            <a:r>
              <a:rPr lang="en-US" sz="1400" dirty="0">
                <a:solidFill>
                  <a:srgbClr val="252525"/>
                </a:solidFill>
                <a:ea typeface="Calibri" panose="020F0502020204030204" pitchFamily="34" charset="0"/>
                <a:cs typeface="Poppins Medium" panose="00000600000000000000" pitchFamily="2" charset="0"/>
              </a:rPr>
              <a:t>: </a:t>
            </a:r>
            <a:r>
              <a:rPr lang="en-US" sz="1400" i="1" dirty="0">
                <a:solidFill>
                  <a:srgbClr val="252525"/>
                </a:solidFill>
                <a:ea typeface="Calibri" panose="020F0502020204030204" pitchFamily="34" charset="0"/>
                <a:cs typeface="Poppins Medium" panose="00000600000000000000" pitchFamily="2" charset="0"/>
              </a:rPr>
              <a:t>Arts and Science of Evidence Use</a:t>
            </a:r>
          </a:p>
          <a:p>
            <a:pPr marR="0" lvl="0">
              <a:spcBef>
                <a:spcPts val="0"/>
              </a:spcBef>
              <a:buClr>
                <a:schemeClr val="bg1"/>
              </a:buClr>
              <a:buSzPct val="100000"/>
              <a:tabLst>
                <a:tab pos="457200" algn="l"/>
              </a:tabLst>
            </a:pPr>
            <a:endParaRPr lang="en-US" sz="400" dirty="0">
              <a:solidFill>
                <a:srgbClr val="252525"/>
              </a:solidFill>
              <a:ea typeface="Calibri" panose="020F0502020204030204" pitchFamily="34" charset="0"/>
              <a:cs typeface="Poppins Medium" panose="00000600000000000000" pitchFamily="2" charset="0"/>
            </a:endParaRPr>
          </a:p>
          <a:p>
            <a:pPr marR="0" lvl="0">
              <a:spcBef>
                <a:spcPts val="0"/>
              </a:spcBef>
              <a:buClr>
                <a:schemeClr val="bg1"/>
              </a:buClr>
              <a:buSzPct val="100000"/>
              <a:tabLst>
                <a:tab pos="457200" algn="l"/>
              </a:tabLst>
            </a:pPr>
            <a:r>
              <a:rPr lang="en-US" sz="1000" u="sng" dirty="0">
                <a:solidFill>
                  <a:schemeClr val="accent1"/>
                </a:solidFill>
                <a:ea typeface="Calibri" panose="020F0502020204030204" pitchFamily="34" charset="0"/>
                <a:cs typeface="Poppins Medium" panose="00000600000000000000" pitchFamily="2" charset="0"/>
                <a:hlinkClick r:id="rId3"/>
              </a:rPr>
              <a:t>Leia </a:t>
            </a:r>
            <a:r>
              <a:rPr lang="en-US" sz="1000" u="sng" dirty="0" err="1">
                <a:solidFill>
                  <a:schemeClr val="accent1"/>
                </a:solidFill>
                <a:ea typeface="Calibri" panose="020F0502020204030204" pitchFamily="34" charset="0"/>
                <a:cs typeface="Poppins Medium" panose="00000600000000000000" pitchFamily="2" charset="0"/>
                <a:hlinkClick r:id="rId3"/>
              </a:rPr>
              <a:t>mais</a:t>
            </a:r>
            <a:r>
              <a:rPr lang="en-US" sz="1000" dirty="0">
                <a:solidFill>
                  <a:schemeClr val="accent1"/>
                </a:solidFill>
                <a:ea typeface="Calibri" panose="020F0502020204030204" pitchFamily="34" charset="0"/>
                <a:cs typeface="Poppins Medium" panose="00000600000000000000" pitchFamily="2" charset="0"/>
                <a:hlinkClick r:id="rId3"/>
              </a:rPr>
              <a:t> &gt;</a:t>
            </a:r>
            <a:endParaRPr lang="en-US" sz="1000" dirty="0">
              <a:solidFill>
                <a:schemeClr val="accent1"/>
              </a:solidFill>
              <a:ea typeface="Calibri" panose="020F0502020204030204" pitchFamily="34" charset="0"/>
              <a:cs typeface="Poppins Medium" panose="00000600000000000000" pitchFamily="2" charset="0"/>
            </a:endParaRPr>
          </a:p>
        </p:txBody>
      </p:sp>
      <p:sp>
        <p:nvSpPr>
          <p:cNvPr id="23" name="TextBox 22">
            <a:extLst>
              <a:ext uri="{FF2B5EF4-FFF2-40B4-BE49-F238E27FC236}">
                <a16:creationId xmlns:a16="http://schemas.microsoft.com/office/drawing/2014/main" id="{27EC6646-D5FC-6CE8-B4B2-E1076913BB0B}"/>
              </a:ext>
            </a:extLst>
          </p:cNvPr>
          <p:cNvSpPr txBox="1"/>
          <p:nvPr/>
        </p:nvSpPr>
        <p:spPr>
          <a:xfrm>
            <a:off x="1233679" y="3016511"/>
            <a:ext cx="1424814" cy="907494"/>
          </a:xfrm>
          <a:prstGeom prst="rect">
            <a:avLst/>
          </a:prstGeom>
          <a:noFill/>
        </p:spPr>
        <p:txBody>
          <a:bodyPr wrap="square" lIns="0" tIns="0" rIns="0" bIns="0">
            <a:noAutofit/>
          </a:bodyPr>
          <a:lstStyle/>
          <a:p>
            <a:pPr marR="0" lvl="0">
              <a:spcBef>
                <a:spcPts val="0"/>
              </a:spcBef>
              <a:buClr>
                <a:schemeClr val="bg1"/>
              </a:buClr>
              <a:buSzPct val="100000"/>
              <a:tabLst>
                <a:tab pos="457200" algn="l"/>
              </a:tabLst>
            </a:pPr>
            <a:r>
              <a:rPr lang="pt-BR" sz="1400" dirty="0">
                <a:solidFill>
                  <a:srgbClr val="252525"/>
                </a:solidFill>
                <a:ea typeface="Calibri" panose="020F0502020204030204" pitchFamily="34" charset="0"/>
                <a:cs typeface="Poppins Medium" panose="00000600000000000000" pitchFamily="2" charset="0"/>
              </a:rPr>
              <a:t>Revisão de exercícios anteriores de priorização de KT</a:t>
            </a:r>
            <a:endParaRPr lang="en-US" sz="400" dirty="0">
              <a:solidFill>
                <a:srgbClr val="252525"/>
              </a:solidFill>
              <a:ea typeface="Calibri" panose="020F0502020204030204" pitchFamily="34" charset="0"/>
              <a:cs typeface="Poppins Medium" panose="00000600000000000000" pitchFamily="2" charset="0"/>
            </a:endParaRPr>
          </a:p>
          <a:p>
            <a:pPr>
              <a:buClr>
                <a:schemeClr val="bg1"/>
              </a:buClr>
              <a:buSzPct val="100000"/>
              <a:tabLst>
                <a:tab pos="457200" algn="l"/>
              </a:tabLst>
            </a:pPr>
            <a:r>
              <a:rPr lang="en-US" sz="1000" u="sng" dirty="0">
                <a:solidFill>
                  <a:schemeClr val="accent1"/>
                </a:solidFill>
                <a:ea typeface="Calibri" panose="020F0502020204030204" pitchFamily="34" charset="0"/>
                <a:cs typeface="Poppins Medium" panose="00000600000000000000" pitchFamily="2" charset="0"/>
                <a:hlinkClick r:id="rId4"/>
              </a:rPr>
              <a:t>Leia </a:t>
            </a:r>
            <a:r>
              <a:rPr lang="en-US" sz="1000" u="sng" dirty="0" err="1">
                <a:solidFill>
                  <a:schemeClr val="accent1"/>
                </a:solidFill>
                <a:ea typeface="Calibri" panose="020F0502020204030204" pitchFamily="34" charset="0"/>
                <a:cs typeface="Poppins Medium" panose="00000600000000000000" pitchFamily="2" charset="0"/>
                <a:hlinkClick r:id="rId4"/>
              </a:rPr>
              <a:t>mais</a:t>
            </a:r>
            <a:r>
              <a:rPr lang="en-US" sz="1000" dirty="0">
                <a:solidFill>
                  <a:schemeClr val="accent1"/>
                </a:solidFill>
                <a:ea typeface="Calibri" panose="020F0502020204030204" pitchFamily="34" charset="0"/>
                <a:cs typeface="Poppins Medium" panose="00000600000000000000" pitchFamily="2" charset="0"/>
                <a:hlinkClick r:id="rId4"/>
              </a:rPr>
              <a:t> &gt;</a:t>
            </a:r>
            <a:endParaRPr lang="en-US" sz="1100" dirty="0">
              <a:solidFill>
                <a:srgbClr val="252525"/>
              </a:solidFill>
              <a:ea typeface="Calibri" panose="020F0502020204030204" pitchFamily="34" charset="0"/>
              <a:cs typeface="Poppins Medium" panose="00000600000000000000" pitchFamily="2" charset="0"/>
            </a:endParaRPr>
          </a:p>
        </p:txBody>
      </p:sp>
      <p:sp>
        <p:nvSpPr>
          <p:cNvPr id="29" name="TextBox 28">
            <a:extLst>
              <a:ext uri="{FF2B5EF4-FFF2-40B4-BE49-F238E27FC236}">
                <a16:creationId xmlns:a16="http://schemas.microsoft.com/office/drawing/2014/main" id="{AAD871C3-C996-4F5E-B30D-547CD098C7A4}"/>
              </a:ext>
            </a:extLst>
          </p:cNvPr>
          <p:cNvSpPr txBox="1"/>
          <p:nvPr/>
        </p:nvSpPr>
        <p:spPr>
          <a:xfrm>
            <a:off x="1233679" y="4354086"/>
            <a:ext cx="1056277" cy="420798"/>
          </a:xfrm>
          <a:prstGeom prst="rect">
            <a:avLst/>
          </a:prstGeom>
          <a:noFill/>
        </p:spPr>
        <p:txBody>
          <a:bodyPr wrap="square" lIns="0" tIns="0" rIns="0" bIns="0">
            <a:noAutofit/>
          </a:bodyPr>
          <a:lstStyle/>
          <a:p>
            <a:pPr marR="0" lvl="0">
              <a:spcBef>
                <a:spcPts val="0"/>
              </a:spcBef>
              <a:buClr>
                <a:schemeClr val="bg1"/>
              </a:buClr>
              <a:buSzPct val="100000"/>
              <a:tabLst>
                <a:tab pos="457200" algn="l"/>
              </a:tabLst>
            </a:pPr>
            <a:r>
              <a:rPr lang="pt-BR" sz="1400" dirty="0">
                <a:latin typeface="Calibri" panose="020F0502020204030204" pitchFamily="34" charset="0"/>
                <a:ea typeface="Calibri" panose="020F0502020204030204" pitchFamily="34" charset="0"/>
                <a:cs typeface="Times New Roman" panose="02020603050405020304" pitchFamily="18" charset="0"/>
              </a:rPr>
              <a:t>Pesquisa Online da OMS</a:t>
            </a:r>
            <a:r>
              <a:rPr lang="en-US" sz="1400" dirty="0">
                <a:solidFill>
                  <a:srgbClr val="252525"/>
                </a:solidFill>
                <a:ea typeface="Calibri" panose="020F0502020204030204" pitchFamily="34" charset="0"/>
                <a:cs typeface="Poppins Medium" panose="00000600000000000000" pitchFamily="2" charset="0"/>
              </a:rPr>
              <a:t> *</a:t>
            </a:r>
          </a:p>
        </p:txBody>
      </p:sp>
      <p:grpSp>
        <p:nvGrpSpPr>
          <p:cNvPr id="38" name="Group 37">
            <a:extLst>
              <a:ext uri="{FF2B5EF4-FFF2-40B4-BE49-F238E27FC236}">
                <a16:creationId xmlns:a16="http://schemas.microsoft.com/office/drawing/2014/main" id="{57EC67A3-B3A9-45B8-67EA-11A1E902EB9D}"/>
              </a:ext>
            </a:extLst>
          </p:cNvPr>
          <p:cNvGrpSpPr/>
          <p:nvPr/>
        </p:nvGrpSpPr>
        <p:grpSpPr>
          <a:xfrm>
            <a:off x="3032397" y="2011680"/>
            <a:ext cx="388306" cy="2552369"/>
            <a:chOff x="3115731" y="2248525"/>
            <a:chExt cx="388306" cy="2031282"/>
          </a:xfrm>
        </p:grpSpPr>
        <p:cxnSp>
          <p:nvCxnSpPr>
            <p:cNvPr id="31" name="Straight Connector 30">
              <a:extLst>
                <a:ext uri="{FF2B5EF4-FFF2-40B4-BE49-F238E27FC236}">
                  <a16:creationId xmlns:a16="http://schemas.microsoft.com/office/drawing/2014/main" id="{5E58FEF9-DB54-0EBB-4940-5734D7BD9EB9}"/>
                </a:ext>
              </a:extLst>
            </p:cNvPr>
            <p:cNvCxnSpPr>
              <a:cxnSpLocks/>
            </p:cNvCxnSpPr>
            <p:nvPr/>
          </p:nvCxnSpPr>
          <p:spPr>
            <a:xfrm>
              <a:off x="3259731" y="2248525"/>
              <a:ext cx="0" cy="203128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A94EC76-CF9C-B859-7515-60F7280E881E}"/>
                </a:ext>
              </a:extLst>
            </p:cNvPr>
            <p:cNvCxnSpPr>
              <a:cxnSpLocks/>
            </p:cNvCxnSpPr>
            <p:nvPr/>
          </p:nvCxnSpPr>
          <p:spPr>
            <a:xfrm>
              <a:off x="3259731" y="3264166"/>
              <a:ext cx="244306" cy="0"/>
            </a:xfrm>
            <a:prstGeom prst="line">
              <a:avLst/>
            </a:prstGeom>
            <a:ln w="15875">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3D93B51-191C-5BF3-6B85-910C7C2639F2}"/>
                </a:ext>
              </a:extLst>
            </p:cNvPr>
            <p:cNvCxnSpPr>
              <a:cxnSpLocks/>
            </p:cNvCxnSpPr>
            <p:nvPr/>
          </p:nvCxnSpPr>
          <p:spPr>
            <a:xfrm>
              <a:off x="3115731" y="2248525"/>
              <a:ext cx="144000" cy="0"/>
            </a:xfrm>
            <a:prstGeom prst="line">
              <a:avLst/>
            </a:prstGeom>
            <a:ln w="158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B2197C2-4988-1B9D-CD99-73DFD553DF0A}"/>
                </a:ext>
              </a:extLst>
            </p:cNvPr>
            <p:cNvCxnSpPr>
              <a:cxnSpLocks/>
            </p:cNvCxnSpPr>
            <p:nvPr/>
          </p:nvCxnSpPr>
          <p:spPr>
            <a:xfrm>
              <a:off x="3115731" y="4279807"/>
              <a:ext cx="144000" cy="0"/>
            </a:xfrm>
            <a:prstGeom prst="line">
              <a:avLst/>
            </a:prstGeom>
            <a:ln w="158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5ECC9BF-6367-AA2B-7838-88A38EAD3F55}"/>
              </a:ext>
            </a:extLst>
          </p:cNvPr>
          <p:cNvGrpSpPr>
            <a:grpSpLocks noChangeAspect="1"/>
          </p:cNvGrpSpPr>
          <p:nvPr/>
        </p:nvGrpSpPr>
        <p:grpSpPr>
          <a:xfrm>
            <a:off x="7601537" y="913714"/>
            <a:ext cx="612000" cy="612000"/>
            <a:chOff x="7587149" y="2234848"/>
            <a:chExt cx="646343" cy="646343"/>
          </a:xfrm>
        </p:grpSpPr>
        <p:pic>
          <p:nvPicPr>
            <p:cNvPr id="40" name="Graphic 39" descr="Users outline">
              <a:extLst>
                <a:ext uri="{FF2B5EF4-FFF2-40B4-BE49-F238E27FC236}">
                  <a16:creationId xmlns:a16="http://schemas.microsoft.com/office/drawing/2014/main" id="{FCADA4AC-8F8D-3D88-B626-3CEA96E670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79231" y="2326930"/>
              <a:ext cx="462179" cy="462179"/>
            </a:xfrm>
            <a:prstGeom prst="rect">
              <a:avLst/>
            </a:prstGeom>
          </p:spPr>
        </p:pic>
        <p:sp>
          <p:nvSpPr>
            <p:cNvPr id="41" name="Oval 40">
              <a:extLst>
                <a:ext uri="{FF2B5EF4-FFF2-40B4-BE49-F238E27FC236}">
                  <a16:creationId xmlns:a16="http://schemas.microsoft.com/office/drawing/2014/main" id="{DE0F6A48-8C13-A6C4-A026-ACA3EAC8601B}"/>
                </a:ext>
              </a:extLst>
            </p:cNvPr>
            <p:cNvSpPr/>
            <p:nvPr/>
          </p:nvSpPr>
          <p:spPr>
            <a:xfrm>
              <a:off x="7587149" y="2234848"/>
              <a:ext cx="646343" cy="64634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C7CEA189-F1C8-BD8D-7B6E-54F6F5258850}"/>
              </a:ext>
            </a:extLst>
          </p:cNvPr>
          <p:cNvPicPr>
            <a:picLocks noChangeAspect="1"/>
          </p:cNvPicPr>
          <p:nvPr/>
        </p:nvPicPr>
        <p:blipFill>
          <a:blip r:embed="rId7"/>
          <a:stretch>
            <a:fillRect/>
          </a:stretch>
        </p:blipFill>
        <p:spPr>
          <a:xfrm>
            <a:off x="477135" y="1875207"/>
            <a:ext cx="514957" cy="514957"/>
          </a:xfrm>
          <a:prstGeom prst="rect">
            <a:avLst/>
          </a:prstGeom>
        </p:spPr>
      </p:pic>
      <p:pic>
        <p:nvPicPr>
          <p:cNvPr id="10" name="Picture 9">
            <a:extLst>
              <a:ext uri="{FF2B5EF4-FFF2-40B4-BE49-F238E27FC236}">
                <a16:creationId xmlns:a16="http://schemas.microsoft.com/office/drawing/2014/main" id="{9B07A201-8B4A-7AE6-B665-C7AFDB3AB58A}"/>
              </a:ext>
            </a:extLst>
          </p:cNvPr>
          <p:cNvPicPr>
            <a:picLocks noChangeAspect="1"/>
          </p:cNvPicPr>
          <p:nvPr/>
        </p:nvPicPr>
        <p:blipFill>
          <a:blip r:embed="rId8"/>
          <a:stretch>
            <a:fillRect/>
          </a:stretch>
        </p:blipFill>
        <p:spPr>
          <a:xfrm>
            <a:off x="481651" y="3150634"/>
            <a:ext cx="505924" cy="433649"/>
          </a:xfrm>
          <a:prstGeom prst="rect">
            <a:avLst/>
          </a:prstGeom>
        </p:spPr>
      </p:pic>
      <p:pic>
        <p:nvPicPr>
          <p:cNvPr id="11" name="Picture 10">
            <a:extLst>
              <a:ext uri="{FF2B5EF4-FFF2-40B4-BE49-F238E27FC236}">
                <a16:creationId xmlns:a16="http://schemas.microsoft.com/office/drawing/2014/main" id="{2DB80C15-3E19-C867-1769-759A1372C92B}"/>
              </a:ext>
            </a:extLst>
          </p:cNvPr>
          <p:cNvPicPr>
            <a:picLocks noChangeAspect="1"/>
          </p:cNvPicPr>
          <p:nvPr/>
        </p:nvPicPr>
        <p:blipFill>
          <a:blip r:embed="rId9"/>
          <a:stretch>
            <a:fillRect/>
          </a:stretch>
        </p:blipFill>
        <p:spPr>
          <a:xfrm>
            <a:off x="400343" y="4325075"/>
            <a:ext cx="668541" cy="478820"/>
          </a:xfrm>
          <a:prstGeom prst="rect">
            <a:avLst/>
          </a:prstGeom>
        </p:spPr>
      </p:pic>
      <p:pic>
        <p:nvPicPr>
          <p:cNvPr id="14" name="Picture 13">
            <a:extLst>
              <a:ext uri="{FF2B5EF4-FFF2-40B4-BE49-F238E27FC236}">
                <a16:creationId xmlns:a16="http://schemas.microsoft.com/office/drawing/2014/main" id="{35FC5F2A-7384-E64D-E87E-F37206633BB1}"/>
              </a:ext>
            </a:extLst>
          </p:cNvPr>
          <p:cNvPicPr>
            <a:picLocks noChangeAspect="1"/>
          </p:cNvPicPr>
          <p:nvPr/>
        </p:nvPicPr>
        <p:blipFill>
          <a:blip r:embed="rId10"/>
          <a:stretch>
            <a:fillRect/>
          </a:stretch>
        </p:blipFill>
        <p:spPr>
          <a:xfrm>
            <a:off x="3688074" y="2983962"/>
            <a:ext cx="576000" cy="576000"/>
          </a:xfrm>
          <a:prstGeom prst="rect">
            <a:avLst/>
          </a:prstGeom>
        </p:spPr>
      </p:pic>
    </p:spTree>
    <p:extLst>
      <p:ext uri="{BB962C8B-B14F-4D97-AF65-F5344CB8AC3E}">
        <p14:creationId xmlns:p14="http://schemas.microsoft.com/office/powerpoint/2010/main" val="1546039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03C8D-DB8A-11EF-9FB2-B13A2D6DA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CC459-80FB-E693-4086-555D7CE7B144}"/>
              </a:ext>
            </a:extLst>
          </p:cNvPr>
          <p:cNvSpPr>
            <a:spLocks noGrp="1"/>
          </p:cNvSpPr>
          <p:nvPr>
            <p:ph type="ctrTitle"/>
          </p:nvPr>
        </p:nvSpPr>
        <p:spPr>
          <a:xfrm>
            <a:off x="358775" y="934065"/>
            <a:ext cx="6021085" cy="4130233"/>
          </a:xfrm>
        </p:spPr>
        <p:txBody>
          <a:bodyPr>
            <a:noAutofit/>
          </a:bodyPr>
          <a:lstStyle/>
          <a:p>
            <a:r>
              <a:rPr lang="pt-BR" dirty="0"/>
              <a:t>Resultados: Áreas Prioritárias de Pesquisa</a:t>
            </a:r>
            <a:br>
              <a:rPr lang="pt-BR" dirty="0"/>
            </a:br>
            <a:endParaRPr lang="en-US" dirty="0"/>
          </a:p>
        </p:txBody>
      </p:sp>
      <p:sp>
        <p:nvSpPr>
          <p:cNvPr id="6" name="Subtitle 2">
            <a:extLst>
              <a:ext uri="{FF2B5EF4-FFF2-40B4-BE49-F238E27FC236}">
                <a16:creationId xmlns:a16="http://schemas.microsoft.com/office/drawing/2014/main" id="{6BA24E96-C315-1CE0-9792-FA5B9A00106C}"/>
              </a:ext>
            </a:extLst>
          </p:cNvPr>
          <p:cNvSpPr>
            <a:spLocks noGrp="1"/>
          </p:cNvSpPr>
          <p:nvPr>
            <p:ph type="subTitle" idx="1"/>
          </p:nvPr>
        </p:nvSpPr>
        <p:spPr>
          <a:xfrm>
            <a:off x="358775" y="613933"/>
            <a:ext cx="8424862" cy="320132"/>
          </a:xfrm>
        </p:spPr>
        <p:txBody>
          <a:bodyPr>
            <a:normAutofit/>
          </a:bodyPr>
          <a:lstStyle/>
          <a:p>
            <a:r>
              <a:rPr lang="en-US" dirty="0" err="1"/>
              <a:t>Capítulo</a:t>
            </a:r>
            <a:r>
              <a:rPr lang="en-US" dirty="0"/>
              <a:t> 5</a:t>
            </a:r>
          </a:p>
        </p:txBody>
      </p:sp>
    </p:spTree>
    <p:extLst>
      <p:ext uri="{BB962C8B-B14F-4D97-AF65-F5344CB8AC3E}">
        <p14:creationId xmlns:p14="http://schemas.microsoft.com/office/powerpoint/2010/main" val="2560202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75CCC-EC8E-98BF-FAD0-9A7B24D955E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F807BE4-AE0A-8BAA-5595-3FB46257743A}"/>
              </a:ext>
            </a:extLst>
          </p:cNvPr>
          <p:cNvGrpSpPr/>
          <p:nvPr/>
        </p:nvGrpSpPr>
        <p:grpSpPr>
          <a:xfrm>
            <a:off x="1288111" y="1908313"/>
            <a:ext cx="7495528" cy="3169469"/>
            <a:chOff x="1793875" y="2066126"/>
            <a:chExt cx="6989763" cy="3011656"/>
          </a:xfrm>
        </p:grpSpPr>
        <p:sp>
          <p:nvSpPr>
            <p:cNvPr id="3" name="Rectangle 2">
              <a:extLst>
                <a:ext uri="{FF2B5EF4-FFF2-40B4-BE49-F238E27FC236}">
                  <a16:creationId xmlns:a16="http://schemas.microsoft.com/office/drawing/2014/main" id="{53D53747-7137-E1FC-CC4D-7751ACE37C0E}"/>
                </a:ext>
              </a:extLst>
            </p:cNvPr>
            <p:cNvSpPr/>
            <p:nvPr/>
          </p:nvSpPr>
          <p:spPr>
            <a:xfrm>
              <a:off x="1793875" y="2066127"/>
              <a:ext cx="2246109" cy="3011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8CFF1C-5DBC-2CB8-D309-AEA4711A4752}"/>
                </a:ext>
              </a:extLst>
            </p:cNvPr>
            <p:cNvSpPr/>
            <p:nvPr/>
          </p:nvSpPr>
          <p:spPr>
            <a:xfrm>
              <a:off x="4163117" y="2066126"/>
              <a:ext cx="2246109" cy="3011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1D8C46-BEEF-771A-43AD-6FEB33D8F786}"/>
                </a:ext>
              </a:extLst>
            </p:cNvPr>
            <p:cNvSpPr/>
            <p:nvPr/>
          </p:nvSpPr>
          <p:spPr>
            <a:xfrm>
              <a:off x="6532357" y="2066128"/>
              <a:ext cx="2246109" cy="3011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D784E4-3B6E-41B7-C520-900378181FEF}"/>
                </a:ext>
              </a:extLst>
            </p:cNvPr>
            <p:cNvSpPr txBox="1"/>
            <p:nvPr/>
          </p:nvSpPr>
          <p:spPr>
            <a:xfrm>
              <a:off x="1796461" y="2497977"/>
              <a:ext cx="2240937" cy="2371771"/>
            </a:xfrm>
            <a:prstGeom prst="rect">
              <a:avLst/>
            </a:prstGeom>
            <a:noFill/>
          </p:spPr>
          <p:txBody>
            <a:bodyPr wrap="square" lIns="216000" tIns="0" rIns="216000" bIns="0">
              <a:noAutofit/>
            </a:bodyPr>
            <a:lstStyle/>
            <a:p>
              <a:pPr>
                <a:spcAft>
                  <a:spcPts val="1000"/>
                </a:spcAft>
              </a:pPr>
              <a:r>
                <a:rPr lang="en-US" sz="1400" b="1" spc="-20" dirty="0" err="1">
                  <a:solidFill>
                    <a:schemeClr val="accent1"/>
                  </a:solidFill>
                </a:rPr>
                <a:t>Áreas</a:t>
              </a:r>
              <a:r>
                <a:rPr lang="en-US" sz="1400" b="1" spc="-20" dirty="0">
                  <a:solidFill>
                    <a:schemeClr val="accent1"/>
                  </a:solidFill>
                </a:rPr>
                <a:t> de </a:t>
              </a:r>
              <a:r>
                <a:rPr lang="en-US" sz="1400" b="1" spc="-20" dirty="0" err="1">
                  <a:solidFill>
                    <a:schemeClr val="accent1"/>
                  </a:solidFill>
                </a:rPr>
                <a:t>pesquisa</a:t>
              </a:r>
              <a:r>
                <a:rPr lang="en-US" sz="1400" b="1" spc="-20" dirty="0">
                  <a:solidFill>
                    <a:schemeClr val="accent1"/>
                  </a:solidFill>
                </a:rPr>
                <a:t> </a:t>
              </a:r>
              <a:r>
                <a:rPr lang="en-US" sz="1400" b="1" spc="-20" dirty="0" err="1">
                  <a:solidFill>
                    <a:schemeClr val="accent1"/>
                  </a:solidFill>
                </a:rPr>
                <a:t>em</a:t>
              </a:r>
              <a:r>
                <a:rPr lang="en-US" sz="1400" b="1" spc="-20" dirty="0">
                  <a:solidFill>
                    <a:schemeClr val="accent1"/>
                  </a:solidFill>
                </a:rPr>
                <a:t> KT </a:t>
              </a:r>
              <a:br>
                <a:rPr lang="en-US" sz="1400" b="1" spc="-20" dirty="0">
                  <a:solidFill>
                    <a:schemeClr val="accent1"/>
                  </a:solidFill>
                </a:rPr>
              </a:br>
              <a:r>
                <a:rPr lang="pt-BR" sz="1400" spc="-20" dirty="0"/>
                <a:t>O processo abrangente, sistemático e colaborativo de definição da agenda identificou três domínios de pesquisa principais, abrangendo 19 áreas principais de pesquisa, como prioridades globais para a Tradução do Conhecimento e as Políticas Informadas por Evidências.</a:t>
              </a:r>
              <a:endParaRPr lang="en-US" sz="1400" spc="-20" dirty="0"/>
            </a:p>
          </p:txBody>
        </p:sp>
        <p:sp>
          <p:nvSpPr>
            <p:cNvPr id="11" name="TextBox 10">
              <a:extLst>
                <a:ext uri="{FF2B5EF4-FFF2-40B4-BE49-F238E27FC236}">
                  <a16:creationId xmlns:a16="http://schemas.microsoft.com/office/drawing/2014/main" id="{7A28424E-940C-F506-02E5-9348201B5020}"/>
                </a:ext>
              </a:extLst>
            </p:cNvPr>
            <p:cNvSpPr txBox="1"/>
            <p:nvPr/>
          </p:nvSpPr>
          <p:spPr>
            <a:xfrm>
              <a:off x="4163118" y="2497977"/>
              <a:ext cx="2246108" cy="1933877"/>
            </a:xfrm>
            <a:prstGeom prst="rect">
              <a:avLst/>
            </a:prstGeom>
            <a:noFill/>
          </p:spPr>
          <p:txBody>
            <a:bodyPr wrap="square" lIns="216000" tIns="0" rIns="216000" bIns="0">
              <a:noAutofit/>
            </a:bodyPr>
            <a:lstStyle/>
            <a:p>
              <a:pPr>
                <a:spcAft>
                  <a:spcPts val="1000"/>
                </a:spcAft>
              </a:pPr>
              <a:r>
                <a:rPr lang="en-US" sz="1400" b="1" dirty="0" err="1">
                  <a:solidFill>
                    <a:schemeClr val="accent1"/>
                  </a:solidFill>
                </a:rPr>
                <a:t>Áreas</a:t>
              </a:r>
              <a:r>
                <a:rPr lang="en-US" sz="1400" b="1" dirty="0">
                  <a:solidFill>
                    <a:schemeClr val="accent1"/>
                  </a:solidFill>
                </a:rPr>
                <a:t> de </a:t>
              </a:r>
              <a:r>
                <a:rPr lang="en-US" sz="1400" b="1" dirty="0" err="1">
                  <a:solidFill>
                    <a:schemeClr val="accent1"/>
                  </a:solidFill>
                </a:rPr>
                <a:t>pesquisa</a:t>
              </a:r>
              <a:r>
                <a:rPr lang="en-US" sz="1400" b="1" dirty="0">
                  <a:solidFill>
                    <a:schemeClr val="accent1"/>
                  </a:solidFill>
                </a:rPr>
                <a:t> </a:t>
              </a:r>
              <a:r>
                <a:rPr lang="en-US" sz="1400" b="1" dirty="0" err="1">
                  <a:solidFill>
                    <a:schemeClr val="accent1"/>
                  </a:solidFill>
                </a:rPr>
                <a:t>amplas</a:t>
              </a:r>
              <a:r>
                <a:rPr lang="en-US" sz="1400" b="1" dirty="0">
                  <a:solidFill>
                    <a:schemeClr val="accent1"/>
                  </a:solidFill>
                </a:rPr>
                <a:t> e </a:t>
              </a:r>
              <a:r>
                <a:rPr lang="en-US" sz="1400" b="1" dirty="0" err="1">
                  <a:solidFill>
                    <a:schemeClr val="accent1"/>
                  </a:solidFill>
                </a:rPr>
                <a:t>intersetoriais</a:t>
              </a:r>
              <a:endParaRPr lang="en-US" sz="1400" b="1" dirty="0">
                <a:solidFill>
                  <a:schemeClr val="accent1"/>
                </a:solidFill>
              </a:endParaRPr>
            </a:p>
            <a:p>
              <a:pPr>
                <a:spcAft>
                  <a:spcPts val="1000"/>
                </a:spcAft>
              </a:pPr>
              <a:r>
                <a:rPr lang="pt-BR" sz="1400" dirty="0"/>
                <a:t>Nota importante: Estas são áreas de pesquisa, não questões de pesquisa. Elas foram intencionalmente mantidas amplas para garantir relevância e aplicabilidade em diversos setores e disciplinas.</a:t>
              </a:r>
              <a:endParaRPr lang="en-US" sz="1400" dirty="0"/>
            </a:p>
          </p:txBody>
        </p:sp>
        <p:sp>
          <p:nvSpPr>
            <p:cNvPr id="14" name="TextBox 13">
              <a:extLst>
                <a:ext uri="{FF2B5EF4-FFF2-40B4-BE49-F238E27FC236}">
                  <a16:creationId xmlns:a16="http://schemas.microsoft.com/office/drawing/2014/main" id="{8C9FBC80-C1BA-551D-1E13-C1DFCF1F0C80}"/>
                </a:ext>
              </a:extLst>
            </p:cNvPr>
            <p:cNvSpPr txBox="1"/>
            <p:nvPr/>
          </p:nvSpPr>
          <p:spPr>
            <a:xfrm>
              <a:off x="6527186" y="2497977"/>
              <a:ext cx="2256452" cy="1933872"/>
            </a:xfrm>
            <a:prstGeom prst="rect">
              <a:avLst/>
            </a:prstGeom>
            <a:noFill/>
          </p:spPr>
          <p:txBody>
            <a:bodyPr wrap="square" lIns="216000" tIns="0" rIns="216000" bIns="0">
              <a:noAutofit/>
            </a:bodyPr>
            <a:lstStyle/>
            <a:p>
              <a:pPr>
                <a:spcAft>
                  <a:spcPts val="1000"/>
                </a:spcAft>
              </a:pPr>
              <a:r>
                <a:rPr lang="en-US" sz="1400" b="1" dirty="0" err="1">
                  <a:solidFill>
                    <a:schemeClr val="accent1"/>
                  </a:solidFill>
                </a:rPr>
                <a:t>Áreas</a:t>
              </a:r>
              <a:r>
                <a:rPr lang="en-US" sz="1400" b="1" dirty="0">
                  <a:solidFill>
                    <a:schemeClr val="accent1"/>
                  </a:solidFill>
                </a:rPr>
                <a:t> de </a:t>
              </a:r>
              <a:r>
                <a:rPr lang="en-US" sz="1400" b="1" dirty="0" err="1">
                  <a:solidFill>
                    <a:schemeClr val="accent1"/>
                  </a:solidFill>
                </a:rPr>
                <a:t>pesquisa</a:t>
              </a:r>
              <a:r>
                <a:rPr lang="en-US" sz="1400" b="1" dirty="0">
                  <a:solidFill>
                    <a:schemeClr val="accent1"/>
                  </a:solidFill>
                </a:rPr>
                <a:t> </a:t>
              </a:r>
              <a:r>
                <a:rPr lang="en-US" sz="1400" b="1" dirty="0" err="1">
                  <a:solidFill>
                    <a:schemeClr val="accent1"/>
                  </a:solidFill>
                </a:rPr>
                <a:t>priorizadas</a:t>
              </a:r>
              <a:endParaRPr lang="en-US" sz="1400" b="1" dirty="0">
                <a:solidFill>
                  <a:schemeClr val="accent1"/>
                </a:solidFill>
              </a:endParaRPr>
            </a:p>
            <a:p>
              <a:pPr>
                <a:spcAft>
                  <a:spcPts val="1000"/>
                </a:spcAft>
              </a:pPr>
              <a:r>
                <a:rPr lang="pt-BR" sz="1400" dirty="0"/>
                <a:t>As áreas de pesquisa são apresentadas em ordem de prioridade dentro de seus respectivos domínios.</a:t>
              </a:r>
              <a:endParaRPr lang="en-US" sz="1400" dirty="0"/>
            </a:p>
          </p:txBody>
        </p:sp>
        <p:cxnSp>
          <p:nvCxnSpPr>
            <p:cNvPr id="17" name="Straight Connector 16">
              <a:extLst>
                <a:ext uri="{FF2B5EF4-FFF2-40B4-BE49-F238E27FC236}">
                  <a16:creationId xmlns:a16="http://schemas.microsoft.com/office/drawing/2014/main" id="{1E05505B-711C-F5DA-9A23-DC129C127855}"/>
                </a:ext>
              </a:extLst>
            </p:cNvPr>
            <p:cNvCxnSpPr>
              <a:cxnSpLocks/>
            </p:cNvCxnSpPr>
            <p:nvPr/>
          </p:nvCxnSpPr>
          <p:spPr>
            <a:xfrm>
              <a:off x="2026495" y="2292374"/>
              <a:ext cx="17808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BB2528D-30B2-6C3D-ED30-C8769C40009F}"/>
                </a:ext>
              </a:extLst>
            </p:cNvPr>
            <p:cNvCxnSpPr>
              <a:cxnSpLocks/>
            </p:cNvCxnSpPr>
            <p:nvPr/>
          </p:nvCxnSpPr>
          <p:spPr>
            <a:xfrm>
              <a:off x="4395737" y="2292374"/>
              <a:ext cx="17808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F992D9-4CD2-AEB8-72FD-9DD92CA49BDB}"/>
                </a:ext>
              </a:extLst>
            </p:cNvPr>
            <p:cNvCxnSpPr>
              <a:cxnSpLocks/>
            </p:cNvCxnSpPr>
            <p:nvPr/>
          </p:nvCxnSpPr>
          <p:spPr>
            <a:xfrm>
              <a:off x="6764977" y="2292374"/>
              <a:ext cx="178087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Title 1">
            <a:extLst>
              <a:ext uri="{FF2B5EF4-FFF2-40B4-BE49-F238E27FC236}">
                <a16:creationId xmlns:a16="http://schemas.microsoft.com/office/drawing/2014/main" id="{7CB0DFC5-3090-EB7C-F0A9-3CB772A05FE1}"/>
              </a:ext>
            </a:extLst>
          </p:cNvPr>
          <p:cNvSpPr txBox="1">
            <a:spLocks/>
          </p:cNvSpPr>
          <p:nvPr/>
        </p:nvSpPr>
        <p:spPr>
          <a:xfrm>
            <a:off x="358774" y="933879"/>
            <a:ext cx="5813425" cy="662306"/>
          </a:xfrm>
          <a:prstGeom prst="rect">
            <a:avLst/>
          </a:prstGeom>
        </p:spPr>
        <p:txBody>
          <a:bodyPr vert="horz" lIns="0" tIns="0" rIns="0" bIns="0" rtlCol="0" anchor="t" anchorCtr="0">
            <a:normAutofit/>
          </a:bodyPr>
          <a:lstStyle>
            <a:lvl1pPr algn="l" defTabSz="685800" rtl="0" eaLnBrk="1" fontAlgn="t" latinLnBrk="0" hangingPunct="1">
              <a:lnSpc>
                <a:spcPct val="90000"/>
              </a:lnSpc>
              <a:spcBef>
                <a:spcPts val="2400"/>
              </a:spcBef>
              <a:buNone/>
              <a:defRPr sz="3600" b="0" kern="1200" baseline="0">
                <a:solidFill>
                  <a:srgbClr val="00205C"/>
                </a:solidFill>
                <a:latin typeface="+mj-lt"/>
                <a:ea typeface="+mj-ea"/>
                <a:cs typeface="+mj-cs"/>
              </a:defRPr>
            </a:lvl1pPr>
          </a:lstStyle>
          <a:p>
            <a:r>
              <a:rPr lang="en-US" dirty="0" err="1"/>
              <a:t>Áreas</a:t>
            </a:r>
            <a:r>
              <a:rPr lang="en-US" dirty="0"/>
              <a:t> </a:t>
            </a:r>
            <a:r>
              <a:rPr lang="en-US" dirty="0" err="1"/>
              <a:t>prioritárias</a:t>
            </a:r>
            <a:r>
              <a:rPr lang="en-US" dirty="0"/>
              <a:t> de </a:t>
            </a:r>
            <a:r>
              <a:rPr lang="en-US" dirty="0" err="1"/>
              <a:t>pesquisa</a:t>
            </a:r>
            <a:endParaRPr lang="en-US" dirty="0"/>
          </a:p>
        </p:txBody>
      </p:sp>
      <p:sp>
        <p:nvSpPr>
          <p:cNvPr id="7" name="Subtitle 2">
            <a:extLst>
              <a:ext uri="{FF2B5EF4-FFF2-40B4-BE49-F238E27FC236}">
                <a16:creationId xmlns:a16="http://schemas.microsoft.com/office/drawing/2014/main" id="{2C2C46AF-DB48-E3A9-FE7A-72ED67F6BFF1}"/>
              </a:ext>
            </a:extLst>
          </p:cNvPr>
          <p:cNvSpPr txBox="1">
            <a:spLocks/>
          </p:cNvSpPr>
          <p:nvPr/>
        </p:nvSpPr>
        <p:spPr>
          <a:xfrm>
            <a:off x="358776" y="614363"/>
            <a:ext cx="2635710" cy="319087"/>
          </a:xfrm>
          <a:prstGeom prst="rect">
            <a:avLst/>
          </a:prstGeom>
        </p:spPr>
        <p:txBody>
          <a:bodyPr vert="horz" lIns="0" tIns="0" rIns="0" bIns="0" rtlCol="0">
            <a:normAutofit/>
          </a:bodyPr>
          <a:lstStyle>
            <a:lvl1pPr marL="0" indent="0" algn="l" defTabSz="685800" rtl="0" eaLnBrk="1" latinLnBrk="0" hangingPunct="1">
              <a:lnSpc>
                <a:spcPct val="90000"/>
              </a:lnSpc>
              <a:spcBef>
                <a:spcPts val="0"/>
              </a:spcBef>
              <a:buFont typeface="Arial" panose="020B0604020202020204" pitchFamily="34" charset="0"/>
              <a:buNone/>
              <a:defRPr sz="1800" b="0" kern="1200">
                <a:solidFill>
                  <a:srgbClr val="00205C"/>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b="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b="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err="1"/>
              <a:t>Resultados</a:t>
            </a:r>
            <a:r>
              <a:rPr lang="en-US" dirty="0"/>
              <a:t>:</a:t>
            </a:r>
          </a:p>
        </p:txBody>
      </p:sp>
    </p:spTree>
    <p:extLst>
      <p:ext uri="{BB962C8B-B14F-4D97-AF65-F5344CB8AC3E}">
        <p14:creationId xmlns:p14="http://schemas.microsoft.com/office/powerpoint/2010/main" val="30035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F363-F946-EE5E-6C3F-8D9BB46BC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2D8F6-03C6-5D3C-5BAA-2119156F4783}"/>
              </a:ext>
            </a:extLst>
          </p:cNvPr>
          <p:cNvSpPr>
            <a:spLocks noGrp="1"/>
          </p:cNvSpPr>
          <p:nvPr>
            <p:ph type="ctrTitle"/>
          </p:nvPr>
        </p:nvSpPr>
        <p:spPr>
          <a:xfrm>
            <a:off x="358776" y="358776"/>
            <a:ext cx="3060285" cy="1931200"/>
          </a:xfrm>
        </p:spPr>
        <p:txBody>
          <a:bodyPr>
            <a:normAutofit/>
          </a:bodyPr>
          <a:lstStyle/>
          <a:p>
            <a:r>
              <a:rPr lang="en-US" dirty="0"/>
              <a:t>Agenda Global de Pesquisa </a:t>
            </a:r>
            <a:r>
              <a:rPr lang="en-US" dirty="0" err="1"/>
              <a:t>em</a:t>
            </a:r>
            <a:r>
              <a:rPr lang="en-US" dirty="0"/>
              <a:t> KT e PIE</a:t>
            </a:r>
          </a:p>
        </p:txBody>
      </p:sp>
      <p:grpSp>
        <p:nvGrpSpPr>
          <p:cNvPr id="12" name="Group 11">
            <a:extLst>
              <a:ext uri="{FF2B5EF4-FFF2-40B4-BE49-F238E27FC236}">
                <a16:creationId xmlns:a16="http://schemas.microsoft.com/office/drawing/2014/main" id="{45A344AA-7F4E-3BFE-736E-CCDEE662BA3B}"/>
              </a:ext>
            </a:extLst>
          </p:cNvPr>
          <p:cNvGrpSpPr/>
          <p:nvPr/>
        </p:nvGrpSpPr>
        <p:grpSpPr>
          <a:xfrm>
            <a:off x="3355451" y="659365"/>
            <a:ext cx="4937554" cy="4625297"/>
            <a:chOff x="3355451" y="659365"/>
            <a:chExt cx="4937554" cy="4625297"/>
          </a:xfrm>
        </p:grpSpPr>
        <p:pic>
          <p:nvPicPr>
            <p:cNvPr id="4" name="Picture 3">
              <a:extLst>
                <a:ext uri="{FF2B5EF4-FFF2-40B4-BE49-F238E27FC236}">
                  <a16:creationId xmlns:a16="http://schemas.microsoft.com/office/drawing/2014/main" id="{C3100FF0-20DA-BCCB-98A1-9522F2000BC8}"/>
                </a:ext>
              </a:extLst>
            </p:cNvPr>
            <p:cNvPicPr>
              <a:picLocks noChangeAspect="1"/>
            </p:cNvPicPr>
            <p:nvPr/>
          </p:nvPicPr>
          <p:blipFill>
            <a:blip r:embed="rId2"/>
            <a:stretch>
              <a:fillRect/>
            </a:stretch>
          </p:blipFill>
          <p:spPr>
            <a:xfrm>
              <a:off x="3355451" y="659365"/>
              <a:ext cx="4937554" cy="4625297"/>
            </a:xfrm>
            <a:prstGeom prst="rect">
              <a:avLst/>
            </a:prstGeom>
            <a:effectLst/>
          </p:spPr>
        </p:pic>
        <p:sp>
          <p:nvSpPr>
            <p:cNvPr id="5" name="TextBox 4">
              <a:extLst>
                <a:ext uri="{FF2B5EF4-FFF2-40B4-BE49-F238E27FC236}">
                  <a16:creationId xmlns:a16="http://schemas.microsoft.com/office/drawing/2014/main" id="{DF531BCB-10EC-6406-4529-EA987630DFBB}"/>
                </a:ext>
              </a:extLst>
            </p:cNvPr>
            <p:cNvSpPr txBox="1"/>
            <p:nvPr/>
          </p:nvSpPr>
          <p:spPr>
            <a:xfrm>
              <a:off x="4675368" y="2202514"/>
              <a:ext cx="2299976" cy="276999"/>
            </a:xfrm>
            <a:prstGeom prst="rect">
              <a:avLst/>
            </a:prstGeom>
            <a:noFill/>
          </p:spPr>
          <p:txBody>
            <a:bodyPr wrap="square">
              <a:spAutoFit/>
            </a:bodyPr>
            <a:lstStyle/>
            <a:p>
              <a:pPr algn="ctr"/>
              <a:r>
                <a:rPr lang="en-GB" sz="1200" b="1" kern="0" dirty="0">
                  <a:solidFill>
                    <a:schemeClr val="accent1"/>
                  </a:solidFill>
                  <a:cs typeface="Poppins" panose="00000500000000000000" pitchFamily="2" charset="0"/>
                </a:rPr>
                <a:t>INTERVENÇÕES</a:t>
              </a:r>
              <a:endParaRPr lang="en-US" sz="1200" b="1" dirty="0">
                <a:solidFill>
                  <a:schemeClr val="accent1"/>
                </a:solidFill>
              </a:endParaRPr>
            </a:p>
          </p:txBody>
        </p:sp>
        <p:sp>
          <p:nvSpPr>
            <p:cNvPr id="6" name="TextBox 5">
              <a:extLst>
                <a:ext uri="{FF2B5EF4-FFF2-40B4-BE49-F238E27FC236}">
                  <a16:creationId xmlns:a16="http://schemas.microsoft.com/office/drawing/2014/main" id="{C3F9D78C-E063-2BF5-5F66-8E99D1812FE0}"/>
                </a:ext>
              </a:extLst>
            </p:cNvPr>
            <p:cNvSpPr txBox="1"/>
            <p:nvPr/>
          </p:nvSpPr>
          <p:spPr>
            <a:xfrm>
              <a:off x="6116416" y="4320679"/>
              <a:ext cx="1795396" cy="646331"/>
            </a:xfrm>
            <a:prstGeom prst="rect">
              <a:avLst/>
            </a:prstGeom>
            <a:noFill/>
          </p:spPr>
          <p:txBody>
            <a:bodyPr wrap="square">
              <a:spAutoFit/>
            </a:bodyPr>
            <a:lstStyle/>
            <a:p>
              <a:pPr algn="ctr"/>
              <a:r>
                <a:rPr lang="en-GB" sz="1200" b="1" kern="0" dirty="0">
                  <a:solidFill>
                    <a:schemeClr val="accent1"/>
                  </a:solidFill>
                  <a:cs typeface="Poppins" panose="00000500000000000000" pitchFamily="2" charset="0"/>
                </a:rPr>
                <a:t>BARREIRAS, FACILITADORES &amp; OPORTUNIDADES</a:t>
              </a:r>
              <a:endParaRPr lang="en-US" sz="1200" b="1" dirty="0">
                <a:solidFill>
                  <a:schemeClr val="accent1"/>
                </a:solidFill>
              </a:endParaRPr>
            </a:p>
          </p:txBody>
        </p:sp>
        <p:sp>
          <p:nvSpPr>
            <p:cNvPr id="7" name="TextBox 6">
              <a:extLst>
                <a:ext uri="{FF2B5EF4-FFF2-40B4-BE49-F238E27FC236}">
                  <a16:creationId xmlns:a16="http://schemas.microsoft.com/office/drawing/2014/main" id="{C32E9F01-E243-7761-470B-56C2E0D96695}"/>
                </a:ext>
              </a:extLst>
            </p:cNvPr>
            <p:cNvSpPr txBox="1"/>
            <p:nvPr/>
          </p:nvSpPr>
          <p:spPr>
            <a:xfrm>
              <a:off x="3569117" y="4228346"/>
              <a:ext cx="2022988" cy="646331"/>
            </a:xfrm>
            <a:prstGeom prst="rect">
              <a:avLst/>
            </a:prstGeom>
            <a:noFill/>
          </p:spPr>
          <p:txBody>
            <a:bodyPr wrap="square">
              <a:spAutoFit/>
            </a:bodyPr>
            <a:lstStyle/>
            <a:p>
              <a:pPr algn="ctr"/>
              <a:r>
                <a:rPr lang="en-GB" sz="1200" b="1" kern="0" dirty="0">
                  <a:solidFill>
                    <a:schemeClr val="accent1"/>
                  </a:solidFill>
                  <a:cs typeface="Poppins" panose="00000500000000000000" pitchFamily="2" charset="0"/>
                </a:rPr>
                <a:t>MÉTODOS, PADRÕES, MEDIDAS, TEORIAS &amp; FRAMEWORKS</a:t>
              </a:r>
              <a:endParaRPr lang="en-US" sz="1200" b="1" dirty="0">
                <a:solidFill>
                  <a:schemeClr val="accent1"/>
                </a:solidFill>
              </a:endParaRPr>
            </a:p>
          </p:txBody>
        </p:sp>
        <p:pic>
          <p:nvPicPr>
            <p:cNvPr id="9" name="Picture 8">
              <a:extLst>
                <a:ext uri="{FF2B5EF4-FFF2-40B4-BE49-F238E27FC236}">
                  <a16:creationId xmlns:a16="http://schemas.microsoft.com/office/drawing/2014/main" id="{48CBEB61-C945-D8B1-40C7-657C5A5ED1D4}"/>
                </a:ext>
              </a:extLst>
            </p:cNvPr>
            <p:cNvPicPr>
              <a:picLocks noChangeAspect="1"/>
            </p:cNvPicPr>
            <p:nvPr/>
          </p:nvPicPr>
          <p:blipFill>
            <a:blip r:embed="rId3"/>
            <a:stretch>
              <a:fillRect/>
            </a:stretch>
          </p:blipFill>
          <p:spPr>
            <a:xfrm>
              <a:off x="5237931" y="1260767"/>
              <a:ext cx="1174850" cy="759059"/>
            </a:xfrm>
            <a:prstGeom prst="rect">
              <a:avLst/>
            </a:prstGeom>
          </p:spPr>
        </p:pic>
        <p:pic>
          <p:nvPicPr>
            <p:cNvPr id="10" name="Picture 9">
              <a:extLst>
                <a:ext uri="{FF2B5EF4-FFF2-40B4-BE49-F238E27FC236}">
                  <a16:creationId xmlns:a16="http://schemas.microsoft.com/office/drawing/2014/main" id="{D88BAC5D-58E2-B2F8-E6AA-C65BC2415E76}"/>
                </a:ext>
              </a:extLst>
            </p:cNvPr>
            <p:cNvPicPr>
              <a:picLocks noChangeAspect="1"/>
            </p:cNvPicPr>
            <p:nvPr/>
          </p:nvPicPr>
          <p:blipFill>
            <a:blip r:embed="rId4"/>
            <a:stretch>
              <a:fillRect/>
            </a:stretch>
          </p:blipFill>
          <p:spPr>
            <a:xfrm>
              <a:off x="6654521" y="3217067"/>
              <a:ext cx="719186" cy="874566"/>
            </a:xfrm>
            <a:prstGeom prst="rect">
              <a:avLst/>
            </a:prstGeom>
          </p:spPr>
        </p:pic>
        <p:pic>
          <p:nvPicPr>
            <p:cNvPr id="11" name="Picture 10">
              <a:extLst>
                <a:ext uri="{FF2B5EF4-FFF2-40B4-BE49-F238E27FC236}">
                  <a16:creationId xmlns:a16="http://schemas.microsoft.com/office/drawing/2014/main" id="{D7F0FF5C-AF25-4988-ADDD-36093ED26415}"/>
                </a:ext>
              </a:extLst>
            </p:cNvPr>
            <p:cNvPicPr>
              <a:picLocks noChangeAspect="1"/>
            </p:cNvPicPr>
            <p:nvPr/>
          </p:nvPicPr>
          <p:blipFill>
            <a:blip r:embed="rId5"/>
            <a:stretch>
              <a:fillRect/>
            </a:stretch>
          </p:blipFill>
          <p:spPr>
            <a:xfrm>
              <a:off x="4183283" y="3233169"/>
              <a:ext cx="794657" cy="794657"/>
            </a:xfrm>
            <a:prstGeom prst="rect">
              <a:avLst/>
            </a:prstGeom>
          </p:spPr>
        </p:pic>
      </p:grpSp>
    </p:spTree>
    <p:extLst>
      <p:ext uri="{BB962C8B-B14F-4D97-AF65-F5344CB8AC3E}">
        <p14:creationId xmlns:p14="http://schemas.microsoft.com/office/powerpoint/2010/main" val="2990597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26632D21-481C-B067-3D23-05DE08032CA4}"/>
              </a:ext>
            </a:extLst>
          </p:cNvPr>
          <p:cNvGraphicFramePr>
            <a:graphicFrameLocks noGrp="1"/>
          </p:cNvGraphicFramePr>
          <p:nvPr>
            <p:extLst>
              <p:ext uri="{D42A27DB-BD31-4B8C-83A1-F6EECF244321}">
                <p14:modId xmlns:p14="http://schemas.microsoft.com/office/powerpoint/2010/main" val="328375988"/>
              </p:ext>
            </p:extLst>
          </p:nvPr>
        </p:nvGraphicFramePr>
        <p:xfrm>
          <a:off x="3944939" y="432482"/>
          <a:ext cx="4840286" cy="4463760"/>
        </p:xfrm>
        <a:graphic>
          <a:graphicData uri="http://schemas.openxmlformats.org/drawingml/2006/table">
            <a:tbl>
              <a:tblPr>
                <a:tableStyleId>{5940675A-B579-460E-94D1-54222C63F5DA}</a:tableStyleId>
              </a:tblPr>
              <a:tblGrid>
                <a:gridCol w="4840286">
                  <a:extLst>
                    <a:ext uri="{9D8B030D-6E8A-4147-A177-3AD203B41FA5}">
                      <a16:colId xmlns:a16="http://schemas.microsoft.com/office/drawing/2014/main" val="1314572982"/>
                    </a:ext>
                  </a:extLst>
                </a:gridCol>
              </a:tblGrid>
              <a:tr h="0">
                <a:tc>
                  <a:txBody>
                    <a:bodyPr/>
                    <a:lstStyle/>
                    <a:p>
                      <a:pPr algn="l" fontAlgn="ctr"/>
                      <a:r>
                        <a:rPr lang="en-US" sz="1400" b="1" u="none" strike="noStrike" dirty="0" err="1">
                          <a:solidFill>
                            <a:schemeClr val="bg1"/>
                          </a:solidFill>
                          <a:effectLst/>
                        </a:rPr>
                        <a:t>Intervenções</a:t>
                      </a:r>
                      <a:r>
                        <a:rPr lang="en-US" sz="1400" b="1" u="none" strike="noStrike" dirty="0">
                          <a:solidFill>
                            <a:schemeClr val="bg1"/>
                          </a:solidFill>
                          <a:effectLst/>
                        </a:rPr>
                        <a:t> </a:t>
                      </a:r>
                      <a:r>
                        <a:rPr lang="en-US" sz="1400" b="1" u="none" strike="noStrike" dirty="0" err="1">
                          <a:solidFill>
                            <a:schemeClr val="bg1"/>
                          </a:solidFill>
                          <a:effectLst/>
                        </a:rPr>
                        <a:t>em</a:t>
                      </a:r>
                      <a:r>
                        <a:rPr lang="en-US" sz="1400" b="1" u="none" strike="noStrike" dirty="0">
                          <a:solidFill>
                            <a:schemeClr val="bg1"/>
                          </a:solidFill>
                          <a:effectLst/>
                        </a:rPr>
                        <a:t> KT/PIE</a:t>
                      </a:r>
                      <a:endParaRPr lang="en-US" sz="1400" b="1" i="0" u="none" strike="noStrike" dirty="0">
                        <a:solidFill>
                          <a:schemeClr val="bg1"/>
                        </a:solidFill>
                        <a:effectLst/>
                        <a:latin typeface="Gill Sans Nova" panose="020B0602020104020203" pitchFamily="34" charset="0"/>
                      </a:endParaRPr>
                    </a:p>
                  </a:txBody>
                  <a:tcPr marL="108000" marR="180000" marT="108000" marB="10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164892882"/>
                  </a:ext>
                </a:extLst>
              </a:tr>
              <a:tr h="0">
                <a:tc>
                  <a:txBody>
                    <a:bodyPr/>
                    <a:lstStyle/>
                    <a:p>
                      <a:pPr algn="l" rtl="0" fontAlgn="t"/>
                      <a:r>
                        <a:rPr lang="pt-BR" sz="1000" u="none" strike="noStrike" dirty="0">
                          <a:solidFill>
                            <a:schemeClr val="tx2"/>
                          </a:solidFill>
                          <a:effectLst/>
                        </a:rPr>
                        <a:t>Identificar, desenvolver e avaliar estratégias e abordagens para </a:t>
                      </a:r>
                      <a:r>
                        <a:rPr lang="pt-BR" sz="1000" b="1" u="none" strike="noStrike" dirty="0">
                          <a:solidFill>
                            <a:schemeClr val="tx2"/>
                          </a:solidFill>
                          <a:effectLst/>
                        </a:rPr>
                        <a:t>institucionalizar a produção, a tradução e o uso de evidências</a:t>
                      </a:r>
                      <a:endParaRPr lang="en-US" sz="1000" b="1" i="0" u="none" strike="noStrike" dirty="0">
                        <a:solidFill>
                          <a:schemeClr val="tx2"/>
                        </a:solidFill>
                        <a:effectLst/>
                        <a:latin typeface="Gill Sans Nova" panose="020B0602020104020203" pitchFamily="34" charset="0"/>
                      </a:endParaRPr>
                    </a:p>
                  </a:txBody>
                  <a:tcPr marL="108000" marR="180000" marT="118800" marB="11880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2000"/>
                      </a:schemeClr>
                    </a:solidFill>
                  </a:tcPr>
                </a:tc>
                <a:extLst>
                  <a:ext uri="{0D108BD9-81ED-4DB2-BD59-A6C34878D82A}">
                    <a16:rowId xmlns:a16="http://schemas.microsoft.com/office/drawing/2014/main" val="3244835900"/>
                  </a:ext>
                </a:extLst>
              </a:tr>
              <a:tr h="0">
                <a:tc>
                  <a:txBody>
                    <a:bodyPr/>
                    <a:lstStyle/>
                    <a:p>
                      <a:pPr algn="l" rtl="0" fontAlgn="t"/>
                      <a:r>
                        <a:rPr lang="pt-BR" sz="1000" b="1" u="none" strike="noStrike" dirty="0">
                          <a:solidFill>
                            <a:schemeClr val="tx2"/>
                          </a:solidFill>
                          <a:effectLst/>
                        </a:rPr>
                        <a:t>Avaliar os impactos </a:t>
                      </a:r>
                      <a:r>
                        <a:rPr lang="pt-BR" sz="1000" u="none" strike="noStrike" dirty="0">
                          <a:solidFill>
                            <a:schemeClr val="tx2"/>
                          </a:solidFill>
                          <a:effectLst/>
                        </a:rPr>
                        <a:t>de produtos e intervenções de KT/PIE</a:t>
                      </a:r>
                      <a:endParaRPr lang="en-US" sz="1000" b="1" i="0" u="none" strike="noStrike" dirty="0">
                        <a:solidFill>
                          <a:schemeClr val="tx2"/>
                        </a:solidFill>
                        <a:effectLst/>
                        <a:latin typeface="Gill Sans Nova" panose="020B0602020104020203" pitchFamily="34" charset="0"/>
                      </a:endParaRPr>
                    </a:p>
                  </a:txBody>
                  <a:tcPr marL="108000" marR="180000" marT="118800" marB="1188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2000"/>
                      </a:schemeClr>
                    </a:solidFill>
                  </a:tcPr>
                </a:tc>
                <a:extLst>
                  <a:ext uri="{0D108BD9-81ED-4DB2-BD59-A6C34878D82A}">
                    <a16:rowId xmlns:a16="http://schemas.microsoft.com/office/drawing/2014/main" val="2964319571"/>
                  </a:ext>
                </a:extLst>
              </a:tr>
              <a:tr h="0">
                <a:tc>
                  <a:txBody>
                    <a:bodyPr/>
                    <a:lstStyle/>
                    <a:p>
                      <a:pPr algn="l" rtl="0" fontAlgn="t"/>
                      <a:r>
                        <a:rPr lang="pt-BR" sz="1000" b="1" u="none" strike="noStrike" dirty="0">
                          <a:solidFill>
                            <a:schemeClr val="tx2"/>
                          </a:solidFill>
                          <a:effectLst/>
                        </a:rPr>
                        <a:t>Explorar processos de engajamento entre produtores, intermediários e usuários de evidências</a:t>
                      </a:r>
                      <a:r>
                        <a:rPr lang="pt-BR" sz="1000" b="0" u="none" strike="noStrike" dirty="0">
                          <a:solidFill>
                            <a:schemeClr val="tx2"/>
                          </a:solidFill>
                          <a:effectLst/>
                        </a:rPr>
                        <a:t>, incluindo </a:t>
                      </a:r>
                      <a:r>
                        <a:rPr lang="pt-BR" sz="1000" b="0" u="none" strike="noStrike" dirty="0" err="1">
                          <a:solidFill>
                            <a:schemeClr val="tx2"/>
                          </a:solidFill>
                          <a:effectLst/>
                        </a:rPr>
                        <a:t>co-criação</a:t>
                      </a:r>
                      <a:r>
                        <a:rPr lang="pt-BR" sz="1000" b="0" u="none" strike="noStrike" dirty="0">
                          <a:solidFill>
                            <a:schemeClr val="tx2"/>
                          </a:solidFill>
                          <a:effectLst/>
                        </a:rPr>
                        <a:t> e </a:t>
                      </a:r>
                      <a:r>
                        <a:rPr lang="pt-BR" sz="1000" b="0" u="none" strike="noStrike" dirty="0" err="1">
                          <a:solidFill>
                            <a:schemeClr val="tx2"/>
                          </a:solidFill>
                          <a:effectLst/>
                        </a:rPr>
                        <a:t>co-produção</a:t>
                      </a:r>
                      <a:r>
                        <a:rPr lang="pt-BR" sz="1000" b="0" u="none" strike="noStrike" dirty="0">
                          <a:solidFill>
                            <a:schemeClr val="tx2"/>
                          </a:solidFill>
                          <a:effectLst/>
                        </a:rPr>
                        <a:t>, para a incorporação de evidências por tomadores de decisão</a:t>
                      </a:r>
                      <a:endParaRPr lang="en-US" sz="1000" b="0" i="0" u="none" strike="noStrike" dirty="0">
                        <a:solidFill>
                          <a:schemeClr val="tx2"/>
                        </a:solidFill>
                        <a:effectLst/>
                        <a:latin typeface="Gill Sans Nova" panose="020B0602020104020203" pitchFamily="34" charset="0"/>
                      </a:endParaRPr>
                    </a:p>
                  </a:txBody>
                  <a:tcPr marL="108000" marR="180000" marT="118800" marB="1188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2000"/>
                      </a:schemeClr>
                    </a:solidFill>
                  </a:tcPr>
                </a:tc>
                <a:extLst>
                  <a:ext uri="{0D108BD9-81ED-4DB2-BD59-A6C34878D82A}">
                    <a16:rowId xmlns:a16="http://schemas.microsoft.com/office/drawing/2014/main" val="1319464171"/>
                  </a:ext>
                </a:extLst>
              </a:tr>
              <a:tr h="0">
                <a:tc>
                  <a:txBody>
                    <a:bodyPr/>
                    <a:lstStyle/>
                    <a:p>
                      <a:pPr algn="l" rtl="0" fontAlgn="t"/>
                      <a:r>
                        <a:rPr lang="pt-BR" sz="1000" u="none" strike="noStrike" dirty="0">
                          <a:solidFill>
                            <a:schemeClr val="tx2"/>
                          </a:solidFill>
                          <a:effectLst/>
                        </a:rPr>
                        <a:t>Compreender, desenvolver e avaliar estratégias para traduzir evidências durante </a:t>
                      </a:r>
                      <a:r>
                        <a:rPr lang="pt-BR" sz="1000" b="1" u="none" strike="noStrike" dirty="0">
                          <a:solidFill>
                            <a:schemeClr val="tx2"/>
                          </a:solidFill>
                          <a:effectLst/>
                        </a:rPr>
                        <a:t>emergências de saúde pública</a:t>
                      </a:r>
                      <a:endParaRPr lang="en-US" sz="1000" b="1" i="0" u="none" strike="noStrike" dirty="0">
                        <a:solidFill>
                          <a:schemeClr val="tx2"/>
                        </a:solidFill>
                        <a:effectLst/>
                        <a:latin typeface="Gill Sans Nova" panose="020B0602020104020203" pitchFamily="34" charset="0"/>
                      </a:endParaRPr>
                    </a:p>
                  </a:txBody>
                  <a:tcPr marL="108000" marR="180000" marT="118800" marB="1188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2000"/>
                      </a:schemeClr>
                    </a:solidFill>
                  </a:tcPr>
                </a:tc>
                <a:extLst>
                  <a:ext uri="{0D108BD9-81ED-4DB2-BD59-A6C34878D82A}">
                    <a16:rowId xmlns:a16="http://schemas.microsoft.com/office/drawing/2014/main" val="552692684"/>
                  </a:ext>
                </a:extLst>
              </a:tr>
              <a:tr h="0">
                <a:tc>
                  <a:txBody>
                    <a:bodyPr/>
                    <a:lstStyle/>
                    <a:p>
                      <a:pPr algn="l" rtl="0" fontAlgn="t"/>
                      <a:r>
                        <a:rPr lang="pt-BR" sz="1000" u="none" strike="noStrike" dirty="0">
                          <a:solidFill>
                            <a:schemeClr val="tx2"/>
                          </a:solidFill>
                          <a:effectLst/>
                        </a:rPr>
                        <a:t>Avaliar </a:t>
                      </a:r>
                      <a:r>
                        <a:rPr lang="pt-BR" sz="1000" b="1" u="none" strike="noStrike" dirty="0">
                          <a:solidFill>
                            <a:schemeClr val="tx2"/>
                          </a:solidFill>
                          <a:effectLst/>
                        </a:rPr>
                        <a:t>intervenções de fortalecimento de capacidades</a:t>
                      </a:r>
                      <a:r>
                        <a:rPr lang="pt-BR" sz="1000" u="none" strike="noStrike" dirty="0">
                          <a:solidFill>
                            <a:schemeClr val="tx2"/>
                          </a:solidFill>
                          <a:effectLst/>
                        </a:rPr>
                        <a:t>, incluindo sua adaptação e ampliação</a:t>
                      </a:r>
                      <a:endParaRPr lang="en-US" sz="1000" b="0" i="0" u="none" strike="noStrike" dirty="0">
                        <a:solidFill>
                          <a:schemeClr val="tx2"/>
                        </a:solidFill>
                        <a:effectLst/>
                        <a:latin typeface="Gill Sans Nova" panose="020B0602020104020203" pitchFamily="34" charset="0"/>
                      </a:endParaRPr>
                    </a:p>
                  </a:txBody>
                  <a:tcPr marL="108000" marR="180000" marT="118800" marB="1188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3886499567"/>
                  </a:ext>
                </a:extLst>
              </a:tr>
              <a:tr h="0">
                <a:tc>
                  <a:txBody>
                    <a:bodyPr/>
                    <a:lstStyle/>
                    <a:p>
                      <a:pPr algn="l" rtl="0" fontAlgn="t"/>
                      <a:r>
                        <a:rPr lang="pt-BR" sz="1000" u="none" strike="noStrike" dirty="0">
                          <a:solidFill>
                            <a:schemeClr val="tx2"/>
                          </a:solidFill>
                          <a:effectLst/>
                        </a:rPr>
                        <a:t>Identificar, desenvolver e avaliar estratégias para </a:t>
                      </a:r>
                      <a:r>
                        <a:rPr lang="pt-BR" sz="1000" b="1" u="none" strike="noStrike" dirty="0">
                          <a:solidFill>
                            <a:schemeClr val="tx2"/>
                          </a:solidFill>
                          <a:effectLst/>
                        </a:rPr>
                        <a:t>escalar intervenções de KT/PIE</a:t>
                      </a:r>
                      <a:endParaRPr lang="en-US" sz="1000" b="1" i="0" u="none" strike="noStrike" dirty="0">
                        <a:solidFill>
                          <a:schemeClr val="tx2"/>
                        </a:solidFill>
                        <a:effectLst/>
                        <a:latin typeface="Gill Sans Nova" panose="020B0602020104020203" pitchFamily="34" charset="0"/>
                      </a:endParaRPr>
                    </a:p>
                  </a:txBody>
                  <a:tcPr marL="108000" marR="180000" marT="118800" marB="1188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734558117"/>
                  </a:ext>
                </a:extLst>
              </a:tr>
              <a:tr h="0">
                <a:tc>
                  <a:txBody>
                    <a:bodyPr/>
                    <a:lstStyle/>
                    <a:p>
                      <a:pPr algn="l" rtl="0" fontAlgn="t"/>
                      <a:r>
                        <a:rPr lang="pt-BR" sz="1000" u="none" strike="noStrike" dirty="0">
                          <a:solidFill>
                            <a:schemeClr val="tx2"/>
                          </a:solidFill>
                          <a:effectLst/>
                        </a:rPr>
                        <a:t>Identificar, desenvolver e avaliar mecanismos e boas práticas de </a:t>
                      </a:r>
                      <a:r>
                        <a:rPr lang="pt-BR" sz="1000" b="1" u="none" strike="noStrike" dirty="0">
                          <a:solidFill>
                            <a:schemeClr val="tx2"/>
                          </a:solidFill>
                          <a:effectLst/>
                        </a:rPr>
                        <a:t>engajamento entre evidências e políticas</a:t>
                      </a:r>
                      <a:endParaRPr lang="en-US" sz="1000" b="1" i="0" u="none" strike="noStrike" dirty="0">
                        <a:solidFill>
                          <a:schemeClr val="tx2"/>
                        </a:solidFill>
                        <a:effectLst/>
                        <a:latin typeface="Gill Sans Nova" panose="020B0602020104020203" pitchFamily="34" charset="0"/>
                      </a:endParaRPr>
                    </a:p>
                  </a:txBody>
                  <a:tcPr marL="108000" marR="180000" marT="118800" marB="1188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981937494"/>
                  </a:ext>
                </a:extLst>
              </a:tr>
              <a:tr h="0">
                <a:tc>
                  <a:txBody>
                    <a:bodyPr/>
                    <a:lstStyle/>
                    <a:p>
                      <a:pPr algn="l" rtl="0" fontAlgn="t"/>
                      <a:r>
                        <a:rPr lang="pt-BR" sz="1000" b="1" i="0" u="none" strike="noStrike" dirty="0">
                          <a:solidFill>
                            <a:schemeClr val="tx2"/>
                          </a:solidFill>
                          <a:effectLst/>
                          <a:latin typeface="Gill Sans Nova" panose="020B0602020104020203" pitchFamily="34" charset="0"/>
                        </a:rPr>
                        <a:t>Aprimorar a comunicação </a:t>
                      </a:r>
                      <a:r>
                        <a:rPr lang="pt-BR" sz="1000" b="0" i="0" u="none" strike="noStrike" dirty="0">
                          <a:solidFill>
                            <a:schemeClr val="tx2"/>
                          </a:solidFill>
                          <a:effectLst/>
                          <a:latin typeface="Gill Sans Nova" panose="020B0602020104020203" pitchFamily="34" charset="0"/>
                        </a:rPr>
                        <a:t>de resultados de pesquisa</a:t>
                      </a:r>
                      <a:endParaRPr lang="en-US" sz="1000" b="0" i="0" u="none" strike="noStrike" dirty="0">
                        <a:solidFill>
                          <a:schemeClr val="tx2"/>
                        </a:solidFill>
                        <a:effectLst/>
                        <a:latin typeface="Gill Sans Nova" panose="020B0602020104020203" pitchFamily="34" charset="0"/>
                      </a:endParaRPr>
                    </a:p>
                  </a:txBody>
                  <a:tcPr marL="108000" marR="180000" marT="118800" marB="1188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25221055"/>
                  </a:ext>
                </a:extLst>
              </a:tr>
            </a:tbl>
          </a:graphicData>
        </a:graphic>
      </p:graphicFrame>
      <p:sp>
        <p:nvSpPr>
          <p:cNvPr id="29" name="TextBox 28">
            <a:extLst>
              <a:ext uri="{FF2B5EF4-FFF2-40B4-BE49-F238E27FC236}">
                <a16:creationId xmlns:a16="http://schemas.microsoft.com/office/drawing/2014/main" id="{AAB4AE2D-3A10-2664-283F-F6B12AD5C2B9}"/>
              </a:ext>
            </a:extLst>
          </p:cNvPr>
          <p:cNvSpPr txBox="1"/>
          <p:nvPr/>
        </p:nvSpPr>
        <p:spPr>
          <a:xfrm>
            <a:off x="3944939" y="4954694"/>
            <a:ext cx="4840285" cy="246221"/>
          </a:xfrm>
          <a:prstGeom prst="rect">
            <a:avLst/>
          </a:prstGeom>
          <a:noFill/>
        </p:spPr>
        <p:txBody>
          <a:bodyPr wrap="square" lIns="0" tIns="0" rIns="0" bIns="0">
            <a:spAutoFit/>
          </a:bodyPr>
          <a:lstStyle/>
          <a:p>
            <a:r>
              <a:rPr lang="pt-BR" sz="800" i="1" dirty="0">
                <a:solidFill>
                  <a:schemeClr val="tx2"/>
                </a:solidFill>
                <a:latin typeface="Gill Sans Nova" panose="020B0602020104020203" pitchFamily="34" charset="0"/>
              </a:rPr>
              <a:t>Prioridades de pesquisa classificadas em ordem de prioridade, com áreas de pesquisa em azul escuro representando a prioridade mais alta</a:t>
            </a:r>
            <a:endParaRPr lang="en-US" sz="800" i="1" dirty="0">
              <a:solidFill>
                <a:schemeClr val="tx2"/>
              </a:solidFill>
              <a:latin typeface="Gill Sans Nova" panose="020B0602020104020203" pitchFamily="34" charset="0"/>
            </a:endParaRPr>
          </a:p>
        </p:txBody>
      </p:sp>
      <p:pic>
        <p:nvPicPr>
          <p:cNvPr id="32" name="Picture 31">
            <a:extLst>
              <a:ext uri="{FF2B5EF4-FFF2-40B4-BE49-F238E27FC236}">
                <a16:creationId xmlns:a16="http://schemas.microsoft.com/office/drawing/2014/main" id="{5DB9CFCC-9754-3C9A-924C-599290015BC9}"/>
              </a:ext>
            </a:extLst>
          </p:cNvPr>
          <p:cNvPicPr>
            <a:picLocks noChangeAspect="1"/>
          </p:cNvPicPr>
          <p:nvPr/>
        </p:nvPicPr>
        <p:blipFill>
          <a:blip r:embed="rId3"/>
          <a:stretch>
            <a:fillRect/>
          </a:stretch>
        </p:blipFill>
        <p:spPr>
          <a:xfrm>
            <a:off x="595225" y="2457785"/>
            <a:ext cx="2805420" cy="2628000"/>
          </a:xfrm>
          <a:prstGeom prst="rect">
            <a:avLst/>
          </a:prstGeom>
        </p:spPr>
      </p:pic>
      <p:sp>
        <p:nvSpPr>
          <p:cNvPr id="19" name="TextBox 18">
            <a:extLst>
              <a:ext uri="{FF2B5EF4-FFF2-40B4-BE49-F238E27FC236}">
                <a16:creationId xmlns:a16="http://schemas.microsoft.com/office/drawing/2014/main" id="{9DEDC2C3-F509-B080-2883-269E2B8A6BF9}"/>
              </a:ext>
            </a:extLst>
          </p:cNvPr>
          <p:cNvSpPr txBox="1"/>
          <p:nvPr/>
        </p:nvSpPr>
        <p:spPr>
          <a:xfrm>
            <a:off x="1328523" y="3320382"/>
            <a:ext cx="1317387" cy="200055"/>
          </a:xfrm>
          <a:prstGeom prst="rect">
            <a:avLst/>
          </a:prstGeom>
          <a:noFill/>
        </p:spPr>
        <p:txBody>
          <a:bodyPr wrap="square">
            <a:spAutoFit/>
          </a:bodyPr>
          <a:lstStyle/>
          <a:p>
            <a:pPr algn="ctr"/>
            <a:r>
              <a:rPr lang="en-GB" sz="700" b="1" kern="0" dirty="0">
                <a:solidFill>
                  <a:schemeClr val="bg1"/>
                </a:solidFill>
                <a:cs typeface="Poppins" panose="00000500000000000000" pitchFamily="2" charset="0"/>
              </a:rPr>
              <a:t>INTERVENÇÕES</a:t>
            </a:r>
            <a:endParaRPr lang="en-US" sz="700" b="1" dirty="0">
              <a:solidFill>
                <a:schemeClr val="bg1"/>
              </a:solidFill>
            </a:endParaRPr>
          </a:p>
        </p:txBody>
      </p:sp>
      <p:sp>
        <p:nvSpPr>
          <p:cNvPr id="20" name="TextBox 19">
            <a:extLst>
              <a:ext uri="{FF2B5EF4-FFF2-40B4-BE49-F238E27FC236}">
                <a16:creationId xmlns:a16="http://schemas.microsoft.com/office/drawing/2014/main" id="{8079F57A-9B97-7D67-5D86-ED6F645DDD70}"/>
              </a:ext>
            </a:extLst>
          </p:cNvPr>
          <p:cNvSpPr txBox="1"/>
          <p:nvPr/>
        </p:nvSpPr>
        <p:spPr>
          <a:xfrm>
            <a:off x="2087179" y="4534605"/>
            <a:ext cx="1158733" cy="415498"/>
          </a:xfrm>
          <a:prstGeom prst="rect">
            <a:avLst/>
          </a:prstGeom>
          <a:noFill/>
        </p:spPr>
        <p:txBody>
          <a:bodyPr wrap="square">
            <a:spAutoFit/>
          </a:bodyPr>
          <a:lstStyle/>
          <a:p>
            <a:pPr algn="ctr"/>
            <a:r>
              <a:rPr lang="en-GB" sz="700" b="1" kern="0" dirty="0">
                <a:solidFill>
                  <a:schemeClr val="accent1">
                    <a:alpha val="50000"/>
                  </a:schemeClr>
                </a:solidFill>
                <a:cs typeface="Poppins" panose="00000500000000000000" pitchFamily="2" charset="0"/>
              </a:rPr>
              <a:t>BARREIRAS, FACILITADORES &amp; OPORTUNIDADES</a:t>
            </a:r>
            <a:endParaRPr lang="en-US" sz="700" b="1" dirty="0">
              <a:solidFill>
                <a:schemeClr val="accent1">
                  <a:alpha val="50000"/>
                </a:schemeClr>
              </a:solidFill>
            </a:endParaRPr>
          </a:p>
        </p:txBody>
      </p:sp>
      <p:sp>
        <p:nvSpPr>
          <p:cNvPr id="21" name="TextBox 20">
            <a:extLst>
              <a:ext uri="{FF2B5EF4-FFF2-40B4-BE49-F238E27FC236}">
                <a16:creationId xmlns:a16="http://schemas.microsoft.com/office/drawing/2014/main" id="{C897F73C-A903-0B76-9C12-A2E5D0D83906}"/>
              </a:ext>
            </a:extLst>
          </p:cNvPr>
          <p:cNvSpPr txBox="1"/>
          <p:nvPr/>
        </p:nvSpPr>
        <p:spPr>
          <a:xfrm>
            <a:off x="686930" y="4480744"/>
            <a:ext cx="1253192" cy="415498"/>
          </a:xfrm>
          <a:prstGeom prst="rect">
            <a:avLst/>
          </a:prstGeom>
          <a:noFill/>
        </p:spPr>
        <p:txBody>
          <a:bodyPr wrap="square">
            <a:spAutoFit/>
          </a:bodyPr>
          <a:lstStyle/>
          <a:p>
            <a:pPr algn="ctr"/>
            <a:r>
              <a:rPr lang="pt-BR" sz="700" b="1" kern="0" dirty="0">
                <a:solidFill>
                  <a:schemeClr val="accent1">
                    <a:alpha val="50000"/>
                  </a:schemeClr>
                </a:solidFill>
                <a:cs typeface="Poppins" panose="00000500000000000000" pitchFamily="2" charset="0"/>
              </a:rPr>
              <a:t>MÉTODOS, PADRÕES, MEDIDAS, TEORIAS &amp; FRAMEWORKS</a:t>
            </a:r>
            <a:endParaRPr lang="en-US" sz="700" b="1" dirty="0">
              <a:solidFill>
                <a:schemeClr val="accent1">
                  <a:alpha val="50000"/>
                </a:schemeClr>
              </a:solidFill>
            </a:endParaRPr>
          </a:p>
        </p:txBody>
      </p:sp>
      <p:pic>
        <p:nvPicPr>
          <p:cNvPr id="23" name="Picture 22">
            <a:extLst>
              <a:ext uri="{FF2B5EF4-FFF2-40B4-BE49-F238E27FC236}">
                <a16:creationId xmlns:a16="http://schemas.microsoft.com/office/drawing/2014/main" id="{D406076A-6128-F658-ABF1-3CBE58103942}"/>
              </a:ext>
            </a:extLst>
          </p:cNvPr>
          <p:cNvPicPr>
            <a:picLocks noChangeAspect="1"/>
          </p:cNvPicPr>
          <p:nvPr/>
        </p:nvPicPr>
        <p:blipFill>
          <a:blip r:embed="rId4">
            <a:alphaModFix amt="50000"/>
          </a:blip>
          <a:stretch>
            <a:fillRect/>
          </a:stretch>
        </p:blipFill>
        <p:spPr>
          <a:xfrm>
            <a:off x="2462149" y="3901502"/>
            <a:ext cx="411938" cy="500937"/>
          </a:xfrm>
          <a:prstGeom prst="rect">
            <a:avLst/>
          </a:prstGeom>
        </p:spPr>
      </p:pic>
      <p:pic>
        <p:nvPicPr>
          <p:cNvPr id="24" name="Picture 23">
            <a:extLst>
              <a:ext uri="{FF2B5EF4-FFF2-40B4-BE49-F238E27FC236}">
                <a16:creationId xmlns:a16="http://schemas.microsoft.com/office/drawing/2014/main" id="{4DAAFBBE-5966-F1CA-B97F-225C731D6B26}"/>
              </a:ext>
            </a:extLst>
          </p:cNvPr>
          <p:cNvPicPr>
            <a:picLocks noChangeAspect="1"/>
          </p:cNvPicPr>
          <p:nvPr/>
        </p:nvPicPr>
        <p:blipFill>
          <a:blip r:embed="rId5">
            <a:alphaModFix amt="50000"/>
          </a:blip>
          <a:stretch>
            <a:fillRect/>
          </a:stretch>
        </p:blipFill>
        <p:spPr>
          <a:xfrm>
            <a:off x="1046665" y="3910724"/>
            <a:ext cx="455166" cy="455166"/>
          </a:xfrm>
          <a:prstGeom prst="rect">
            <a:avLst/>
          </a:prstGeom>
        </p:spPr>
      </p:pic>
      <p:pic>
        <p:nvPicPr>
          <p:cNvPr id="34" name="Picture 33">
            <a:extLst>
              <a:ext uri="{FF2B5EF4-FFF2-40B4-BE49-F238E27FC236}">
                <a16:creationId xmlns:a16="http://schemas.microsoft.com/office/drawing/2014/main" id="{09B39A7B-268B-C13F-32ED-F2F95C4B77B0}"/>
              </a:ext>
            </a:extLst>
          </p:cNvPr>
          <p:cNvPicPr>
            <a:picLocks noChangeAspect="1"/>
          </p:cNvPicPr>
          <p:nvPr/>
        </p:nvPicPr>
        <p:blipFill>
          <a:blip r:embed="rId6"/>
          <a:stretch>
            <a:fillRect/>
          </a:stretch>
        </p:blipFill>
        <p:spPr>
          <a:xfrm>
            <a:off x="1650750" y="2780966"/>
            <a:ext cx="674209" cy="435600"/>
          </a:xfrm>
          <a:prstGeom prst="rect">
            <a:avLst/>
          </a:prstGeom>
        </p:spPr>
      </p:pic>
      <p:sp>
        <p:nvSpPr>
          <p:cNvPr id="37" name="Title 1">
            <a:extLst>
              <a:ext uri="{FF2B5EF4-FFF2-40B4-BE49-F238E27FC236}">
                <a16:creationId xmlns:a16="http://schemas.microsoft.com/office/drawing/2014/main" id="{4E55ADC6-0B81-784F-BD39-7057D8075900}"/>
              </a:ext>
            </a:extLst>
          </p:cNvPr>
          <p:cNvSpPr>
            <a:spLocks noGrp="1"/>
          </p:cNvSpPr>
          <p:nvPr>
            <p:ph type="ctrTitle"/>
          </p:nvPr>
        </p:nvSpPr>
        <p:spPr>
          <a:xfrm>
            <a:off x="358776" y="358776"/>
            <a:ext cx="3060285" cy="1931200"/>
          </a:xfrm>
        </p:spPr>
        <p:txBody>
          <a:bodyPr>
            <a:normAutofit/>
          </a:bodyPr>
          <a:lstStyle/>
          <a:p>
            <a:r>
              <a:rPr lang="en-US" dirty="0"/>
              <a:t>Agenda Global de Pesquisa </a:t>
            </a:r>
            <a:r>
              <a:rPr lang="en-US" dirty="0" err="1"/>
              <a:t>em</a:t>
            </a:r>
            <a:r>
              <a:rPr lang="en-US" dirty="0"/>
              <a:t> KT e PIE</a:t>
            </a:r>
          </a:p>
        </p:txBody>
      </p:sp>
    </p:spTree>
    <p:extLst>
      <p:ext uri="{BB962C8B-B14F-4D97-AF65-F5344CB8AC3E}">
        <p14:creationId xmlns:p14="http://schemas.microsoft.com/office/powerpoint/2010/main" val="3782308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1CEBB-2A71-2EB7-8D91-7F4AF0BC094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48BF7A1-498C-D066-8CA1-6F0D9913AF00}"/>
              </a:ext>
            </a:extLst>
          </p:cNvPr>
          <p:cNvPicPr>
            <a:picLocks noChangeAspect="1"/>
          </p:cNvPicPr>
          <p:nvPr/>
        </p:nvPicPr>
        <p:blipFill>
          <a:blip r:embed="rId3"/>
          <a:stretch>
            <a:fillRect/>
          </a:stretch>
        </p:blipFill>
        <p:spPr>
          <a:xfrm>
            <a:off x="588033" y="2457785"/>
            <a:ext cx="2805418" cy="2628000"/>
          </a:xfrm>
          <a:prstGeom prst="rect">
            <a:avLst/>
          </a:prstGeom>
        </p:spPr>
      </p:pic>
      <p:sp>
        <p:nvSpPr>
          <p:cNvPr id="19" name="TextBox 18">
            <a:extLst>
              <a:ext uri="{FF2B5EF4-FFF2-40B4-BE49-F238E27FC236}">
                <a16:creationId xmlns:a16="http://schemas.microsoft.com/office/drawing/2014/main" id="{2A689130-3285-4C2F-5940-D560A89C1881}"/>
              </a:ext>
            </a:extLst>
          </p:cNvPr>
          <p:cNvSpPr txBox="1"/>
          <p:nvPr/>
        </p:nvSpPr>
        <p:spPr>
          <a:xfrm>
            <a:off x="1328523" y="3320382"/>
            <a:ext cx="1317387" cy="200055"/>
          </a:xfrm>
          <a:prstGeom prst="rect">
            <a:avLst/>
          </a:prstGeom>
          <a:noFill/>
        </p:spPr>
        <p:txBody>
          <a:bodyPr wrap="square">
            <a:spAutoFit/>
          </a:bodyPr>
          <a:lstStyle/>
          <a:p>
            <a:pPr algn="ctr"/>
            <a:r>
              <a:rPr lang="en-GB" sz="700" b="1" kern="0" dirty="0">
                <a:solidFill>
                  <a:schemeClr val="accent1">
                    <a:alpha val="50000"/>
                  </a:schemeClr>
                </a:solidFill>
                <a:cs typeface="Poppins" panose="00000500000000000000" pitchFamily="2" charset="0"/>
              </a:rPr>
              <a:t>INTERVENÇÕES</a:t>
            </a:r>
            <a:endParaRPr lang="en-US" sz="700" b="1" dirty="0">
              <a:solidFill>
                <a:schemeClr val="accent1">
                  <a:alpha val="50000"/>
                </a:schemeClr>
              </a:solidFill>
            </a:endParaRPr>
          </a:p>
        </p:txBody>
      </p:sp>
      <p:sp>
        <p:nvSpPr>
          <p:cNvPr id="20" name="TextBox 19">
            <a:extLst>
              <a:ext uri="{FF2B5EF4-FFF2-40B4-BE49-F238E27FC236}">
                <a16:creationId xmlns:a16="http://schemas.microsoft.com/office/drawing/2014/main" id="{BD7DC106-B438-C611-73B1-B78B2A7A4C44}"/>
              </a:ext>
            </a:extLst>
          </p:cNvPr>
          <p:cNvSpPr txBox="1"/>
          <p:nvPr/>
        </p:nvSpPr>
        <p:spPr>
          <a:xfrm>
            <a:off x="2087179" y="4534605"/>
            <a:ext cx="1158733" cy="415498"/>
          </a:xfrm>
          <a:prstGeom prst="rect">
            <a:avLst/>
          </a:prstGeom>
          <a:noFill/>
        </p:spPr>
        <p:txBody>
          <a:bodyPr wrap="square">
            <a:spAutoFit/>
          </a:bodyPr>
          <a:lstStyle/>
          <a:p>
            <a:pPr algn="ctr"/>
            <a:r>
              <a:rPr lang="en-GB" sz="700" b="1" kern="0" dirty="0">
                <a:solidFill>
                  <a:schemeClr val="bg1"/>
                </a:solidFill>
                <a:cs typeface="Poppins" panose="00000500000000000000" pitchFamily="2" charset="0"/>
              </a:rPr>
              <a:t>BARREIRAS, FACILITADORES &amp; OPORTUNIDADES</a:t>
            </a:r>
            <a:endParaRPr lang="en-US" sz="700" b="1" dirty="0">
              <a:solidFill>
                <a:schemeClr val="bg1"/>
              </a:solidFill>
            </a:endParaRPr>
          </a:p>
        </p:txBody>
      </p:sp>
      <p:sp>
        <p:nvSpPr>
          <p:cNvPr id="21" name="TextBox 20">
            <a:extLst>
              <a:ext uri="{FF2B5EF4-FFF2-40B4-BE49-F238E27FC236}">
                <a16:creationId xmlns:a16="http://schemas.microsoft.com/office/drawing/2014/main" id="{648772F2-9545-C889-3015-053D4D05BED0}"/>
              </a:ext>
            </a:extLst>
          </p:cNvPr>
          <p:cNvSpPr txBox="1"/>
          <p:nvPr/>
        </p:nvSpPr>
        <p:spPr>
          <a:xfrm>
            <a:off x="686930" y="4480744"/>
            <a:ext cx="1253192" cy="415498"/>
          </a:xfrm>
          <a:prstGeom prst="rect">
            <a:avLst/>
          </a:prstGeom>
          <a:noFill/>
        </p:spPr>
        <p:txBody>
          <a:bodyPr wrap="square">
            <a:spAutoFit/>
          </a:bodyPr>
          <a:lstStyle/>
          <a:p>
            <a:pPr algn="ctr"/>
            <a:r>
              <a:rPr lang="pt-BR" sz="700" b="1" kern="0" dirty="0">
                <a:solidFill>
                  <a:schemeClr val="accent1">
                    <a:alpha val="50000"/>
                  </a:schemeClr>
                </a:solidFill>
                <a:cs typeface="Poppins" panose="00000500000000000000" pitchFamily="2" charset="0"/>
              </a:rPr>
              <a:t>MÉTODOS, PADRÕES, MEDIDAS, TEORIAS &amp; FRAMEWORKS</a:t>
            </a:r>
            <a:endParaRPr lang="en-US" sz="700" b="1" dirty="0">
              <a:solidFill>
                <a:schemeClr val="accent1">
                  <a:alpha val="50000"/>
                </a:schemeClr>
              </a:solidFill>
            </a:endParaRPr>
          </a:p>
        </p:txBody>
      </p:sp>
      <p:pic>
        <p:nvPicPr>
          <p:cNvPr id="24" name="Picture 23">
            <a:extLst>
              <a:ext uri="{FF2B5EF4-FFF2-40B4-BE49-F238E27FC236}">
                <a16:creationId xmlns:a16="http://schemas.microsoft.com/office/drawing/2014/main" id="{0EC8E1F6-8730-6A92-2373-5F30CEDCC81E}"/>
              </a:ext>
            </a:extLst>
          </p:cNvPr>
          <p:cNvPicPr>
            <a:picLocks noChangeAspect="1"/>
          </p:cNvPicPr>
          <p:nvPr/>
        </p:nvPicPr>
        <p:blipFill>
          <a:blip r:embed="rId4">
            <a:alphaModFix amt="50000"/>
          </a:blip>
          <a:stretch>
            <a:fillRect/>
          </a:stretch>
        </p:blipFill>
        <p:spPr>
          <a:xfrm>
            <a:off x="1046665" y="3910724"/>
            <a:ext cx="455166" cy="455166"/>
          </a:xfrm>
          <a:prstGeom prst="rect">
            <a:avLst/>
          </a:prstGeom>
        </p:spPr>
      </p:pic>
      <p:sp>
        <p:nvSpPr>
          <p:cNvPr id="37" name="Title 1">
            <a:extLst>
              <a:ext uri="{FF2B5EF4-FFF2-40B4-BE49-F238E27FC236}">
                <a16:creationId xmlns:a16="http://schemas.microsoft.com/office/drawing/2014/main" id="{C6AF1E6C-B1C8-7071-4F60-145F90A49269}"/>
              </a:ext>
            </a:extLst>
          </p:cNvPr>
          <p:cNvSpPr>
            <a:spLocks noGrp="1"/>
          </p:cNvSpPr>
          <p:nvPr>
            <p:ph type="ctrTitle"/>
          </p:nvPr>
        </p:nvSpPr>
        <p:spPr>
          <a:xfrm>
            <a:off x="358776" y="358776"/>
            <a:ext cx="3060285" cy="1931200"/>
          </a:xfrm>
        </p:spPr>
        <p:txBody>
          <a:bodyPr>
            <a:normAutofit/>
          </a:bodyPr>
          <a:lstStyle/>
          <a:p>
            <a:r>
              <a:rPr lang="en-US" dirty="0"/>
              <a:t>Agenda Global de Pesquisa </a:t>
            </a:r>
            <a:r>
              <a:rPr lang="en-US" dirty="0" err="1"/>
              <a:t>em</a:t>
            </a:r>
            <a:r>
              <a:rPr lang="en-US" dirty="0"/>
              <a:t> KT e PIE</a:t>
            </a:r>
          </a:p>
        </p:txBody>
      </p:sp>
      <p:graphicFrame>
        <p:nvGraphicFramePr>
          <p:cNvPr id="2" name="Table 1">
            <a:extLst>
              <a:ext uri="{FF2B5EF4-FFF2-40B4-BE49-F238E27FC236}">
                <a16:creationId xmlns:a16="http://schemas.microsoft.com/office/drawing/2014/main" id="{EA8EBEC1-8A13-7FD6-A87D-43A326AC8BE6}"/>
              </a:ext>
            </a:extLst>
          </p:cNvPr>
          <p:cNvGraphicFramePr>
            <a:graphicFrameLocks noGrp="1"/>
          </p:cNvGraphicFramePr>
          <p:nvPr>
            <p:extLst>
              <p:ext uri="{D42A27DB-BD31-4B8C-83A1-F6EECF244321}">
                <p14:modId xmlns:p14="http://schemas.microsoft.com/office/powerpoint/2010/main" val="2680796645"/>
              </p:ext>
            </p:extLst>
          </p:nvPr>
        </p:nvGraphicFramePr>
        <p:xfrm>
          <a:off x="3944939" y="656135"/>
          <a:ext cx="4840286" cy="4232739"/>
        </p:xfrm>
        <a:graphic>
          <a:graphicData uri="http://schemas.openxmlformats.org/drawingml/2006/table">
            <a:tbl>
              <a:tblPr>
                <a:tableStyleId>{5940675A-B579-460E-94D1-54222C63F5DA}</a:tableStyleId>
              </a:tblPr>
              <a:tblGrid>
                <a:gridCol w="4840286">
                  <a:extLst>
                    <a:ext uri="{9D8B030D-6E8A-4147-A177-3AD203B41FA5}">
                      <a16:colId xmlns:a16="http://schemas.microsoft.com/office/drawing/2014/main" val="1314572982"/>
                    </a:ext>
                  </a:extLst>
                </a:gridCol>
              </a:tblGrid>
              <a:tr h="506011">
                <a:tc>
                  <a:txBody>
                    <a:bodyPr/>
                    <a:lstStyle/>
                    <a:p>
                      <a:pPr algn="l" fontAlgn="ctr"/>
                      <a:r>
                        <a:rPr lang="en-US" sz="1400" b="1" u="none" strike="noStrike" dirty="0" err="1">
                          <a:solidFill>
                            <a:schemeClr val="bg1"/>
                          </a:solidFill>
                          <a:effectLst/>
                        </a:rPr>
                        <a:t>Barreiras</a:t>
                      </a:r>
                      <a:r>
                        <a:rPr lang="en-US" sz="1400" b="1" u="none" strike="noStrike" dirty="0">
                          <a:solidFill>
                            <a:schemeClr val="bg1"/>
                          </a:solidFill>
                          <a:effectLst/>
                        </a:rPr>
                        <a:t>, </a:t>
                      </a:r>
                      <a:r>
                        <a:rPr lang="en-US" sz="1400" b="1" u="none" strike="noStrike" dirty="0" err="1">
                          <a:solidFill>
                            <a:schemeClr val="bg1"/>
                          </a:solidFill>
                          <a:effectLst/>
                        </a:rPr>
                        <a:t>facilitadores</a:t>
                      </a:r>
                      <a:r>
                        <a:rPr lang="en-US" sz="1400" b="1" u="none" strike="noStrike" dirty="0">
                          <a:solidFill>
                            <a:schemeClr val="bg1"/>
                          </a:solidFill>
                          <a:effectLst/>
                        </a:rPr>
                        <a:t> e </a:t>
                      </a:r>
                      <a:r>
                        <a:rPr lang="en-US" sz="1400" b="1" u="none" strike="noStrike" dirty="0" err="1">
                          <a:solidFill>
                            <a:schemeClr val="bg1"/>
                          </a:solidFill>
                          <a:effectLst/>
                        </a:rPr>
                        <a:t>oportunidades</a:t>
                      </a:r>
                      <a:r>
                        <a:rPr lang="en-US" sz="1400" b="1" u="none" strike="noStrike" dirty="0">
                          <a:solidFill>
                            <a:schemeClr val="bg1"/>
                          </a:solidFill>
                          <a:effectLst/>
                        </a:rPr>
                        <a:t> </a:t>
                      </a:r>
                      <a:r>
                        <a:rPr lang="en-US" sz="1400" b="1" u="none" strike="noStrike" dirty="0" err="1">
                          <a:solidFill>
                            <a:schemeClr val="bg1"/>
                          </a:solidFill>
                          <a:effectLst/>
                        </a:rPr>
                        <a:t>em</a:t>
                      </a:r>
                      <a:r>
                        <a:rPr lang="en-US" sz="1400" b="1" u="none" strike="noStrike" dirty="0">
                          <a:solidFill>
                            <a:schemeClr val="bg1"/>
                          </a:solidFill>
                          <a:effectLst/>
                        </a:rPr>
                        <a:t> KT/PIE</a:t>
                      </a:r>
                    </a:p>
                  </a:txBody>
                  <a:tcPr marL="108000" marR="180000" marT="108000" marB="10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164892882"/>
                  </a:ext>
                </a:extLst>
              </a:tr>
              <a:tr h="698628">
                <a:tc>
                  <a:txBody>
                    <a:bodyPr/>
                    <a:lstStyle/>
                    <a:p>
                      <a:pPr algn="l" rtl="0" fontAlgn="t"/>
                      <a:r>
                        <a:rPr lang="pt-BR" sz="1000" b="1" u="none" strike="noStrike" dirty="0">
                          <a:solidFill>
                            <a:schemeClr val="tx2"/>
                          </a:solidFill>
                          <a:effectLst/>
                        </a:rPr>
                        <a:t>Examinar fatores contextuais </a:t>
                      </a:r>
                      <a:r>
                        <a:rPr lang="pt-BR" sz="1000" u="none" strike="noStrike" dirty="0">
                          <a:solidFill>
                            <a:schemeClr val="tx2"/>
                          </a:solidFill>
                          <a:effectLst/>
                        </a:rPr>
                        <a:t>e seu papel na incorporação, implementação e ampliação de abordagens de KT/PIE em diferentes níveis.</a:t>
                      </a:r>
                      <a:endParaRPr lang="en-US" sz="1000" u="none" strike="noStrike" dirty="0">
                        <a:solidFill>
                          <a:schemeClr val="tx2"/>
                        </a:solidFill>
                        <a:effectLst/>
                      </a:endParaRPr>
                    </a:p>
                  </a:txBody>
                  <a:tcPr marL="108000" marR="180000" marT="144000" marB="14400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2000"/>
                      </a:schemeClr>
                    </a:solidFill>
                  </a:tcPr>
                </a:tc>
                <a:extLst>
                  <a:ext uri="{0D108BD9-81ED-4DB2-BD59-A6C34878D82A}">
                    <a16:rowId xmlns:a16="http://schemas.microsoft.com/office/drawing/2014/main" val="3244835900"/>
                  </a:ext>
                </a:extLst>
              </a:tr>
              <a:tr h="519022">
                <a:tc>
                  <a:txBody>
                    <a:bodyPr/>
                    <a:lstStyle/>
                    <a:p>
                      <a:pPr algn="l" rtl="0" fontAlgn="t"/>
                      <a:r>
                        <a:rPr lang="pt-BR" sz="1000" b="0" u="none" strike="noStrike" dirty="0">
                          <a:solidFill>
                            <a:schemeClr val="tx2"/>
                          </a:solidFill>
                          <a:effectLst/>
                        </a:rPr>
                        <a:t>Analisar os </a:t>
                      </a:r>
                      <a:r>
                        <a:rPr lang="pt-BR" sz="1000" b="1" u="none" strike="noStrike" dirty="0">
                          <a:solidFill>
                            <a:schemeClr val="tx2"/>
                          </a:solidFill>
                          <a:effectLst/>
                        </a:rPr>
                        <a:t>fatores que determinam o engajamento de tomadores de decisão </a:t>
                      </a:r>
                      <a:r>
                        <a:rPr lang="pt-BR" sz="1000" b="0" u="none" strike="noStrike" dirty="0">
                          <a:solidFill>
                            <a:schemeClr val="tx2"/>
                          </a:solidFill>
                          <a:effectLst/>
                        </a:rPr>
                        <a:t>na incorporação de evidências.</a:t>
                      </a:r>
                      <a:endParaRPr lang="en-US" sz="1000" b="0" u="none" strike="noStrike" dirty="0">
                        <a:solidFill>
                          <a:schemeClr val="tx2"/>
                        </a:solidFill>
                        <a:effectLst/>
                      </a:endParaRPr>
                    </a:p>
                  </a:txBody>
                  <a:tcPr marL="108000" marR="180000" marT="144000" marB="144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2000"/>
                      </a:schemeClr>
                    </a:solidFill>
                  </a:tcPr>
                </a:tc>
                <a:extLst>
                  <a:ext uri="{0D108BD9-81ED-4DB2-BD59-A6C34878D82A}">
                    <a16:rowId xmlns:a16="http://schemas.microsoft.com/office/drawing/2014/main" val="2964319571"/>
                  </a:ext>
                </a:extLst>
              </a:tr>
              <a:tr h="519022">
                <a:tc>
                  <a:txBody>
                    <a:bodyPr/>
                    <a:lstStyle/>
                    <a:p>
                      <a:pPr algn="l" rtl="0" fontAlgn="t"/>
                      <a:r>
                        <a:rPr lang="en-US" sz="1000" b="0" u="none" strike="noStrike" dirty="0" err="1">
                          <a:solidFill>
                            <a:schemeClr val="tx2"/>
                          </a:solidFill>
                          <a:effectLst/>
                        </a:rPr>
                        <a:t>Integrar</a:t>
                      </a:r>
                      <a:r>
                        <a:rPr lang="en-US" sz="1000" b="0" u="none" strike="noStrike" dirty="0">
                          <a:solidFill>
                            <a:schemeClr val="tx2"/>
                          </a:solidFill>
                          <a:effectLst/>
                        </a:rPr>
                        <a:t> </a:t>
                      </a:r>
                      <a:r>
                        <a:rPr lang="en-US" sz="1000" b="0" u="none" strike="noStrike" dirty="0" err="1">
                          <a:solidFill>
                            <a:schemeClr val="tx2"/>
                          </a:solidFill>
                          <a:effectLst/>
                        </a:rPr>
                        <a:t>uma</a:t>
                      </a:r>
                      <a:r>
                        <a:rPr lang="en-US" sz="1000" b="0" u="none" strike="noStrike" dirty="0">
                          <a:solidFill>
                            <a:schemeClr val="tx2"/>
                          </a:solidFill>
                          <a:effectLst/>
                        </a:rPr>
                        <a:t> lente de </a:t>
                      </a:r>
                      <a:r>
                        <a:rPr lang="en-US" sz="1000" b="1" u="none" strike="noStrike" dirty="0" err="1">
                          <a:solidFill>
                            <a:schemeClr val="tx2"/>
                          </a:solidFill>
                          <a:effectLst/>
                        </a:rPr>
                        <a:t>Diversidade</a:t>
                      </a:r>
                      <a:r>
                        <a:rPr lang="en-US" sz="1000" b="1" u="none" strike="noStrike" dirty="0">
                          <a:solidFill>
                            <a:schemeClr val="tx2"/>
                          </a:solidFill>
                          <a:effectLst/>
                        </a:rPr>
                        <a:t>, </a:t>
                      </a:r>
                      <a:r>
                        <a:rPr lang="en-US" sz="1000" b="1" u="none" strike="noStrike" dirty="0" err="1">
                          <a:solidFill>
                            <a:schemeClr val="tx2"/>
                          </a:solidFill>
                          <a:effectLst/>
                        </a:rPr>
                        <a:t>Equidade</a:t>
                      </a:r>
                      <a:r>
                        <a:rPr lang="en-US" sz="1000" b="1" u="none" strike="noStrike" dirty="0">
                          <a:solidFill>
                            <a:schemeClr val="tx2"/>
                          </a:solidFill>
                          <a:effectLst/>
                        </a:rPr>
                        <a:t>, e </a:t>
                      </a:r>
                      <a:r>
                        <a:rPr lang="en-US" sz="1000" b="1" u="none" strike="noStrike" dirty="0" err="1">
                          <a:solidFill>
                            <a:schemeClr val="tx2"/>
                          </a:solidFill>
                          <a:effectLst/>
                        </a:rPr>
                        <a:t>Inclusão</a:t>
                      </a:r>
                      <a:r>
                        <a:rPr lang="en-US" sz="1000" b="1" u="none" strike="noStrike" dirty="0">
                          <a:solidFill>
                            <a:schemeClr val="tx2"/>
                          </a:solidFill>
                          <a:effectLst/>
                        </a:rPr>
                        <a:t> (DEI) </a:t>
                      </a:r>
                      <a:r>
                        <a:rPr lang="en-US" sz="1000" b="0" u="none" strike="noStrike" dirty="0" err="1">
                          <a:solidFill>
                            <a:schemeClr val="tx2"/>
                          </a:solidFill>
                          <a:effectLst/>
                        </a:rPr>
                        <a:t>nas</a:t>
                      </a:r>
                      <a:r>
                        <a:rPr lang="en-US" sz="1000" b="0" u="none" strike="noStrike" dirty="0">
                          <a:solidFill>
                            <a:schemeClr val="tx2"/>
                          </a:solidFill>
                          <a:effectLst/>
                        </a:rPr>
                        <a:t> </a:t>
                      </a:r>
                      <a:r>
                        <a:rPr lang="en-US" sz="1000" b="0" u="none" strike="noStrike" dirty="0" err="1">
                          <a:solidFill>
                            <a:schemeClr val="tx2"/>
                          </a:solidFill>
                          <a:effectLst/>
                        </a:rPr>
                        <a:t>atividades</a:t>
                      </a:r>
                      <a:r>
                        <a:rPr lang="en-US" sz="1000" b="0" u="none" strike="noStrike" dirty="0">
                          <a:solidFill>
                            <a:schemeClr val="tx2"/>
                          </a:solidFill>
                          <a:effectLst/>
                        </a:rPr>
                        <a:t> de KT/PIE</a:t>
                      </a:r>
                    </a:p>
                  </a:txBody>
                  <a:tcPr marL="108000" marR="180000" marT="144000" marB="144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2000"/>
                      </a:schemeClr>
                    </a:solidFill>
                  </a:tcPr>
                </a:tc>
                <a:extLst>
                  <a:ext uri="{0D108BD9-81ED-4DB2-BD59-A6C34878D82A}">
                    <a16:rowId xmlns:a16="http://schemas.microsoft.com/office/drawing/2014/main" val="1319464171"/>
                  </a:ext>
                </a:extLst>
              </a:tr>
              <a:tr h="698628">
                <a:tc>
                  <a:txBody>
                    <a:bodyPr/>
                    <a:lstStyle/>
                    <a:p>
                      <a:pPr algn="l" rtl="0" fontAlgn="t"/>
                      <a:r>
                        <a:rPr lang="pt-BR" sz="1000" u="none" strike="noStrike" dirty="0">
                          <a:solidFill>
                            <a:schemeClr val="tx2"/>
                          </a:solidFill>
                          <a:effectLst/>
                        </a:rPr>
                        <a:t>Compreender e desenvolver </a:t>
                      </a:r>
                      <a:r>
                        <a:rPr lang="pt-BR" sz="1000" b="1" u="none" strike="noStrike" dirty="0">
                          <a:solidFill>
                            <a:schemeClr val="tx2"/>
                          </a:solidFill>
                          <a:effectLst/>
                        </a:rPr>
                        <a:t>abordagens para a aprendizagem em políticas</a:t>
                      </a:r>
                      <a:r>
                        <a:rPr lang="pt-BR" sz="1000" u="none" strike="noStrike" dirty="0">
                          <a:solidFill>
                            <a:schemeClr val="tx2"/>
                          </a:solidFill>
                          <a:effectLst/>
                        </a:rPr>
                        <a:t> e para a transferência de experiências bem-sucedidas de KT/PIE entre países e setores.</a:t>
                      </a:r>
                      <a:endParaRPr lang="en-US" sz="1000" u="none" strike="noStrike" dirty="0">
                        <a:solidFill>
                          <a:schemeClr val="tx2"/>
                        </a:solidFill>
                        <a:effectLst/>
                      </a:endParaRPr>
                    </a:p>
                  </a:txBody>
                  <a:tcPr marL="108000" marR="180000" marT="144000" marB="144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2000"/>
                      </a:schemeClr>
                    </a:solidFill>
                  </a:tcPr>
                </a:tc>
                <a:extLst>
                  <a:ext uri="{0D108BD9-81ED-4DB2-BD59-A6C34878D82A}">
                    <a16:rowId xmlns:a16="http://schemas.microsoft.com/office/drawing/2014/main" val="552692684"/>
                  </a:ext>
                </a:extLst>
              </a:tr>
              <a:tr h="519022">
                <a:tc>
                  <a:txBody>
                    <a:bodyPr/>
                    <a:lstStyle/>
                    <a:p>
                      <a:pPr algn="l" rtl="0" fontAlgn="t"/>
                      <a:r>
                        <a:rPr lang="pt-BR" sz="1000" b="1" u="none" strike="noStrike" dirty="0">
                          <a:solidFill>
                            <a:schemeClr val="tx2"/>
                          </a:solidFill>
                          <a:effectLst/>
                        </a:rPr>
                        <a:t>Engajar indivíduos com experiências vividas </a:t>
                      </a:r>
                      <a:r>
                        <a:rPr lang="pt-BR" sz="1000" b="0" u="none" strike="noStrike" dirty="0">
                          <a:solidFill>
                            <a:schemeClr val="tx2"/>
                          </a:solidFill>
                          <a:effectLst/>
                        </a:rPr>
                        <a:t>na geração e tradução de conhecimento.</a:t>
                      </a:r>
                      <a:endParaRPr lang="en-US" sz="1000" b="0" u="none" strike="noStrike" dirty="0">
                        <a:solidFill>
                          <a:schemeClr val="tx2"/>
                        </a:solidFill>
                        <a:effectLst/>
                      </a:endParaRPr>
                    </a:p>
                  </a:txBody>
                  <a:tcPr marL="108000" marR="180000" marT="144000" marB="144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2000"/>
                      </a:schemeClr>
                    </a:solidFill>
                  </a:tcPr>
                </a:tc>
                <a:extLst>
                  <a:ext uri="{0D108BD9-81ED-4DB2-BD59-A6C34878D82A}">
                    <a16:rowId xmlns:a16="http://schemas.microsoft.com/office/drawing/2014/main" val="3886499567"/>
                  </a:ext>
                </a:extLst>
              </a:tr>
              <a:tr h="698628">
                <a:tc>
                  <a:txBody>
                    <a:bodyPr/>
                    <a:lstStyle/>
                    <a:p>
                      <a:pPr algn="l" rtl="0" fontAlgn="t"/>
                      <a:r>
                        <a:rPr lang="pt-BR" sz="1000" u="none" strike="noStrike" dirty="0">
                          <a:solidFill>
                            <a:schemeClr val="tx2"/>
                          </a:solidFill>
                          <a:effectLst/>
                        </a:rPr>
                        <a:t>Investigar os fatores que afetam </a:t>
                      </a:r>
                      <a:r>
                        <a:rPr lang="pt-BR" sz="1000" b="1" u="none" strike="noStrike" dirty="0">
                          <a:solidFill>
                            <a:schemeClr val="tx2"/>
                          </a:solidFill>
                          <a:effectLst/>
                        </a:rPr>
                        <a:t>a relação </a:t>
                      </a:r>
                      <a:r>
                        <a:rPr lang="pt-BR" sz="1000" u="none" strike="noStrike" dirty="0">
                          <a:solidFill>
                            <a:schemeClr val="tx2"/>
                          </a:solidFill>
                          <a:effectLst/>
                        </a:rPr>
                        <a:t>entre produtores de evidências, intermediários, usuários e cidadãos, incluindo </a:t>
                      </a:r>
                      <a:r>
                        <a:rPr lang="pt-BR" sz="1000" u="none" strike="noStrike" dirty="0" err="1">
                          <a:solidFill>
                            <a:schemeClr val="tx2"/>
                          </a:solidFill>
                          <a:effectLst/>
                        </a:rPr>
                        <a:t>co-criação</a:t>
                      </a:r>
                      <a:r>
                        <a:rPr lang="pt-BR" sz="1000" u="none" strike="noStrike" dirty="0">
                          <a:solidFill>
                            <a:schemeClr val="tx2"/>
                          </a:solidFill>
                          <a:effectLst/>
                        </a:rPr>
                        <a:t> e </a:t>
                      </a:r>
                      <a:r>
                        <a:rPr lang="pt-BR" sz="1000" u="none" strike="noStrike" dirty="0" err="1">
                          <a:solidFill>
                            <a:schemeClr val="tx2"/>
                          </a:solidFill>
                          <a:effectLst/>
                        </a:rPr>
                        <a:t>co-produção</a:t>
                      </a:r>
                      <a:r>
                        <a:rPr lang="pt-BR" sz="1000" u="none" strike="noStrike" dirty="0">
                          <a:solidFill>
                            <a:schemeClr val="tx2"/>
                          </a:solidFill>
                          <a:effectLst/>
                        </a:rPr>
                        <a:t>.</a:t>
                      </a:r>
                      <a:endParaRPr lang="en-US" sz="1000" b="1" u="none" strike="noStrike" dirty="0">
                        <a:solidFill>
                          <a:schemeClr val="tx2"/>
                        </a:solidFill>
                        <a:effectLst/>
                      </a:endParaRPr>
                    </a:p>
                  </a:txBody>
                  <a:tcPr marL="108000" marR="180000" marT="144000" marB="144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2000"/>
                      </a:schemeClr>
                    </a:solidFill>
                  </a:tcPr>
                </a:tc>
                <a:extLst>
                  <a:ext uri="{0D108BD9-81ED-4DB2-BD59-A6C34878D82A}">
                    <a16:rowId xmlns:a16="http://schemas.microsoft.com/office/drawing/2014/main" val="2734558117"/>
                  </a:ext>
                </a:extLst>
              </a:tr>
            </a:tbl>
          </a:graphicData>
        </a:graphic>
      </p:graphicFrame>
      <p:sp>
        <p:nvSpPr>
          <p:cNvPr id="3" name="TextBox 2">
            <a:extLst>
              <a:ext uri="{FF2B5EF4-FFF2-40B4-BE49-F238E27FC236}">
                <a16:creationId xmlns:a16="http://schemas.microsoft.com/office/drawing/2014/main" id="{17FA3912-7E87-81A6-0E1D-637E8FCB3DB8}"/>
              </a:ext>
            </a:extLst>
          </p:cNvPr>
          <p:cNvSpPr txBox="1"/>
          <p:nvPr/>
        </p:nvSpPr>
        <p:spPr>
          <a:xfrm>
            <a:off x="3944939" y="4954694"/>
            <a:ext cx="4840285" cy="246221"/>
          </a:xfrm>
          <a:prstGeom prst="rect">
            <a:avLst/>
          </a:prstGeom>
          <a:noFill/>
        </p:spPr>
        <p:txBody>
          <a:bodyPr wrap="square" lIns="0" tIns="0" rIns="0" bIns="0">
            <a:spAutoFit/>
          </a:bodyPr>
          <a:lstStyle/>
          <a:p>
            <a:r>
              <a:rPr lang="pt-BR" sz="800" i="1" dirty="0">
                <a:solidFill>
                  <a:schemeClr val="tx2"/>
                </a:solidFill>
                <a:latin typeface="Gill Sans Nova" panose="020B0602020104020203" pitchFamily="34" charset="0"/>
              </a:rPr>
              <a:t>Prioridades de pesquisa classificadas em ordem de prioridade, com áreas de pesquisa em azul escuro representando a prioridade mais alta</a:t>
            </a:r>
            <a:endParaRPr lang="en-US" sz="800" i="1" dirty="0">
              <a:solidFill>
                <a:schemeClr val="tx2"/>
              </a:solidFill>
              <a:latin typeface="Gill Sans Nova" panose="020B0602020104020203" pitchFamily="34" charset="0"/>
            </a:endParaRPr>
          </a:p>
        </p:txBody>
      </p:sp>
      <p:pic>
        <p:nvPicPr>
          <p:cNvPr id="8" name="Picture 7">
            <a:extLst>
              <a:ext uri="{FF2B5EF4-FFF2-40B4-BE49-F238E27FC236}">
                <a16:creationId xmlns:a16="http://schemas.microsoft.com/office/drawing/2014/main" id="{46FEBFD0-2E78-830D-D1B1-C1D4B480BD83}"/>
              </a:ext>
            </a:extLst>
          </p:cNvPr>
          <p:cNvPicPr>
            <a:picLocks noChangeAspect="1"/>
          </p:cNvPicPr>
          <p:nvPr/>
        </p:nvPicPr>
        <p:blipFill>
          <a:blip r:embed="rId5">
            <a:alphaModFix amt="50000"/>
          </a:blip>
          <a:stretch>
            <a:fillRect/>
          </a:stretch>
        </p:blipFill>
        <p:spPr>
          <a:xfrm>
            <a:off x="1650750" y="2780966"/>
            <a:ext cx="674209" cy="435600"/>
          </a:xfrm>
          <a:prstGeom prst="rect">
            <a:avLst/>
          </a:prstGeom>
        </p:spPr>
      </p:pic>
      <p:pic>
        <p:nvPicPr>
          <p:cNvPr id="10" name="Picture 9">
            <a:extLst>
              <a:ext uri="{FF2B5EF4-FFF2-40B4-BE49-F238E27FC236}">
                <a16:creationId xmlns:a16="http://schemas.microsoft.com/office/drawing/2014/main" id="{D9094ECE-1D2D-6AE8-D412-9310EB025B76}"/>
              </a:ext>
            </a:extLst>
          </p:cNvPr>
          <p:cNvPicPr>
            <a:picLocks noChangeAspect="1"/>
          </p:cNvPicPr>
          <p:nvPr/>
        </p:nvPicPr>
        <p:blipFill>
          <a:blip r:embed="rId6"/>
          <a:stretch>
            <a:fillRect/>
          </a:stretch>
        </p:blipFill>
        <p:spPr>
          <a:xfrm>
            <a:off x="2462149" y="3902040"/>
            <a:ext cx="411496" cy="500399"/>
          </a:xfrm>
          <a:prstGeom prst="rect">
            <a:avLst/>
          </a:prstGeom>
        </p:spPr>
      </p:pic>
    </p:spTree>
    <p:extLst>
      <p:ext uri="{BB962C8B-B14F-4D97-AF65-F5344CB8AC3E}">
        <p14:creationId xmlns:p14="http://schemas.microsoft.com/office/powerpoint/2010/main" val="3425550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511E2-2258-642C-054B-A70D3C1193F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20A3882-25E6-18C1-BA5C-4CD934C0BEBE}"/>
              </a:ext>
            </a:extLst>
          </p:cNvPr>
          <p:cNvPicPr>
            <a:picLocks noChangeAspect="1"/>
          </p:cNvPicPr>
          <p:nvPr/>
        </p:nvPicPr>
        <p:blipFill>
          <a:blip r:embed="rId3"/>
          <a:stretch>
            <a:fillRect/>
          </a:stretch>
        </p:blipFill>
        <p:spPr>
          <a:xfrm>
            <a:off x="588033" y="2449805"/>
            <a:ext cx="2805418" cy="2628000"/>
          </a:xfrm>
          <a:prstGeom prst="rect">
            <a:avLst/>
          </a:prstGeom>
        </p:spPr>
      </p:pic>
      <p:sp>
        <p:nvSpPr>
          <p:cNvPr id="19" name="TextBox 18">
            <a:extLst>
              <a:ext uri="{FF2B5EF4-FFF2-40B4-BE49-F238E27FC236}">
                <a16:creationId xmlns:a16="http://schemas.microsoft.com/office/drawing/2014/main" id="{8977F47D-51C6-AF69-E825-68A6B5992C41}"/>
              </a:ext>
            </a:extLst>
          </p:cNvPr>
          <p:cNvSpPr txBox="1"/>
          <p:nvPr/>
        </p:nvSpPr>
        <p:spPr>
          <a:xfrm>
            <a:off x="1328523" y="3320382"/>
            <a:ext cx="1317387" cy="200055"/>
          </a:xfrm>
          <a:prstGeom prst="rect">
            <a:avLst/>
          </a:prstGeom>
          <a:noFill/>
        </p:spPr>
        <p:txBody>
          <a:bodyPr wrap="square">
            <a:spAutoFit/>
          </a:bodyPr>
          <a:lstStyle/>
          <a:p>
            <a:pPr algn="ctr"/>
            <a:r>
              <a:rPr lang="en-GB" sz="700" b="1" kern="0" dirty="0">
                <a:solidFill>
                  <a:schemeClr val="accent1">
                    <a:alpha val="50000"/>
                  </a:schemeClr>
                </a:solidFill>
                <a:cs typeface="Poppins" panose="00000500000000000000" pitchFamily="2" charset="0"/>
              </a:rPr>
              <a:t>INTERVENÇÕES</a:t>
            </a:r>
            <a:endParaRPr lang="en-US" sz="700" b="1" dirty="0">
              <a:solidFill>
                <a:schemeClr val="accent1">
                  <a:alpha val="50000"/>
                </a:schemeClr>
              </a:solidFill>
            </a:endParaRPr>
          </a:p>
        </p:txBody>
      </p:sp>
      <p:sp>
        <p:nvSpPr>
          <p:cNvPr id="21" name="TextBox 20">
            <a:extLst>
              <a:ext uri="{FF2B5EF4-FFF2-40B4-BE49-F238E27FC236}">
                <a16:creationId xmlns:a16="http://schemas.microsoft.com/office/drawing/2014/main" id="{F9EC4AE8-2106-254C-F47C-A43823E25876}"/>
              </a:ext>
            </a:extLst>
          </p:cNvPr>
          <p:cNvSpPr txBox="1"/>
          <p:nvPr/>
        </p:nvSpPr>
        <p:spPr>
          <a:xfrm>
            <a:off x="686930" y="4480744"/>
            <a:ext cx="1253192" cy="415498"/>
          </a:xfrm>
          <a:prstGeom prst="rect">
            <a:avLst/>
          </a:prstGeom>
          <a:noFill/>
        </p:spPr>
        <p:txBody>
          <a:bodyPr wrap="square">
            <a:spAutoFit/>
          </a:bodyPr>
          <a:lstStyle/>
          <a:p>
            <a:pPr algn="ctr"/>
            <a:r>
              <a:rPr lang="pt-BR" sz="700" b="1" kern="0" dirty="0">
                <a:solidFill>
                  <a:schemeClr val="bg1"/>
                </a:solidFill>
                <a:cs typeface="Poppins" panose="00000500000000000000" pitchFamily="2" charset="0"/>
              </a:rPr>
              <a:t>MÉTODOS, PADRÕES, MEDIDAS, TEORIAS &amp; FRAMEWORKS</a:t>
            </a:r>
            <a:endParaRPr lang="en-US" sz="700" b="1" dirty="0">
              <a:solidFill>
                <a:schemeClr val="bg1"/>
              </a:solidFill>
            </a:endParaRPr>
          </a:p>
        </p:txBody>
      </p:sp>
      <p:sp>
        <p:nvSpPr>
          <p:cNvPr id="37" name="Title 1">
            <a:extLst>
              <a:ext uri="{FF2B5EF4-FFF2-40B4-BE49-F238E27FC236}">
                <a16:creationId xmlns:a16="http://schemas.microsoft.com/office/drawing/2014/main" id="{28D049E8-4038-4ADE-4FDB-446E2C507FCA}"/>
              </a:ext>
            </a:extLst>
          </p:cNvPr>
          <p:cNvSpPr>
            <a:spLocks noGrp="1"/>
          </p:cNvSpPr>
          <p:nvPr>
            <p:ph type="ctrTitle"/>
          </p:nvPr>
        </p:nvSpPr>
        <p:spPr>
          <a:xfrm>
            <a:off x="358776" y="358776"/>
            <a:ext cx="3060285" cy="1931200"/>
          </a:xfrm>
        </p:spPr>
        <p:txBody>
          <a:bodyPr>
            <a:normAutofit/>
          </a:bodyPr>
          <a:lstStyle/>
          <a:p>
            <a:r>
              <a:rPr lang="en-US" dirty="0"/>
              <a:t>Agenda Global de Pesquisa </a:t>
            </a:r>
            <a:r>
              <a:rPr lang="en-US" dirty="0" err="1"/>
              <a:t>em</a:t>
            </a:r>
            <a:r>
              <a:rPr lang="en-US" dirty="0"/>
              <a:t> KT e PIE</a:t>
            </a:r>
          </a:p>
        </p:txBody>
      </p:sp>
      <p:sp>
        <p:nvSpPr>
          <p:cNvPr id="3" name="TextBox 2">
            <a:extLst>
              <a:ext uri="{FF2B5EF4-FFF2-40B4-BE49-F238E27FC236}">
                <a16:creationId xmlns:a16="http://schemas.microsoft.com/office/drawing/2014/main" id="{5EBE9AC1-BE99-98E3-5AD3-9D5E7392D083}"/>
              </a:ext>
            </a:extLst>
          </p:cNvPr>
          <p:cNvSpPr txBox="1"/>
          <p:nvPr/>
        </p:nvSpPr>
        <p:spPr>
          <a:xfrm>
            <a:off x="3944939" y="4954694"/>
            <a:ext cx="4840285" cy="246221"/>
          </a:xfrm>
          <a:prstGeom prst="rect">
            <a:avLst/>
          </a:prstGeom>
          <a:noFill/>
        </p:spPr>
        <p:txBody>
          <a:bodyPr wrap="square" lIns="0" tIns="0" rIns="0" bIns="0">
            <a:spAutoFit/>
          </a:bodyPr>
          <a:lstStyle/>
          <a:p>
            <a:r>
              <a:rPr lang="pt-BR" sz="800" i="1" dirty="0">
                <a:solidFill>
                  <a:schemeClr val="tx2"/>
                </a:solidFill>
                <a:latin typeface="Gill Sans Nova" panose="020B0602020104020203" pitchFamily="34" charset="0"/>
              </a:rPr>
              <a:t>Prioridades de pesquisa classificadas em ordem de prioridade, com áreas de pesquisa em azul escuro representando a prioridade mais alta</a:t>
            </a:r>
            <a:endParaRPr lang="en-US" sz="800" i="1" dirty="0">
              <a:solidFill>
                <a:schemeClr val="tx2"/>
              </a:solidFill>
              <a:latin typeface="Gill Sans Nova" panose="020B0602020104020203" pitchFamily="34" charset="0"/>
            </a:endParaRPr>
          </a:p>
        </p:txBody>
      </p:sp>
      <p:pic>
        <p:nvPicPr>
          <p:cNvPr id="8" name="Picture 7">
            <a:extLst>
              <a:ext uri="{FF2B5EF4-FFF2-40B4-BE49-F238E27FC236}">
                <a16:creationId xmlns:a16="http://schemas.microsoft.com/office/drawing/2014/main" id="{01F400D4-D2A8-E231-A856-C3F150B0EDAF}"/>
              </a:ext>
            </a:extLst>
          </p:cNvPr>
          <p:cNvPicPr>
            <a:picLocks noChangeAspect="1"/>
          </p:cNvPicPr>
          <p:nvPr/>
        </p:nvPicPr>
        <p:blipFill>
          <a:blip r:embed="rId4">
            <a:alphaModFix amt="50000"/>
          </a:blip>
          <a:stretch>
            <a:fillRect/>
          </a:stretch>
        </p:blipFill>
        <p:spPr>
          <a:xfrm>
            <a:off x="1650750" y="2780966"/>
            <a:ext cx="674209" cy="435600"/>
          </a:xfrm>
          <a:prstGeom prst="rect">
            <a:avLst/>
          </a:prstGeom>
        </p:spPr>
      </p:pic>
      <p:sp>
        <p:nvSpPr>
          <p:cNvPr id="7" name="TextBox 6">
            <a:extLst>
              <a:ext uri="{FF2B5EF4-FFF2-40B4-BE49-F238E27FC236}">
                <a16:creationId xmlns:a16="http://schemas.microsoft.com/office/drawing/2014/main" id="{F6A33CBE-100A-1EB0-A2FC-C54ED89D03AC}"/>
              </a:ext>
            </a:extLst>
          </p:cNvPr>
          <p:cNvSpPr txBox="1"/>
          <p:nvPr/>
        </p:nvSpPr>
        <p:spPr>
          <a:xfrm>
            <a:off x="2087179" y="4534605"/>
            <a:ext cx="1158733" cy="415498"/>
          </a:xfrm>
          <a:prstGeom prst="rect">
            <a:avLst/>
          </a:prstGeom>
          <a:noFill/>
        </p:spPr>
        <p:txBody>
          <a:bodyPr wrap="square">
            <a:spAutoFit/>
          </a:bodyPr>
          <a:lstStyle/>
          <a:p>
            <a:pPr algn="ctr"/>
            <a:r>
              <a:rPr lang="en-GB" sz="700" b="1" kern="0" dirty="0">
                <a:solidFill>
                  <a:schemeClr val="accent1">
                    <a:alpha val="50000"/>
                  </a:schemeClr>
                </a:solidFill>
                <a:cs typeface="Poppins" panose="00000500000000000000" pitchFamily="2" charset="0"/>
              </a:rPr>
              <a:t>BARREIRAS, FACILITADORES &amp; OPORTUNIDADES</a:t>
            </a:r>
            <a:endParaRPr lang="en-US" sz="700" b="1" dirty="0">
              <a:solidFill>
                <a:schemeClr val="accent1">
                  <a:alpha val="50000"/>
                </a:schemeClr>
              </a:solidFill>
            </a:endParaRPr>
          </a:p>
        </p:txBody>
      </p:sp>
      <p:pic>
        <p:nvPicPr>
          <p:cNvPr id="9" name="Picture 8">
            <a:extLst>
              <a:ext uri="{FF2B5EF4-FFF2-40B4-BE49-F238E27FC236}">
                <a16:creationId xmlns:a16="http://schemas.microsoft.com/office/drawing/2014/main" id="{686A863F-5F67-4BF3-AA4A-9316DAEE46D9}"/>
              </a:ext>
            </a:extLst>
          </p:cNvPr>
          <p:cNvPicPr>
            <a:picLocks noChangeAspect="1"/>
          </p:cNvPicPr>
          <p:nvPr/>
        </p:nvPicPr>
        <p:blipFill>
          <a:blip r:embed="rId5">
            <a:alphaModFix amt="50000"/>
          </a:blip>
          <a:stretch>
            <a:fillRect/>
          </a:stretch>
        </p:blipFill>
        <p:spPr>
          <a:xfrm>
            <a:off x="2462149" y="3901502"/>
            <a:ext cx="411938" cy="500937"/>
          </a:xfrm>
          <a:prstGeom prst="rect">
            <a:avLst/>
          </a:prstGeom>
        </p:spPr>
      </p:pic>
      <p:pic>
        <p:nvPicPr>
          <p:cNvPr id="12" name="Picture 11">
            <a:extLst>
              <a:ext uri="{FF2B5EF4-FFF2-40B4-BE49-F238E27FC236}">
                <a16:creationId xmlns:a16="http://schemas.microsoft.com/office/drawing/2014/main" id="{E332D672-22B1-5B87-4F3A-74C89128D527}"/>
              </a:ext>
            </a:extLst>
          </p:cNvPr>
          <p:cNvPicPr>
            <a:picLocks noChangeAspect="1"/>
          </p:cNvPicPr>
          <p:nvPr/>
        </p:nvPicPr>
        <p:blipFill>
          <a:blip r:embed="rId6"/>
          <a:stretch>
            <a:fillRect/>
          </a:stretch>
        </p:blipFill>
        <p:spPr>
          <a:xfrm>
            <a:off x="1046665" y="3912290"/>
            <a:ext cx="453600" cy="453600"/>
          </a:xfrm>
          <a:prstGeom prst="rect">
            <a:avLst/>
          </a:prstGeom>
        </p:spPr>
      </p:pic>
      <p:graphicFrame>
        <p:nvGraphicFramePr>
          <p:cNvPr id="4" name="Table 3">
            <a:extLst>
              <a:ext uri="{FF2B5EF4-FFF2-40B4-BE49-F238E27FC236}">
                <a16:creationId xmlns:a16="http://schemas.microsoft.com/office/drawing/2014/main" id="{6D350E29-0FA9-E4C3-EF6C-5F797F733CF7}"/>
              </a:ext>
            </a:extLst>
          </p:cNvPr>
          <p:cNvGraphicFramePr>
            <a:graphicFrameLocks noGrp="1"/>
          </p:cNvGraphicFramePr>
          <p:nvPr>
            <p:extLst>
              <p:ext uri="{D42A27DB-BD31-4B8C-83A1-F6EECF244321}">
                <p14:modId xmlns:p14="http://schemas.microsoft.com/office/powerpoint/2010/main" val="3250137431"/>
              </p:ext>
            </p:extLst>
          </p:nvPr>
        </p:nvGraphicFramePr>
        <p:xfrm>
          <a:off x="3944939" y="656134"/>
          <a:ext cx="4840286" cy="4158959"/>
        </p:xfrm>
        <a:graphic>
          <a:graphicData uri="http://schemas.openxmlformats.org/drawingml/2006/table">
            <a:tbl>
              <a:tblPr>
                <a:tableStyleId>{5940675A-B579-460E-94D1-54222C63F5DA}</a:tableStyleId>
              </a:tblPr>
              <a:tblGrid>
                <a:gridCol w="4840286">
                  <a:extLst>
                    <a:ext uri="{9D8B030D-6E8A-4147-A177-3AD203B41FA5}">
                      <a16:colId xmlns:a16="http://schemas.microsoft.com/office/drawing/2014/main" val="1314572982"/>
                    </a:ext>
                  </a:extLst>
                </a:gridCol>
              </a:tblGrid>
              <a:tr h="773827">
                <a:tc>
                  <a:txBody>
                    <a:bodyPr/>
                    <a:lstStyle/>
                    <a:p>
                      <a:pPr algn="l" fontAlgn="ctr"/>
                      <a:r>
                        <a:rPr lang="en-US" sz="1400" b="1" u="none" strike="noStrike" dirty="0" err="1">
                          <a:solidFill>
                            <a:schemeClr val="bg1"/>
                          </a:solidFill>
                          <a:effectLst/>
                        </a:rPr>
                        <a:t>Métodos</a:t>
                      </a:r>
                      <a:r>
                        <a:rPr lang="en-US" sz="1400" b="1" u="none" strike="noStrike" dirty="0">
                          <a:solidFill>
                            <a:schemeClr val="bg1"/>
                          </a:solidFill>
                          <a:effectLst/>
                        </a:rPr>
                        <a:t>, </a:t>
                      </a:r>
                      <a:r>
                        <a:rPr lang="en-US" sz="1400" b="1" u="none" strike="noStrike" dirty="0" err="1">
                          <a:solidFill>
                            <a:schemeClr val="bg1"/>
                          </a:solidFill>
                          <a:effectLst/>
                        </a:rPr>
                        <a:t>padrões</a:t>
                      </a:r>
                      <a:r>
                        <a:rPr lang="en-US" sz="1400" b="1" u="none" strike="noStrike" dirty="0">
                          <a:solidFill>
                            <a:schemeClr val="bg1"/>
                          </a:solidFill>
                          <a:effectLst/>
                        </a:rPr>
                        <a:t>, </a:t>
                      </a:r>
                      <a:r>
                        <a:rPr lang="en-US" sz="1400" b="1" u="none" strike="noStrike" dirty="0" err="1">
                          <a:solidFill>
                            <a:schemeClr val="bg1"/>
                          </a:solidFill>
                          <a:effectLst/>
                        </a:rPr>
                        <a:t>métricas</a:t>
                      </a:r>
                      <a:r>
                        <a:rPr lang="en-US" sz="1400" b="1" u="none" strike="noStrike" dirty="0">
                          <a:solidFill>
                            <a:schemeClr val="bg1"/>
                          </a:solidFill>
                          <a:effectLst/>
                        </a:rPr>
                        <a:t>, </a:t>
                      </a:r>
                      <a:r>
                        <a:rPr lang="en-US" sz="1400" b="1" u="none" strike="noStrike" dirty="0" err="1">
                          <a:solidFill>
                            <a:schemeClr val="bg1"/>
                          </a:solidFill>
                          <a:effectLst/>
                        </a:rPr>
                        <a:t>teorias</a:t>
                      </a:r>
                      <a:r>
                        <a:rPr lang="en-US" sz="1400" b="1" u="none" strike="noStrike" dirty="0">
                          <a:solidFill>
                            <a:schemeClr val="bg1"/>
                          </a:solidFill>
                          <a:effectLst/>
                        </a:rPr>
                        <a:t> e frameworks de KT/PIE</a:t>
                      </a:r>
                    </a:p>
                  </a:txBody>
                  <a:tcPr marL="108000" marR="180000" marT="108000" marB="10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164892882"/>
                  </a:ext>
                </a:extLst>
              </a:tr>
              <a:tr h="713724">
                <a:tc>
                  <a:txBody>
                    <a:bodyPr/>
                    <a:lstStyle/>
                    <a:p>
                      <a:pPr algn="l" rtl="0" fontAlgn="t"/>
                      <a:r>
                        <a:rPr lang="pt-BR" sz="1000" b="0" u="none" strike="noStrike" dirty="0">
                          <a:solidFill>
                            <a:schemeClr val="tx2"/>
                          </a:solidFill>
                          <a:effectLst/>
                        </a:rPr>
                        <a:t>Explorar </a:t>
                      </a:r>
                      <a:r>
                        <a:rPr lang="pt-BR" sz="1000" b="1" u="none" strike="noStrike" dirty="0">
                          <a:solidFill>
                            <a:schemeClr val="tx2"/>
                          </a:solidFill>
                          <a:effectLst/>
                        </a:rPr>
                        <a:t>tecnologias inovadoras e em evolução </a:t>
                      </a:r>
                      <a:r>
                        <a:rPr lang="pt-BR" sz="1000" b="0" u="none" strike="noStrike" dirty="0">
                          <a:solidFill>
                            <a:schemeClr val="tx2"/>
                          </a:solidFill>
                          <a:effectLst/>
                        </a:rPr>
                        <a:t>que apoiem KT/PIE, como Inteligência Artificial (IA)</a:t>
                      </a:r>
                      <a:endParaRPr lang="en-US" sz="1000" b="0" u="none" strike="noStrike" dirty="0">
                        <a:solidFill>
                          <a:schemeClr val="tx2"/>
                        </a:solidFill>
                        <a:effectLst/>
                      </a:endParaRPr>
                    </a:p>
                  </a:txBody>
                  <a:tcPr marL="108000" marR="180000" marT="144000" marB="14400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2000"/>
                      </a:schemeClr>
                    </a:solidFill>
                  </a:tcPr>
                </a:tc>
                <a:extLst>
                  <a:ext uri="{0D108BD9-81ED-4DB2-BD59-A6C34878D82A}">
                    <a16:rowId xmlns:a16="http://schemas.microsoft.com/office/drawing/2014/main" val="3244835900"/>
                  </a:ext>
                </a:extLst>
              </a:tr>
              <a:tr h="713724">
                <a:tc>
                  <a:txBody>
                    <a:bodyPr/>
                    <a:lstStyle/>
                    <a:p>
                      <a:pPr algn="l" rtl="0" fontAlgn="t"/>
                      <a:r>
                        <a:rPr lang="pt-BR" sz="1000" b="0" u="none" strike="noStrike" dirty="0">
                          <a:solidFill>
                            <a:schemeClr val="tx2"/>
                          </a:solidFill>
                          <a:effectLst/>
                        </a:rPr>
                        <a:t>Investigar métodos, teorias e frameworks para a </a:t>
                      </a:r>
                      <a:r>
                        <a:rPr lang="pt-BR" sz="1000" b="1" u="none" strike="noStrike" dirty="0">
                          <a:solidFill>
                            <a:schemeClr val="tx2"/>
                          </a:solidFill>
                          <a:effectLst/>
                        </a:rPr>
                        <a:t>descolonização</a:t>
                      </a:r>
                      <a:r>
                        <a:rPr lang="pt-BR" sz="1000" b="0" u="none" strike="noStrike" dirty="0">
                          <a:solidFill>
                            <a:schemeClr val="tx2"/>
                          </a:solidFill>
                          <a:effectLst/>
                        </a:rPr>
                        <a:t> do conhecimento, dos métodos de pesquisa e das medidas</a:t>
                      </a:r>
                      <a:endParaRPr lang="en-US" sz="1000" b="0" u="none" strike="noStrike" dirty="0">
                        <a:solidFill>
                          <a:schemeClr val="tx2"/>
                        </a:solidFill>
                        <a:effectLst/>
                      </a:endParaRPr>
                    </a:p>
                  </a:txBody>
                  <a:tcPr marL="108000" marR="180000" marT="144000" marB="144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964319571"/>
                  </a:ext>
                </a:extLst>
              </a:tr>
              <a:tr h="713724">
                <a:tc>
                  <a:txBody>
                    <a:bodyPr/>
                    <a:lstStyle/>
                    <a:p>
                      <a:pPr algn="l" rtl="0" fontAlgn="t"/>
                      <a:r>
                        <a:rPr lang="pt-BR" sz="1000" b="0" u="none" strike="noStrike" dirty="0">
                          <a:solidFill>
                            <a:schemeClr val="tx2"/>
                          </a:solidFill>
                          <a:effectLst/>
                        </a:rPr>
                        <a:t>Explorar métodos para </a:t>
                      </a:r>
                      <a:r>
                        <a:rPr lang="pt-BR" sz="1000" b="1" u="none" strike="noStrike" dirty="0">
                          <a:solidFill>
                            <a:schemeClr val="tx2"/>
                          </a:solidFill>
                          <a:effectLst/>
                        </a:rPr>
                        <a:t>interseccionar</a:t>
                      </a:r>
                      <a:r>
                        <a:rPr lang="pt-BR" sz="1000" b="0" u="none" strike="noStrike" dirty="0">
                          <a:solidFill>
                            <a:schemeClr val="tx2"/>
                          </a:solidFill>
                          <a:effectLst/>
                        </a:rPr>
                        <a:t> KT/PIE com ciência básica, prática clínica, saúde pública, ciência política e diplomacia científica</a:t>
                      </a:r>
                      <a:endParaRPr lang="en-US" sz="1000" b="0" u="none" strike="noStrike" dirty="0">
                        <a:solidFill>
                          <a:schemeClr val="tx2"/>
                        </a:solidFill>
                        <a:effectLst/>
                      </a:endParaRPr>
                    </a:p>
                  </a:txBody>
                  <a:tcPr marL="108000" marR="180000" marT="144000" marB="144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1319464171"/>
                  </a:ext>
                </a:extLst>
              </a:tr>
              <a:tr h="713724">
                <a:tc>
                  <a:txBody>
                    <a:bodyPr/>
                    <a:lstStyle/>
                    <a:p>
                      <a:pPr algn="l" rtl="0" fontAlgn="t"/>
                      <a:r>
                        <a:rPr lang="pt-BR" sz="1000" b="0" u="none" strike="noStrike" dirty="0">
                          <a:solidFill>
                            <a:schemeClr val="tx2"/>
                          </a:solidFill>
                          <a:effectLst/>
                        </a:rPr>
                        <a:t>Explorar métodos para</a:t>
                      </a:r>
                      <a:r>
                        <a:rPr lang="pt-BR" sz="1000" b="1" u="none" strike="noStrike" dirty="0">
                          <a:solidFill>
                            <a:schemeClr val="tx2"/>
                          </a:solidFill>
                          <a:effectLst/>
                        </a:rPr>
                        <a:t> integrar e harmonizar conhecimentos locais e globais </a:t>
                      </a:r>
                      <a:r>
                        <a:rPr lang="pt-BR" sz="1000" b="0" u="none" strike="noStrike" dirty="0">
                          <a:solidFill>
                            <a:schemeClr val="tx2"/>
                          </a:solidFill>
                          <a:effectLst/>
                        </a:rPr>
                        <a:t>no processo de </a:t>
                      </a:r>
                      <a:r>
                        <a:rPr lang="en-US" sz="1000" b="0" u="none" strike="noStrike" dirty="0">
                          <a:solidFill>
                            <a:schemeClr val="tx2"/>
                          </a:solidFill>
                          <a:effectLst/>
                        </a:rPr>
                        <a:t>KT/PIE </a:t>
                      </a:r>
                      <a:r>
                        <a:rPr lang="pt-BR" sz="1000" b="0" u="none" strike="noStrike" dirty="0">
                          <a:solidFill>
                            <a:schemeClr val="tx2"/>
                          </a:solidFill>
                          <a:effectLst/>
                        </a:rPr>
                        <a:t>e para aprimorar a contextualização das evidências</a:t>
                      </a:r>
                      <a:endParaRPr lang="en-US" sz="1000" b="0" u="none" strike="noStrike" dirty="0">
                        <a:solidFill>
                          <a:schemeClr val="tx2"/>
                        </a:solidFill>
                        <a:effectLst/>
                      </a:endParaRPr>
                    </a:p>
                  </a:txBody>
                  <a:tcPr marL="108000" marR="180000" marT="144000" marB="144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552692684"/>
                  </a:ext>
                </a:extLst>
              </a:tr>
              <a:tr h="530236">
                <a:tc>
                  <a:txBody>
                    <a:bodyPr/>
                    <a:lstStyle/>
                    <a:p>
                      <a:pPr algn="l" rtl="0" fontAlgn="t"/>
                      <a:r>
                        <a:rPr lang="pt-BR" sz="1000" b="0" u="none" strike="noStrike" dirty="0">
                          <a:solidFill>
                            <a:schemeClr val="tx2"/>
                          </a:solidFill>
                          <a:effectLst/>
                        </a:rPr>
                        <a:t>Desenvolver </a:t>
                      </a:r>
                      <a:r>
                        <a:rPr lang="pt-BR" sz="1000" b="1" u="none" strike="noStrike" dirty="0">
                          <a:solidFill>
                            <a:schemeClr val="tx2"/>
                          </a:solidFill>
                          <a:effectLst/>
                        </a:rPr>
                        <a:t>tipologias, métricas e padronizações</a:t>
                      </a:r>
                      <a:r>
                        <a:rPr lang="pt-BR" sz="1000" b="0" u="none" strike="noStrike" dirty="0">
                          <a:solidFill>
                            <a:schemeClr val="tx2"/>
                          </a:solidFill>
                          <a:effectLst/>
                        </a:rPr>
                        <a:t> para abordagens de KT/PIE</a:t>
                      </a:r>
                      <a:endParaRPr lang="en-US" sz="1000" b="0" u="none" strike="noStrike" dirty="0">
                        <a:solidFill>
                          <a:schemeClr val="tx2"/>
                        </a:solidFill>
                        <a:effectLst/>
                      </a:endParaRPr>
                    </a:p>
                  </a:txBody>
                  <a:tcPr marL="108000" marR="180000" marT="144000" marB="1440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3886499567"/>
                  </a:ext>
                </a:extLst>
              </a:tr>
            </a:tbl>
          </a:graphicData>
        </a:graphic>
      </p:graphicFrame>
    </p:spTree>
    <p:extLst>
      <p:ext uri="{BB962C8B-B14F-4D97-AF65-F5344CB8AC3E}">
        <p14:creationId xmlns:p14="http://schemas.microsoft.com/office/powerpoint/2010/main" val="187914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93BEBA-607B-8127-03FE-4EC488F58423}"/>
              </a:ext>
            </a:extLst>
          </p:cNvPr>
          <p:cNvSpPr>
            <a:spLocks noGrp="1"/>
          </p:cNvSpPr>
          <p:nvPr>
            <p:ph type="ctrTitle"/>
          </p:nvPr>
        </p:nvSpPr>
        <p:spPr>
          <a:xfrm>
            <a:off x="358775" y="358775"/>
            <a:ext cx="8424863" cy="1341438"/>
          </a:xfrm>
        </p:spPr>
        <p:txBody>
          <a:bodyPr>
            <a:normAutofit/>
          </a:bodyPr>
          <a:lstStyle/>
          <a:p>
            <a:r>
              <a:rPr lang="en-US" dirty="0" err="1"/>
              <a:t>Apresentação</a:t>
            </a:r>
            <a:endParaRPr lang="en-US" dirty="0"/>
          </a:p>
        </p:txBody>
      </p:sp>
      <p:sp>
        <p:nvSpPr>
          <p:cNvPr id="12" name="Rectangle 11">
            <a:extLst>
              <a:ext uri="{FF2B5EF4-FFF2-40B4-BE49-F238E27FC236}">
                <a16:creationId xmlns:a16="http://schemas.microsoft.com/office/drawing/2014/main" id="{5BBBD1A2-DD8F-C45D-47B7-5CF92587EC24}"/>
              </a:ext>
            </a:extLst>
          </p:cNvPr>
          <p:cNvSpPr/>
          <p:nvPr/>
        </p:nvSpPr>
        <p:spPr>
          <a:xfrm>
            <a:off x="2300359" y="1902274"/>
            <a:ext cx="6843640" cy="361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ectangle 12">
            <a:extLst>
              <a:ext uri="{FF2B5EF4-FFF2-40B4-BE49-F238E27FC236}">
                <a16:creationId xmlns:a16="http://schemas.microsoft.com/office/drawing/2014/main" id="{716367AD-6EA1-78D1-AF2A-CEDECECC97AB}"/>
              </a:ext>
            </a:extLst>
          </p:cNvPr>
          <p:cNvSpPr>
            <a:spLocks/>
          </p:cNvSpPr>
          <p:nvPr/>
        </p:nvSpPr>
        <p:spPr>
          <a:xfrm>
            <a:off x="1809060" y="1902274"/>
            <a:ext cx="361989" cy="3619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TextBox 15">
            <a:extLst>
              <a:ext uri="{FF2B5EF4-FFF2-40B4-BE49-F238E27FC236}">
                <a16:creationId xmlns:a16="http://schemas.microsoft.com/office/drawing/2014/main" id="{66AAFF68-B022-C4A1-0C00-188729BED0F9}"/>
              </a:ext>
            </a:extLst>
          </p:cNvPr>
          <p:cNvSpPr txBox="1"/>
          <p:nvPr/>
        </p:nvSpPr>
        <p:spPr>
          <a:xfrm>
            <a:off x="2300358" y="1883630"/>
            <a:ext cx="6483280" cy="361989"/>
          </a:xfrm>
          <a:prstGeom prst="rect">
            <a:avLst/>
          </a:prstGeom>
          <a:noFill/>
        </p:spPr>
        <p:txBody>
          <a:bodyPr wrap="square" lIns="180000" tIns="0" rIns="0" bIns="0" anchor="ctr" anchorCtr="0">
            <a:noAutofit/>
          </a:bodyPr>
          <a:lstStyle/>
          <a:p>
            <a:r>
              <a:rPr lang="en-US" sz="1600" dirty="0" err="1"/>
              <a:t>Definições</a:t>
            </a:r>
            <a:endParaRPr lang="en-US" sz="1600" dirty="0"/>
          </a:p>
        </p:txBody>
      </p:sp>
      <p:sp>
        <p:nvSpPr>
          <p:cNvPr id="17" name="TextBox 16">
            <a:extLst>
              <a:ext uri="{FF2B5EF4-FFF2-40B4-BE49-F238E27FC236}">
                <a16:creationId xmlns:a16="http://schemas.microsoft.com/office/drawing/2014/main" id="{36C14FFB-42DF-2652-AF44-02FC79AB3344}"/>
              </a:ext>
            </a:extLst>
          </p:cNvPr>
          <p:cNvSpPr txBox="1"/>
          <p:nvPr/>
        </p:nvSpPr>
        <p:spPr>
          <a:xfrm>
            <a:off x="1809059" y="1912851"/>
            <a:ext cx="361989" cy="338554"/>
          </a:xfrm>
          <a:prstGeom prst="rect">
            <a:avLst/>
          </a:prstGeom>
          <a:noFill/>
        </p:spPr>
        <p:txBody>
          <a:bodyPr wrap="square" anchor="ctr" anchorCtr="0">
            <a:spAutoFit/>
          </a:bodyPr>
          <a:lstStyle/>
          <a:p>
            <a:pPr algn="ctr"/>
            <a:r>
              <a:rPr lang="en-US" sz="1600" dirty="0">
                <a:solidFill>
                  <a:schemeClr val="bg1"/>
                </a:solidFill>
              </a:rPr>
              <a:t>1</a:t>
            </a:r>
          </a:p>
        </p:txBody>
      </p:sp>
      <p:sp>
        <p:nvSpPr>
          <p:cNvPr id="63" name="Rectangle 62">
            <a:extLst>
              <a:ext uri="{FF2B5EF4-FFF2-40B4-BE49-F238E27FC236}">
                <a16:creationId xmlns:a16="http://schemas.microsoft.com/office/drawing/2014/main" id="{8DCBC6A5-0603-3889-28D0-ABD2B6E49145}"/>
              </a:ext>
            </a:extLst>
          </p:cNvPr>
          <p:cNvSpPr/>
          <p:nvPr/>
        </p:nvSpPr>
        <p:spPr>
          <a:xfrm>
            <a:off x="2300359" y="2411229"/>
            <a:ext cx="6843640" cy="361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4" name="Rectangle 63">
            <a:extLst>
              <a:ext uri="{FF2B5EF4-FFF2-40B4-BE49-F238E27FC236}">
                <a16:creationId xmlns:a16="http://schemas.microsoft.com/office/drawing/2014/main" id="{7EF8098A-D04E-F77B-B30D-CD8406C0339D}"/>
              </a:ext>
            </a:extLst>
          </p:cNvPr>
          <p:cNvSpPr>
            <a:spLocks/>
          </p:cNvSpPr>
          <p:nvPr/>
        </p:nvSpPr>
        <p:spPr>
          <a:xfrm>
            <a:off x="1809060" y="2411229"/>
            <a:ext cx="361989" cy="3619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TextBox 64">
            <a:extLst>
              <a:ext uri="{FF2B5EF4-FFF2-40B4-BE49-F238E27FC236}">
                <a16:creationId xmlns:a16="http://schemas.microsoft.com/office/drawing/2014/main" id="{4CF01FD0-8FBF-2B2E-0D05-F0851BA5BCBA}"/>
              </a:ext>
            </a:extLst>
          </p:cNvPr>
          <p:cNvSpPr txBox="1"/>
          <p:nvPr/>
        </p:nvSpPr>
        <p:spPr>
          <a:xfrm>
            <a:off x="2300358" y="2429037"/>
            <a:ext cx="6483280" cy="325538"/>
          </a:xfrm>
          <a:prstGeom prst="rect">
            <a:avLst/>
          </a:prstGeom>
          <a:noFill/>
        </p:spPr>
        <p:txBody>
          <a:bodyPr wrap="square" lIns="180000" tIns="0" rIns="0" bIns="0" anchor="ctr" anchorCtr="0">
            <a:noAutofit/>
          </a:bodyPr>
          <a:lstStyle/>
          <a:p>
            <a:r>
              <a:rPr lang="en-US" sz="1600" dirty="0" err="1"/>
              <a:t>Contexto</a:t>
            </a:r>
            <a:r>
              <a:rPr lang="en-US" sz="1600" dirty="0"/>
              <a:t> e </a:t>
            </a:r>
            <a:r>
              <a:rPr lang="en-US" sz="1600" dirty="0" err="1"/>
              <a:t>enquadramento</a:t>
            </a:r>
            <a:endParaRPr lang="en-US" sz="1600" dirty="0"/>
          </a:p>
        </p:txBody>
      </p:sp>
      <p:sp>
        <p:nvSpPr>
          <p:cNvPr id="66" name="TextBox 65">
            <a:extLst>
              <a:ext uri="{FF2B5EF4-FFF2-40B4-BE49-F238E27FC236}">
                <a16:creationId xmlns:a16="http://schemas.microsoft.com/office/drawing/2014/main" id="{86BB16A9-DC43-E031-89C0-66514F0BD83B}"/>
              </a:ext>
            </a:extLst>
          </p:cNvPr>
          <p:cNvSpPr txBox="1"/>
          <p:nvPr/>
        </p:nvSpPr>
        <p:spPr>
          <a:xfrm>
            <a:off x="1809059" y="2421806"/>
            <a:ext cx="361989" cy="338554"/>
          </a:xfrm>
          <a:prstGeom prst="rect">
            <a:avLst/>
          </a:prstGeom>
          <a:noFill/>
        </p:spPr>
        <p:txBody>
          <a:bodyPr wrap="square" anchor="ctr" anchorCtr="0">
            <a:spAutoFit/>
          </a:bodyPr>
          <a:lstStyle/>
          <a:p>
            <a:pPr algn="ctr"/>
            <a:r>
              <a:rPr lang="en-US" sz="1600" dirty="0">
                <a:solidFill>
                  <a:schemeClr val="bg1"/>
                </a:solidFill>
              </a:rPr>
              <a:t>2</a:t>
            </a:r>
          </a:p>
        </p:txBody>
      </p:sp>
      <p:sp>
        <p:nvSpPr>
          <p:cNvPr id="68" name="Rectangle 67">
            <a:extLst>
              <a:ext uri="{FF2B5EF4-FFF2-40B4-BE49-F238E27FC236}">
                <a16:creationId xmlns:a16="http://schemas.microsoft.com/office/drawing/2014/main" id="{CEC203A1-9837-078E-B9D9-D91BE6316F92}"/>
              </a:ext>
            </a:extLst>
          </p:cNvPr>
          <p:cNvSpPr/>
          <p:nvPr/>
        </p:nvSpPr>
        <p:spPr>
          <a:xfrm>
            <a:off x="2300359" y="2922533"/>
            <a:ext cx="6843640" cy="361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9" name="Rectangle 68">
            <a:extLst>
              <a:ext uri="{FF2B5EF4-FFF2-40B4-BE49-F238E27FC236}">
                <a16:creationId xmlns:a16="http://schemas.microsoft.com/office/drawing/2014/main" id="{72C6B275-3077-58BD-886E-A9825C2D95DB}"/>
              </a:ext>
            </a:extLst>
          </p:cNvPr>
          <p:cNvSpPr>
            <a:spLocks/>
          </p:cNvSpPr>
          <p:nvPr/>
        </p:nvSpPr>
        <p:spPr>
          <a:xfrm>
            <a:off x="1809060" y="2922533"/>
            <a:ext cx="361989" cy="3619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TextBox 69">
            <a:extLst>
              <a:ext uri="{FF2B5EF4-FFF2-40B4-BE49-F238E27FC236}">
                <a16:creationId xmlns:a16="http://schemas.microsoft.com/office/drawing/2014/main" id="{0F536264-14AC-EDB6-67F5-DE586BD852F0}"/>
              </a:ext>
            </a:extLst>
          </p:cNvPr>
          <p:cNvSpPr txBox="1"/>
          <p:nvPr/>
        </p:nvSpPr>
        <p:spPr>
          <a:xfrm>
            <a:off x="2300358" y="2919349"/>
            <a:ext cx="6483280" cy="346529"/>
          </a:xfrm>
          <a:prstGeom prst="rect">
            <a:avLst/>
          </a:prstGeom>
          <a:noFill/>
        </p:spPr>
        <p:txBody>
          <a:bodyPr wrap="square" lIns="180000" tIns="0" rIns="0" bIns="0" anchor="ctr" anchorCtr="0">
            <a:noAutofit/>
          </a:bodyPr>
          <a:lstStyle/>
          <a:p>
            <a:r>
              <a:rPr lang="en-US" sz="1600" dirty="0" err="1"/>
              <a:t>Propósito</a:t>
            </a:r>
            <a:r>
              <a:rPr lang="en-US" sz="1600" dirty="0"/>
              <a:t> da Agenda Global de Pesquisa</a:t>
            </a:r>
          </a:p>
        </p:txBody>
      </p:sp>
      <p:sp>
        <p:nvSpPr>
          <p:cNvPr id="71" name="TextBox 70">
            <a:extLst>
              <a:ext uri="{FF2B5EF4-FFF2-40B4-BE49-F238E27FC236}">
                <a16:creationId xmlns:a16="http://schemas.microsoft.com/office/drawing/2014/main" id="{4AAC829E-954B-6AF9-8247-55320F6755E9}"/>
              </a:ext>
            </a:extLst>
          </p:cNvPr>
          <p:cNvSpPr txBox="1"/>
          <p:nvPr/>
        </p:nvSpPr>
        <p:spPr>
          <a:xfrm>
            <a:off x="1809059" y="2933110"/>
            <a:ext cx="361989" cy="338554"/>
          </a:xfrm>
          <a:prstGeom prst="rect">
            <a:avLst/>
          </a:prstGeom>
          <a:noFill/>
        </p:spPr>
        <p:txBody>
          <a:bodyPr wrap="square" anchor="ctr" anchorCtr="0">
            <a:spAutoFit/>
          </a:bodyPr>
          <a:lstStyle/>
          <a:p>
            <a:pPr algn="ctr"/>
            <a:r>
              <a:rPr lang="en-US" sz="1600" dirty="0">
                <a:solidFill>
                  <a:schemeClr val="bg1"/>
                </a:solidFill>
              </a:rPr>
              <a:t>3</a:t>
            </a:r>
          </a:p>
        </p:txBody>
      </p:sp>
      <p:sp>
        <p:nvSpPr>
          <p:cNvPr id="73" name="Rectangle 72">
            <a:extLst>
              <a:ext uri="{FF2B5EF4-FFF2-40B4-BE49-F238E27FC236}">
                <a16:creationId xmlns:a16="http://schemas.microsoft.com/office/drawing/2014/main" id="{CD513134-B81E-22D0-A799-0E63B08684DB}"/>
              </a:ext>
            </a:extLst>
          </p:cNvPr>
          <p:cNvSpPr/>
          <p:nvPr/>
        </p:nvSpPr>
        <p:spPr>
          <a:xfrm>
            <a:off x="2300359" y="3433968"/>
            <a:ext cx="6843640" cy="361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4" name="Rectangle 73">
            <a:extLst>
              <a:ext uri="{FF2B5EF4-FFF2-40B4-BE49-F238E27FC236}">
                <a16:creationId xmlns:a16="http://schemas.microsoft.com/office/drawing/2014/main" id="{F4F46C4A-0F34-A01F-205A-A651EA262A46}"/>
              </a:ext>
            </a:extLst>
          </p:cNvPr>
          <p:cNvSpPr>
            <a:spLocks/>
          </p:cNvSpPr>
          <p:nvPr/>
        </p:nvSpPr>
        <p:spPr>
          <a:xfrm>
            <a:off x="1809060" y="3433968"/>
            <a:ext cx="361989" cy="3619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TextBox 74">
            <a:extLst>
              <a:ext uri="{FF2B5EF4-FFF2-40B4-BE49-F238E27FC236}">
                <a16:creationId xmlns:a16="http://schemas.microsoft.com/office/drawing/2014/main" id="{E2C762CA-FE63-B072-4666-7227DF3B3531}"/>
              </a:ext>
            </a:extLst>
          </p:cNvPr>
          <p:cNvSpPr txBox="1"/>
          <p:nvPr/>
        </p:nvSpPr>
        <p:spPr>
          <a:xfrm>
            <a:off x="2300358" y="3430652"/>
            <a:ext cx="6483280" cy="346661"/>
          </a:xfrm>
          <a:prstGeom prst="rect">
            <a:avLst/>
          </a:prstGeom>
          <a:noFill/>
        </p:spPr>
        <p:txBody>
          <a:bodyPr wrap="square" lIns="180000" tIns="0" rIns="0" bIns="0" anchor="ctr" anchorCtr="0">
            <a:noAutofit/>
          </a:bodyPr>
          <a:lstStyle/>
          <a:p>
            <a:r>
              <a:rPr lang="en-US" sz="1600" dirty="0" err="1"/>
              <a:t>Metodologia</a:t>
            </a:r>
            <a:endParaRPr lang="en-US" sz="1600" dirty="0"/>
          </a:p>
        </p:txBody>
      </p:sp>
      <p:sp>
        <p:nvSpPr>
          <p:cNvPr id="76" name="TextBox 75">
            <a:extLst>
              <a:ext uri="{FF2B5EF4-FFF2-40B4-BE49-F238E27FC236}">
                <a16:creationId xmlns:a16="http://schemas.microsoft.com/office/drawing/2014/main" id="{BD4FC5A9-5468-6E63-9133-F4DDC191CCD2}"/>
              </a:ext>
            </a:extLst>
          </p:cNvPr>
          <p:cNvSpPr txBox="1"/>
          <p:nvPr/>
        </p:nvSpPr>
        <p:spPr>
          <a:xfrm>
            <a:off x="1809059" y="3444545"/>
            <a:ext cx="361989" cy="338554"/>
          </a:xfrm>
          <a:prstGeom prst="rect">
            <a:avLst/>
          </a:prstGeom>
          <a:noFill/>
        </p:spPr>
        <p:txBody>
          <a:bodyPr wrap="square" anchor="ctr" anchorCtr="0">
            <a:spAutoFit/>
          </a:bodyPr>
          <a:lstStyle/>
          <a:p>
            <a:pPr algn="ctr"/>
            <a:r>
              <a:rPr lang="en-US" sz="1600" dirty="0">
                <a:solidFill>
                  <a:schemeClr val="bg1"/>
                </a:solidFill>
              </a:rPr>
              <a:t>4</a:t>
            </a:r>
          </a:p>
        </p:txBody>
      </p:sp>
      <p:sp>
        <p:nvSpPr>
          <p:cNvPr id="78" name="Rectangle 77">
            <a:extLst>
              <a:ext uri="{FF2B5EF4-FFF2-40B4-BE49-F238E27FC236}">
                <a16:creationId xmlns:a16="http://schemas.microsoft.com/office/drawing/2014/main" id="{158B9A47-73D2-5E7D-C527-618FB6C2B57E}"/>
              </a:ext>
            </a:extLst>
          </p:cNvPr>
          <p:cNvSpPr/>
          <p:nvPr/>
        </p:nvSpPr>
        <p:spPr>
          <a:xfrm>
            <a:off x="2300359" y="3942922"/>
            <a:ext cx="6843640" cy="361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9" name="Rectangle 78">
            <a:extLst>
              <a:ext uri="{FF2B5EF4-FFF2-40B4-BE49-F238E27FC236}">
                <a16:creationId xmlns:a16="http://schemas.microsoft.com/office/drawing/2014/main" id="{915BA788-5D7F-1F29-D339-DA474B221B15}"/>
              </a:ext>
            </a:extLst>
          </p:cNvPr>
          <p:cNvSpPr>
            <a:spLocks/>
          </p:cNvSpPr>
          <p:nvPr/>
        </p:nvSpPr>
        <p:spPr>
          <a:xfrm>
            <a:off x="1809060" y="3942922"/>
            <a:ext cx="361989" cy="3619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TextBox 79">
            <a:extLst>
              <a:ext uri="{FF2B5EF4-FFF2-40B4-BE49-F238E27FC236}">
                <a16:creationId xmlns:a16="http://schemas.microsoft.com/office/drawing/2014/main" id="{AE422A75-7ACB-2B8C-2315-42F354627BC3}"/>
              </a:ext>
            </a:extLst>
          </p:cNvPr>
          <p:cNvSpPr txBox="1"/>
          <p:nvPr/>
        </p:nvSpPr>
        <p:spPr>
          <a:xfrm>
            <a:off x="2300358" y="3939608"/>
            <a:ext cx="6483280" cy="346660"/>
          </a:xfrm>
          <a:prstGeom prst="rect">
            <a:avLst/>
          </a:prstGeom>
          <a:noFill/>
        </p:spPr>
        <p:txBody>
          <a:bodyPr wrap="square" lIns="180000" tIns="0" rIns="0" bIns="0" anchor="ctr" anchorCtr="0">
            <a:noAutofit/>
          </a:bodyPr>
          <a:lstStyle/>
          <a:p>
            <a:r>
              <a:rPr lang="en-US" sz="1600" dirty="0" err="1"/>
              <a:t>Resultados</a:t>
            </a:r>
            <a:r>
              <a:rPr lang="en-US" sz="1600" dirty="0"/>
              <a:t>: </a:t>
            </a:r>
            <a:r>
              <a:rPr lang="en-US" sz="1600" dirty="0" err="1"/>
              <a:t>Áreas</a:t>
            </a:r>
            <a:r>
              <a:rPr lang="en-US" sz="1600" dirty="0"/>
              <a:t> </a:t>
            </a:r>
            <a:r>
              <a:rPr lang="en-US" sz="1600" dirty="0" err="1"/>
              <a:t>Prioritárias</a:t>
            </a:r>
            <a:r>
              <a:rPr lang="en-US" sz="1600" dirty="0"/>
              <a:t> de Pesquisa</a:t>
            </a:r>
          </a:p>
        </p:txBody>
      </p:sp>
      <p:sp>
        <p:nvSpPr>
          <p:cNvPr id="81" name="TextBox 80">
            <a:extLst>
              <a:ext uri="{FF2B5EF4-FFF2-40B4-BE49-F238E27FC236}">
                <a16:creationId xmlns:a16="http://schemas.microsoft.com/office/drawing/2014/main" id="{F783034B-21C5-4F78-4DEA-43BE4FC346C8}"/>
              </a:ext>
            </a:extLst>
          </p:cNvPr>
          <p:cNvSpPr txBox="1"/>
          <p:nvPr/>
        </p:nvSpPr>
        <p:spPr>
          <a:xfrm>
            <a:off x="1809059" y="3953499"/>
            <a:ext cx="361989" cy="338554"/>
          </a:xfrm>
          <a:prstGeom prst="rect">
            <a:avLst/>
          </a:prstGeom>
          <a:noFill/>
        </p:spPr>
        <p:txBody>
          <a:bodyPr wrap="square" anchor="ctr" anchorCtr="0">
            <a:spAutoFit/>
          </a:bodyPr>
          <a:lstStyle/>
          <a:p>
            <a:pPr algn="ctr"/>
            <a:r>
              <a:rPr lang="en-US" sz="1600" dirty="0">
                <a:solidFill>
                  <a:schemeClr val="bg1"/>
                </a:solidFill>
              </a:rPr>
              <a:t>5</a:t>
            </a:r>
          </a:p>
        </p:txBody>
      </p:sp>
      <p:sp>
        <p:nvSpPr>
          <p:cNvPr id="83" name="Rectangle 82">
            <a:extLst>
              <a:ext uri="{FF2B5EF4-FFF2-40B4-BE49-F238E27FC236}">
                <a16:creationId xmlns:a16="http://schemas.microsoft.com/office/drawing/2014/main" id="{4D4310D2-7B78-CBE8-FAFC-54A587D7DE37}"/>
              </a:ext>
            </a:extLst>
          </p:cNvPr>
          <p:cNvSpPr/>
          <p:nvPr/>
        </p:nvSpPr>
        <p:spPr>
          <a:xfrm>
            <a:off x="2300359" y="4454227"/>
            <a:ext cx="6843640" cy="3619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4" name="Rectangle 83">
            <a:extLst>
              <a:ext uri="{FF2B5EF4-FFF2-40B4-BE49-F238E27FC236}">
                <a16:creationId xmlns:a16="http://schemas.microsoft.com/office/drawing/2014/main" id="{03303EA6-51C7-B276-4EB2-47AA5F4711B7}"/>
              </a:ext>
            </a:extLst>
          </p:cNvPr>
          <p:cNvSpPr>
            <a:spLocks/>
          </p:cNvSpPr>
          <p:nvPr/>
        </p:nvSpPr>
        <p:spPr>
          <a:xfrm>
            <a:off x="1809060" y="4454227"/>
            <a:ext cx="361989" cy="3619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TextBox 84">
            <a:extLst>
              <a:ext uri="{FF2B5EF4-FFF2-40B4-BE49-F238E27FC236}">
                <a16:creationId xmlns:a16="http://schemas.microsoft.com/office/drawing/2014/main" id="{3EC9826D-4C72-6AF2-3602-91E6B9EBC509}"/>
              </a:ext>
            </a:extLst>
          </p:cNvPr>
          <p:cNvSpPr txBox="1"/>
          <p:nvPr/>
        </p:nvSpPr>
        <p:spPr>
          <a:xfrm>
            <a:off x="2300358" y="4448563"/>
            <a:ext cx="6483280" cy="349009"/>
          </a:xfrm>
          <a:prstGeom prst="rect">
            <a:avLst/>
          </a:prstGeom>
          <a:noFill/>
        </p:spPr>
        <p:txBody>
          <a:bodyPr wrap="square" lIns="180000" tIns="0" rIns="0" bIns="0" anchor="ctr" anchorCtr="0">
            <a:noAutofit/>
          </a:bodyPr>
          <a:lstStyle/>
          <a:p>
            <a:r>
              <a:rPr lang="en-US" sz="1600" dirty="0" err="1"/>
              <a:t>Considerações</a:t>
            </a:r>
            <a:r>
              <a:rPr lang="en-US" sz="1600" dirty="0"/>
              <a:t> de </a:t>
            </a:r>
            <a:r>
              <a:rPr lang="en-US" sz="1600" dirty="0" err="1"/>
              <a:t>Disseminação</a:t>
            </a:r>
            <a:r>
              <a:rPr lang="en-US" sz="1600" dirty="0"/>
              <a:t> e </a:t>
            </a:r>
            <a:r>
              <a:rPr lang="en-US" sz="1600" dirty="0" err="1"/>
              <a:t>Implementação</a:t>
            </a:r>
            <a:endParaRPr lang="en-US" sz="1600" dirty="0"/>
          </a:p>
        </p:txBody>
      </p:sp>
      <p:sp>
        <p:nvSpPr>
          <p:cNvPr id="86" name="TextBox 85">
            <a:extLst>
              <a:ext uri="{FF2B5EF4-FFF2-40B4-BE49-F238E27FC236}">
                <a16:creationId xmlns:a16="http://schemas.microsoft.com/office/drawing/2014/main" id="{E8A48E0B-3F02-E2A4-1130-D04E73B2C20C}"/>
              </a:ext>
            </a:extLst>
          </p:cNvPr>
          <p:cNvSpPr txBox="1"/>
          <p:nvPr/>
        </p:nvSpPr>
        <p:spPr>
          <a:xfrm>
            <a:off x="1809059" y="4464804"/>
            <a:ext cx="361989" cy="338554"/>
          </a:xfrm>
          <a:prstGeom prst="rect">
            <a:avLst/>
          </a:prstGeom>
          <a:noFill/>
        </p:spPr>
        <p:txBody>
          <a:bodyPr wrap="square" anchor="ctr" anchorCtr="0">
            <a:spAutoFit/>
          </a:bodyPr>
          <a:lstStyle/>
          <a:p>
            <a:pPr algn="ctr"/>
            <a:r>
              <a:rPr lang="en-US" sz="1600" dirty="0">
                <a:solidFill>
                  <a:schemeClr val="bg1"/>
                </a:solidFill>
              </a:rPr>
              <a:t>6</a:t>
            </a:r>
          </a:p>
        </p:txBody>
      </p:sp>
    </p:spTree>
    <p:extLst>
      <p:ext uri="{BB962C8B-B14F-4D97-AF65-F5344CB8AC3E}">
        <p14:creationId xmlns:p14="http://schemas.microsoft.com/office/powerpoint/2010/main" val="2427082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7CAA6-61FF-BA5E-759E-C4E7D8D54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D0824-1E80-4B76-B423-CC9D3756DDC5}"/>
              </a:ext>
            </a:extLst>
          </p:cNvPr>
          <p:cNvSpPr>
            <a:spLocks noGrp="1"/>
          </p:cNvSpPr>
          <p:nvPr>
            <p:ph type="ctrTitle"/>
          </p:nvPr>
        </p:nvSpPr>
        <p:spPr>
          <a:xfrm>
            <a:off x="358775" y="934065"/>
            <a:ext cx="8424863" cy="4130233"/>
          </a:xfrm>
        </p:spPr>
        <p:txBody>
          <a:bodyPr>
            <a:noAutofit/>
          </a:bodyPr>
          <a:lstStyle/>
          <a:p>
            <a:r>
              <a:rPr lang="en-US" dirty="0" err="1"/>
              <a:t>Considerações</a:t>
            </a:r>
            <a:r>
              <a:rPr lang="en-US" dirty="0"/>
              <a:t> de </a:t>
            </a:r>
            <a:r>
              <a:rPr lang="en-US" dirty="0" err="1"/>
              <a:t>disseminação</a:t>
            </a:r>
            <a:r>
              <a:rPr lang="en-US" dirty="0"/>
              <a:t> e </a:t>
            </a:r>
            <a:r>
              <a:rPr lang="en-US" dirty="0" err="1"/>
              <a:t>implementação</a:t>
            </a:r>
            <a:endParaRPr lang="en-US" dirty="0"/>
          </a:p>
        </p:txBody>
      </p:sp>
      <p:sp>
        <p:nvSpPr>
          <p:cNvPr id="6" name="Subtitle 2">
            <a:extLst>
              <a:ext uri="{FF2B5EF4-FFF2-40B4-BE49-F238E27FC236}">
                <a16:creationId xmlns:a16="http://schemas.microsoft.com/office/drawing/2014/main" id="{0F6A8A52-5DEF-E1A4-2C47-E6D0C23EA62F}"/>
              </a:ext>
            </a:extLst>
          </p:cNvPr>
          <p:cNvSpPr>
            <a:spLocks noGrp="1"/>
          </p:cNvSpPr>
          <p:nvPr>
            <p:ph type="subTitle" idx="1"/>
          </p:nvPr>
        </p:nvSpPr>
        <p:spPr>
          <a:xfrm>
            <a:off x="358775" y="613933"/>
            <a:ext cx="8424862" cy="320132"/>
          </a:xfrm>
        </p:spPr>
        <p:txBody>
          <a:bodyPr>
            <a:normAutofit/>
          </a:bodyPr>
          <a:lstStyle/>
          <a:p>
            <a:r>
              <a:rPr lang="en-US" dirty="0" err="1"/>
              <a:t>Capítulo</a:t>
            </a:r>
            <a:r>
              <a:rPr lang="en-US" dirty="0"/>
              <a:t> 6</a:t>
            </a:r>
          </a:p>
        </p:txBody>
      </p:sp>
    </p:spTree>
    <p:extLst>
      <p:ext uri="{BB962C8B-B14F-4D97-AF65-F5344CB8AC3E}">
        <p14:creationId xmlns:p14="http://schemas.microsoft.com/office/powerpoint/2010/main" val="2200495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8FEF4-A189-B9CA-370E-9A65F6FC1B6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650990F-CB72-3E37-B065-1A3BC855930D}"/>
              </a:ext>
            </a:extLst>
          </p:cNvPr>
          <p:cNvSpPr>
            <a:spLocks noGrp="1"/>
          </p:cNvSpPr>
          <p:nvPr>
            <p:ph type="ctrTitle"/>
          </p:nvPr>
        </p:nvSpPr>
        <p:spPr>
          <a:xfrm>
            <a:off x="358775" y="358776"/>
            <a:ext cx="8420221" cy="1342206"/>
          </a:xfrm>
        </p:spPr>
        <p:txBody>
          <a:bodyPr>
            <a:normAutofit/>
          </a:bodyPr>
          <a:lstStyle/>
          <a:p>
            <a:r>
              <a:rPr lang="en-US" dirty="0" err="1"/>
              <a:t>Atividades</a:t>
            </a:r>
            <a:r>
              <a:rPr lang="en-US" dirty="0"/>
              <a:t> de </a:t>
            </a:r>
            <a:r>
              <a:rPr lang="en-US" dirty="0" err="1"/>
              <a:t>engajamento</a:t>
            </a:r>
            <a:r>
              <a:rPr lang="en-US" dirty="0"/>
              <a:t> e </a:t>
            </a:r>
            <a:r>
              <a:rPr lang="en-US" dirty="0" err="1"/>
              <a:t>disseminação</a:t>
            </a:r>
            <a:endParaRPr lang="en-US" dirty="0"/>
          </a:p>
        </p:txBody>
      </p:sp>
      <p:sp>
        <p:nvSpPr>
          <p:cNvPr id="15" name="Rectangle 14">
            <a:extLst>
              <a:ext uri="{FF2B5EF4-FFF2-40B4-BE49-F238E27FC236}">
                <a16:creationId xmlns:a16="http://schemas.microsoft.com/office/drawing/2014/main" id="{6791FBFF-C838-CD90-8840-41D3C1346D2A}"/>
              </a:ext>
            </a:extLst>
          </p:cNvPr>
          <p:cNvSpPr/>
          <p:nvPr/>
        </p:nvSpPr>
        <p:spPr>
          <a:xfrm>
            <a:off x="2509837" y="1700983"/>
            <a:ext cx="2016040" cy="3377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A280C5D-C436-B323-B911-8ABB8AE6F86C}"/>
              </a:ext>
            </a:extLst>
          </p:cNvPr>
          <p:cNvSpPr/>
          <p:nvPr/>
        </p:nvSpPr>
        <p:spPr>
          <a:xfrm>
            <a:off x="4636397" y="1700982"/>
            <a:ext cx="2016040" cy="3377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6CF61B-47DF-9C8F-9411-C7A167BFFC57}"/>
              </a:ext>
            </a:extLst>
          </p:cNvPr>
          <p:cNvSpPr/>
          <p:nvPr/>
        </p:nvSpPr>
        <p:spPr>
          <a:xfrm>
            <a:off x="6762956" y="1700984"/>
            <a:ext cx="2016040" cy="3377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333E51-6DDB-5B7E-4A18-F48CC49C8677}"/>
              </a:ext>
            </a:extLst>
          </p:cNvPr>
          <p:cNvSpPr txBox="1"/>
          <p:nvPr/>
        </p:nvSpPr>
        <p:spPr>
          <a:xfrm>
            <a:off x="2498233" y="2103348"/>
            <a:ext cx="2138163" cy="2781106"/>
          </a:xfrm>
          <a:prstGeom prst="rect">
            <a:avLst/>
          </a:prstGeom>
          <a:noFill/>
        </p:spPr>
        <p:txBody>
          <a:bodyPr wrap="square" lIns="216000" tIns="0" rIns="216000" bIns="0">
            <a:noAutofit/>
          </a:bodyPr>
          <a:lstStyle/>
          <a:p>
            <a:pPr>
              <a:spcAft>
                <a:spcPts val="1000"/>
              </a:spcAft>
            </a:pPr>
            <a:r>
              <a:rPr lang="en-US" sz="1400" b="1" dirty="0" err="1">
                <a:solidFill>
                  <a:schemeClr val="accent1"/>
                </a:solidFill>
              </a:rPr>
              <a:t>Contexto</a:t>
            </a:r>
            <a:r>
              <a:rPr lang="en-US" sz="1400" b="1" dirty="0">
                <a:solidFill>
                  <a:schemeClr val="accent1"/>
                </a:solidFill>
              </a:rPr>
              <a:t> e </a:t>
            </a:r>
            <a:r>
              <a:rPr lang="en-US" sz="1400" b="1" dirty="0" err="1">
                <a:solidFill>
                  <a:schemeClr val="accent1"/>
                </a:solidFill>
              </a:rPr>
              <a:t>planejamento</a:t>
            </a:r>
            <a:endParaRPr lang="en-US" sz="1400" b="1" dirty="0">
              <a:solidFill>
                <a:schemeClr val="accent1"/>
              </a:solidFill>
            </a:endParaRPr>
          </a:p>
          <a:p>
            <a:pPr>
              <a:spcAft>
                <a:spcPts val="1000"/>
              </a:spcAft>
            </a:pPr>
            <a:r>
              <a:rPr lang="pt-BR" sz="1400" dirty="0"/>
              <a:t>As atividades de disseminação são planejadas na Coalizão Global para Evidências (GC4E), com ênfase na importância do envolvimento com financiadores e do desenvolvimento de prioridades de pesquisa localizadas.</a:t>
            </a:r>
            <a:endParaRPr lang="en-US" sz="1400" dirty="0"/>
          </a:p>
        </p:txBody>
      </p:sp>
      <p:sp>
        <p:nvSpPr>
          <p:cNvPr id="19" name="TextBox 18">
            <a:extLst>
              <a:ext uri="{FF2B5EF4-FFF2-40B4-BE49-F238E27FC236}">
                <a16:creationId xmlns:a16="http://schemas.microsoft.com/office/drawing/2014/main" id="{69CCA968-1089-C7CD-391F-ABA77BAC2195}"/>
              </a:ext>
            </a:extLst>
          </p:cNvPr>
          <p:cNvSpPr txBox="1"/>
          <p:nvPr/>
        </p:nvSpPr>
        <p:spPr>
          <a:xfrm>
            <a:off x="4636397" y="2103348"/>
            <a:ext cx="2016039" cy="2781103"/>
          </a:xfrm>
          <a:prstGeom prst="rect">
            <a:avLst/>
          </a:prstGeom>
          <a:noFill/>
        </p:spPr>
        <p:txBody>
          <a:bodyPr wrap="square" lIns="216000" tIns="0" rIns="216000" bIns="0">
            <a:noAutofit/>
          </a:bodyPr>
          <a:lstStyle/>
          <a:p>
            <a:pPr>
              <a:spcAft>
                <a:spcPts val="1000"/>
              </a:spcAft>
            </a:pPr>
            <a:r>
              <a:rPr lang="en-US" sz="1400" b="1" dirty="0" err="1">
                <a:solidFill>
                  <a:schemeClr val="accent1"/>
                </a:solidFill>
              </a:rPr>
              <a:t>Engajamento</a:t>
            </a:r>
            <a:r>
              <a:rPr lang="en-US" sz="1400" b="1" dirty="0">
                <a:solidFill>
                  <a:schemeClr val="accent1"/>
                </a:solidFill>
              </a:rPr>
              <a:t> com </a:t>
            </a:r>
            <a:r>
              <a:rPr lang="en-US" sz="1400" b="1" dirty="0" err="1">
                <a:solidFill>
                  <a:schemeClr val="accent1"/>
                </a:solidFill>
              </a:rPr>
              <a:t>financiadores</a:t>
            </a:r>
            <a:endParaRPr lang="en-US" sz="1400" b="1" dirty="0">
              <a:solidFill>
                <a:schemeClr val="accent1"/>
              </a:solidFill>
            </a:endParaRPr>
          </a:p>
          <a:p>
            <a:pPr>
              <a:spcAft>
                <a:spcPts val="1000"/>
              </a:spcAft>
            </a:pPr>
            <a:r>
              <a:rPr lang="pt-BR" sz="1400" dirty="0"/>
              <a:t>Pretende-se promover parcerias fortes e esforços de colaboração com financiadores, que desempenham um papel crucial no avanço da Agenda Global.</a:t>
            </a:r>
            <a:endParaRPr lang="en-US" sz="1400" dirty="0"/>
          </a:p>
        </p:txBody>
      </p:sp>
      <p:sp>
        <p:nvSpPr>
          <p:cNvPr id="20" name="TextBox 19">
            <a:extLst>
              <a:ext uri="{FF2B5EF4-FFF2-40B4-BE49-F238E27FC236}">
                <a16:creationId xmlns:a16="http://schemas.microsoft.com/office/drawing/2014/main" id="{702F4D7B-ABDF-6864-7D8F-E634168D62F4}"/>
              </a:ext>
            </a:extLst>
          </p:cNvPr>
          <p:cNvSpPr txBox="1"/>
          <p:nvPr/>
        </p:nvSpPr>
        <p:spPr>
          <a:xfrm>
            <a:off x="6758315" y="2103356"/>
            <a:ext cx="2131201" cy="2781095"/>
          </a:xfrm>
          <a:prstGeom prst="rect">
            <a:avLst/>
          </a:prstGeom>
          <a:noFill/>
        </p:spPr>
        <p:txBody>
          <a:bodyPr wrap="square" lIns="216000" tIns="0" rIns="216000" bIns="0">
            <a:noAutofit/>
          </a:bodyPr>
          <a:lstStyle/>
          <a:p>
            <a:pPr>
              <a:spcAft>
                <a:spcPts val="1000"/>
              </a:spcAft>
            </a:pPr>
            <a:r>
              <a:rPr lang="en-US" sz="1400" b="1" dirty="0" err="1">
                <a:solidFill>
                  <a:schemeClr val="accent1"/>
                </a:solidFill>
              </a:rPr>
              <a:t>Desenvolvimento</a:t>
            </a:r>
            <a:r>
              <a:rPr lang="en-US" sz="1400" b="1" dirty="0">
                <a:solidFill>
                  <a:schemeClr val="accent1"/>
                </a:solidFill>
              </a:rPr>
              <a:t> de </a:t>
            </a:r>
            <a:r>
              <a:rPr lang="en-US" sz="1400" b="1" dirty="0" err="1">
                <a:solidFill>
                  <a:schemeClr val="accent1"/>
                </a:solidFill>
              </a:rPr>
              <a:t>áreas</a:t>
            </a:r>
            <a:r>
              <a:rPr lang="en-US" sz="1400" b="1" dirty="0">
                <a:solidFill>
                  <a:schemeClr val="accent1"/>
                </a:solidFill>
              </a:rPr>
              <a:t> de </a:t>
            </a:r>
            <a:r>
              <a:rPr lang="en-US" sz="1400" b="1" dirty="0" err="1">
                <a:solidFill>
                  <a:schemeClr val="accent1"/>
                </a:solidFill>
              </a:rPr>
              <a:t>pesquisa</a:t>
            </a:r>
            <a:r>
              <a:rPr lang="en-US" sz="1400" b="1" dirty="0">
                <a:solidFill>
                  <a:schemeClr val="accent1"/>
                </a:solidFill>
              </a:rPr>
              <a:t> </a:t>
            </a:r>
            <a:r>
              <a:rPr lang="en-US" sz="1400" b="1" dirty="0" err="1">
                <a:solidFill>
                  <a:schemeClr val="accent1"/>
                </a:solidFill>
              </a:rPr>
              <a:t>localizadas</a:t>
            </a:r>
            <a:endParaRPr lang="en-US" sz="1400" b="1" dirty="0">
              <a:solidFill>
                <a:schemeClr val="accent1"/>
              </a:solidFill>
            </a:endParaRPr>
          </a:p>
          <a:p>
            <a:pPr>
              <a:spcAft>
                <a:spcPts val="1000"/>
              </a:spcAft>
            </a:pPr>
            <a:r>
              <a:rPr lang="pt-BR" sz="1400" spc="-30" dirty="0"/>
              <a:t>A adaptação e integração da Agenda Global para contextos locais específicos, incluindo agendas de investigação regionais ou específicas de cada país, são incentivadas para aumentar o seu impacto e relevância.</a:t>
            </a:r>
            <a:endParaRPr lang="en-US" sz="1400" spc="-30" dirty="0"/>
          </a:p>
        </p:txBody>
      </p:sp>
      <p:cxnSp>
        <p:nvCxnSpPr>
          <p:cNvPr id="21" name="Straight Connector 20">
            <a:extLst>
              <a:ext uri="{FF2B5EF4-FFF2-40B4-BE49-F238E27FC236}">
                <a16:creationId xmlns:a16="http://schemas.microsoft.com/office/drawing/2014/main" id="{E471A575-5ECC-B8EC-3EC4-DD2638793FE5}"/>
              </a:ext>
            </a:extLst>
          </p:cNvPr>
          <p:cNvCxnSpPr>
            <a:cxnSpLocks/>
          </p:cNvCxnSpPr>
          <p:nvPr/>
        </p:nvCxnSpPr>
        <p:spPr>
          <a:xfrm>
            <a:off x="2718630" y="1948926"/>
            <a:ext cx="1598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2C40FE-C231-6146-0B70-4DDE275F3324}"/>
              </a:ext>
            </a:extLst>
          </p:cNvPr>
          <p:cNvCxnSpPr>
            <a:cxnSpLocks/>
          </p:cNvCxnSpPr>
          <p:nvPr/>
        </p:nvCxnSpPr>
        <p:spPr>
          <a:xfrm>
            <a:off x="4845190" y="1948926"/>
            <a:ext cx="1598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103C8B-3C64-C04C-CF46-A102FE299742}"/>
              </a:ext>
            </a:extLst>
          </p:cNvPr>
          <p:cNvCxnSpPr>
            <a:cxnSpLocks/>
          </p:cNvCxnSpPr>
          <p:nvPr/>
        </p:nvCxnSpPr>
        <p:spPr>
          <a:xfrm>
            <a:off x="6971749" y="1948926"/>
            <a:ext cx="159845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6E920B9-163C-B805-9A2C-9D879BF7444B}"/>
              </a:ext>
            </a:extLst>
          </p:cNvPr>
          <p:cNvSpPr/>
          <p:nvPr/>
        </p:nvSpPr>
        <p:spPr>
          <a:xfrm>
            <a:off x="383278" y="1700982"/>
            <a:ext cx="2016040" cy="3377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36E0C8C-8373-D022-6268-361298D69320}"/>
              </a:ext>
            </a:extLst>
          </p:cNvPr>
          <p:cNvSpPr txBox="1"/>
          <p:nvPr/>
        </p:nvSpPr>
        <p:spPr>
          <a:xfrm>
            <a:off x="380957" y="2103348"/>
            <a:ext cx="2011398" cy="2781106"/>
          </a:xfrm>
          <a:prstGeom prst="rect">
            <a:avLst/>
          </a:prstGeom>
          <a:noFill/>
        </p:spPr>
        <p:txBody>
          <a:bodyPr wrap="square" lIns="216000" tIns="0" rIns="216000" bIns="0">
            <a:noAutofit/>
          </a:bodyPr>
          <a:lstStyle/>
          <a:p>
            <a:pPr>
              <a:spcAft>
                <a:spcPts val="1000"/>
              </a:spcAft>
            </a:pPr>
            <a:r>
              <a:rPr lang="en-US" sz="1400" b="1" spc="-10" dirty="0" err="1">
                <a:solidFill>
                  <a:schemeClr val="accent1"/>
                </a:solidFill>
              </a:rPr>
              <a:t>Produtos</a:t>
            </a:r>
            <a:r>
              <a:rPr lang="en-US" sz="1400" b="1" spc="-10" dirty="0">
                <a:solidFill>
                  <a:schemeClr val="accent1"/>
                </a:solidFill>
              </a:rPr>
              <a:t> de </a:t>
            </a:r>
            <a:r>
              <a:rPr lang="en-US" sz="1400" b="1" spc="-10" dirty="0" err="1">
                <a:solidFill>
                  <a:schemeClr val="accent1"/>
                </a:solidFill>
              </a:rPr>
              <a:t>disseminação</a:t>
            </a:r>
            <a:r>
              <a:rPr lang="en-US" sz="1400" b="1" spc="-10" dirty="0">
                <a:solidFill>
                  <a:schemeClr val="accent1"/>
                </a:solidFill>
              </a:rPr>
              <a:t> </a:t>
            </a:r>
            <a:r>
              <a:rPr lang="en-US" sz="1400" b="1" spc="-10" dirty="0" err="1">
                <a:solidFill>
                  <a:schemeClr val="accent1"/>
                </a:solidFill>
              </a:rPr>
              <a:t>planejados</a:t>
            </a:r>
            <a:endParaRPr lang="en-US" sz="1400" b="1" spc="-10" dirty="0">
              <a:solidFill>
                <a:schemeClr val="accent1"/>
              </a:solidFill>
            </a:endParaRPr>
          </a:p>
          <a:p>
            <a:pPr>
              <a:spcAft>
                <a:spcPts val="1000"/>
              </a:spcAft>
            </a:pPr>
            <a:r>
              <a:rPr lang="pt-BR" sz="1400" spc="-10" dirty="0"/>
              <a:t>Um relatório da OMS, uma publicação acadêmica, um kit de ferramentas de implementação e outros recursos serão desenvolvidos e distribuídos para apoiar a </a:t>
            </a:r>
            <a:r>
              <a:rPr lang="en-US" sz="1400" spc="-10" dirty="0"/>
              <a:t>Agenda Global de Pesquisa</a:t>
            </a:r>
          </a:p>
        </p:txBody>
      </p:sp>
      <p:cxnSp>
        <p:nvCxnSpPr>
          <p:cNvPr id="26" name="Straight Connector 25">
            <a:extLst>
              <a:ext uri="{FF2B5EF4-FFF2-40B4-BE49-F238E27FC236}">
                <a16:creationId xmlns:a16="http://schemas.microsoft.com/office/drawing/2014/main" id="{D2156C21-0F1A-F64F-E186-BF1C2D8C8E82}"/>
              </a:ext>
            </a:extLst>
          </p:cNvPr>
          <p:cNvCxnSpPr>
            <a:cxnSpLocks/>
          </p:cNvCxnSpPr>
          <p:nvPr/>
        </p:nvCxnSpPr>
        <p:spPr>
          <a:xfrm>
            <a:off x="592071" y="1948925"/>
            <a:ext cx="15984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105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1465C-D370-5245-F77D-D020EA95EC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726EB80-9AF1-76A7-44A9-CE5EA245C258}"/>
              </a:ext>
            </a:extLst>
          </p:cNvPr>
          <p:cNvSpPr>
            <a:spLocks noGrp="1"/>
          </p:cNvSpPr>
          <p:nvPr>
            <p:ph type="ctrTitle"/>
          </p:nvPr>
        </p:nvSpPr>
        <p:spPr/>
        <p:txBody>
          <a:bodyPr/>
          <a:lstStyle/>
          <a:p>
            <a:r>
              <a:rPr lang="en-US" dirty="0"/>
              <a:t>Como </a:t>
            </a:r>
            <a:r>
              <a:rPr lang="en-US" dirty="0" err="1"/>
              <a:t>outras</a:t>
            </a:r>
            <a:r>
              <a:rPr lang="en-US" dirty="0"/>
              <a:t> </a:t>
            </a:r>
            <a:r>
              <a:rPr lang="en-US" dirty="0" err="1"/>
              <a:t>pessoas</a:t>
            </a:r>
            <a:r>
              <a:rPr lang="en-US" dirty="0"/>
              <a:t> </a:t>
            </a:r>
            <a:r>
              <a:rPr lang="en-US" dirty="0" err="1"/>
              <a:t>podem</a:t>
            </a:r>
            <a:r>
              <a:rPr lang="en-US" dirty="0"/>
              <a:t> </a:t>
            </a:r>
            <a:r>
              <a:rPr lang="en-US" dirty="0" err="1"/>
              <a:t>participar</a:t>
            </a:r>
            <a:endParaRPr lang="en-US" dirty="0"/>
          </a:p>
        </p:txBody>
      </p:sp>
      <p:sp>
        <p:nvSpPr>
          <p:cNvPr id="9" name="Subtitle 8">
            <a:extLst>
              <a:ext uri="{FF2B5EF4-FFF2-40B4-BE49-F238E27FC236}">
                <a16:creationId xmlns:a16="http://schemas.microsoft.com/office/drawing/2014/main" id="{D1322456-885B-5EC7-D1FB-119F1C0E0EB6}"/>
              </a:ext>
            </a:extLst>
          </p:cNvPr>
          <p:cNvSpPr>
            <a:spLocks noGrp="1"/>
          </p:cNvSpPr>
          <p:nvPr>
            <p:ph type="subTitle" idx="1"/>
          </p:nvPr>
        </p:nvSpPr>
        <p:spPr>
          <a:xfrm>
            <a:off x="358775" y="1960597"/>
            <a:ext cx="4122738" cy="3395627"/>
          </a:xfrm>
        </p:spPr>
        <p:txBody>
          <a:bodyPr>
            <a:normAutofit/>
          </a:bodyPr>
          <a:lstStyle/>
          <a:p>
            <a:pPr marL="285750" indent="-285750">
              <a:lnSpc>
                <a:spcPct val="100000"/>
              </a:lnSpc>
              <a:spcAft>
                <a:spcPts val="1000"/>
              </a:spcAft>
              <a:buFont typeface="Arial" panose="020B0604020202020204" pitchFamily="34" charset="0"/>
              <a:buChar char="•"/>
            </a:pPr>
            <a:r>
              <a:rPr lang="pt-BR" sz="1600" dirty="0"/>
              <a:t>O amplo envolvimento de produtores, intermediários, usuários e financiadores de evidências é apreciado e incentivado.</a:t>
            </a:r>
          </a:p>
          <a:p>
            <a:pPr marL="285750" indent="-285750">
              <a:lnSpc>
                <a:spcPct val="100000"/>
              </a:lnSpc>
              <a:spcAft>
                <a:spcPts val="1000"/>
              </a:spcAft>
              <a:buFont typeface="Arial" panose="020B0604020202020204" pitchFamily="34" charset="0"/>
              <a:buChar char="•"/>
            </a:pPr>
            <a:r>
              <a:rPr lang="pt-BR" sz="1600" dirty="0"/>
              <a:t>Integrar a Agenda Global: Alinhar suas próprias agendas de pesquisa com as prioridades globais de pesquisa.</a:t>
            </a:r>
          </a:p>
          <a:p>
            <a:pPr marL="285750" indent="-285750">
              <a:lnSpc>
                <a:spcPct val="100000"/>
              </a:lnSpc>
              <a:spcAft>
                <a:spcPts val="1000"/>
              </a:spcAft>
              <a:buFont typeface="Arial" panose="020B0604020202020204" pitchFamily="34" charset="0"/>
              <a:buChar char="•"/>
            </a:pPr>
            <a:r>
              <a:rPr lang="pt-BR" sz="1600" dirty="0"/>
              <a:t>Participar de futuras atividades do GC4E para colaborar e contribuir para a implementação contínua da Agenda Global.</a:t>
            </a:r>
            <a:endParaRPr lang="en-US" sz="1600" dirty="0"/>
          </a:p>
        </p:txBody>
      </p:sp>
      <p:pic>
        <p:nvPicPr>
          <p:cNvPr id="4" name="Picture 3" descr="A person wearing a blue jacket&#10;&#10;AI-generated content may be incorrect.">
            <a:extLst>
              <a:ext uri="{FF2B5EF4-FFF2-40B4-BE49-F238E27FC236}">
                <a16:creationId xmlns:a16="http://schemas.microsoft.com/office/drawing/2014/main" id="{CB1A27DF-94A8-1FCC-7295-BA900613A4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1356" y="616224"/>
            <a:ext cx="4352884" cy="5098775"/>
          </a:xfrm>
          <a:prstGeom prst="rect">
            <a:avLst/>
          </a:prstGeom>
        </p:spPr>
      </p:pic>
    </p:spTree>
    <p:extLst>
      <p:ext uri="{BB962C8B-B14F-4D97-AF65-F5344CB8AC3E}">
        <p14:creationId xmlns:p14="http://schemas.microsoft.com/office/powerpoint/2010/main" val="1355282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CF753-5E18-17C4-3739-447A0B3BF1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DDFC587-1B82-1E85-E2B8-B177B29A9A5D}"/>
              </a:ext>
            </a:extLst>
          </p:cNvPr>
          <p:cNvSpPr>
            <a:spLocks noGrp="1"/>
          </p:cNvSpPr>
          <p:nvPr>
            <p:ph type="ctrTitle"/>
          </p:nvPr>
        </p:nvSpPr>
        <p:spPr>
          <a:xfrm>
            <a:off x="358776" y="358775"/>
            <a:ext cx="2752172" cy="4889085"/>
          </a:xfrm>
        </p:spPr>
        <p:txBody>
          <a:bodyPr>
            <a:normAutofit/>
          </a:bodyPr>
          <a:lstStyle/>
          <a:p>
            <a:r>
              <a:rPr lang="en-US" sz="3400" dirty="0" err="1"/>
              <a:t>Próximos</a:t>
            </a:r>
            <a:r>
              <a:rPr lang="en-US" sz="3400" dirty="0"/>
              <a:t> </a:t>
            </a:r>
            <a:r>
              <a:rPr lang="en-US" sz="3400" dirty="0" err="1"/>
              <a:t>passos</a:t>
            </a:r>
            <a:r>
              <a:rPr lang="en-US" sz="3400" dirty="0"/>
              <a:t> para </a:t>
            </a:r>
            <a:r>
              <a:rPr lang="en-US" sz="3400" dirty="0" err="1"/>
              <a:t>implementar</a:t>
            </a:r>
            <a:r>
              <a:rPr lang="en-US" sz="3400" dirty="0"/>
              <a:t> a Agenda Global de Pesquisa</a:t>
            </a:r>
          </a:p>
        </p:txBody>
      </p:sp>
      <p:sp>
        <p:nvSpPr>
          <p:cNvPr id="6" name="Rectangle 5">
            <a:extLst>
              <a:ext uri="{FF2B5EF4-FFF2-40B4-BE49-F238E27FC236}">
                <a16:creationId xmlns:a16="http://schemas.microsoft.com/office/drawing/2014/main" id="{D3B3ED4B-19F3-86E3-F372-A4623B9D00E5}"/>
              </a:ext>
            </a:extLst>
          </p:cNvPr>
          <p:cNvSpPr/>
          <p:nvPr/>
        </p:nvSpPr>
        <p:spPr>
          <a:xfrm>
            <a:off x="3227387" y="631938"/>
            <a:ext cx="5916613" cy="4414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7A0F1CDE-CC0E-648A-14D4-8F5EE95F8CBE}"/>
              </a:ext>
            </a:extLst>
          </p:cNvPr>
          <p:cNvGraphicFramePr>
            <a:graphicFrameLocks noGrp="1"/>
          </p:cNvGraphicFramePr>
          <p:nvPr>
            <p:extLst>
              <p:ext uri="{D42A27DB-BD31-4B8C-83A1-F6EECF244321}">
                <p14:modId xmlns:p14="http://schemas.microsoft.com/office/powerpoint/2010/main" val="734833111"/>
              </p:ext>
            </p:extLst>
          </p:nvPr>
        </p:nvGraphicFramePr>
        <p:xfrm>
          <a:off x="3545174" y="933450"/>
          <a:ext cx="5580000" cy="3780000"/>
        </p:xfrm>
        <a:graphic>
          <a:graphicData uri="http://schemas.openxmlformats.org/drawingml/2006/table">
            <a:tbl>
              <a:tblPr firstRow="1" bandRow="1">
                <a:tableStyleId>{2D5ABB26-0587-4C30-8999-92F81FD0307C}</a:tableStyleId>
              </a:tblPr>
              <a:tblGrid>
                <a:gridCol w="5580000">
                  <a:extLst>
                    <a:ext uri="{9D8B030D-6E8A-4147-A177-3AD203B41FA5}">
                      <a16:colId xmlns:a16="http://schemas.microsoft.com/office/drawing/2014/main" val="4017908321"/>
                    </a:ext>
                  </a:extLst>
                </a:gridCol>
              </a:tblGrid>
              <a:tr h="75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dirty="0"/>
                        <a:t>Garantir financiamento sustentável para pesquisa em KT.</a:t>
                      </a:r>
                      <a:endParaRPr lang="en-US" sz="1600" dirty="0"/>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1103937"/>
                  </a:ext>
                </a:extLst>
              </a:tr>
              <a:tr h="75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sz="1600" dirty="0"/>
                        <a:t>Promover parcerias e colaboração para uma implementação efetiva.</a:t>
                      </a:r>
                      <a:endParaRPr lang="en-US" sz="1600" dirty="0"/>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6718048"/>
                  </a:ext>
                </a:extLst>
              </a:tr>
              <a:tr h="75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err="1"/>
                        <a:t>Apoiar</a:t>
                      </a:r>
                      <a:r>
                        <a:rPr lang="en-US" sz="1600" dirty="0"/>
                        <a:t> </a:t>
                      </a:r>
                      <a:r>
                        <a:rPr lang="en-US" sz="1600" dirty="0" err="1"/>
                        <a:t>ensino</a:t>
                      </a:r>
                      <a:r>
                        <a:rPr lang="en-US" sz="1600" dirty="0"/>
                        <a:t> e </a:t>
                      </a:r>
                      <a:r>
                        <a:rPr lang="en-US" sz="1600" dirty="0" err="1"/>
                        <a:t>aprendizagem</a:t>
                      </a:r>
                      <a:r>
                        <a:rPr lang="en-US" sz="1600" dirty="0"/>
                        <a:t> </a:t>
                      </a:r>
                      <a:r>
                        <a:rPr lang="en-US" sz="1600" dirty="0" err="1"/>
                        <a:t>em</a:t>
                      </a:r>
                      <a:r>
                        <a:rPr lang="en-US" sz="1600" dirty="0"/>
                        <a:t> KT.</a:t>
                      </a:r>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84213533"/>
                  </a:ext>
                </a:extLst>
              </a:tr>
              <a:tr h="75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err="1"/>
                        <a:t>Monitorar</a:t>
                      </a:r>
                      <a:r>
                        <a:rPr lang="en-US" sz="1600" dirty="0"/>
                        <a:t> e </a:t>
                      </a:r>
                      <a:r>
                        <a:rPr lang="en-US" sz="1600" dirty="0" err="1"/>
                        <a:t>avaliar</a:t>
                      </a:r>
                      <a:r>
                        <a:rPr lang="en-US" sz="1600" dirty="0"/>
                        <a:t> as </a:t>
                      </a:r>
                      <a:r>
                        <a:rPr lang="en-US" sz="1600" dirty="0" err="1"/>
                        <a:t>atividades</a:t>
                      </a:r>
                      <a:r>
                        <a:rPr lang="en-US" sz="1600" dirty="0"/>
                        <a:t> de </a:t>
                      </a:r>
                      <a:r>
                        <a:rPr lang="en-US" sz="1600" dirty="0" err="1"/>
                        <a:t>implementação</a:t>
                      </a:r>
                      <a:r>
                        <a:rPr lang="en-US" sz="1600" dirty="0"/>
                        <a:t>.</a:t>
                      </a:r>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32022668"/>
                  </a:ext>
                </a:extLst>
              </a:tr>
              <a:tr h="75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err="1"/>
                        <a:t>Desenvolver</a:t>
                      </a:r>
                      <a:r>
                        <a:rPr lang="en-US" sz="1600" dirty="0"/>
                        <a:t> </a:t>
                      </a:r>
                      <a:r>
                        <a:rPr lang="en-US" sz="1600" dirty="0" err="1"/>
                        <a:t>planos</a:t>
                      </a:r>
                      <a:r>
                        <a:rPr lang="en-US" sz="1600" dirty="0"/>
                        <a:t> e </a:t>
                      </a:r>
                      <a:r>
                        <a:rPr lang="en-US" sz="1600" dirty="0" err="1"/>
                        <a:t>processos</a:t>
                      </a:r>
                      <a:r>
                        <a:rPr lang="en-US" sz="1600" dirty="0"/>
                        <a:t> de </a:t>
                      </a:r>
                      <a:r>
                        <a:rPr lang="en-US" sz="1600" dirty="0" err="1"/>
                        <a:t>implementação</a:t>
                      </a:r>
                      <a:r>
                        <a:rPr lang="en-US" sz="1600" dirty="0"/>
                        <a:t>.</a:t>
                      </a:r>
                    </a:p>
                  </a:txBody>
                  <a:tcPr marL="540000" marR="18000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41065256"/>
                  </a:ext>
                </a:extLst>
              </a:tr>
            </a:tbl>
          </a:graphicData>
        </a:graphic>
      </p:graphicFrame>
      <p:pic>
        <p:nvPicPr>
          <p:cNvPr id="8" name="Picture 7">
            <a:extLst>
              <a:ext uri="{FF2B5EF4-FFF2-40B4-BE49-F238E27FC236}">
                <a16:creationId xmlns:a16="http://schemas.microsoft.com/office/drawing/2014/main" id="{279916D6-761C-B6CE-C1BC-F8F3C782CFFB}"/>
              </a:ext>
            </a:extLst>
          </p:cNvPr>
          <p:cNvPicPr>
            <a:picLocks noChangeAspect="1"/>
          </p:cNvPicPr>
          <p:nvPr/>
        </p:nvPicPr>
        <p:blipFill>
          <a:blip r:embed="rId3"/>
          <a:stretch>
            <a:fillRect/>
          </a:stretch>
        </p:blipFill>
        <p:spPr>
          <a:xfrm>
            <a:off x="3549541" y="1190885"/>
            <a:ext cx="203606" cy="216000"/>
          </a:xfrm>
          <a:prstGeom prst="rect">
            <a:avLst/>
          </a:prstGeom>
        </p:spPr>
      </p:pic>
      <p:pic>
        <p:nvPicPr>
          <p:cNvPr id="10" name="Picture 9">
            <a:extLst>
              <a:ext uri="{FF2B5EF4-FFF2-40B4-BE49-F238E27FC236}">
                <a16:creationId xmlns:a16="http://schemas.microsoft.com/office/drawing/2014/main" id="{39977AA3-C392-9D6F-416F-FF4F68331CA6}"/>
              </a:ext>
            </a:extLst>
          </p:cNvPr>
          <p:cNvPicPr>
            <a:picLocks noChangeAspect="1"/>
          </p:cNvPicPr>
          <p:nvPr/>
        </p:nvPicPr>
        <p:blipFill>
          <a:blip r:embed="rId3"/>
          <a:stretch>
            <a:fillRect/>
          </a:stretch>
        </p:blipFill>
        <p:spPr>
          <a:xfrm>
            <a:off x="3549541" y="1951146"/>
            <a:ext cx="203606" cy="216000"/>
          </a:xfrm>
          <a:prstGeom prst="rect">
            <a:avLst/>
          </a:prstGeom>
        </p:spPr>
      </p:pic>
      <p:pic>
        <p:nvPicPr>
          <p:cNvPr id="11" name="Picture 10">
            <a:extLst>
              <a:ext uri="{FF2B5EF4-FFF2-40B4-BE49-F238E27FC236}">
                <a16:creationId xmlns:a16="http://schemas.microsoft.com/office/drawing/2014/main" id="{673041E1-B83D-11A4-518F-CBCC790ECC89}"/>
              </a:ext>
            </a:extLst>
          </p:cNvPr>
          <p:cNvPicPr>
            <a:picLocks noChangeAspect="1"/>
          </p:cNvPicPr>
          <p:nvPr/>
        </p:nvPicPr>
        <p:blipFill>
          <a:blip r:embed="rId3"/>
          <a:stretch>
            <a:fillRect/>
          </a:stretch>
        </p:blipFill>
        <p:spPr>
          <a:xfrm>
            <a:off x="3549541" y="2711407"/>
            <a:ext cx="203606" cy="216000"/>
          </a:xfrm>
          <a:prstGeom prst="rect">
            <a:avLst/>
          </a:prstGeom>
        </p:spPr>
      </p:pic>
      <p:pic>
        <p:nvPicPr>
          <p:cNvPr id="12" name="Picture 11">
            <a:extLst>
              <a:ext uri="{FF2B5EF4-FFF2-40B4-BE49-F238E27FC236}">
                <a16:creationId xmlns:a16="http://schemas.microsoft.com/office/drawing/2014/main" id="{78973E3D-A798-0363-838C-0992D902E6D8}"/>
              </a:ext>
            </a:extLst>
          </p:cNvPr>
          <p:cNvPicPr>
            <a:picLocks noChangeAspect="1"/>
          </p:cNvPicPr>
          <p:nvPr/>
        </p:nvPicPr>
        <p:blipFill>
          <a:blip r:embed="rId3"/>
          <a:stretch>
            <a:fillRect/>
          </a:stretch>
        </p:blipFill>
        <p:spPr>
          <a:xfrm>
            <a:off x="3549541" y="3471668"/>
            <a:ext cx="203606" cy="216000"/>
          </a:xfrm>
          <a:prstGeom prst="rect">
            <a:avLst/>
          </a:prstGeom>
        </p:spPr>
      </p:pic>
      <p:pic>
        <p:nvPicPr>
          <p:cNvPr id="13" name="Picture 12">
            <a:extLst>
              <a:ext uri="{FF2B5EF4-FFF2-40B4-BE49-F238E27FC236}">
                <a16:creationId xmlns:a16="http://schemas.microsoft.com/office/drawing/2014/main" id="{A858D215-FA09-CE40-C936-D60537E29414}"/>
              </a:ext>
            </a:extLst>
          </p:cNvPr>
          <p:cNvPicPr>
            <a:picLocks noChangeAspect="1"/>
          </p:cNvPicPr>
          <p:nvPr/>
        </p:nvPicPr>
        <p:blipFill>
          <a:blip r:embed="rId3"/>
          <a:stretch>
            <a:fillRect/>
          </a:stretch>
        </p:blipFill>
        <p:spPr>
          <a:xfrm>
            <a:off x="3549541" y="4223674"/>
            <a:ext cx="203606" cy="216000"/>
          </a:xfrm>
          <a:prstGeom prst="rect">
            <a:avLst/>
          </a:prstGeom>
        </p:spPr>
      </p:pic>
    </p:spTree>
    <p:extLst>
      <p:ext uri="{BB962C8B-B14F-4D97-AF65-F5344CB8AC3E}">
        <p14:creationId xmlns:p14="http://schemas.microsoft.com/office/powerpoint/2010/main" val="1415260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0A5D2-21A4-4A46-1BA5-3D76154F46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F7767-25C7-EB54-2994-63B6A995D082}"/>
              </a:ext>
            </a:extLst>
          </p:cNvPr>
          <p:cNvSpPr>
            <a:spLocks noGrp="1"/>
          </p:cNvSpPr>
          <p:nvPr>
            <p:ph type="ctrTitle"/>
          </p:nvPr>
        </p:nvSpPr>
        <p:spPr>
          <a:xfrm>
            <a:off x="358775" y="358775"/>
            <a:ext cx="5386041" cy="744461"/>
          </a:xfrm>
        </p:spPr>
        <p:txBody>
          <a:bodyPr>
            <a:normAutofit/>
          </a:bodyPr>
          <a:lstStyle/>
          <a:p>
            <a:r>
              <a:rPr lang="en-US" dirty="0" err="1"/>
              <a:t>Lições</a:t>
            </a:r>
            <a:r>
              <a:rPr lang="en-US" dirty="0"/>
              <a:t> </a:t>
            </a:r>
            <a:r>
              <a:rPr lang="en-US" dirty="0" err="1"/>
              <a:t>aprendidas</a:t>
            </a:r>
            <a:endParaRPr lang="en-US" dirty="0"/>
          </a:p>
        </p:txBody>
      </p:sp>
      <p:sp>
        <p:nvSpPr>
          <p:cNvPr id="102" name="TextBox 101">
            <a:extLst>
              <a:ext uri="{FF2B5EF4-FFF2-40B4-BE49-F238E27FC236}">
                <a16:creationId xmlns:a16="http://schemas.microsoft.com/office/drawing/2014/main" id="{A992B1A1-E079-ACFC-EC64-6905BE00E348}"/>
              </a:ext>
            </a:extLst>
          </p:cNvPr>
          <p:cNvSpPr txBox="1"/>
          <p:nvPr/>
        </p:nvSpPr>
        <p:spPr>
          <a:xfrm>
            <a:off x="907362" y="1769165"/>
            <a:ext cx="3316770" cy="833664"/>
          </a:xfrm>
          <a:prstGeom prst="rect">
            <a:avLst/>
          </a:prstGeom>
          <a:noFill/>
        </p:spPr>
        <p:txBody>
          <a:bodyPr wrap="square" lIns="0" tIns="0" rIns="0" bIns="0" anchor="ctr" anchorCtr="0">
            <a:noAutofit/>
          </a:bodyPr>
          <a:lstStyle/>
          <a:p>
            <a:r>
              <a:rPr lang="pt-BR" sz="1600" dirty="0"/>
              <a:t>Não existe uma abordagem única para priorização de pesquisas.</a:t>
            </a:r>
            <a:endParaRPr lang="en-US" sz="1600" dirty="0"/>
          </a:p>
        </p:txBody>
      </p:sp>
      <p:sp>
        <p:nvSpPr>
          <p:cNvPr id="104" name="TextBox 103">
            <a:extLst>
              <a:ext uri="{FF2B5EF4-FFF2-40B4-BE49-F238E27FC236}">
                <a16:creationId xmlns:a16="http://schemas.microsoft.com/office/drawing/2014/main" id="{517BE505-AA77-A485-C1FE-FFAC919EAEA6}"/>
              </a:ext>
            </a:extLst>
          </p:cNvPr>
          <p:cNvSpPr txBox="1"/>
          <p:nvPr/>
        </p:nvSpPr>
        <p:spPr>
          <a:xfrm>
            <a:off x="358775" y="1769165"/>
            <a:ext cx="518114" cy="833659"/>
          </a:xfrm>
          <a:prstGeom prst="rect">
            <a:avLst/>
          </a:prstGeom>
          <a:noFill/>
        </p:spPr>
        <p:txBody>
          <a:bodyPr wrap="square" lIns="0" tIns="0" rIns="0" bIns="0" anchor="ctr" anchorCtr="0">
            <a:noAutofit/>
          </a:bodyPr>
          <a:lstStyle/>
          <a:p>
            <a:r>
              <a:rPr lang="en-US" sz="2800" dirty="0">
                <a:solidFill>
                  <a:schemeClr val="accent1"/>
                </a:solidFill>
              </a:rPr>
              <a:t>01</a:t>
            </a:r>
            <a:endParaRPr lang="en-US" sz="2800" dirty="0"/>
          </a:p>
        </p:txBody>
      </p:sp>
      <p:cxnSp>
        <p:nvCxnSpPr>
          <p:cNvPr id="105" name="Straight Connector 104">
            <a:extLst>
              <a:ext uri="{FF2B5EF4-FFF2-40B4-BE49-F238E27FC236}">
                <a16:creationId xmlns:a16="http://schemas.microsoft.com/office/drawing/2014/main" id="{17747635-CC44-009B-1D3A-137880E647E4}"/>
              </a:ext>
            </a:extLst>
          </p:cNvPr>
          <p:cNvCxnSpPr>
            <a:cxnSpLocks/>
          </p:cNvCxnSpPr>
          <p:nvPr/>
        </p:nvCxnSpPr>
        <p:spPr>
          <a:xfrm>
            <a:off x="376854" y="1769166"/>
            <a:ext cx="381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390A0327-95FD-E557-51AB-EE8036AC17B8}"/>
              </a:ext>
            </a:extLst>
          </p:cNvPr>
          <p:cNvSpPr txBox="1"/>
          <p:nvPr/>
        </p:nvSpPr>
        <p:spPr>
          <a:xfrm>
            <a:off x="907362" y="2602844"/>
            <a:ext cx="3316770" cy="833685"/>
          </a:xfrm>
          <a:prstGeom prst="rect">
            <a:avLst/>
          </a:prstGeom>
          <a:noFill/>
        </p:spPr>
        <p:txBody>
          <a:bodyPr wrap="square" lIns="0" tIns="0" rIns="0" bIns="0" anchor="ctr" anchorCtr="0">
            <a:noAutofit/>
          </a:bodyPr>
          <a:lstStyle/>
          <a:p>
            <a:r>
              <a:rPr lang="pt-BR" sz="1600" dirty="0"/>
              <a:t>Realizar a priorização de pesquisas de forma efetiva é complexo e desafiador.</a:t>
            </a:r>
            <a:endParaRPr lang="en-US" sz="1600" dirty="0"/>
          </a:p>
        </p:txBody>
      </p:sp>
      <p:sp>
        <p:nvSpPr>
          <p:cNvPr id="115" name="TextBox 114">
            <a:extLst>
              <a:ext uri="{FF2B5EF4-FFF2-40B4-BE49-F238E27FC236}">
                <a16:creationId xmlns:a16="http://schemas.microsoft.com/office/drawing/2014/main" id="{A5F9EC65-6151-316A-6F6B-84998089AEED}"/>
              </a:ext>
            </a:extLst>
          </p:cNvPr>
          <p:cNvSpPr txBox="1"/>
          <p:nvPr/>
        </p:nvSpPr>
        <p:spPr>
          <a:xfrm>
            <a:off x="358775" y="2602845"/>
            <a:ext cx="518114" cy="825745"/>
          </a:xfrm>
          <a:prstGeom prst="rect">
            <a:avLst/>
          </a:prstGeom>
          <a:noFill/>
        </p:spPr>
        <p:txBody>
          <a:bodyPr wrap="square" lIns="0" tIns="0" rIns="0" bIns="0" anchor="ctr" anchorCtr="0">
            <a:noAutofit/>
          </a:bodyPr>
          <a:lstStyle/>
          <a:p>
            <a:r>
              <a:rPr lang="en-US" sz="2800" dirty="0">
                <a:solidFill>
                  <a:schemeClr val="accent1"/>
                </a:solidFill>
              </a:rPr>
              <a:t>02</a:t>
            </a:r>
            <a:endParaRPr lang="en-US" sz="2800" dirty="0"/>
          </a:p>
        </p:txBody>
      </p:sp>
      <p:cxnSp>
        <p:nvCxnSpPr>
          <p:cNvPr id="116" name="Straight Connector 115">
            <a:extLst>
              <a:ext uri="{FF2B5EF4-FFF2-40B4-BE49-F238E27FC236}">
                <a16:creationId xmlns:a16="http://schemas.microsoft.com/office/drawing/2014/main" id="{B6984E60-2B09-7CDF-5019-0436CA4E5848}"/>
              </a:ext>
            </a:extLst>
          </p:cNvPr>
          <p:cNvCxnSpPr>
            <a:cxnSpLocks/>
          </p:cNvCxnSpPr>
          <p:nvPr/>
        </p:nvCxnSpPr>
        <p:spPr>
          <a:xfrm>
            <a:off x="376854" y="2602846"/>
            <a:ext cx="381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F317DCB1-64AF-5341-A028-9835C66F1E5D}"/>
              </a:ext>
            </a:extLst>
          </p:cNvPr>
          <p:cNvSpPr txBox="1"/>
          <p:nvPr/>
        </p:nvSpPr>
        <p:spPr>
          <a:xfrm>
            <a:off x="907361" y="3436530"/>
            <a:ext cx="3316769" cy="833667"/>
          </a:xfrm>
          <a:prstGeom prst="rect">
            <a:avLst/>
          </a:prstGeom>
          <a:noFill/>
        </p:spPr>
        <p:txBody>
          <a:bodyPr wrap="square" lIns="0" tIns="0" rIns="0" bIns="0" anchor="ctr" anchorCtr="0">
            <a:noAutofit/>
          </a:bodyPr>
          <a:lstStyle/>
          <a:p>
            <a:r>
              <a:rPr lang="pt-BR" sz="1600" dirty="0"/>
              <a:t>A documentação transparente do processo aumenta a credibilidade e a aceitabilidade.</a:t>
            </a:r>
            <a:endParaRPr lang="en-US" sz="1600" dirty="0"/>
          </a:p>
        </p:txBody>
      </p:sp>
      <p:sp>
        <p:nvSpPr>
          <p:cNvPr id="123" name="TextBox 122">
            <a:extLst>
              <a:ext uri="{FF2B5EF4-FFF2-40B4-BE49-F238E27FC236}">
                <a16:creationId xmlns:a16="http://schemas.microsoft.com/office/drawing/2014/main" id="{C565AAA4-0B0D-DB29-E1FB-66ED45FEA905}"/>
              </a:ext>
            </a:extLst>
          </p:cNvPr>
          <p:cNvSpPr txBox="1"/>
          <p:nvPr/>
        </p:nvSpPr>
        <p:spPr>
          <a:xfrm>
            <a:off x="358775" y="3436529"/>
            <a:ext cx="518114" cy="833661"/>
          </a:xfrm>
          <a:prstGeom prst="rect">
            <a:avLst/>
          </a:prstGeom>
          <a:noFill/>
        </p:spPr>
        <p:txBody>
          <a:bodyPr wrap="square" lIns="0" tIns="0" rIns="0" bIns="0" anchor="ctr" anchorCtr="0">
            <a:noAutofit/>
          </a:bodyPr>
          <a:lstStyle/>
          <a:p>
            <a:r>
              <a:rPr lang="en-US" sz="2800" dirty="0">
                <a:solidFill>
                  <a:schemeClr val="accent1"/>
                </a:solidFill>
              </a:rPr>
              <a:t>03</a:t>
            </a:r>
            <a:endParaRPr lang="en-US" sz="2800" dirty="0"/>
          </a:p>
        </p:txBody>
      </p:sp>
      <p:cxnSp>
        <p:nvCxnSpPr>
          <p:cNvPr id="124" name="Straight Connector 123">
            <a:extLst>
              <a:ext uri="{FF2B5EF4-FFF2-40B4-BE49-F238E27FC236}">
                <a16:creationId xmlns:a16="http://schemas.microsoft.com/office/drawing/2014/main" id="{8F20CCC9-4A6C-75B3-DF3E-49BEDC6EA1C7}"/>
              </a:ext>
            </a:extLst>
          </p:cNvPr>
          <p:cNvCxnSpPr>
            <a:cxnSpLocks/>
          </p:cNvCxnSpPr>
          <p:nvPr/>
        </p:nvCxnSpPr>
        <p:spPr>
          <a:xfrm>
            <a:off x="376854" y="3436532"/>
            <a:ext cx="381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AFCB7B03-2CC5-D985-3DA7-496469FEC30C}"/>
              </a:ext>
            </a:extLst>
          </p:cNvPr>
          <p:cNvSpPr txBox="1"/>
          <p:nvPr/>
        </p:nvSpPr>
        <p:spPr>
          <a:xfrm>
            <a:off x="907361" y="4270210"/>
            <a:ext cx="3316769" cy="827595"/>
          </a:xfrm>
          <a:prstGeom prst="rect">
            <a:avLst/>
          </a:prstGeom>
          <a:noFill/>
        </p:spPr>
        <p:txBody>
          <a:bodyPr wrap="square" lIns="0" tIns="0" rIns="0" bIns="0" anchor="ctr" anchorCtr="0">
            <a:noAutofit/>
          </a:bodyPr>
          <a:lstStyle/>
          <a:p>
            <a:r>
              <a:rPr lang="pt-BR" sz="1600" dirty="0"/>
              <a:t>Apesar de uma meta multissetorial, o foco continua predominantemente na saúde.</a:t>
            </a:r>
            <a:endParaRPr lang="en-US" sz="1600" dirty="0"/>
          </a:p>
        </p:txBody>
      </p:sp>
      <p:sp>
        <p:nvSpPr>
          <p:cNvPr id="131" name="TextBox 130">
            <a:extLst>
              <a:ext uri="{FF2B5EF4-FFF2-40B4-BE49-F238E27FC236}">
                <a16:creationId xmlns:a16="http://schemas.microsoft.com/office/drawing/2014/main" id="{D73A306E-4591-F5BD-B6BE-6A6E8A374CAE}"/>
              </a:ext>
            </a:extLst>
          </p:cNvPr>
          <p:cNvSpPr txBox="1"/>
          <p:nvPr/>
        </p:nvSpPr>
        <p:spPr>
          <a:xfrm>
            <a:off x="358775" y="4270211"/>
            <a:ext cx="518114" cy="827595"/>
          </a:xfrm>
          <a:prstGeom prst="rect">
            <a:avLst/>
          </a:prstGeom>
          <a:noFill/>
        </p:spPr>
        <p:txBody>
          <a:bodyPr wrap="square" lIns="0" tIns="0" rIns="0" bIns="0" anchor="ctr" anchorCtr="0">
            <a:noAutofit/>
          </a:bodyPr>
          <a:lstStyle/>
          <a:p>
            <a:r>
              <a:rPr lang="en-US" sz="2800" dirty="0">
                <a:solidFill>
                  <a:schemeClr val="accent1"/>
                </a:solidFill>
              </a:rPr>
              <a:t>04</a:t>
            </a:r>
            <a:endParaRPr lang="en-US" sz="2800" dirty="0"/>
          </a:p>
        </p:txBody>
      </p:sp>
      <p:cxnSp>
        <p:nvCxnSpPr>
          <p:cNvPr id="132" name="Straight Connector 131">
            <a:extLst>
              <a:ext uri="{FF2B5EF4-FFF2-40B4-BE49-F238E27FC236}">
                <a16:creationId xmlns:a16="http://schemas.microsoft.com/office/drawing/2014/main" id="{9172E0D8-550D-5967-9FCF-8493859127CA}"/>
              </a:ext>
            </a:extLst>
          </p:cNvPr>
          <p:cNvCxnSpPr>
            <a:cxnSpLocks/>
          </p:cNvCxnSpPr>
          <p:nvPr/>
        </p:nvCxnSpPr>
        <p:spPr>
          <a:xfrm>
            <a:off x="376854" y="4270212"/>
            <a:ext cx="3816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8356A42-E27F-6CB8-6695-066D20219B1E}"/>
              </a:ext>
            </a:extLst>
          </p:cNvPr>
          <p:cNvSpPr txBox="1"/>
          <p:nvPr/>
        </p:nvSpPr>
        <p:spPr>
          <a:xfrm>
            <a:off x="5198824" y="1769166"/>
            <a:ext cx="3316770" cy="851612"/>
          </a:xfrm>
          <a:prstGeom prst="rect">
            <a:avLst/>
          </a:prstGeom>
          <a:noFill/>
        </p:spPr>
        <p:txBody>
          <a:bodyPr wrap="square" lIns="0" tIns="0" rIns="0" bIns="0" anchor="ctr" anchorCtr="0">
            <a:noAutofit/>
          </a:bodyPr>
          <a:lstStyle/>
          <a:p>
            <a:r>
              <a:rPr lang="pt-BR" sz="1600" dirty="0"/>
              <a:t>Um conselho consultivo experiente é um trunfo fundamental.</a:t>
            </a:r>
            <a:endParaRPr lang="en-US" sz="1600" dirty="0"/>
          </a:p>
        </p:txBody>
      </p:sp>
      <p:sp>
        <p:nvSpPr>
          <p:cNvPr id="6" name="TextBox 5">
            <a:extLst>
              <a:ext uri="{FF2B5EF4-FFF2-40B4-BE49-F238E27FC236}">
                <a16:creationId xmlns:a16="http://schemas.microsoft.com/office/drawing/2014/main" id="{C4AF4E5C-F663-8615-3A60-1E85AFCA690F}"/>
              </a:ext>
            </a:extLst>
          </p:cNvPr>
          <p:cNvSpPr txBox="1"/>
          <p:nvPr/>
        </p:nvSpPr>
        <p:spPr>
          <a:xfrm>
            <a:off x="4660899" y="1769165"/>
            <a:ext cx="537441" cy="851567"/>
          </a:xfrm>
          <a:prstGeom prst="rect">
            <a:avLst/>
          </a:prstGeom>
          <a:noFill/>
        </p:spPr>
        <p:txBody>
          <a:bodyPr wrap="square" lIns="0" tIns="0" rIns="0" bIns="0" anchor="ctr" anchorCtr="0">
            <a:noAutofit/>
          </a:bodyPr>
          <a:lstStyle/>
          <a:p>
            <a:r>
              <a:rPr lang="en-US" sz="2800" dirty="0">
                <a:solidFill>
                  <a:schemeClr val="accent1"/>
                </a:solidFill>
              </a:rPr>
              <a:t>05</a:t>
            </a:r>
            <a:endParaRPr lang="en-US" sz="2800" dirty="0"/>
          </a:p>
        </p:txBody>
      </p:sp>
      <p:cxnSp>
        <p:nvCxnSpPr>
          <p:cNvPr id="7" name="Straight Connector 6">
            <a:extLst>
              <a:ext uri="{FF2B5EF4-FFF2-40B4-BE49-F238E27FC236}">
                <a16:creationId xmlns:a16="http://schemas.microsoft.com/office/drawing/2014/main" id="{D61BD909-FF3C-B9C5-4E6B-C407050B63EA}"/>
              </a:ext>
            </a:extLst>
          </p:cNvPr>
          <p:cNvCxnSpPr>
            <a:cxnSpLocks/>
          </p:cNvCxnSpPr>
          <p:nvPr/>
        </p:nvCxnSpPr>
        <p:spPr>
          <a:xfrm>
            <a:off x="4660899" y="1769166"/>
            <a:ext cx="3816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473CD5F-6DE6-6743-A3B8-2DBC52326CC0}"/>
              </a:ext>
            </a:extLst>
          </p:cNvPr>
          <p:cNvSpPr txBox="1"/>
          <p:nvPr/>
        </p:nvSpPr>
        <p:spPr>
          <a:xfrm>
            <a:off x="5198824" y="2602825"/>
            <a:ext cx="3316770" cy="826176"/>
          </a:xfrm>
          <a:prstGeom prst="rect">
            <a:avLst/>
          </a:prstGeom>
          <a:noFill/>
        </p:spPr>
        <p:txBody>
          <a:bodyPr wrap="square" lIns="0" tIns="0" rIns="0" bIns="0" anchor="ctr" anchorCtr="0">
            <a:noAutofit/>
          </a:bodyPr>
          <a:lstStyle/>
          <a:p>
            <a:r>
              <a:rPr lang="pt-BR" sz="1600" dirty="0"/>
              <a:t>Envolver-se e aprender com iniciativas relacionadas é crucial.</a:t>
            </a:r>
            <a:endParaRPr lang="en-US" sz="1600" dirty="0"/>
          </a:p>
        </p:txBody>
      </p:sp>
      <p:sp>
        <p:nvSpPr>
          <p:cNvPr id="9" name="TextBox 8">
            <a:extLst>
              <a:ext uri="{FF2B5EF4-FFF2-40B4-BE49-F238E27FC236}">
                <a16:creationId xmlns:a16="http://schemas.microsoft.com/office/drawing/2014/main" id="{28B7A380-8C1A-8E2C-0594-55B87B284456}"/>
              </a:ext>
            </a:extLst>
          </p:cNvPr>
          <p:cNvSpPr txBox="1"/>
          <p:nvPr/>
        </p:nvSpPr>
        <p:spPr>
          <a:xfrm>
            <a:off x="4660899" y="2620778"/>
            <a:ext cx="537441" cy="815726"/>
          </a:xfrm>
          <a:prstGeom prst="rect">
            <a:avLst/>
          </a:prstGeom>
          <a:noFill/>
        </p:spPr>
        <p:txBody>
          <a:bodyPr wrap="square" lIns="0" tIns="0" rIns="0" bIns="0" anchor="ctr" anchorCtr="0">
            <a:noAutofit/>
          </a:bodyPr>
          <a:lstStyle/>
          <a:p>
            <a:r>
              <a:rPr lang="en-US" sz="2800" dirty="0">
                <a:solidFill>
                  <a:schemeClr val="accent1"/>
                </a:solidFill>
              </a:rPr>
              <a:t>06</a:t>
            </a:r>
            <a:endParaRPr lang="en-US" sz="2800" dirty="0"/>
          </a:p>
        </p:txBody>
      </p:sp>
      <p:cxnSp>
        <p:nvCxnSpPr>
          <p:cNvPr id="11" name="Straight Connector 10">
            <a:extLst>
              <a:ext uri="{FF2B5EF4-FFF2-40B4-BE49-F238E27FC236}">
                <a16:creationId xmlns:a16="http://schemas.microsoft.com/office/drawing/2014/main" id="{46B34D75-A01E-AE5B-5098-FA1A48643B87}"/>
              </a:ext>
            </a:extLst>
          </p:cNvPr>
          <p:cNvCxnSpPr>
            <a:cxnSpLocks/>
          </p:cNvCxnSpPr>
          <p:nvPr/>
        </p:nvCxnSpPr>
        <p:spPr>
          <a:xfrm>
            <a:off x="4660899" y="2602846"/>
            <a:ext cx="381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CFD7C2-E9A4-0CA2-C5D0-9719332548BC}"/>
              </a:ext>
            </a:extLst>
          </p:cNvPr>
          <p:cNvSpPr txBox="1"/>
          <p:nvPr/>
        </p:nvSpPr>
        <p:spPr>
          <a:xfrm>
            <a:off x="5198823" y="3436530"/>
            <a:ext cx="3356017" cy="833660"/>
          </a:xfrm>
          <a:prstGeom prst="rect">
            <a:avLst/>
          </a:prstGeom>
          <a:noFill/>
        </p:spPr>
        <p:txBody>
          <a:bodyPr wrap="square" lIns="0" tIns="0" rIns="0" bIns="0" anchor="ctr" anchorCtr="0">
            <a:noAutofit/>
          </a:bodyPr>
          <a:lstStyle/>
          <a:p>
            <a:r>
              <a:rPr lang="pt-BR" sz="1600" dirty="0"/>
              <a:t>Envolver financiadores é fundamental para garantir a sustentabilidade.</a:t>
            </a:r>
            <a:endParaRPr lang="en-US" sz="1600" dirty="0"/>
          </a:p>
        </p:txBody>
      </p:sp>
      <p:sp>
        <p:nvSpPr>
          <p:cNvPr id="13" name="TextBox 12">
            <a:extLst>
              <a:ext uri="{FF2B5EF4-FFF2-40B4-BE49-F238E27FC236}">
                <a16:creationId xmlns:a16="http://schemas.microsoft.com/office/drawing/2014/main" id="{183BE7B4-A93E-FA1E-DBF1-72C353A0AEC5}"/>
              </a:ext>
            </a:extLst>
          </p:cNvPr>
          <p:cNvSpPr txBox="1"/>
          <p:nvPr/>
        </p:nvSpPr>
        <p:spPr>
          <a:xfrm>
            <a:off x="4660899" y="3436530"/>
            <a:ext cx="537441" cy="833660"/>
          </a:xfrm>
          <a:prstGeom prst="rect">
            <a:avLst/>
          </a:prstGeom>
          <a:noFill/>
        </p:spPr>
        <p:txBody>
          <a:bodyPr wrap="square" lIns="0" tIns="0" rIns="0" bIns="0" anchor="ctr" anchorCtr="0">
            <a:noAutofit/>
          </a:bodyPr>
          <a:lstStyle/>
          <a:p>
            <a:r>
              <a:rPr lang="en-US" sz="2800" dirty="0">
                <a:solidFill>
                  <a:schemeClr val="accent1"/>
                </a:solidFill>
              </a:rPr>
              <a:t>07</a:t>
            </a:r>
            <a:endParaRPr lang="en-US" sz="2800" dirty="0"/>
          </a:p>
        </p:txBody>
      </p:sp>
      <p:cxnSp>
        <p:nvCxnSpPr>
          <p:cNvPr id="14" name="Straight Connector 13">
            <a:extLst>
              <a:ext uri="{FF2B5EF4-FFF2-40B4-BE49-F238E27FC236}">
                <a16:creationId xmlns:a16="http://schemas.microsoft.com/office/drawing/2014/main" id="{616159DB-A186-0B53-71C7-556B256CB876}"/>
              </a:ext>
            </a:extLst>
          </p:cNvPr>
          <p:cNvCxnSpPr>
            <a:cxnSpLocks/>
          </p:cNvCxnSpPr>
          <p:nvPr/>
        </p:nvCxnSpPr>
        <p:spPr>
          <a:xfrm>
            <a:off x="4660899" y="3436532"/>
            <a:ext cx="38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9A48DA-A378-3909-5BEF-3308B0654D88}"/>
              </a:ext>
            </a:extLst>
          </p:cNvPr>
          <p:cNvCxnSpPr>
            <a:cxnSpLocks/>
          </p:cNvCxnSpPr>
          <p:nvPr/>
        </p:nvCxnSpPr>
        <p:spPr>
          <a:xfrm>
            <a:off x="376854" y="5105737"/>
            <a:ext cx="38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124482-5E50-FE0D-73A1-AA6ED8737C3F}"/>
              </a:ext>
            </a:extLst>
          </p:cNvPr>
          <p:cNvCxnSpPr>
            <a:cxnSpLocks/>
          </p:cNvCxnSpPr>
          <p:nvPr/>
        </p:nvCxnSpPr>
        <p:spPr>
          <a:xfrm>
            <a:off x="4660899" y="4270190"/>
            <a:ext cx="3816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950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D2-CAD9-98DD-C341-1D3C3FBCF2A7}"/>
              </a:ext>
            </a:extLst>
          </p:cNvPr>
          <p:cNvSpPr>
            <a:spLocks noGrp="1"/>
          </p:cNvSpPr>
          <p:nvPr>
            <p:ph type="ctrTitle"/>
          </p:nvPr>
        </p:nvSpPr>
        <p:spPr>
          <a:xfrm>
            <a:off x="358775" y="358776"/>
            <a:ext cx="8424863" cy="1342206"/>
          </a:xfrm>
        </p:spPr>
        <p:txBody>
          <a:bodyPr/>
          <a:lstStyle/>
          <a:p>
            <a:r>
              <a:rPr lang="en-US" dirty="0" err="1"/>
              <a:t>Agradecimentos</a:t>
            </a:r>
            <a:endParaRPr lang="en-US" dirty="0"/>
          </a:p>
        </p:txBody>
      </p:sp>
      <p:sp>
        <p:nvSpPr>
          <p:cNvPr id="6" name="Subtitle 5">
            <a:extLst>
              <a:ext uri="{FF2B5EF4-FFF2-40B4-BE49-F238E27FC236}">
                <a16:creationId xmlns:a16="http://schemas.microsoft.com/office/drawing/2014/main" id="{8BD15B0F-2CE6-1250-CC5A-175FBF6CBAD1}"/>
              </a:ext>
            </a:extLst>
          </p:cNvPr>
          <p:cNvSpPr>
            <a:spLocks noGrp="1"/>
          </p:cNvSpPr>
          <p:nvPr>
            <p:ph type="subTitle" idx="1"/>
          </p:nvPr>
        </p:nvSpPr>
        <p:spPr>
          <a:xfrm>
            <a:off x="358775" y="1700214"/>
            <a:ext cx="8424863" cy="3384549"/>
          </a:xfrm>
        </p:spPr>
        <p:txBody>
          <a:bodyPr numCol="1" spcCol="144000" anchor="b" anchorCtr="0">
            <a:noAutofit/>
          </a:bodyPr>
          <a:lstStyle/>
          <a:p>
            <a:pPr>
              <a:lnSpc>
                <a:spcPct val="100000"/>
              </a:lnSpc>
            </a:pPr>
            <a:r>
              <a:rPr lang="en-US" sz="800" b="1" dirty="0" err="1">
                <a:solidFill>
                  <a:schemeClr val="accent1"/>
                </a:solidFill>
              </a:rPr>
              <a:t>Liderança</a:t>
            </a:r>
            <a:r>
              <a:rPr lang="en-US" sz="800" b="1" dirty="0">
                <a:solidFill>
                  <a:schemeClr val="accent1"/>
                </a:solidFill>
              </a:rPr>
              <a:t> e </a:t>
            </a:r>
            <a:r>
              <a:rPr lang="en-US" sz="800" b="1" dirty="0" err="1">
                <a:solidFill>
                  <a:schemeClr val="accent1"/>
                </a:solidFill>
              </a:rPr>
              <a:t>Coordenação</a:t>
            </a:r>
            <a:endParaRPr lang="en-US" sz="800" dirty="0"/>
          </a:p>
          <a:p>
            <a:pPr>
              <a:lnSpc>
                <a:spcPct val="100000"/>
              </a:lnSpc>
            </a:pPr>
            <a:r>
              <a:rPr lang="pt-BR" sz="700" dirty="0"/>
              <a:t>A Agenda Global de Pesquisa sobre Tradução do Conhecimento e Políticas Informadas por Evidências foi desenvolvida pelo Departamento de Pesquisa em Saúde da OMS, sob a liderança estratégica geral e supervisão técnica de John </a:t>
            </a:r>
            <a:r>
              <a:rPr lang="pt-BR" sz="700" dirty="0" err="1"/>
              <a:t>Reeder</a:t>
            </a:r>
            <a:r>
              <a:rPr lang="pt-BR" sz="700" dirty="0"/>
              <a:t>, Diretor do Departamento de Pesquisa em Saúde, Sede da OMS, em Genebra, dentro da Divisão Científica da OMS, sob a direção de Jeremy </a:t>
            </a:r>
            <a:r>
              <a:rPr lang="pt-BR" sz="700" dirty="0" err="1"/>
              <a:t>Farrar</a:t>
            </a:r>
            <a:r>
              <a:rPr lang="pt-BR" sz="700" dirty="0"/>
              <a:t>. Liderança e coordenação técnica: Tanja </a:t>
            </a:r>
            <a:r>
              <a:rPr lang="pt-BR" sz="700" dirty="0" err="1"/>
              <a:t>Kuchenmüller</a:t>
            </a:r>
            <a:r>
              <a:rPr lang="pt-BR" sz="700" dirty="0"/>
              <a:t>, Chefe da Unidade, e </a:t>
            </a:r>
            <a:r>
              <a:rPr lang="pt-BR" sz="700" dirty="0" err="1"/>
              <a:t>Bastien</a:t>
            </a:r>
            <a:r>
              <a:rPr lang="pt-BR" sz="700" dirty="0"/>
              <a:t> </a:t>
            </a:r>
            <a:r>
              <a:rPr lang="pt-BR" sz="700" dirty="0" err="1"/>
              <a:t>Kolt</a:t>
            </a:r>
            <a:r>
              <a:rPr lang="pt-BR" sz="700" dirty="0"/>
              <a:t>, Oficial Técnico da Unidade de Evidências para Políticas e Impacto.</a:t>
            </a:r>
            <a:endParaRPr lang="en-US" sz="700" dirty="0"/>
          </a:p>
          <a:p>
            <a:pPr>
              <a:lnSpc>
                <a:spcPct val="100000"/>
              </a:lnSpc>
            </a:pPr>
            <a:endParaRPr lang="en-US" sz="700" dirty="0"/>
          </a:p>
          <a:p>
            <a:pPr>
              <a:lnSpc>
                <a:spcPct val="100000"/>
              </a:lnSpc>
            </a:pPr>
            <a:r>
              <a:rPr lang="en-US" sz="800" b="1" dirty="0" err="1">
                <a:solidFill>
                  <a:schemeClr val="accent1"/>
                </a:solidFill>
              </a:rPr>
              <a:t>Secretaria</a:t>
            </a:r>
            <a:r>
              <a:rPr lang="en-US" sz="800" b="1" dirty="0">
                <a:solidFill>
                  <a:schemeClr val="accent1"/>
                </a:solidFill>
              </a:rPr>
              <a:t> de EIDM </a:t>
            </a:r>
            <a:r>
              <a:rPr lang="en-US" sz="800" b="1" dirty="0" err="1">
                <a:solidFill>
                  <a:schemeClr val="accent1"/>
                </a:solidFill>
              </a:rPr>
              <a:t>na</a:t>
            </a:r>
            <a:r>
              <a:rPr lang="en-US" sz="800" b="1" dirty="0">
                <a:solidFill>
                  <a:schemeClr val="accent1"/>
                </a:solidFill>
              </a:rPr>
              <a:t> OMS</a:t>
            </a:r>
          </a:p>
          <a:p>
            <a:pPr>
              <a:lnSpc>
                <a:spcPct val="100000"/>
              </a:lnSpc>
            </a:pPr>
            <a:r>
              <a:rPr lang="en-US" sz="700" dirty="0"/>
              <a:t>Bastien Kolt, Davi Romão, Elena Egorova, Eti Rajwar, Mandip Aujla, Marcela Velez, Mareike Günther, Matthias Helble, Rahim Azami, Sarah Shanks, Simona Melki, Stefano Burzo, Tanja </a:t>
            </a:r>
            <a:r>
              <a:rPr lang="en-US" sz="700" dirty="0" err="1"/>
              <a:t>Kuchenmüller</a:t>
            </a:r>
            <a:r>
              <a:rPr lang="en-US" sz="700" dirty="0"/>
              <a:t>, Verónica Osorio</a:t>
            </a:r>
          </a:p>
          <a:p>
            <a:pPr>
              <a:lnSpc>
                <a:spcPct val="100000"/>
              </a:lnSpc>
            </a:pPr>
            <a:endParaRPr lang="en-US" sz="700" dirty="0"/>
          </a:p>
          <a:p>
            <a:pPr>
              <a:lnSpc>
                <a:spcPct val="100000"/>
              </a:lnSpc>
            </a:pPr>
            <a:r>
              <a:rPr lang="en-US" sz="800" b="1" dirty="0" err="1">
                <a:solidFill>
                  <a:schemeClr val="accent1"/>
                </a:solidFill>
              </a:rPr>
              <a:t>Sede</a:t>
            </a:r>
            <a:r>
              <a:rPr lang="en-US" sz="800" b="1" dirty="0">
                <a:solidFill>
                  <a:schemeClr val="accent1"/>
                </a:solidFill>
              </a:rPr>
              <a:t> da OMS </a:t>
            </a:r>
          </a:p>
          <a:p>
            <a:pPr>
              <a:lnSpc>
                <a:spcPct val="100000"/>
              </a:lnSpc>
            </a:pPr>
            <a:r>
              <a:rPr lang="en-US" sz="700" dirty="0"/>
              <a:t>Carlos Johan </a:t>
            </a:r>
            <a:r>
              <a:rPr lang="en-US" sz="700" dirty="0" err="1"/>
              <a:t>Streijffert</a:t>
            </a:r>
            <a:r>
              <a:rPr lang="en-US" sz="700" dirty="0"/>
              <a:t>, Chad Centner, Christian Schweizer, Elisabetta Dessi, Garry Aslanyan, Helene </a:t>
            </a:r>
            <a:r>
              <a:rPr lang="en-US" sz="700" dirty="0" err="1"/>
              <a:t>Dufays</a:t>
            </a:r>
            <a:r>
              <a:rPr lang="en-US" sz="700" dirty="0"/>
              <a:t>, Jeremy Farrar, John Reeder, Jorge Alvarez, Katherine Littler, Maria (Marisol) </a:t>
            </a:r>
            <a:r>
              <a:rPr lang="en-US" sz="700" dirty="0" err="1"/>
              <a:t>Guraiib</a:t>
            </a:r>
            <a:r>
              <a:rPr lang="en-US" sz="700" dirty="0"/>
              <a:t>, Nina </a:t>
            </a:r>
            <a:r>
              <a:rPr lang="en-US" sz="700" dirty="0" err="1"/>
              <a:t>Bretori</a:t>
            </a:r>
            <a:r>
              <a:rPr lang="en-US" sz="700" dirty="0"/>
              <a:t>, Silvia </a:t>
            </a:r>
            <a:r>
              <a:rPr lang="en-US" sz="700" dirty="0" err="1"/>
              <a:t>Bertagnolio</a:t>
            </a:r>
            <a:endParaRPr lang="en-US" sz="700" dirty="0"/>
          </a:p>
          <a:p>
            <a:pPr>
              <a:lnSpc>
                <a:spcPct val="100000"/>
              </a:lnSpc>
            </a:pPr>
            <a:endParaRPr lang="en-US" sz="700" dirty="0"/>
          </a:p>
          <a:p>
            <a:pPr>
              <a:lnSpc>
                <a:spcPct val="100000"/>
              </a:lnSpc>
            </a:pPr>
            <a:r>
              <a:rPr lang="en-US" sz="800" b="1" dirty="0" err="1">
                <a:solidFill>
                  <a:schemeClr val="accent1"/>
                </a:solidFill>
              </a:rPr>
              <a:t>Escritórios</a:t>
            </a:r>
            <a:r>
              <a:rPr lang="en-US" sz="800" b="1" dirty="0">
                <a:solidFill>
                  <a:schemeClr val="accent1"/>
                </a:solidFill>
              </a:rPr>
              <a:t> </a:t>
            </a:r>
            <a:r>
              <a:rPr lang="en-US" sz="800" b="1" dirty="0" err="1">
                <a:solidFill>
                  <a:schemeClr val="accent1"/>
                </a:solidFill>
              </a:rPr>
              <a:t>regionais</a:t>
            </a:r>
            <a:r>
              <a:rPr lang="en-US" sz="800" b="1" dirty="0">
                <a:solidFill>
                  <a:schemeClr val="accent1"/>
                </a:solidFill>
              </a:rPr>
              <a:t> da OMS</a:t>
            </a:r>
          </a:p>
          <a:p>
            <a:pPr>
              <a:lnSpc>
                <a:spcPct val="100000"/>
              </a:lnSpc>
            </a:pPr>
            <a:r>
              <a:rPr lang="en-US" sz="700" dirty="0"/>
              <a:t>Malika Tamim, Marge </a:t>
            </a:r>
            <a:r>
              <a:rPr lang="en-US" sz="700" dirty="0" err="1"/>
              <a:t>Reinap</a:t>
            </a:r>
            <a:r>
              <a:rPr lang="en-US" sz="700" dirty="0"/>
              <a:t>, Mehrnaz </a:t>
            </a:r>
            <a:r>
              <a:rPr lang="en-US" sz="700" dirty="0" err="1"/>
              <a:t>Kheirandish</a:t>
            </a:r>
            <a:r>
              <a:rPr lang="en-US" sz="700" dirty="0"/>
              <a:t>, Mengji Chen, Ludovic Reveiz, Takana (Mary) Moyana</a:t>
            </a:r>
          </a:p>
          <a:p>
            <a:pPr>
              <a:lnSpc>
                <a:spcPct val="100000"/>
              </a:lnSpc>
            </a:pPr>
            <a:endParaRPr lang="en-US" sz="700" dirty="0"/>
          </a:p>
          <a:p>
            <a:pPr>
              <a:lnSpc>
                <a:spcPct val="100000"/>
              </a:lnSpc>
            </a:pPr>
            <a:r>
              <a:rPr lang="en-US" sz="800" b="1" dirty="0" err="1">
                <a:solidFill>
                  <a:schemeClr val="accent1"/>
                </a:solidFill>
              </a:rPr>
              <a:t>Comitê</a:t>
            </a:r>
            <a:r>
              <a:rPr lang="en-US" sz="800" b="1" dirty="0">
                <a:solidFill>
                  <a:schemeClr val="accent1"/>
                </a:solidFill>
              </a:rPr>
              <a:t> </a:t>
            </a:r>
            <a:r>
              <a:rPr lang="en-US" sz="800" b="1" dirty="0" err="1">
                <a:solidFill>
                  <a:schemeClr val="accent1"/>
                </a:solidFill>
              </a:rPr>
              <a:t>Consultivo</a:t>
            </a:r>
            <a:endParaRPr lang="en-US" sz="800" b="1" dirty="0">
              <a:solidFill>
                <a:schemeClr val="accent1"/>
              </a:solidFill>
            </a:endParaRPr>
          </a:p>
          <a:p>
            <a:pPr>
              <a:lnSpc>
                <a:spcPct val="100000"/>
              </a:lnSpc>
            </a:pPr>
            <a:r>
              <a:rPr lang="en-US" sz="700" dirty="0"/>
              <a:t>Ahmed </a:t>
            </a:r>
            <a:r>
              <a:rPr lang="en-US" sz="700" dirty="0" err="1"/>
              <a:t>Mandil</a:t>
            </a:r>
            <a:r>
              <a:rPr lang="en-US" sz="700" dirty="0"/>
              <a:t>, Annette Boaz, Daniel F Patiño-Lugo, Howard White, Jesse </a:t>
            </a:r>
            <a:r>
              <a:rPr lang="en-US" sz="700" dirty="0" err="1"/>
              <a:t>Uneke</a:t>
            </a:r>
            <a:r>
              <a:rPr lang="en-US" sz="700" dirty="0"/>
              <a:t>, Laurenz </a:t>
            </a:r>
            <a:r>
              <a:rPr lang="en-US" sz="700" dirty="0" err="1"/>
              <a:t>Mahlanza</a:t>
            </a:r>
            <a:r>
              <a:rPr lang="en-US" sz="700" dirty="0"/>
              <a:t>-Langer, Miriam Orcutt, Robert F Terry, Sally Green, Sarah </a:t>
            </a:r>
            <a:r>
              <a:rPr lang="en-US" sz="700" dirty="0" err="1"/>
              <a:t>Charnaud</a:t>
            </a:r>
            <a:r>
              <a:rPr lang="en-US" sz="700" dirty="0"/>
              <a:t>, Somsak </a:t>
            </a:r>
            <a:r>
              <a:rPr lang="en-US" sz="700" dirty="0" err="1"/>
              <a:t>Chunharas</a:t>
            </a:r>
            <a:r>
              <a:rPr lang="en-US" sz="700" dirty="0"/>
              <a:t>, Tarang Sharma, Tikki </a:t>
            </a:r>
            <a:r>
              <a:rPr lang="en-US" sz="700" dirty="0" err="1"/>
              <a:t>Pangestu</a:t>
            </a:r>
            <a:r>
              <a:rPr lang="en-US" sz="700" dirty="0"/>
              <a:t>; Temporary members: Amina </a:t>
            </a:r>
            <a:r>
              <a:rPr lang="en-US" sz="700" dirty="0" err="1"/>
              <a:t>Haouala</a:t>
            </a:r>
            <a:r>
              <a:rPr lang="en-US" sz="700" dirty="0"/>
              <a:t>, Jan Minx</a:t>
            </a:r>
          </a:p>
          <a:p>
            <a:pPr>
              <a:lnSpc>
                <a:spcPct val="100000"/>
              </a:lnSpc>
            </a:pPr>
            <a:endParaRPr lang="en-US" sz="700" dirty="0"/>
          </a:p>
          <a:p>
            <a:pPr>
              <a:lnSpc>
                <a:spcPct val="100000"/>
              </a:lnSpc>
            </a:pPr>
            <a:r>
              <a:rPr lang="en-US" sz="800" b="1" dirty="0" err="1">
                <a:solidFill>
                  <a:schemeClr val="accent1"/>
                </a:solidFill>
              </a:rPr>
              <a:t>Contribuidores</a:t>
            </a:r>
            <a:r>
              <a:rPr lang="en-US" sz="800" b="1" dirty="0">
                <a:solidFill>
                  <a:schemeClr val="accent1"/>
                </a:solidFill>
              </a:rPr>
              <a:t> e </a:t>
            </a:r>
            <a:r>
              <a:rPr lang="en-US" sz="800" b="1" dirty="0" err="1">
                <a:solidFill>
                  <a:schemeClr val="accent1"/>
                </a:solidFill>
              </a:rPr>
              <a:t>revisores</a:t>
            </a:r>
            <a:r>
              <a:rPr lang="en-US" sz="800" b="1" dirty="0">
                <a:solidFill>
                  <a:schemeClr val="accent1"/>
                </a:solidFill>
              </a:rPr>
              <a:t> </a:t>
            </a:r>
            <a:r>
              <a:rPr lang="en-US" sz="800" b="1" dirty="0" err="1">
                <a:solidFill>
                  <a:schemeClr val="accent1"/>
                </a:solidFill>
              </a:rPr>
              <a:t>individuais</a:t>
            </a:r>
            <a:endParaRPr lang="en-US" sz="800" b="1" dirty="0">
              <a:solidFill>
                <a:schemeClr val="accent1"/>
              </a:solidFill>
            </a:endParaRPr>
          </a:p>
          <a:p>
            <a:pPr>
              <a:lnSpc>
                <a:spcPct val="100000"/>
              </a:lnSpc>
            </a:pPr>
            <a:r>
              <a:rPr lang="en-US" sz="700" dirty="0"/>
              <a:t>Angela Bednarek, Angéline Blanc-Serre, Antonina </a:t>
            </a:r>
            <a:r>
              <a:rPr lang="en-US" sz="700" dirty="0" err="1"/>
              <a:t>Semkina</a:t>
            </a:r>
            <a:r>
              <a:rPr lang="en-US" sz="700" dirty="0"/>
              <a:t>, Cristián Mansilla, Kathryn Oliver, Mona Nasser, Promise Nduku, Sandra Leone, Vanessa Gubert</a:t>
            </a:r>
          </a:p>
          <a:p>
            <a:pPr>
              <a:lnSpc>
                <a:spcPct val="100000"/>
              </a:lnSpc>
            </a:pPr>
            <a:endParaRPr lang="en-US" sz="700" dirty="0"/>
          </a:p>
          <a:p>
            <a:pPr>
              <a:lnSpc>
                <a:spcPct val="100000"/>
              </a:lnSpc>
            </a:pPr>
            <a:r>
              <a:rPr lang="pt-BR" sz="800" b="1" dirty="0">
                <a:solidFill>
                  <a:schemeClr val="accent1"/>
                </a:solidFill>
              </a:rPr>
              <a:t>Especialistas envolvidos no processo consultivo</a:t>
            </a:r>
            <a:endParaRPr lang="en-US" sz="800" b="1" dirty="0">
              <a:solidFill>
                <a:schemeClr val="accent1"/>
              </a:solidFill>
            </a:endParaRPr>
          </a:p>
          <a:p>
            <a:pPr>
              <a:lnSpc>
                <a:spcPct val="100000"/>
              </a:lnSpc>
            </a:pPr>
            <a:r>
              <a:rPr lang="en-US" sz="700" dirty="0"/>
              <a:t>Ademola Adelekan, Ahmad Ozair, </a:t>
            </a:r>
            <a:r>
              <a:rPr lang="en-US" sz="700" dirty="0" err="1"/>
              <a:t>Ahtisham</a:t>
            </a:r>
            <a:r>
              <a:rPr lang="en-US" sz="700" dirty="0"/>
              <a:t> Younas, Akinyemi Akanni, Alice Jones Bartoli, Alison Hoens, Anne Roca, Asma </a:t>
            </a:r>
            <a:r>
              <a:rPr lang="en-US" sz="700" dirty="0" err="1"/>
              <a:t>Abdelgafar</a:t>
            </a:r>
            <a:r>
              <a:rPr lang="en-US" sz="700" dirty="0"/>
              <a:t> Osman </a:t>
            </a:r>
            <a:r>
              <a:rPr lang="en-US" sz="700" dirty="0" err="1"/>
              <a:t>Mohamedsharif</a:t>
            </a:r>
            <a:r>
              <a:rPr lang="en-US" sz="700" dirty="0"/>
              <a:t>, </a:t>
            </a:r>
            <a:r>
              <a:rPr lang="en-US" sz="700" dirty="0" err="1"/>
              <a:t>Aunima</a:t>
            </a:r>
            <a:r>
              <a:rPr lang="en-US" sz="700" dirty="0"/>
              <a:t> R Bhuiya, Austen El-Osta, Basavaraj </a:t>
            </a:r>
            <a:r>
              <a:rPr lang="en-US" sz="700" dirty="0" err="1"/>
              <a:t>Poojar</a:t>
            </a:r>
            <a:r>
              <a:rPr lang="en-US" sz="700" dirty="0"/>
              <a:t>, Beatriz Paulina Ayala Quintanilla, Bonnie Keith, Brian Mutebi, Chiang Kuan Yu, Christine Fahim, Davina Ghersi, Deborah Denman, Diane </a:t>
            </a:r>
            <a:r>
              <a:rPr lang="en-US" sz="700" dirty="0" err="1"/>
              <a:t>Woei</a:t>
            </a:r>
            <a:r>
              <a:rPr lang="en-US" sz="700" dirty="0"/>
              <a:t>-Quan Chong, Donald T. Simeon, Duaa Suliman, Eka </a:t>
            </a:r>
            <a:r>
              <a:rPr lang="en-US" sz="700" dirty="0" err="1"/>
              <a:t>Paatashvili</a:t>
            </a:r>
            <a:r>
              <a:rPr lang="en-US" sz="700" dirty="0"/>
              <a:t>, Elaine Toomey, Elham </a:t>
            </a:r>
            <a:r>
              <a:rPr lang="en-US" sz="700" dirty="0" err="1"/>
              <a:t>Ahmadnezhad</a:t>
            </a:r>
            <a:r>
              <a:rPr lang="en-US" sz="700" dirty="0"/>
              <a:t>, Emma Feeny, Emma Ruhle, Ermias </a:t>
            </a:r>
            <a:r>
              <a:rPr lang="en-US" sz="700" dirty="0" err="1"/>
              <a:t>Woldie</a:t>
            </a:r>
            <a:r>
              <a:rPr lang="en-US" sz="700" dirty="0"/>
              <a:t> </a:t>
            </a:r>
            <a:r>
              <a:rPr lang="en-US" sz="700" dirty="0" err="1"/>
              <a:t>Amerga</a:t>
            </a:r>
            <a:r>
              <a:rPr lang="en-US" sz="700" dirty="0"/>
              <a:t>, Evelina Chapman, </a:t>
            </a:r>
            <a:r>
              <a:rPr lang="en-US" sz="700" dirty="0" err="1"/>
              <a:t>Firmaye</a:t>
            </a:r>
            <a:r>
              <a:rPr lang="en-US" sz="700" dirty="0"/>
              <a:t> Bogale Wolde, Francisco Becerra, Frederik Felix Carvalho Dejonghe, Gabrielle Chicoine, </a:t>
            </a:r>
            <a:r>
              <a:rPr lang="en-US" sz="700" dirty="0" err="1"/>
              <a:t>Haniye</a:t>
            </a:r>
            <a:r>
              <a:rPr lang="en-US" sz="700" dirty="0"/>
              <a:t> Sadat Sajadi, </a:t>
            </a:r>
            <a:r>
              <a:rPr lang="en-US" sz="700" dirty="0" err="1"/>
              <a:t>Hayfaa</a:t>
            </a:r>
            <a:r>
              <a:rPr lang="en-US" sz="700" dirty="0"/>
              <a:t> A Wahabi, Heba Hussein, Issiaka Sombie, Iti Seth, Jacklyne </a:t>
            </a:r>
            <a:r>
              <a:rPr lang="en-US" sz="700" dirty="0" err="1"/>
              <a:t>Ashubwe</a:t>
            </a:r>
            <a:r>
              <a:rPr lang="en-US" sz="700" dirty="0"/>
              <a:t>, James </a:t>
            </a:r>
            <a:r>
              <a:rPr lang="en-US" sz="700" dirty="0" err="1"/>
              <a:t>Georgalakis</a:t>
            </a:r>
            <a:r>
              <a:rPr lang="en-US" sz="700" dirty="0"/>
              <a:t>, Jane Cloke, Jennifer Callaghan-Koru, Jennifer Taylor Scott, Jill </a:t>
            </a:r>
            <a:r>
              <a:rPr lang="en-US" sz="700" dirty="0" err="1"/>
              <a:t>Keesbury</a:t>
            </a:r>
            <a:r>
              <a:rPr lang="en-US" sz="700" dirty="0"/>
              <a:t>, Joanne Arcand, Kathleen M. Murphy, Kathryn Oliver, Katrina Plamondon, </a:t>
            </a:r>
            <a:r>
              <a:rPr lang="en-US" sz="700" dirty="0" err="1"/>
              <a:t>Kaymarlin</a:t>
            </a:r>
            <a:r>
              <a:rPr lang="en-US" sz="700" dirty="0"/>
              <a:t> Govender, Khin Thet Wai, </a:t>
            </a:r>
            <a:r>
              <a:rPr lang="en-US" sz="700" dirty="0" err="1"/>
              <a:t>Korfii</a:t>
            </a:r>
            <a:r>
              <a:rPr lang="en-US" sz="700" dirty="0"/>
              <a:t> </a:t>
            </a:r>
            <a:r>
              <a:rPr lang="en-US" sz="700" dirty="0" err="1"/>
              <a:t>Uebari</a:t>
            </a:r>
            <a:r>
              <a:rPr lang="en-US" sz="700" dirty="0"/>
              <a:t>, Laura Boeira, Leyanna Susan George, Linda </a:t>
            </a:r>
            <a:r>
              <a:rPr lang="en-US" sz="700" dirty="0" err="1"/>
              <a:t>Nyanchoka</a:t>
            </a:r>
            <a:r>
              <a:rPr lang="en-US" sz="700" dirty="0"/>
              <a:t>, Lis Cardoso Marinho Medeiros, Lucy Kühn-Barrientos, Luke Wolfenden, Maher Titi, </a:t>
            </a:r>
            <a:r>
              <a:rPr lang="en-US" sz="700" dirty="0" err="1"/>
              <a:t>Mamuye</a:t>
            </a:r>
            <a:r>
              <a:rPr lang="en-US" sz="700" dirty="0"/>
              <a:t> Hadis Tefera, Marcela Morales Hidalgo, Maria Carrasco Espinosa, Maria Paola De Salvo, Marie Grace Sandra </a:t>
            </a:r>
            <a:r>
              <a:rPr lang="en-US" sz="700" dirty="0" err="1"/>
              <a:t>Musabwasoni</a:t>
            </a:r>
            <a:r>
              <a:rPr lang="en-US" sz="700" dirty="0"/>
              <a:t>, Maritsa Carla De Bortoli, Mark Leys, Maureen Dobbins, Melanie Barwick, Melinda </a:t>
            </a:r>
            <a:r>
              <a:rPr lang="en-US" sz="700" dirty="0" err="1"/>
              <a:t>Craike</a:t>
            </a:r>
            <a:r>
              <a:rPr lang="en-US" sz="700" dirty="0"/>
              <a:t>, Meow Keong Thong, Michela Tinelli, Mohammed Alkhaldi, </a:t>
            </a:r>
            <a:r>
              <a:rPr lang="en-US" sz="700" dirty="0" err="1"/>
              <a:t>Moirah</a:t>
            </a:r>
            <a:r>
              <a:rPr lang="en-US" sz="700" dirty="0"/>
              <a:t> Ellen, </a:t>
            </a:r>
            <a:r>
              <a:rPr lang="en-US" sz="700" dirty="0" err="1"/>
              <a:t>Mwemezi</a:t>
            </a:r>
            <a:r>
              <a:rPr lang="en-US" sz="700" dirty="0"/>
              <a:t> </a:t>
            </a:r>
            <a:r>
              <a:rPr lang="en-US" sz="700" dirty="0" err="1"/>
              <a:t>Rwiza</a:t>
            </a:r>
            <a:r>
              <a:rPr lang="en-US" sz="700" dirty="0"/>
              <a:t>, Nannan Shi, Nasreen </a:t>
            </a:r>
            <a:r>
              <a:rPr lang="en-US" sz="700" dirty="0" err="1"/>
              <a:t>Jessani</a:t>
            </a:r>
            <a:r>
              <a:rPr lang="en-US" sz="700" dirty="0"/>
              <a:t>, Natalie Messerli, Nidhi Khurana, Nuhu Amin, Nulu Nanono, Ousmane Ouedraogo, Paula Christen, Piyusha Majumdar, Qi Wang, Rachel Clark, Rachel Sutherland, Ranin M. Soliman, </a:t>
            </a:r>
            <a:r>
              <a:rPr lang="en-US" sz="700" dirty="0" err="1"/>
              <a:t>Raywat</a:t>
            </a:r>
            <a:r>
              <a:rPr lang="en-US" sz="700" dirty="0"/>
              <a:t> </a:t>
            </a:r>
            <a:r>
              <a:rPr lang="en-US" sz="700" dirty="0" err="1"/>
              <a:t>Deonandan</a:t>
            </a:r>
            <a:r>
              <a:rPr lang="en-US" sz="700" dirty="0"/>
              <a:t>, Reinalda Mbasogo, Rose N. </a:t>
            </a:r>
            <a:r>
              <a:rPr lang="en-US" sz="700" dirty="0" err="1"/>
              <a:t>Oronje</a:t>
            </a:r>
            <a:r>
              <a:rPr lang="en-US" sz="700" dirty="0"/>
              <a:t>, Rose Wilcher, Rowena Hill, Rui Dang, Ruth Cornick, Ruth Steward, Ruwaida M. Salem, Sabine Van </a:t>
            </a:r>
            <a:r>
              <a:rPr lang="en-US" sz="700" dirty="0" err="1"/>
              <a:t>Elsland</a:t>
            </a:r>
            <a:r>
              <a:rPr lang="en-US" sz="700" dirty="0"/>
              <a:t>, Sabit </a:t>
            </a:r>
            <a:r>
              <a:rPr lang="en-US" sz="700" dirty="0" err="1"/>
              <a:t>Ababor</a:t>
            </a:r>
            <a:r>
              <a:rPr lang="en-US" sz="700" dirty="0"/>
              <a:t> </a:t>
            </a:r>
            <a:r>
              <a:rPr lang="en-US" sz="700" dirty="0" err="1"/>
              <a:t>Ababulgu</a:t>
            </a:r>
            <a:r>
              <a:rPr lang="en-US" sz="700" dirty="0"/>
              <a:t>, Salima </a:t>
            </a:r>
            <a:r>
              <a:rPr lang="en-US" sz="700" dirty="0" err="1"/>
              <a:t>Meherali</a:t>
            </a:r>
            <a:r>
              <a:rPr lang="en-US" sz="700" dirty="0"/>
              <a:t>, Sally </a:t>
            </a:r>
            <a:r>
              <a:rPr lang="en-US" sz="700" dirty="0" err="1"/>
              <a:t>Zweimueller</a:t>
            </a:r>
            <a:r>
              <a:rPr lang="en-US" sz="700" dirty="0"/>
              <a:t>, Samantha Chakraborty, Sarah Alexandra Elliott, Sarah Jasim, Sarah </a:t>
            </a:r>
            <a:r>
              <a:rPr lang="en-US" sz="700" dirty="0" err="1"/>
              <a:t>Viehbeck</a:t>
            </a:r>
            <a:r>
              <a:rPr lang="en-US" sz="700" dirty="0"/>
              <a:t>, Saskia N. Sivanathan, Sebastian Gallegos-Berrios, Senait Kebede, </a:t>
            </a:r>
            <a:r>
              <a:rPr lang="en-US" sz="700" dirty="0" err="1"/>
              <a:t>Sharful</a:t>
            </a:r>
            <a:r>
              <a:rPr lang="en-US" sz="700" dirty="0"/>
              <a:t> (Bobby) Islam Khan, Sharmila Sousa, Shatha </a:t>
            </a:r>
            <a:r>
              <a:rPr lang="en-US" sz="700" dirty="0" err="1"/>
              <a:t>Albeik</a:t>
            </a:r>
            <a:r>
              <a:rPr lang="en-US" sz="700" dirty="0"/>
              <a:t>, Shelly-Ann Hunte, Smita Gaith, Sonia Guerriero, </a:t>
            </a:r>
            <a:r>
              <a:rPr lang="en-US" sz="700" dirty="0" err="1"/>
              <a:t>Soumyadeep</a:t>
            </a:r>
            <a:r>
              <a:rPr lang="en-US" sz="700" dirty="0"/>
              <a:t> Bhaumik, Steve Martin, Sujan </a:t>
            </a:r>
            <a:r>
              <a:rPr lang="en-US" sz="700" dirty="0" err="1"/>
              <a:t>Marahatta</a:t>
            </a:r>
            <a:r>
              <a:rPr lang="en-US" sz="700" dirty="0"/>
              <a:t>, Sunil Shrestha, Tara M. Sullivan, Theresa M. A. Odero, Titilayo </a:t>
            </a:r>
            <a:r>
              <a:rPr lang="en-US" sz="700" dirty="0" err="1"/>
              <a:t>Onedo</a:t>
            </a:r>
            <a:r>
              <a:rPr lang="en-US" sz="700" dirty="0"/>
              <a:t>, Tomas Pantoja, Ulysses </a:t>
            </a:r>
            <a:r>
              <a:rPr lang="en-US" sz="700" dirty="0" err="1"/>
              <a:t>Panisset</a:t>
            </a:r>
            <a:r>
              <a:rPr lang="en-US" sz="700" dirty="0"/>
              <a:t>, Valerie B. Shapiro, Wafa Mohamed Al </a:t>
            </a:r>
            <a:r>
              <a:rPr lang="en-US" sz="700" dirty="0" err="1"/>
              <a:t>Madhagi</a:t>
            </a:r>
            <a:r>
              <a:rPr lang="en-US" sz="700" dirty="0"/>
              <a:t>, Wei Chang, Xavier Bosch‐</a:t>
            </a:r>
            <a:r>
              <a:rPr lang="en-US" sz="700" dirty="0" err="1"/>
              <a:t>Capblanch</a:t>
            </a:r>
            <a:r>
              <a:rPr lang="en-US" sz="700" dirty="0"/>
              <a:t>, </a:t>
            </a:r>
            <a:r>
              <a:rPr lang="en-US" sz="700" dirty="0" err="1"/>
              <a:t>Xinsheng</a:t>
            </a:r>
            <a:r>
              <a:rPr lang="en-US" sz="700" dirty="0"/>
              <a:t> “Cindy” Cai, Xue (Michelle) Li, </a:t>
            </a:r>
            <a:r>
              <a:rPr lang="en-US" sz="700" dirty="0" err="1"/>
              <a:t>Xuping</a:t>
            </a:r>
            <a:r>
              <a:rPr lang="en-US" sz="700" dirty="0"/>
              <a:t> Song, </a:t>
            </a:r>
            <a:r>
              <a:rPr lang="en-US" sz="700" dirty="0" err="1"/>
              <a:t>Yingyao</a:t>
            </a:r>
            <a:r>
              <a:rPr lang="en-US" sz="700" dirty="0"/>
              <a:t> Chen, Yun-</a:t>
            </a:r>
            <a:r>
              <a:rPr lang="en-US" sz="700" dirty="0" err="1"/>
              <a:t>Hee</a:t>
            </a:r>
            <a:r>
              <a:rPr lang="en-US" sz="700" dirty="0"/>
              <a:t> Jeon, Zachary Munn, Zhaleh Abdi</a:t>
            </a:r>
          </a:p>
        </p:txBody>
      </p:sp>
    </p:spTree>
    <p:extLst>
      <p:ext uri="{BB962C8B-B14F-4D97-AF65-F5344CB8AC3E}">
        <p14:creationId xmlns:p14="http://schemas.microsoft.com/office/powerpoint/2010/main" val="4120579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8BE9F-A069-0C2D-A97B-9404BA6876BF}"/>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784FABFA-F888-A84E-4D20-983AAC5C02BF}"/>
              </a:ext>
            </a:extLst>
          </p:cNvPr>
          <p:cNvSpPr>
            <a:spLocks noGrp="1"/>
          </p:cNvSpPr>
          <p:nvPr>
            <p:ph type="ctrTitle"/>
          </p:nvPr>
        </p:nvSpPr>
        <p:spPr>
          <a:xfrm>
            <a:off x="358775" y="358775"/>
            <a:ext cx="4122738" cy="1211759"/>
          </a:xfrm>
        </p:spPr>
        <p:txBody>
          <a:bodyPr>
            <a:normAutofit/>
          </a:bodyPr>
          <a:lstStyle/>
          <a:p>
            <a:r>
              <a:rPr lang="en-US" dirty="0" err="1"/>
              <a:t>Contato</a:t>
            </a:r>
            <a:endParaRPr lang="en-US" dirty="0"/>
          </a:p>
        </p:txBody>
      </p:sp>
      <p:sp>
        <p:nvSpPr>
          <p:cNvPr id="5" name="Subtitle 2">
            <a:extLst>
              <a:ext uri="{FF2B5EF4-FFF2-40B4-BE49-F238E27FC236}">
                <a16:creationId xmlns:a16="http://schemas.microsoft.com/office/drawing/2014/main" id="{99243C63-961B-559B-0DB9-42CB57276B88}"/>
              </a:ext>
            </a:extLst>
          </p:cNvPr>
          <p:cNvSpPr>
            <a:spLocks noGrp="1"/>
          </p:cNvSpPr>
          <p:nvPr>
            <p:ph type="subTitle" idx="1"/>
          </p:nvPr>
        </p:nvSpPr>
        <p:spPr>
          <a:xfrm>
            <a:off x="358774" y="1738058"/>
            <a:ext cx="5229226" cy="1756899"/>
          </a:xfrm>
        </p:spPr>
        <p:txBody>
          <a:bodyPr>
            <a:normAutofit/>
          </a:bodyPr>
          <a:lstStyle/>
          <a:p>
            <a:r>
              <a:rPr lang="en-US" sz="1400" dirty="0"/>
              <a:t>Para feedback </a:t>
            </a:r>
            <a:r>
              <a:rPr lang="en-US" sz="1400" dirty="0" err="1"/>
              <a:t>ou</a:t>
            </a:r>
            <a:r>
              <a:rPr lang="en-US" sz="1400" dirty="0"/>
              <a:t> </a:t>
            </a:r>
            <a:r>
              <a:rPr lang="en-US" sz="1400" dirty="0" err="1"/>
              <a:t>sugestões</a:t>
            </a:r>
            <a:r>
              <a:rPr lang="en-US" sz="1400" dirty="0"/>
              <a:t>, </a:t>
            </a:r>
            <a:r>
              <a:rPr lang="en-US" sz="1400" dirty="0" err="1"/>
              <a:t>por</a:t>
            </a:r>
            <a:r>
              <a:rPr lang="en-US" sz="1400" dirty="0"/>
              <a:t> favor, </a:t>
            </a:r>
            <a:r>
              <a:rPr lang="en-US" sz="1400" dirty="0" err="1"/>
              <a:t>contate</a:t>
            </a:r>
            <a:r>
              <a:rPr lang="en-US" sz="1400" dirty="0"/>
              <a:t> a </a:t>
            </a:r>
            <a:r>
              <a:rPr lang="en-US" sz="1400" dirty="0" err="1"/>
              <a:t>Secretaria</a:t>
            </a:r>
            <a:r>
              <a:rPr lang="en-US" sz="1400" dirty="0"/>
              <a:t> </a:t>
            </a:r>
            <a:r>
              <a:rPr lang="en-US" sz="1400" dirty="0" err="1"/>
              <a:t>na</a:t>
            </a:r>
            <a:r>
              <a:rPr lang="en-US" sz="1400" dirty="0"/>
              <a:t> OMS:</a:t>
            </a:r>
          </a:p>
          <a:p>
            <a:r>
              <a:rPr lang="en-US" sz="1400" dirty="0"/>
              <a:t>      </a:t>
            </a:r>
          </a:p>
          <a:p>
            <a:r>
              <a:rPr lang="en-US" sz="1400" dirty="0"/>
              <a:t>      </a:t>
            </a:r>
            <a:r>
              <a:rPr lang="en-US" sz="1400" dirty="0">
                <a:hlinkClick r:id="rId2"/>
              </a:rPr>
              <a:t>eidm@who.int</a:t>
            </a:r>
            <a:endParaRPr lang="en-US" sz="1400" dirty="0"/>
          </a:p>
          <a:p>
            <a:endParaRPr lang="en-US" sz="1400" dirty="0"/>
          </a:p>
          <a:p>
            <a:r>
              <a:rPr lang="en-US" sz="1400"/>
              <a:t>Science </a:t>
            </a:r>
            <a:r>
              <a:rPr lang="en-US" sz="1400" dirty="0"/>
              <a:t>for Health Department</a:t>
            </a:r>
          </a:p>
          <a:p>
            <a:r>
              <a:rPr lang="en-US" sz="1400" dirty="0"/>
              <a:t>Science Division</a:t>
            </a:r>
          </a:p>
          <a:p>
            <a:r>
              <a:rPr lang="en-US" sz="1400" dirty="0"/>
              <a:t>World Health Organization </a:t>
            </a:r>
          </a:p>
        </p:txBody>
      </p:sp>
      <p:sp>
        <p:nvSpPr>
          <p:cNvPr id="3" name="TextBox 2">
            <a:extLst>
              <a:ext uri="{FF2B5EF4-FFF2-40B4-BE49-F238E27FC236}">
                <a16:creationId xmlns:a16="http://schemas.microsoft.com/office/drawing/2014/main" id="{D23F1537-8E0D-A2E7-3D3A-789125354849}"/>
              </a:ext>
            </a:extLst>
          </p:cNvPr>
          <p:cNvSpPr txBox="1"/>
          <p:nvPr/>
        </p:nvSpPr>
        <p:spPr>
          <a:xfrm>
            <a:off x="4834394" y="4835170"/>
            <a:ext cx="4128124" cy="553998"/>
          </a:xfrm>
          <a:prstGeom prst="rect">
            <a:avLst/>
          </a:prstGeom>
          <a:noFill/>
        </p:spPr>
        <p:txBody>
          <a:bodyPr wrap="square" lIns="0" tIns="0" rIns="0" bIns="0">
            <a:spAutoFit/>
          </a:bodyPr>
          <a:lstStyle/>
          <a:p>
            <a:r>
              <a:rPr lang="en-US" sz="1200" dirty="0">
                <a:solidFill>
                  <a:schemeClr val="bg1"/>
                </a:solidFill>
                <a:latin typeface="Gill Sans Nova" panose="020B0602020104020203" pitchFamily="34" charset="0"/>
              </a:rPr>
              <a:t>Para </a:t>
            </a:r>
            <a:r>
              <a:rPr lang="en-US" sz="1200" dirty="0" err="1">
                <a:solidFill>
                  <a:schemeClr val="bg1"/>
                </a:solidFill>
                <a:latin typeface="Gill Sans Nova" panose="020B0602020104020203" pitchFamily="34" charset="0"/>
              </a:rPr>
              <a:t>mais</a:t>
            </a:r>
            <a:r>
              <a:rPr lang="en-US" sz="1200" dirty="0">
                <a:solidFill>
                  <a:schemeClr val="bg1"/>
                </a:solidFill>
                <a:latin typeface="Gill Sans Nova" panose="020B0602020104020203" pitchFamily="34" charset="0"/>
              </a:rPr>
              <a:t> </a:t>
            </a:r>
            <a:r>
              <a:rPr lang="en-US" sz="1200" dirty="0" err="1">
                <a:solidFill>
                  <a:schemeClr val="bg1"/>
                </a:solidFill>
                <a:latin typeface="Gill Sans Nova" panose="020B0602020104020203" pitchFamily="34" charset="0"/>
              </a:rPr>
              <a:t>informações</a:t>
            </a:r>
            <a:r>
              <a:rPr lang="en-US" sz="1200" dirty="0">
                <a:solidFill>
                  <a:schemeClr val="bg1"/>
                </a:solidFill>
                <a:latin typeface="Gill Sans Nova" panose="020B0602020104020203" pitchFamily="34" charset="0"/>
              </a:rPr>
              <a:t>, </a:t>
            </a:r>
            <a:r>
              <a:rPr lang="en-US" sz="1200" dirty="0" err="1">
                <a:solidFill>
                  <a:schemeClr val="bg1"/>
                </a:solidFill>
                <a:latin typeface="Gill Sans Nova" panose="020B0602020104020203" pitchFamily="34" charset="0"/>
              </a:rPr>
              <a:t>visite</a:t>
            </a:r>
            <a:r>
              <a:rPr lang="en-US" sz="1200" dirty="0">
                <a:solidFill>
                  <a:schemeClr val="bg1"/>
                </a:solidFill>
                <a:latin typeface="Gill Sans Nova" panose="020B0602020104020203" pitchFamily="34" charset="0"/>
              </a:rPr>
              <a:t> o site da Agenda Global de Pesquisa: </a:t>
            </a:r>
            <a:r>
              <a:rPr lang="en-US" sz="1200" dirty="0">
                <a:latin typeface="Gill Sans Nova" panose="020B0602020104020203" pitchFamily="34" charset="0"/>
                <a:hlinkClick r:id="rId3"/>
              </a:rPr>
              <a:t>https://www.who.int/initiatives/evidence-informed-policy-network/the-evipnet-approach/global-research-agenda</a:t>
            </a:r>
            <a:r>
              <a:rPr lang="en-US" sz="1200" dirty="0">
                <a:latin typeface="Gill Sans Nova" panose="020B0602020104020203" pitchFamily="34" charset="0"/>
              </a:rPr>
              <a:t> </a:t>
            </a:r>
          </a:p>
        </p:txBody>
      </p:sp>
      <p:pic>
        <p:nvPicPr>
          <p:cNvPr id="10" name="Picture 9">
            <a:extLst>
              <a:ext uri="{FF2B5EF4-FFF2-40B4-BE49-F238E27FC236}">
                <a16:creationId xmlns:a16="http://schemas.microsoft.com/office/drawing/2014/main" id="{ABA3932D-9951-7F10-EC29-FED88687F387}"/>
              </a:ext>
            </a:extLst>
          </p:cNvPr>
          <p:cNvPicPr>
            <a:picLocks noChangeAspect="1"/>
          </p:cNvPicPr>
          <p:nvPr/>
        </p:nvPicPr>
        <p:blipFill>
          <a:blip r:embed="rId4"/>
          <a:stretch>
            <a:fillRect/>
          </a:stretch>
        </p:blipFill>
        <p:spPr>
          <a:xfrm>
            <a:off x="358775" y="2180535"/>
            <a:ext cx="163862" cy="108000"/>
          </a:xfrm>
          <a:prstGeom prst="rect">
            <a:avLst/>
          </a:prstGeom>
        </p:spPr>
      </p:pic>
      <p:grpSp>
        <p:nvGrpSpPr>
          <p:cNvPr id="16" name="Group 15">
            <a:extLst>
              <a:ext uri="{FF2B5EF4-FFF2-40B4-BE49-F238E27FC236}">
                <a16:creationId xmlns:a16="http://schemas.microsoft.com/office/drawing/2014/main" id="{D83FF55D-B0ED-E9CC-AB74-A57D51ABA966}"/>
              </a:ext>
            </a:extLst>
          </p:cNvPr>
          <p:cNvGrpSpPr>
            <a:grpSpLocks noChangeAspect="1"/>
          </p:cNvGrpSpPr>
          <p:nvPr/>
        </p:nvGrpSpPr>
        <p:grpSpPr>
          <a:xfrm>
            <a:off x="4374136" y="4998100"/>
            <a:ext cx="252001" cy="252000"/>
            <a:chOff x="3432907" y="4078674"/>
            <a:chExt cx="335553" cy="335552"/>
          </a:xfrm>
        </p:grpSpPr>
        <p:sp>
          <p:nvSpPr>
            <p:cNvPr id="12" name="Oval 11">
              <a:extLst>
                <a:ext uri="{FF2B5EF4-FFF2-40B4-BE49-F238E27FC236}">
                  <a16:creationId xmlns:a16="http://schemas.microsoft.com/office/drawing/2014/main" id="{AB63150F-60A8-5D06-305D-4B325CCFFD6E}"/>
                </a:ext>
              </a:extLst>
            </p:cNvPr>
            <p:cNvSpPr>
              <a:spLocks noChangeAspect="1"/>
            </p:cNvSpPr>
            <p:nvPr/>
          </p:nvSpPr>
          <p:spPr>
            <a:xfrm>
              <a:off x="3432907" y="4078674"/>
              <a:ext cx="335553" cy="33555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EAB66CB-48B7-9E8C-18BC-A24FDC62BC5B}"/>
                </a:ext>
              </a:extLst>
            </p:cNvPr>
            <p:cNvPicPr>
              <a:picLocks noChangeAspect="1"/>
            </p:cNvPicPr>
            <p:nvPr/>
          </p:nvPicPr>
          <p:blipFill>
            <a:blip r:embed="rId5"/>
            <a:stretch>
              <a:fillRect/>
            </a:stretch>
          </p:blipFill>
          <p:spPr>
            <a:xfrm>
              <a:off x="3587134" y="4156450"/>
              <a:ext cx="27098" cy="180000"/>
            </a:xfrm>
            <a:prstGeom prst="rect">
              <a:avLst/>
            </a:prstGeom>
          </p:spPr>
        </p:pic>
      </p:grpSp>
    </p:spTree>
    <p:extLst>
      <p:ext uri="{BB962C8B-B14F-4D97-AF65-F5344CB8AC3E}">
        <p14:creationId xmlns:p14="http://schemas.microsoft.com/office/powerpoint/2010/main" val="322940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5F22-FACE-2605-9D7D-B9AC00DE3E78}"/>
              </a:ext>
            </a:extLst>
          </p:cNvPr>
          <p:cNvSpPr>
            <a:spLocks noGrp="1"/>
          </p:cNvSpPr>
          <p:nvPr>
            <p:ph type="ctrTitle"/>
          </p:nvPr>
        </p:nvSpPr>
        <p:spPr/>
        <p:txBody>
          <a:bodyPr/>
          <a:lstStyle/>
          <a:p>
            <a:r>
              <a:rPr lang="en-US" dirty="0" err="1"/>
              <a:t>Definições</a:t>
            </a:r>
            <a:endParaRPr lang="en-US" dirty="0"/>
          </a:p>
        </p:txBody>
      </p:sp>
      <p:sp>
        <p:nvSpPr>
          <p:cNvPr id="3" name="Subtitle 2">
            <a:extLst>
              <a:ext uri="{FF2B5EF4-FFF2-40B4-BE49-F238E27FC236}">
                <a16:creationId xmlns:a16="http://schemas.microsoft.com/office/drawing/2014/main" id="{806A39AA-FA31-2DDB-27BB-22E24EFCEE83}"/>
              </a:ext>
            </a:extLst>
          </p:cNvPr>
          <p:cNvSpPr>
            <a:spLocks noGrp="1"/>
          </p:cNvSpPr>
          <p:nvPr>
            <p:ph type="subTitle" idx="1"/>
          </p:nvPr>
        </p:nvSpPr>
        <p:spPr/>
        <p:txBody>
          <a:bodyPr/>
          <a:lstStyle/>
          <a:p>
            <a:r>
              <a:rPr lang="en-US" dirty="0" err="1"/>
              <a:t>Capítulo</a:t>
            </a:r>
            <a:r>
              <a:rPr lang="en-US" dirty="0"/>
              <a:t> 1</a:t>
            </a:r>
          </a:p>
        </p:txBody>
      </p:sp>
    </p:spTree>
    <p:extLst>
      <p:ext uri="{BB962C8B-B14F-4D97-AF65-F5344CB8AC3E}">
        <p14:creationId xmlns:p14="http://schemas.microsoft.com/office/powerpoint/2010/main" val="347387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FE754-0EC5-A44F-6FFB-73036793E50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5378FB36-1181-D4F6-FEB0-BB69FBC92666}"/>
              </a:ext>
            </a:extLst>
          </p:cNvPr>
          <p:cNvSpPr>
            <a:spLocks noGrp="1"/>
          </p:cNvSpPr>
          <p:nvPr>
            <p:ph type="ctrTitle"/>
          </p:nvPr>
        </p:nvSpPr>
        <p:spPr/>
        <p:txBody>
          <a:bodyPr>
            <a:normAutofit/>
          </a:bodyPr>
          <a:lstStyle/>
          <a:p>
            <a:r>
              <a:rPr lang="en-US" dirty="0" err="1"/>
              <a:t>Definições</a:t>
            </a:r>
            <a:endParaRPr lang="en-US" dirty="0"/>
          </a:p>
        </p:txBody>
      </p:sp>
      <p:sp>
        <p:nvSpPr>
          <p:cNvPr id="10" name="TextBox 9">
            <a:extLst>
              <a:ext uri="{FF2B5EF4-FFF2-40B4-BE49-F238E27FC236}">
                <a16:creationId xmlns:a16="http://schemas.microsoft.com/office/drawing/2014/main" id="{BAE41023-FCE6-75EA-CD22-79BEC7DEB445}"/>
              </a:ext>
            </a:extLst>
          </p:cNvPr>
          <p:cNvSpPr txBox="1"/>
          <p:nvPr/>
        </p:nvSpPr>
        <p:spPr>
          <a:xfrm>
            <a:off x="358775" y="4592320"/>
            <a:ext cx="4213225" cy="369332"/>
          </a:xfrm>
          <a:prstGeom prst="rect">
            <a:avLst/>
          </a:prstGeom>
          <a:noFill/>
        </p:spPr>
        <p:txBody>
          <a:bodyPr wrap="square" lIns="0" tIns="0" rIns="0" bIns="0">
            <a:spAutoFit/>
          </a:bodyPr>
          <a:lstStyle/>
          <a:p>
            <a:pPr>
              <a:spcBef>
                <a:spcPts val="0"/>
              </a:spcBef>
            </a:pPr>
            <a:r>
              <a:rPr lang="en-US" sz="800" baseline="30000" dirty="0">
                <a:solidFill>
                  <a:srgbClr val="000000"/>
                </a:solidFill>
              </a:rPr>
              <a:t>1</a:t>
            </a:r>
            <a:r>
              <a:rPr lang="en-US" sz="800" dirty="0">
                <a:solidFill>
                  <a:srgbClr val="000000"/>
                </a:solidFill>
              </a:rPr>
              <a:t> Stewart, R., Dayal, H., Langer, L., &amp; Van Rooyen, C. (2019). The evidence ecosystem in </a:t>
            </a:r>
            <a:br>
              <a:rPr lang="en-US" sz="800" dirty="0">
                <a:solidFill>
                  <a:srgbClr val="000000"/>
                </a:solidFill>
              </a:rPr>
            </a:br>
            <a:r>
              <a:rPr lang="en-US" sz="800" dirty="0">
                <a:solidFill>
                  <a:srgbClr val="000000"/>
                </a:solidFill>
              </a:rPr>
              <a:t>South Africa: growing resilience and </a:t>
            </a:r>
            <a:r>
              <a:rPr lang="en-US" sz="800" dirty="0" err="1">
                <a:solidFill>
                  <a:srgbClr val="000000"/>
                </a:solidFill>
              </a:rPr>
              <a:t>institutionalisation</a:t>
            </a:r>
            <a:r>
              <a:rPr lang="en-US" sz="800" dirty="0">
                <a:solidFill>
                  <a:srgbClr val="000000"/>
                </a:solidFill>
              </a:rPr>
              <a:t> of evidence use. Palgrave Communications, 5(1). https://</a:t>
            </a:r>
            <a:r>
              <a:rPr lang="en-US" sz="800" dirty="0" err="1">
                <a:solidFill>
                  <a:srgbClr val="000000"/>
                </a:solidFill>
              </a:rPr>
              <a:t>doi.org</a:t>
            </a:r>
            <a:r>
              <a:rPr lang="en-US" sz="800" dirty="0">
                <a:solidFill>
                  <a:srgbClr val="000000"/>
                </a:solidFill>
              </a:rPr>
              <a:t>/10.1057/s41599-019-0303-0</a:t>
            </a:r>
          </a:p>
        </p:txBody>
      </p:sp>
      <p:sp>
        <p:nvSpPr>
          <p:cNvPr id="11" name="TextBox 10">
            <a:extLst>
              <a:ext uri="{FF2B5EF4-FFF2-40B4-BE49-F238E27FC236}">
                <a16:creationId xmlns:a16="http://schemas.microsoft.com/office/drawing/2014/main" id="{262BBE34-C14C-1A7B-C392-E0CE32FB73D5}"/>
              </a:ext>
            </a:extLst>
          </p:cNvPr>
          <p:cNvSpPr txBox="1"/>
          <p:nvPr/>
        </p:nvSpPr>
        <p:spPr>
          <a:xfrm>
            <a:off x="357982" y="2155942"/>
            <a:ext cx="4123532" cy="1508105"/>
          </a:xfrm>
          <a:prstGeom prst="rect">
            <a:avLst/>
          </a:prstGeom>
          <a:noFill/>
        </p:spPr>
        <p:txBody>
          <a:bodyPr wrap="square" lIns="0" tIns="0" rIns="0" bIns="0">
            <a:spAutoFit/>
          </a:bodyPr>
          <a:lstStyle/>
          <a:p>
            <a:pPr marL="0" indent="0">
              <a:buNone/>
            </a:pPr>
            <a:r>
              <a:rPr lang="en-US" dirty="0" err="1"/>
              <a:t>Ecossistema</a:t>
            </a:r>
            <a:r>
              <a:rPr lang="en-US" dirty="0"/>
              <a:t> de </a:t>
            </a:r>
            <a:r>
              <a:rPr lang="en-US" dirty="0" err="1"/>
              <a:t>evidências</a:t>
            </a:r>
            <a:endParaRPr lang="en-US" dirty="0"/>
          </a:p>
          <a:p>
            <a:pPr marL="0" indent="0">
              <a:buNone/>
            </a:pPr>
            <a:endParaRPr lang="en-US" sz="1400" b="1" dirty="0">
              <a:solidFill>
                <a:schemeClr val="tx2"/>
              </a:solidFill>
            </a:endParaRPr>
          </a:p>
          <a:p>
            <a:r>
              <a:rPr lang="pt-BR" sz="1400" dirty="0">
                <a:solidFill>
                  <a:schemeClr val="tx2"/>
                </a:solidFill>
              </a:rPr>
              <a:t>Um sistema que reflete as ligações e interações formais e informais entre diferentes atores (e suas capacidades e recursos) envolvidos na produção, tradução e uso de evidências.</a:t>
            </a:r>
            <a:r>
              <a:rPr lang="en-US" sz="1400" baseline="30000" dirty="0">
                <a:solidFill>
                  <a:schemeClr val="tx2"/>
                </a:solidFill>
              </a:rPr>
              <a:t>1</a:t>
            </a:r>
            <a:endParaRPr lang="en-US" sz="1400" b="1" dirty="0">
              <a:solidFill>
                <a:schemeClr val="tx2"/>
              </a:solidFill>
            </a:endParaRPr>
          </a:p>
          <a:p>
            <a:pPr marL="0" indent="0">
              <a:buNone/>
            </a:pPr>
            <a:endParaRPr lang="en-US" sz="1000" i="1" dirty="0">
              <a:solidFill>
                <a:schemeClr val="tx2"/>
              </a:solidFill>
            </a:endParaRPr>
          </a:p>
        </p:txBody>
      </p:sp>
      <p:sp>
        <p:nvSpPr>
          <p:cNvPr id="2" name="TextBox 1">
            <a:extLst>
              <a:ext uri="{FF2B5EF4-FFF2-40B4-BE49-F238E27FC236}">
                <a16:creationId xmlns:a16="http://schemas.microsoft.com/office/drawing/2014/main" id="{2A905D2F-AD28-1694-A3FC-7F562BEDC083}"/>
              </a:ext>
            </a:extLst>
          </p:cNvPr>
          <p:cNvSpPr txBox="1"/>
          <p:nvPr/>
        </p:nvSpPr>
        <p:spPr>
          <a:xfrm>
            <a:off x="4660106" y="2155942"/>
            <a:ext cx="4123532" cy="1785104"/>
          </a:xfrm>
          <a:prstGeom prst="rect">
            <a:avLst/>
          </a:prstGeom>
          <a:noFill/>
        </p:spPr>
        <p:txBody>
          <a:bodyPr wrap="square" lIns="0" tIns="0" rIns="0" bIns="0">
            <a:spAutoFit/>
          </a:bodyPr>
          <a:lstStyle/>
          <a:p>
            <a:pPr marL="0" indent="0">
              <a:buNone/>
            </a:pPr>
            <a:r>
              <a:rPr lang="en-US" dirty="0" err="1"/>
              <a:t>Políticas</a:t>
            </a:r>
            <a:r>
              <a:rPr lang="en-US" dirty="0"/>
              <a:t> </a:t>
            </a:r>
            <a:r>
              <a:rPr lang="en-US" dirty="0" err="1"/>
              <a:t>Informadas</a:t>
            </a:r>
            <a:r>
              <a:rPr lang="en-US" dirty="0"/>
              <a:t> </a:t>
            </a:r>
            <a:r>
              <a:rPr lang="en-US" dirty="0" err="1"/>
              <a:t>por</a:t>
            </a:r>
            <a:r>
              <a:rPr lang="en-US" dirty="0"/>
              <a:t> </a:t>
            </a:r>
            <a:r>
              <a:rPr lang="en-US" dirty="0" err="1"/>
              <a:t>Evidências</a:t>
            </a:r>
            <a:r>
              <a:rPr lang="en-US" dirty="0"/>
              <a:t> (PIE)</a:t>
            </a:r>
            <a:endParaRPr lang="en-US" dirty="0">
              <a:solidFill>
                <a:schemeClr val="tx2"/>
              </a:solidFill>
            </a:endParaRPr>
          </a:p>
          <a:p>
            <a:pPr marL="0" indent="0">
              <a:buNone/>
            </a:pPr>
            <a:endParaRPr lang="en-US" sz="1400" b="1" dirty="0">
              <a:solidFill>
                <a:schemeClr val="tx2"/>
              </a:solidFill>
            </a:endParaRPr>
          </a:p>
          <a:p>
            <a:pPr algn="l"/>
            <a:r>
              <a:rPr lang="pt-BR" sz="1400" dirty="0">
                <a:solidFill>
                  <a:schemeClr val="tx2"/>
                </a:solidFill>
              </a:rPr>
              <a:t>O uso sistemático e transparente das melhores evidências disponíveis de pesquisas, dados e outras formas de evidências (como modelagem, avaliações ou pesquisa comportamental/de implementação), dependendo da natureza da questão e do processo de tomada de decisão.</a:t>
            </a:r>
            <a:r>
              <a:rPr lang="en-US" sz="1400" baseline="30000" dirty="0">
                <a:solidFill>
                  <a:schemeClr val="tx2"/>
                </a:solidFill>
              </a:rPr>
              <a:t>2</a:t>
            </a:r>
          </a:p>
        </p:txBody>
      </p:sp>
      <p:sp>
        <p:nvSpPr>
          <p:cNvPr id="3" name="TextBox 2">
            <a:extLst>
              <a:ext uri="{FF2B5EF4-FFF2-40B4-BE49-F238E27FC236}">
                <a16:creationId xmlns:a16="http://schemas.microsoft.com/office/drawing/2014/main" id="{62C4DF3F-9237-98D5-FBE0-9F0ABEA7FC24}"/>
              </a:ext>
            </a:extLst>
          </p:cNvPr>
          <p:cNvSpPr txBox="1"/>
          <p:nvPr/>
        </p:nvSpPr>
        <p:spPr>
          <a:xfrm>
            <a:off x="4660107" y="4592320"/>
            <a:ext cx="4123532" cy="492443"/>
          </a:xfrm>
          <a:prstGeom prst="rect">
            <a:avLst/>
          </a:prstGeom>
          <a:noFill/>
        </p:spPr>
        <p:txBody>
          <a:bodyPr wrap="square" lIns="0" tIns="0" rIns="0" bIns="0">
            <a:spAutoFit/>
          </a:bodyPr>
          <a:lstStyle/>
          <a:p>
            <a:pPr marL="0" indent="0">
              <a:spcBef>
                <a:spcPts val="0"/>
              </a:spcBef>
              <a:buNone/>
            </a:pPr>
            <a:r>
              <a:rPr lang="en-US" sz="800" baseline="30000" dirty="0">
                <a:solidFill>
                  <a:srgbClr val="000000"/>
                </a:solidFill>
              </a:rPr>
              <a:t>2</a:t>
            </a:r>
            <a:r>
              <a:rPr lang="en-US" sz="800" dirty="0">
                <a:solidFill>
                  <a:srgbClr val="000000"/>
                </a:solidFill>
              </a:rPr>
              <a:t> </a:t>
            </a:r>
            <a:r>
              <a:rPr lang="en-US" sz="800" dirty="0" err="1">
                <a:solidFill>
                  <a:srgbClr val="000000"/>
                </a:solidFill>
              </a:rPr>
              <a:t>Kuchenmüller</a:t>
            </a:r>
            <a:r>
              <a:rPr lang="en-US" sz="800" dirty="0">
                <a:solidFill>
                  <a:srgbClr val="000000"/>
                </a:solidFill>
              </a:rPr>
              <a:t>, T., Boeira, L., Oliver, S., Moat, K., El-</a:t>
            </a:r>
            <a:r>
              <a:rPr lang="en-US" sz="800" dirty="0" err="1">
                <a:solidFill>
                  <a:srgbClr val="000000"/>
                </a:solidFill>
              </a:rPr>
              <a:t>Jardali</a:t>
            </a:r>
            <a:r>
              <a:rPr lang="en-US" sz="800" dirty="0">
                <a:solidFill>
                  <a:srgbClr val="000000"/>
                </a:solidFill>
              </a:rPr>
              <a:t>, F., Barreto, J., &amp; Lavis, J. (2022). Domains and processes for institutionalizing evidence-informed health policy-making: a critical interpretive synthesis. Health research policy and systems, 20(1), 27. https://</a:t>
            </a:r>
            <a:r>
              <a:rPr lang="en-US" sz="800" dirty="0" err="1">
                <a:solidFill>
                  <a:srgbClr val="000000"/>
                </a:solidFill>
              </a:rPr>
              <a:t>doi.org</a:t>
            </a:r>
            <a:r>
              <a:rPr lang="en-US" sz="800" dirty="0">
                <a:solidFill>
                  <a:srgbClr val="000000"/>
                </a:solidFill>
              </a:rPr>
              <a:t>/10.1186/s12961-022-00820-7 </a:t>
            </a:r>
          </a:p>
        </p:txBody>
      </p:sp>
    </p:spTree>
    <p:extLst>
      <p:ext uri="{BB962C8B-B14F-4D97-AF65-F5344CB8AC3E}">
        <p14:creationId xmlns:p14="http://schemas.microsoft.com/office/powerpoint/2010/main" val="164886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24C5F-F178-FF65-F544-4ABCBEE90CE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2AFD88D-E28A-0F91-AF83-DD2914CC62F6}"/>
              </a:ext>
            </a:extLst>
          </p:cNvPr>
          <p:cNvSpPr>
            <a:spLocks noGrp="1"/>
          </p:cNvSpPr>
          <p:nvPr>
            <p:ph type="ctrTitle"/>
          </p:nvPr>
        </p:nvSpPr>
        <p:spPr/>
        <p:txBody>
          <a:bodyPr>
            <a:normAutofit/>
          </a:bodyPr>
          <a:lstStyle/>
          <a:p>
            <a:r>
              <a:rPr lang="en-US" dirty="0" err="1"/>
              <a:t>Definições</a:t>
            </a:r>
            <a:endParaRPr lang="en-US" dirty="0"/>
          </a:p>
        </p:txBody>
      </p:sp>
      <p:sp>
        <p:nvSpPr>
          <p:cNvPr id="8" name="TextBox 7">
            <a:extLst>
              <a:ext uri="{FF2B5EF4-FFF2-40B4-BE49-F238E27FC236}">
                <a16:creationId xmlns:a16="http://schemas.microsoft.com/office/drawing/2014/main" id="{23CA1DD3-3DA9-B366-7890-86BC8A48FC3A}"/>
              </a:ext>
            </a:extLst>
          </p:cNvPr>
          <p:cNvSpPr txBox="1"/>
          <p:nvPr/>
        </p:nvSpPr>
        <p:spPr>
          <a:xfrm>
            <a:off x="358775" y="4715431"/>
            <a:ext cx="4213225" cy="246221"/>
          </a:xfrm>
          <a:prstGeom prst="rect">
            <a:avLst/>
          </a:prstGeom>
          <a:noFill/>
        </p:spPr>
        <p:txBody>
          <a:bodyPr wrap="square" lIns="0" tIns="0" rIns="0" bIns="0">
            <a:spAutoFit/>
          </a:bodyPr>
          <a:lstStyle/>
          <a:p>
            <a:pPr marL="0" indent="0">
              <a:spcBef>
                <a:spcPts val="0"/>
              </a:spcBef>
              <a:buNone/>
            </a:pPr>
            <a:r>
              <a:rPr lang="en-US" sz="800" baseline="30000" dirty="0">
                <a:solidFill>
                  <a:srgbClr val="000000"/>
                </a:solidFill>
              </a:rPr>
              <a:t>1</a:t>
            </a:r>
            <a:r>
              <a:rPr lang="en-US" sz="800" dirty="0">
                <a:solidFill>
                  <a:srgbClr val="000000"/>
                </a:solidFill>
              </a:rPr>
              <a:t> World Health Organization. (2004). World report on knowledge for better health: strengthening health systems. World Health Organization. https://</a:t>
            </a:r>
            <a:r>
              <a:rPr lang="en-US" sz="800" dirty="0" err="1">
                <a:solidFill>
                  <a:srgbClr val="000000"/>
                </a:solidFill>
              </a:rPr>
              <a:t>iris.who.int</a:t>
            </a:r>
            <a:r>
              <a:rPr lang="en-US" sz="800" dirty="0">
                <a:solidFill>
                  <a:srgbClr val="000000"/>
                </a:solidFill>
              </a:rPr>
              <a:t>/handle/10665/43058 </a:t>
            </a:r>
          </a:p>
        </p:txBody>
      </p:sp>
      <p:sp>
        <p:nvSpPr>
          <p:cNvPr id="9" name="TextBox 8">
            <a:extLst>
              <a:ext uri="{FF2B5EF4-FFF2-40B4-BE49-F238E27FC236}">
                <a16:creationId xmlns:a16="http://schemas.microsoft.com/office/drawing/2014/main" id="{E47C2BBE-209C-658D-C7BA-935B95B3FD9F}"/>
              </a:ext>
            </a:extLst>
          </p:cNvPr>
          <p:cNvSpPr txBox="1"/>
          <p:nvPr/>
        </p:nvSpPr>
        <p:spPr>
          <a:xfrm>
            <a:off x="357982" y="2155942"/>
            <a:ext cx="4011651" cy="2431435"/>
          </a:xfrm>
          <a:prstGeom prst="rect">
            <a:avLst/>
          </a:prstGeom>
          <a:noFill/>
        </p:spPr>
        <p:txBody>
          <a:bodyPr wrap="square" lIns="0" tIns="0" rIns="0" bIns="0">
            <a:spAutoFit/>
          </a:bodyPr>
          <a:lstStyle/>
          <a:p>
            <a:pPr marL="0" indent="0">
              <a:buNone/>
            </a:pPr>
            <a:r>
              <a:rPr lang="en-US" dirty="0" err="1"/>
              <a:t>Tradução</a:t>
            </a:r>
            <a:r>
              <a:rPr lang="en-US" dirty="0"/>
              <a:t> de </a:t>
            </a:r>
            <a:r>
              <a:rPr lang="en-US" dirty="0" err="1"/>
              <a:t>Conhecimento</a:t>
            </a:r>
            <a:r>
              <a:rPr lang="en-US" dirty="0"/>
              <a:t> (KT) </a:t>
            </a:r>
          </a:p>
          <a:p>
            <a:pPr marL="0" indent="0">
              <a:buNone/>
            </a:pPr>
            <a:endParaRPr lang="en-US" sz="1400" b="1" dirty="0">
              <a:solidFill>
                <a:schemeClr val="tx2"/>
              </a:solidFill>
            </a:endParaRPr>
          </a:p>
          <a:p>
            <a:pPr algn="l"/>
            <a:r>
              <a:rPr lang="pt-BR" sz="1400" dirty="0">
                <a:solidFill>
                  <a:schemeClr val="tx2"/>
                </a:solidFill>
              </a:rPr>
              <a:t>A troca, a síntese e a comunicação efetiva de resultados de pesquisa confiáveis e relevantes. O foco está em promover a interação entre produtores e usuários da pesquisa, removendo as barreiras ao uso da pesquisa e adaptando as informações a diferentes públicos-alvo, para que intervenções eficazes “sejam utilizadas de forma mais ampla.”</a:t>
            </a:r>
            <a:r>
              <a:rPr lang="en-US" sz="1400" baseline="30000" dirty="0">
                <a:solidFill>
                  <a:schemeClr val="tx2"/>
                </a:solidFill>
              </a:rPr>
              <a:t>1</a:t>
            </a:r>
            <a:r>
              <a:rPr lang="en-US" sz="1400" dirty="0">
                <a:solidFill>
                  <a:schemeClr val="tx2"/>
                </a:solidFill>
              </a:rPr>
              <a:t> KT é </a:t>
            </a:r>
            <a:r>
              <a:rPr lang="en-US" sz="1400" dirty="0" err="1">
                <a:solidFill>
                  <a:schemeClr val="tx2"/>
                </a:solidFill>
              </a:rPr>
              <a:t>também</a:t>
            </a:r>
            <a:r>
              <a:rPr lang="en-US" sz="1400" dirty="0">
                <a:solidFill>
                  <a:schemeClr val="tx2"/>
                </a:solidFill>
              </a:rPr>
              <a:t> </a:t>
            </a:r>
            <a:r>
              <a:rPr lang="en-US" sz="1400" dirty="0" err="1">
                <a:solidFill>
                  <a:schemeClr val="tx2"/>
                </a:solidFill>
              </a:rPr>
              <a:t>referrida</a:t>
            </a:r>
            <a:r>
              <a:rPr lang="en-US" sz="1400" dirty="0">
                <a:solidFill>
                  <a:schemeClr val="tx2"/>
                </a:solidFill>
              </a:rPr>
              <a:t> </a:t>
            </a:r>
            <a:r>
              <a:rPr lang="en-US" sz="1400" dirty="0" err="1">
                <a:solidFill>
                  <a:schemeClr val="tx2"/>
                </a:solidFill>
              </a:rPr>
              <a:t>como</a:t>
            </a:r>
            <a:r>
              <a:rPr lang="en-US" sz="1400" dirty="0">
                <a:solidFill>
                  <a:schemeClr val="tx2"/>
                </a:solidFill>
              </a:rPr>
              <a:t> </a:t>
            </a:r>
            <a:r>
              <a:rPr lang="en-US" sz="1400" dirty="0" err="1">
                <a:solidFill>
                  <a:schemeClr val="tx2"/>
                </a:solidFill>
              </a:rPr>
              <a:t>mobilização</a:t>
            </a:r>
            <a:r>
              <a:rPr lang="en-US" sz="1400" dirty="0">
                <a:solidFill>
                  <a:schemeClr val="tx2"/>
                </a:solidFill>
              </a:rPr>
              <a:t> do </a:t>
            </a:r>
            <a:r>
              <a:rPr lang="en-US" sz="1400" dirty="0" err="1">
                <a:solidFill>
                  <a:schemeClr val="tx2"/>
                </a:solidFill>
              </a:rPr>
              <a:t>conhecimento</a:t>
            </a:r>
            <a:r>
              <a:rPr lang="en-US" sz="1400" dirty="0">
                <a:solidFill>
                  <a:schemeClr val="tx2"/>
                </a:solidFill>
              </a:rPr>
              <a:t> </a:t>
            </a:r>
            <a:r>
              <a:rPr lang="en-US" sz="1400" dirty="0" err="1">
                <a:solidFill>
                  <a:schemeClr val="tx2"/>
                </a:solidFill>
              </a:rPr>
              <a:t>ou</a:t>
            </a:r>
            <a:r>
              <a:rPr lang="en-US" sz="1400" dirty="0">
                <a:solidFill>
                  <a:schemeClr val="tx2"/>
                </a:solidFill>
              </a:rPr>
              <a:t> </a:t>
            </a:r>
            <a:r>
              <a:rPr lang="en-US" sz="1400" dirty="0" err="1">
                <a:solidFill>
                  <a:schemeClr val="tx2"/>
                </a:solidFill>
              </a:rPr>
              <a:t>uso</a:t>
            </a:r>
            <a:r>
              <a:rPr lang="en-US" sz="1400" dirty="0">
                <a:solidFill>
                  <a:schemeClr val="tx2"/>
                </a:solidFill>
              </a:rPr>
              <a:t> de </a:t>
            </a:r>
            <a:r>
              <a:rPr lang="en-US" sz="1400" dirty="0" err="1">
                <a:solidFill>
                  <a:schemeClr val="tx2"/>
                </a:solidFill>
              </a:rPr>
              <a:t>pesquisas</a:t>
            </a:r>
            <a:r>
              <a:rPr lang="en-US" sz="1400" dirty="0">
                <a:solidFill>
                  <a:schemeClr val="tx2"/>
                </a:solidFill>
              </a:rPr>
              <a:t>.</a:t>
            </a:r>
          </a:p>
        </p:txBody>
      </p:sp>
      <p:sp>
        <p:nvSpPr>
          <p:cNvPr id="2" name="TextBox 1">
            <a:extLst>
              <a:ext uri="{FF2B5EF4-FFF2-40B4-BE49-F238E27FC236}">
                <a16:creationId xmlns:a16="http://schemas.microsoft.com/office/drawing/2014/main" id="{932D534C-CEE8-5DC3-D7FA-CC1F86CE2962}"/>
              </a:ext>
            </a:extLst>
          </p:cNvPr>
          <p:cNvSpPr txBox="1"/>
          <p:nvPr/>
        </p:nvSpPr>
        <p:spPr>
          <a:xfrm>
            <a:off x="4660900" y="2155942"/>
            <a:ext cx="4213225" cy="1354217"/>
          </a:xfrm>
          <a:prstGeom prst="rect">
            <a:avLst/>
          </a:prstGeom>
          <a:noFill/>
        </p:spPr>
        <p:txBody>
          <a:bodyPr wrap="square" lIns="0" tIns="0" rIns="0" bIns="0">
            <a:spAutoFit/>
          </a:bodyPr>
          <a:lstStyle/>
          <a:p>
            <a:pPr marL="0" indent="0">
              <a:buNone/>
            </a:pPr>
            <a:r>
              <a:rPr lang="en-US" dirty="0"/>
              <a:t>Pesquisa </a:t>
            </a:r>
            <a:r>
              <a:rPr lang="en-US" dirty="0" err="1"/>
              <a:t>em</a:t>
            </a:r>
            <a:r>
              <a:rPr lang="en-US" dirty="0"/>
              <a:t> </a:t>
            </a:r>
            <a:r>
              <a:rPr lang="en-US" dirty="0" err="1"/>
              <a:t>Tradução</a:t>
            </a:r>
            <a:r>
              <a:rPr lang="en-US" dirty="0"/>
              <a:t> do </a:t>
            </a:r>
            <a:r>
              <a:rPr lang="en-US" dirty="0" err="1"/>
              <a:t>Conhecimento</a:t>
            </a:r>
            <a:r>
              <a:rPr lang="en-US" dirty="0"/>
              <a:t> </a:t>
            </a:r>
          </a:p>
          <a:p>
            <a:pPr marL="0" indent="0">
              <a:buNone/>
            </a:pPr>
            <a:endParaRPr lang="en-US" sz="1400" b="1" dirty="0">
              <a:solidFill>
                <a:schemeClr val="tx2"/>
              </a:solidFill>
            </a:endParaRPr>
          </a:p>
          <a:p>
            <a:pPr algn="l"/>
            <a:r>
              <a:rPr lang="pt-BR" sz="1400" dirty="0">
                <a:solidFill>
                  <a:schemeClr val="tx2"/>
                </a:solidFill>
              </a:rPr>
              <a:t>O estudo científico dos determinantes do uso do conhecimento e dos métodos para promover a aplicação dos resultados de pesquisas por profissionais de saúde, formuladores de políticas e pacientes.</a:t>
            </a:r>
            <a:r>
              <a:rPr lang="en-US" sz="1400" baseline="30000" dirty="0">
                <a:solidFill>
                  <a:schemeClr val="tx2"/>
                </a:solidFill>
              </a:rPr>
              <a:t>2</a:t>
            </a:r>
            <a:endParaRPr lang="en-US" sz="1400" dirty="0">
              <a:solidFill>
                <a:schemeClr val="tx2"/>
              </a:solidFill>
            </a:endParaRPr>
          </a:p>
        </p:txBody>
      </p:sp>
      <p:sp>
        <p:nvSpPr>
          <p:cNvPr id="3" name="TextBox 2">
            <a:extLst>
              <a:ext uri="{FF2B5EF4-FFF2-40B4-BE49-F238E27FC236}">
                <a16:creationId xmlns:a16="http://schemas.microsoft.com/office/drawing/2014/main" id="{FB564A66-18DF-F348-6E83-CD4702B56A53}"/>
              </a:ext>
            </a:extLst>
          </p:cNvPr>
          <p:cNvSpPr txBox="1"/>
          <p:nvPr/>
        </p:nvSpPr>
        <p:spPr>
          <a:xfrm>
            <a:off x="4660899" y="4715431"/>
            <a:ext cx="4213225" cy="369332"/>
          </a:xfrm>
          <a:prstGeom prst="rect">
            <a:avLst/>
          </a:prstGeom>
          <a:noFill/>
        </p:spPr>
        <p:txBody>
          <a:bodyPr wrap="square" lIns="0" tIns="0" rIns="0" bIns="0">
            <a:spAutoFit/>
          </a:bodyPr>
          <a:lstStyle/>
          <a:p>
            <a:pPr marL="0" indent="0">
              <a:spcBef>
                <a:spcPts val="0"/>
              </a:spcBef>
              <a:buNone/>
            </a:pPr>
            <a:r>
              <a:rPr lang="en-US" sz="800" baseline="30000" dirty="0">
                <a:solidFill>
                  <a:schemeClr val="tx2"/>
                </a:solidFill>
              </a:rPr>
              <a:t>2</a:t>
            </a:r>
            <a:r>
              <a:rPr lang="en-US" sz="800" dirty="0">
                <a:solidFill>
                  <a:srgbClr val="000000"/>
                </a:solidFill>
              </a:rPr>
              <a:t> Curran, J. A., Grimshaw, J. M., Hayden, J. A., &amp; Campbell, B. (2011). Knowledge translation research: the science of moving research into policy and practice. Journal of Continuing Education in the Health Professions, 31(3), 174-180. https://</a:t>
            </a:r>
            <a:r>
              <a:rPr lang="en-US" sz="800" dirty="0" err="1">
                <a:solidFill>
                  <a:srgbClr val="000000"/>
                </a:solidFill>
              </a:rPr>
              <a:t>web.pdx.edu</a:t>
            </a:r>
            <a:r>
              <a:rPr lang="en-US" sz="800" dirty="0">
                <a:solidFill>
                  <a:srgbClr val="000000"/>
                </a:solidFill>
              </a:rPr>
              <a:t>/~</a:t>
            </a:r>
            <a:r>
              <a:rPr lang="en-US" sz="800" dirty="0" err="1">
                <a:solidFill>
                  <a:srgbClr val="000000"/>
                </a:solidFill>
              </a:rPr>
              <a:t>nwallace</a:t>
            </a:r>
            <a:r>
              <a:rPr lang="en-US" sz="800" dirty="0">
                <a:solidFill>
                  <a:srgbClr val="000000"/>
                </a:solidFill>
              </a:rPr>
              <a:t>/CRHSP/</a:t>
            </a:r>
            <a:r>
              <a:rPr lang="en-US" sz="800" dirty="0" err="1">
                <a:solidFill>
                  <a:srgbClr val="000000"/>
                </a:solidFill>
              </a:rPr>
              <a:t>KTResearch.pdf</a:t>
            </a:r>
            <a:r>
              <a:rPr lang="en-US" sz="800" dirty="0">
                <a:solidFill>
                  <a:srgbClr val="000000"/>
                </a:solidFill>
              </a:rPr>
              <a:t> </a:t>
            </a:r>
            <a:endParaRPr lang="en-US" sz="800" dirty="0">
              <a:solidFill>
                <a:schemeClr val="tx2"/>
              </a:solidFill>
            </a:endParaRPr>
          </a:p>
        </p:txBody>
      </p:sp>
    </p:spTree>
    <p:extLst>
      <p:ext uri="{BB962C8B-B14F-4D97-AF65-F5344CB8AC3E}">
        <p14:creationId xmlns:p14="http://schemas.microsoft.com/office/powerpoint/2010/main" val="246509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3452-6B59-D6AB-A6A7-FF2C7DFBDB2C}"/>
              </a:ext>
            </a:extLst>
          </p:cNvPr>
          <p:cNvSpPr>
            <a:spLocks noGrp="1"/>
          </p:cNvSpPr>
          <p:nvPr>
            <p:ph type="ctrTitle"/>
          </p:nvPr>
        </p:nvSpPr>
        <p:spPr>
          <a:xfrm>
            <a:off x="358776" y="933450"/>
            <a:ext cx="5259704" cy="4130675"/>
          </a:xfrm>
        </p:spPr>
        <p:txBody>
          <a:bodyPr>
            <a:noAutofit/>
          </a:bodyPr>
          <a:lstStyle/>
          <a:p>
            <a:r>
              <a:rPr lang="en-US" dirty="0" err="1"/>
              <a:t>Contexto</a:t>
            </a:r>
            <a:r>
              <a:rPr lang="en-US" dirty="0"/>
              <a:t> e </a:t>
            </a:r>
            <a:r>
              <a:rPr lang="en-US" dirty="0" err="1"/>
              <a:t>enquadramento</a:t>
            </a:r>
            <a:endParaRPr lang="en-US" dirty="0"/>
          </a:p>
        </p:txBody>
      </p:sp>
      <p:sp>
        <p:nvSpPr>
          <p:cNvPr id="6" name="Subtitle 2">
            <a:extLst>
              <a:ext uri="{FF2B5EF4-FFF2-40B4-BE49-F238E27FC236}">
                <a16:creationId xmlns:a16="http://schemas.microsoft.com/office/drawing/2014/main" id="{A9DCB1B4-8E67-9EF5-0139-0557B206EEB0}"/>
              </a:ext>
            </a:extLst>
          </p:cNvPr>
          <p:cNvSpPr>
            <a:spLocks noGrp="1"/>
          </p:cNvSpPr>
          <p:nvPr>
            <p:ph type="subTitle" idx="1"/>
          </p:nvPr>
        </p:nvSpPr>
        <p:spPr>
          <a:xfrm>
            <a:off x="358775" y="613933"/>
            <a:ext cx="8424862" cy="320132"/>
          </a:xfrm>
        </p:spPr>
        <p:txBody>
          <a:bodyPr>
            <a:normAutofit/>
          </a:bodyPr>
          <a:lstStyle/>
          <a:p>
            <a:r>
              <a:rPr lang="en-US" dirty="0" err="1"/>
              <a:t>Capítulo</a:t>
            </a:r>
            <a:r>
              <a:rPr lang="en-US" dirty="0"/>
              <a:t> 2</a:t>
            </a:r>
          </a:p>
        </p:txBody>
      </p:sp>
    </p:spTree>
    <p:extLst>
      <p:ext uri="{BB962C8B-B14F-4D97-AF65-F5344CB8AC3E}">
        <p14:creationId xmlns:p14="http://schemas.microsoft.com/office/powerpoint/2010/main" val="266666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A3F3-DCF2-C407-3FEF-7858CD59F4B6}"/>
              </a:ext>
            </a:extLst>
          </p:cNvPr>
          <p:cNvSpPr>
            <a:spLocks noGrp="1"/>
          </p:cNvSpPr>
          <p:nvPr>
            <p:ph type="ctrTitle"/>
          </p:nvPr>
        </p:nvSpPr>
        <p:spPr>
          <a:xfrm>
            <a:off x="358775" y="933878"/>
            <a:ext cx="3126105" cy="2205567"/>
          </a:xfrm>
        </p:spPr>
        <p:txBody>
          <a:bodyPr tIns="72000">
            <a:normAutofit fontScale="90000"/>
          </a:bodyPr>
          <a:lstStyle/>
          <a:p>
            <a:r>
              <a:rPr lang="en-US" dirty="0"/>
              <a:t>Por que </a:t>
            </a:r>
            <a:r>
              <a:rPr lang="en-US" dirty="0" err="1"/>
              <a:t>precisamos</a:t>
            </a:r>
            <a:r>
              <a:rPr lang="en-US" dirty="0"/>
              <a:t> de </a:t>
            </a:r>
            <a:r>
              <a:rPr lang="en-US" dirty="0" err="1"/>
              <a:t>uma</a:t>
            </a:r>
            <a:r>
              <a:rPr lang="en-US" dirty="0"/>
              <a:t> Agenda Global de Pesquisa?</a:t>
            </a:r>
          </a:p>
        </p:txBody>
      </p:sp>
      <p:sp>
        <p:nvSpPr>
          <p:cNvPr id="3" name="Subtitle 2">
            <a:extLst>
              <a:ext uri="{FF2B5EF4-FFF2-40B4-BE49-F238E27FC236}">
                <a16:creationId xmlns:a16="http://schemas.microsoft.com/office/drawing/2014/main" id="{3C33A342-A241-680A-73AC-A0A2F5C0F0FD}"/>
              </a:ext>
            </a:extLst>
          </p:cNvPr>
          <p:cNvSpPr>
            <a:spLocks noGrp="1"/>
          </p:cNvSpPr>
          <p:nvPr>
            <p:ph type="subTitle" idx="1"/>
          </p:nvPr>
        </p:nvSpPr>
        <p:spPr>
          <a:xfrm>
            <a:off x="3950959" y="924537"/>
            <a:ext cx="5133168" cy="2621844"/>
          </a:xfrm>
        </p:spPr>
        <p:txBody>
          <a:bodyPr>
            <a:noAutofit/>
          </a:bodyPr>
          <a:lstStyle/>
          <a:p>
            <a:pPr>
              <a:lnSpc>
                <a:spcPct val="100000"/>
              </a:lnSpc>
              <a:spcAft>
                <a:spcPts val="900"/>
              </a:spcAft>
            </a:pPr>
            <a:r>
              <a:rPr lang="pt-BR" sz="1400" dirty="0">
                <a:solidFill>
                  <a:schemeClr val="tx2"/>
                </a:solidFill>
              </a:rPr>
              <a:t>Falta de consenso sobre a melhor forma de transformar conhecimento em política em todos os contextos.</a:t>
            </a:r>
          </a:p>
          <a:p>
            <a:pPr>
              <a:lnSpc>
                <a:spcPct val="100000"/>
              </a:lnSpc>
              <a:spcAft>
                <a:spcPts val="900"/>
              </a:spcAft>
            </a:pPr>
            <a:r>
              <a:rPr lang="pt-BR" sz="1400" dirty="0">
                <a:solidFill>
                  <a:schemeClr val="tx2"/>
                </a:solidFill>
              </a:rPr>
              <a:t>Em KT/PIE, áreas como barreiras e facilitadores recebem atenção, enquanto outras, como avaliações de impacto, permanecem subfinanciadas.</a:t>
            </a:r>
          </a:p>
          <a:p>
            <a:pPr>
              <a:lnSpc>
                <a:spcPct val="100000"/>
              </a:lnSpc>
              <a:spcAft>
                <a:spcPts val="900"/>
              </a:spcAft>
            </a:pPr>
            <a:r>
              <a:rPr lang="pt-BR" sz="1400" dirty="0">
                <a:solidFill>
                  <a:schemeClr val="tx2"/>
                </a:solidFill>
              </a:rPr>
              <a:t>A pesquisa em KT é fragmentada e duplicada, levando a esforços desperdiçados.</a:t>
            </a:r>
          </a:p>
          <a:p>
            <a:pPr>
              <a:lnSpc>
                <a:spcPct val="100000"/>
              </a:lnSpc>
              <a:spcAft>
                <a:spcPts val="900"/>
              </a:spcAft>
            </a:pPr>
            <a:r>
              <a:rPr lang="pt-BR" sz="1400" dirty="0">
                <a:solidFill>
                  <a:schemeClr val="tx2"/>
                </a:solidFill>
              </a:rPr>
              <a:t>Identificar verdadeiras lacunas de pesquisa continua sendo um desafio.</a:t>
            </a:r>
          </a:p>
          <a:p>
            <a:pPr>
              <a:lnSpc>
                <a:spcPct val="100000"/>
              </a:lnSpc>
              <a:spcAft>
                <a:spcPts val="900"/>
              </a:spcAft>
            </a:pPr>
            <a:r>
              <a:rPr lang="pt-BR" sz="1400" dirty="0">
                <a:solidFill>
                  <a:schemeClr val="tx2"/>
                </a:solidFill>
              </a:rPr>
              <a:t>A pesquisa em KT carece de financiamento coordenado e consistente.</a:t>
            </a:r>
          </a:p>
          <a:p>
            <a:pPr>
              <a:lnSpc>
                <a:spcPct val="100000"/>
              </a:lnSpc>
              <a:spcAft>
                <a:spcPts val="900"/>
              </a:spcAft>
            </a:pPr>
            <a:r>
              <a:rPr lang="pt-BR" sz="1400" dirty="0">
                <a:solidFill>
                  <a:schemeClr val="tx2"/>
                </a:solidFill>
              </a:rPr>
              <a:t>Há cooperação e coordenação insuficientes entre disciplinas/setores.</a:t>
            </a:r>
            <a:endParaRPr lang="en-US" sz="1400" dirty="0">
              <a:solidFill>
                <a:schemeClr val="tx2"/>
              </a:solidFill>
            </a:endParaRPr>
          </a:p>
        </p:txBody>
      </p:sp>
      <p:sp>
        <p:nvSpPr>
          <p:cNvPr id="6" name="Subtitle 2">
            <a:extLst>
              <a:ext uri="{FF2B5EF4-FFF2-40B4-BE49-F238E27FC236}">
                <a16:creationId xmlns:a16="http://schemas.microsoft.com/office/drawing/2014/main" id="{7C5E215F-9FE0-224B-156B-98FF4B43602C}"/>
              </a:ext>
            </a:extLst>
          </p:cNvPr>
          <p:cNvSpPr txBox="1">
            <a:spLocks/>
          </p:cNvSpPr>
          <p:nvPr/>
        </p:nvSpPr>
        <p:spPr>
          <a:xfrm>
            <a:off x="3950959" y="4330593"/>
            <a:ext cx="4833473" cy="919739"/>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0"/>
              </a:spcBef>
              <a:buFont typeface="Arial" panose="020B0604020202020204" pitchFamily="34" charset="0"/>
              <a:buNone/>
              <a:defRPr sz="1200" b="0" kern="1200">
                <a:solidFill>
                  <a:schemeClr val="tx2"/>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b="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b="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Aft>
                <a:spcPts val="900"/>
              </a:spcAft>
            </a:pPr>
            <a:r>
              <a:rPr lang="en-US" sz="1400" dirty="0"/>
              <a:t>KT e PIE </a:t>
            </a:r>
            <a:r>
              <a:rPr lang="en-US" sz="1400" dirty="0" err="1"/>
              <a:t>demandam</a:t>
            </a:r>
            <a:r>
              <a:rPr lang="en-US" sz="1400" dirty="0"/>
              <a:t> </a:t>
            </a:r>
            <a:r>
              <a:rPr lang="en-US" sz="1400" dirty="0" err="1"/>
              <a:t>pesquisas</a:t>
            </a:r>
            <a:r>
              <a:rPr lang="en-US" sz="1400" dirty="0"/>
              <a:t> </a:t>
            </a:r>
            <a:r>
              <a:rPr lang="en-US" sz="1400" dirty="0" err="1"/>
              <a:t>mais</a:t>
            </a:r>
            <a:r>
              <a:rPr lang="en-US" sz="1400" dirty="0"/>
              <a:t> </a:t>
            </a:r>
            <a:r>
              <a:rPr lang="en-US" sz="1400" dirty="0" err="1"/>
              <a:t>eficientes</a:t>
            </a:r>
            <a:r>
              <a:rPr lang="en-US" sz="1400" dirty="0"/>
              <a:t>, </a:t>
            </a:r>
            <a:r>
              <a:rPr lang="en-US" sz="1400" dirty="0" err="1"/>
              <a:t>direcionadas</a:t>
            </a:r>
            <a:r>
              <a:rPr lang="en-US" sz="1400" dirty="0"/>
              <a:t> e </a:t>
            </a:r>
            <a:r>
              <a:rPr lang="en-US" sz="1400" dirty="0" err="1"/>
              <a:t>priorizadas</a:t>
            </a:r>
            <a:r>
              <a:rPr lang="en-US" sz="1400" dirty="0"/>
              <a:t>.</a:t>
            </a:r>
          </a:p>
          <a:p>
            <a:pPr>
              <a:lnSpc>
                <a:spcPct val="100000"/>
              </a:lnSpc>
              <a:spcAft>
                <a:spcPts val="900"/>
              </a:spcAft>
            </a:pPr>
            <a:r>
              <a:rPr lang="en-US" sz="1400" dirty="0"/>
              <a:t>Um </a:t>
            </a:r>
            <a:r>
              <a:rPr lang="en-US" sz="1400" dirty="0" err="1"/>
              <a:t>processo</a:t>
            </a:r>
            <a:r>
              <a:rPr lang="en-US" sz="1400" dirty="0"/>
              <a:t> global e inclusive é </a:t>
            </a:r>
            <a:r>
              <a:rPr lang="en-US" sz="1400" dirty="0" err="1"/>
              <a:t>necessário</a:t>
            </a:r>
            <a:r>
              <a:rPr lang="en-US" sz="1400" dirty="0"/>
              <a:t> para </a:t>
            </a:r>
            <a:r>
              <a:rPr lang="en-US" sz="1400" dirty="0" err="1"/>
              <a:t>unir</a:t>
            </a:r>
            <a:r>
              <a:rPr lang="en-US" sz="1400" dirty="0"/>
              <a:t> </a:t>
            </a:r>
            <a:r>
              <a:rPr lang="en-US" sz="1400" dirty="0" err="1"/>
              <a:t>diversos</a:t>
            </a:r>
            <a:r>
              <a:rPr lang="en-US" sz="1400" dirty="0"/>
              <a:t> </a:t>
            </a:r>
            <a:r>
              <a:rPr lang="en-US" sz="1400" dirty="0" err="1"/>
              <a:t>atores-chave</a:t>
            </a:r>
            <a:r>
              <a:rPr lang="en-US" sz="1400" dirty="0"/>
              <a:t> </a:t>
            </a:r>
            <a:r>
              <a:rPr lang="en-US" sz="1400" dirty="0" err="1"/>
              <a:t>em</a:t>
            </a:r>
            <a:r>
              <a:rPr lang="en-US" sz="1400" dirty="0"/>
              <a:t> </a:t>
            </a:r>
            <a:r>
              <a:rPr lang="en-US" sz="1400" dirty="0" err="1"/>
              <a:t>torno</a:t>
            </a:r>
            <a:r>
              <a:rPr lang="en-US" sz="1400" dirty="0"/>
              <a:t> de </a:t>
            </a:r>
            <a:r>
              <a:rPr lang="en-US" sz="1400" dirty="0" err="1"/>
              <a:t>estabelecer</a:t>
            </a:r>
            <a:r>
              <a:rPr lang="en-US" sz="1400" dirty="0"/>
              <a:t> </a:t>
            </a:r>
            <a:r>
              <a:rPr lang="en-US" sz="1400" dirty="0" err="1"/>
              <a:t>prioridades</a:t>
            </a:r>
            <a:r>
              <a:rPr lang="en-US" sz="1400" dirty="0"/>
              <a:t> de </a:t>
            </a:r>
            <a:r>
              <a:rPr lang="en-US" sz="1400" dirty="0" err="1"/>
              <a:t>pesquisa</a:t>
            </a:r>
            <a:r>
              <a:rPr lang="en-US" sz="1400" dirty="0"/>
              <a:t>.</a:t>
            </a:r>
          </a:p>
        </p:txBody>
      </p:sp>
      <p:sp>
        <p:nvSpPr>
          <p:cNvPr id="8" name="Subtitle 2">
            <a:extLst>
              <a:ext uri="{FF2B5EF4-FFF2-40B4-BE49-F238E27FC236}">
                <a16:creationId xmlns:a16="http://schemas.microsoft.com/office/drawing/2014/main" id="{F7EAB1AD-A44B-CDBA-70F9-41CF47568A42}"/>
              </a:ext>
            </a:extLst>
          </p:cNvPr>
          <p:cNvSpPr txBox="1">
            <a:spLocks/>
          </p:cNvSpPr>
          <p:nvPr/>
        </p:nvSpPr>
        <p:spPr>
          <a:xfrm>
            <a:off x="358775" y="614363"/>
            <a:ext cx="3406775" cy="319087"/>
          </a:xfrm>
          <a:prstGeom prst="rect">
            <a:avLst/>
          </a:prstGeom>
        </p:spPr>
        <p:txBody>
          <a:bodyPr vert="horz" lIns="0" tIns="0" rIns="0" bIns="0" rtlCol="0">
            <a:normAutofit/>
          </a:bodyPr>
          <a:lstStyle>
            <a:lvl1pPr marL="0" indent="0" algn="l" defTabSz="685800" rtl="0" eaLnBrk="1" latinLnBrk="0" hangingPunct="1">
              <a:lnSpc>
                <a:spcPct val="90000"/>
              </a:lnSpc>
              <a:spcBef>
                <a:spcPts val="0"/>
              </a:spcBef>
              <a:buFont typeface="Arial" panose="020B0604020202020204" pitchFamily="34" charset="0"/>
              <a:buNone/>
              <a:defRPr sz="1800" b="0" kern="1200">
                <a:solidFill>
                  <a:srgbClr val="00205C"/>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b="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b="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b="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err="1"/>
              <a:t>Preparando</a:t>
            </a:r>
            <a:r>
              <a:rPr lang="en-US" dirty="0"/>
              <a:t> o </a:t>
            </a:r>
            <a:r>
              <a:rPr lang="en-US" dirty="0" err="1"/>
              <a:t>cenário</a:t>
            </a:r>
            <a:r>
              <a:rPr lang="en-US" dirty="0"/>
              <a:t>:</a:t>
            </a:r>
          </a:p>
        </p:txBody>
      </p:sp>
      <p:sp>
        <p:nvSpPr>
          <p:cNvPr id="15" name="TextBox 14">
            <a:extLst>
              <a:ext uri="{FF2B5EF4-FFF2-40B4-BE49-F238E27FC236}">
                <a16:creationId xmlns:a16="http://schemas.microsoft.com/office/drawing/2014/main" id="{8049BDB0-8181-104E-AC72-050A232A57CD}"/>
              </a:ext>
            </a:extLst>
          </p:cNvPr>
          <p:cNvSpPr txBox="1"/>
          <p:nvPr/>
        </p:nvSpPr>
        <p:spPr>
          <a:xfrm>
            <a:off x="3677978" y="496907"/>
            <a:ext cx="1998645" cy="276999"/>
          </a:xfrm>
          <a:prstGeom prst="rect">
            <a:avLst/>
          </a:prstGeom>
          <a:noFill/>
        </p:spPr>
        <p:txBody>
          <a:bodyPr wrap="square" lIns="0" tIns="0" rIns="0" bIns="0">
            <a:noAutofit/>
          </a:bodyPr>
          <a:lstStyle/>
          <a:p>
            <a:pPr>
              <a:lnSpc>
                <a:spcPct val="100000"/>
              </a:lnSpc>
              <a:spcAft>
                <a:spcPts val="1200"/>
              </a:spcAft>
            </a:pPr>
            <a:r>
              <a:rPr lang="en-US" sz="1800" dirty="0">
                <a:solidFill>
                  <a:schemeClr val="accent1"/>
                </a:solidFill>
              </a:rPr>
              <a:t>O </a:t>
            </a:r>
            <a:r>
              <a:rPr lang="en-US" sz="1800" dirty="0" err="1">
                <a:solidFill>
                  <a:schemeClr val="accent1"/>
                </a:solidFill>
              </a:rPr>
              <a:t>desafio</a:t>
            </a:r>
            <a:endParaRPr lang="en-US" sz="1800" dirty="0">
              <a:solidFill>
                <a:schemeClr val="accent1"/>
              </a:solidFill>
            </a:endParaRPr>
          </a:p>
        </p:txBody>
      </p:sp>
      <p:sp>
        <p:nvSpPr>
          <p:cNvPr id="19" name="TextBox 18">
            <a:extLst>
              <a:ext uri="{FF2B5EF4-FFF2-40B4-BE49-F238E27FC236}">
                <a16:creationId xmlns:a16="http://schemas.microsoft.com/office/drawing/2014/main" id="{7C60CC4C-00F0-AA8E-B9EF-1249F9ADA2D2}"/>
              </a:ext>
            </a:extLst>
          </p:cNvPr>
          <p:cNvSpPr txBox="1"/>
          <p:nvPr/>
        </p:nvSpPr>
        <p:spPr>
          <a:xfrm>
            <a:off x="3677978" y="3975250"/>
            <a:ext cx="3486884" cy="276999"/>
          </a:xfrm>
          <a:prstGeom prst="rect">
            <a:avLst/>
          </a:prstGeom>
          <a:noFill/>
        </p:spPr>
        <p:txBody>
          <a:bodyPr wrap="square" lIns="0" tIns="0" rIns="0" bIns="0">
            <a:noAutofit/>
          </a:bodyPr>
          <a:lstStyle/>
          <a:p>
            <a:pPr>
              <a:lnSpc>
                <a:spcPct val="100000"/>
              </a:lnSpc>
              <a:spcAft>
                <a:spcPts val="1200"/>
              </a:spcAft>
            </a:pPr>
            <a:r>
              <a:rPr lang="en-US" sz="1800" dirty="0">
                <a:solidFill>
                  <a:schemeClr val="accent1"/>
                </a:solidFill>
              </a:rPr>
              <a:t>O </a:t>
            </a:r>
            <a:r>
              <a:rPr lang="en-US" sz="1800" dirty="0" err="1">
                <a:solidFill>
                  <a:schemeClr val="accent1"/>
                </a:solidFill>
              </a:rPr>
              <a:t>caminho</a:t>
            </a:r>
            <a:r>
              <a:rPr lang="en-US" sz="1800" dirty="0">
                <a:solidFill>
                  <a:schemeClr val="accent1"/>
                </a:solidFill>
              </a:rPr>
              <a:t> pela </a:t>
            </a:r>
            <a:r>
              <a:rPr lang="en-US" sz="1800" dirty="0" err="1">
                <a:solidFill>
                  <a:schemeClr val="accent1"/>
                </a:solidFill>
              </a:rPr>
              <a:t>frente</a:t>
            </a:r>
            <a:endParaRPr lang="en-US" sz="1800" dirty="0">
              <a:solidFill>
                <a:schemeClr val="accent1"/>
              </a:solidFill>
            </a:endParaRPr>
          </a:p>
        </p:txBody>
      </p:sp>
      <p:pic>
        <p:nvPicPr>
          <p:cNvPr id="23" name="Picture 22">
            <a:extLst>
              <a:ext uri="{FF2B5EF4-FFF2-40B4-BE49-F238E27FC236}">
                <a16:creationId xmlns:a16="http://schemas.microsoft.com/office/drawing/2014/main" id="{50BB3A31-661E-2152-04E1-833BC7A3B3B1}"/>
              </a:ext>
            </a:extLst>
          </p:cNvPr>
          <p:cNvPicPr>
            <a:picLocks noChangeAspect="1"/>
          </p:cNvPicPr>
          <p:nvPr/>
        </p:nvPicPr>
        <p:blipFill>
          <a:blip r:embed="rId2"/>
          <a:stretch>
            <a:fillRect/>
          </a:stretch>
        </p:blipFill>
        <p:spPr>
          <a:xfrm>
            <a:off x="3680359" y="4397495"/>
            <a:ext cx="136919" cy="145253"/>
          </a:xfrm>
          <a:prstGeom prst="rect">
            <a:avLst/>
          </a:prstGeom>
        </p:spPr>
      </p:pic>
      <p:pic>
        <p:nvPicPr>
          <p:cNvPr id="24" name="Picture 23">
            <a:extLst>
              <a:ext uri="{FF2B5EF4-FFF2-40B4-BE49-F238E27FC236}">
                <a16:creationId xmlns:a16="http://schemas.microsoft.com/office/drawing/2014/main" id="{8A6F34AA-9768-37CF-5580-DE08EB7A22F3}"/>
              </a:ext>
            </a:extLst>
          </p:cNvPr>
          <p:cNvPicPr>
            <a:picLocks noChangeAspect="1"/>
          </p:cNvPicPr>
          <p:nvPr/>
        </p:nvPicPr>
        <p:blipFill>
          <a:blip r:embed="rId3"/>
          <a:stretch>
            <a:fillRect/>
          </a:stretch>
        </p:blipFill>
        <p:spPr>
          <a:xfrm>
            <a:off x="3677978" y="3672601"/>
            <a:ext cx="141681" cy="141681"/>
          </a:xfrm>
          <a:prstGeom prst="rect">
            <a:avLst/>
          </a:prstGeom>
        </p:spPr>
      </p:pic>
      <p:pic>
        <p:nvPicPr>
          <p:cNvPr id="26" name="Picture 25">
            <a:extLst>
              <a:ext uri="{FF2B5EF4-FFF2-40B4-BE49-F238E27FC236}">
                <a16:creationId xmlns:a16="http://schemas.microsoft.com/office/drawing/2014/main" id="{F0C5C5C6-EB52-DBD0-468D-8B677F666028}"/>
              </a:ext>
            </a:extLst>
          </p:cNvPr>
          <p:cNvPicPr>
            <a:picLocks noChangeAspect="1"/>
          </p:cNvPicPr>
          <p:nvPr/>
        </p:nvPicPr>
        <p:blipFill>
          <a:blip r:embed="rId2"/>
          <a:stretch>
            <a:fillRect/>
          </a:stretch>
        </p:blipFill>
        <p:spPr>
          <a:xfrm>
            <a:off x="3680359" y="4945953"/>
            <a:ext cx="136919" cy="145253"/>
          </a:xfrm>
          <a:prstGeom prst="rect">
            <a:avLst/>
          </a:prstGeom>
        </p:spPr>
      </p:pic>
      <p:pic>
        <p:nvPicPr>
          <p:cNvPr id="27" name="Picture 26">
            <a:extLst>
              <a:ext uri="{FF2B5EF4-FFF2-40B4-BE49-F238E27FC236}">
                <a16:creationId xmlns:a16="http://schemas.microsoft.com/office/drawing/2014/main" id="{7F960BEE-216C-E71D-5DA7-37C4031C9287}"/>
              </a:ext>
            </a:extLst>
          </p:cNvPr>
          <p:cNvPicPr>
            <a:picLocks noChangeAspect="1"/>
          </p:cNvPicPr>
          <p:nvPr/>
        </p:nvPicPr>
        <p:blipFill>
          <a:blip r:embed="rId3"/>
          <a:stretch>
            <a:fillRect/>
          </a:stretch>
        </p:blipFill>
        <p:spPr>
          <a:xfrm>
            <a:off x="3677978" y="3325335"/>
            <a:ext cx="141681" cy="141681"/>
          </a:xfrm>
          <a:prstGeom prst="rect">
            <a:avLst/>
          </a:prstGeom>
        </p:spPr>
      </p:pic>
      <p:pic>
        <p:nvPicPr>
          <p:cNvPr id="28" name="Picture 27">
            <a:extLst>
              <a:ext uri="{FF2B5EF4-FFF2-40B4-BE49-F238E27FC236}">
                <a16:creationId xmlns:a16="http://schemas.microsoft.com/office/drawing/2014/main" id="{8A58004E-1419-59C5-6FAA-D734A7A2C361}"/>
              </a:ext>
            </a:extLst>
          </p:cNvPr>
          <p:cNvPicPr>
            <a:picLocks noChangeAspect="1"/>
          </p:cNvPicPr>
          <p:nvPr/>
        </p:nvPicPr>
        <p:blipFill>
          <a:blip r:embed="rId3"/>
          <a:stretch>
            <a:fillRect/>
          </a:stretch>
        </p:blipFill>
        <p:spPr>
          <a:xfrm>
            <a:off x="3677978" y="2800970"/>
            <a:ext cx="141681" cy="141681"/>
          </a:xfrm>
          <a:prstGeom prst="rect">
            <a:avLst/>
          </a:prstGeom>
        </p:spPr>
      </p:pic>
      <p:pic>
        <p:nvPicPr>
          <p:cNvPr id="29" name="Picture 28">
            <a:extLst>
              <a:ext uri="{FF2B5EF4-FFF2-40B4-BE49-F238E27FC236}">
                <a16:creationId xmlns:a16="http://schemas.microsoft.com/office/drawing/2014/main" id="{46D0B149-976C-64DC-910D-14C9AFD0D124}"/>
              </a:ext>
            </a:extLst>
          </p:cNvPr>
          <p:cNvPicPr>
            <a:picLocks noChangeAspect="1"/>
          </p:cNvPicPr>
          <p:nvPr/>
        </p:nvPicPr>
        <p:blipFill>
          <a:blip r:embed="rId3"/>
          <a:stretch>
            <a:fillRect/>
          </a:stretch>
        </p:blipFill>
        <p:spPr>
          <a:xfrm>
            <a:off x="3677978" y="2287811"/>
            <a:ext cx="141681" cy="141681"/>
          </a:xfrm>
          <a:prstGeom prst="rect">
            <a:avLst/>
          </a:prstGeom>
        </p:spPr>
      </p:pic>
      <p:pic>
        <p:nvPicPr>
          <p:cNvPr id="30" name="Picture 29">
            <a:extLst>
              <a:ext uri="{FF2B5EF4-FFF2-40B4-BE49-F238E27FC236}">
                <a16:creationId xmlns:a16="http://schemas.microsoft.com/office/drawing/2014/main" id="{18D51554-58F9-F27A-2760-647A32ABC227}"/>
              </a:ext>
            </a:extLst>
          </p:cNvPr>
          <p:cNvPicPr>
            <a:picLocks noChangeAspect="1"/>
          </p:cNvPicPr>
          <p:nvPr/>
        </p:nvPicPr>
        <p:blipFill>
          <a:blip r:embed="rId3"/>
          <a:stretch>
            <a:fillRect/>
          </a:stretch>
        </p:blipFill>
        <p:spPr>
          <a:xfrm>
            <a:off x="3677978" y="1525200"/>
            <a:ext cx="141681" cy="141681"/>
          </a:xfrm>
          <a:prstGeom prst="rect">
            <a:avLst/>
          </a:prstGeom>
        </p:spPr>
      </p:pic>
      <p:pic>
        <p:nvPicPr>
          <p:cNvPr id="31" name="Picture 30">
            <a:extLst>
              <a:ext uri="{FF2B5EF4-FFF2-40B4-BE49-F238E27FC236}">
                <a16:creationId xmlns:a16="http://schemas.microsoft.com/office/drawing/2014/main" id="{A7D5CFE7-FF2F-837A-A5CB-5C08EA0A9092}"/>
              </a:ext>
            </a:extLst>
          </p:cNvPr>
          <p:cNvPicPr>
            <a:picLocks noChangeAspect="1"/>
          </p:cNvPicPr>
          <p:nvPr/>
        </p:nvPicPr>
        <p:blipFill>
          <a:blip r:embed="rId3"/>
          <a:stretch>
            <a:fillRect/>
          </a:stretch>
        </p:blipFill>
        <p:spPr>
          <a:xfrm>
            <a:off x="3677978" y="1003324"/>
            <a:ext cx="141681" cy="141681"/>
          </a:xfrm>
          <a:prstGeom prst="rect">
            <a:avLst/>
          </a:prstGeom>
        </p:spPr>
      </p:pic>
    </p:spTree>
    <p:extLst>
      <p:ext uri="{BB962C8B-B14F-4D97-AF65-F5344CB8AC3E}">
        <p14:creationId xmlns:p14="http://schemas.microsoft.com/office/powerpoint/2010/main" val="170120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7229F-6B6A-1CBA-1401-5EA8C2C9E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B9614-430F-7471-031A-62C947742D84}"/>
              </a:ext>
            </a:extLst>
          </p:cNvPr>
          <p:cNvSpPr>
            <a:spLocks noGrp="1"/>
          </p:cNvSpPr>
          <p:nvPr>
            <p:ph type="ctrTitle"/>
          </p:nvPr>
        </p:nvSpPr>
        <p:spPr>
          <a:xfrm>
            <a:off x="358775" y="358775"/>
            <a:ext cx="8424863" cy="2006737"/>
          </a:xfrm>
        </p:spPr>
        <p:txBody>
          <a:bodyPr>
            <a:normAutofit/>
          </a:bodyPr>
          <a:lstStyle/>
          <a:p>
            <a:r>
              <a:rPr lang="en-US" dirty="0" err="1"/>
              <a:t>Definindo</a:t>
            </a:r>
            <a:r>
              <a:rPr lang="en-US" dirty="0"/>
              <a:t> </a:t>
            </a:r>
            <a:r>
              <a:rPr lang="en-US" dirty="0" err="1"/>
              <a:t>prioridades</a:t>
            </a:r>
            <a:r>
              <a:rPr lang="en-US" dirty="0"/>
              <a:t> </a:t>
            </a:r>
            <a:r>
              <a:rPr lang="en-US" dirty="0" err="1"/>
              <a:t>na</a:t>
            </a:r>
            <a:r>
              <a:rPr lang="en-US" dirty="0"/>
              <a:t> </a:t>
            </a:r>
            <a:br>
              <a:rPr lang="en-US" dirty="0"/>
            </a:br>
            <a:r>
              <a:rPr lang="en-US" dirty="0" err="1"/>
              <a:t>Organização</a:t>
            </a:r>
            <a:r>
              <a:rPr lang="en-US" dirty="0"/>
              <a:t> Mundial de </a:t>
            </a:r>
            <a:br>
              <a:rPr lang="en-US" dirty="0"/>
            </a:br>
            <a:r>
              <a:rPr lang="en-US" dirty="0" err="1"/>
              <a:t>Saúde</a:t>
            </a:r>
            <a:r>
              <a:rPr lang="en-US" dirty="0"/>
              <a:t> (OMS)</a:t>
            </a:r>
          </a:p>
        </p:txBody>
      </p:sp>
      <p:sp>
        <p:nvSpPr>
          <p:cNvPr id="4" name="Subtitle 3">
            <a:extLst>
              <a:ext uri="{FF2B5EF4-FFF2-40B4-BE49-F238E27FC236}">
                <a16:creationId xmlns:a16="http://schemas.microsoft.com/office/drawing/2014/main" id="{87414CA9-7AE7-CB44-B54B-61739DA9FBDA}"/>
              </a:ext>
            </a:extLst>
          </p:cNvPr>
          <p:cNvSpPr>
            <a:spLocks noGrp="1"/>
          </p:cNvSpPr>
          <p:nvPr>
            <p:ph type="subTitle" idx="1"/>
          </p:nvPr>
        </p:nvSpPr>
        <p:spPr>
          <a:xfrm>
            <a:off x="358775" y="2534902"/>
            <a:ext cx="4004503" cy="2613568"/>
          </a:xfrm>
        </p:spPr>
        <p:txBody>
          <a:bodyPr>
            <a:normAutofit/>
          </a:bodyPr>
          <a:lstStyle/>
          <a:p>
            <a:pPr marL="285750" indent="-285750">
              <a:lnSpc>
                <a:spcPct val="100000"/>
              </a:lnSpc>
              <a:spcAft>
                <a:spcPts val="1000"/>
              </a:spcAft>
              <a:buFont typeface="Arial" panose="020B0604020202020204" pitchFamily="34" charset="0"/>
              <a:buChar char="•"/>
            </a:pPr>
            <a:r>
              <a:rPr lang="en-US" sz="1600" dirty="0"/>
              <a:t>A </a:t>
            </a:r>
            <a:r>
              <a:rPr lang="en-US" sz="1600" dirty="0" err="1"/>
              <a:t>definição</a:t>
            </a:r>
            <a:r>
              <a:rPr lang="en-US" sz="1600" dirty="0"/>
              <a:t> de </a:t>
            </a:r>
            <a:r>
              <a:rPr lang="en-US" sz="1600" dirty="0" err="1"/>
              <a:t>prioridades</a:t>
            </a:r>
            <a:r>
              <a:rPr lang="en-US" sz="1600" dirty="0"/>
              <a:t> de </a:t>
            </a:r>
            <a:r>
              <a:rPr lang="en-US" sz="1600" dirty="0" err="1"/>
              <a:t>pesquisa</a:t>
            </a:r>
            <a:r>
              <a:rPr lang="en-US" sz="1600" dirty="0"/>
              <a:t> é um </a:t>
            </a:r>
            <a:r>
              <a:rPr lang="en-US" sz="1600" dirty="0" err="1"/>
              <a:t>mandato-chave</a:t>
            </a:r>
            <a:r>
              <a:rPr lang="en-US" sz="1600" dirty="0"/>
              <a:t> </a:t>
            </a:r>
            <a:r>
              <a:rPr lang="en-US" sz="1600" dirty="0" err="1"/>
              <a:t>na</a:t>
            </a:r>
            <a:r>
              <a:rPr lang="en-US" sz="1600" dirty="0"/>
              <a:t> </a:t>
            </a:r>
            <a:r>
              <a:rPr lang="en-US" sz="1600" dirty="0" err="1"/>
              <a:t>Organização</a:t>
            </a:r>
            <a:r>
              <a:rPr lang="en-US" sz="1600" dirty="0"/>
              <a:t> Mundial de </a:t>
            </a:r>
            <a:r>
              <a:rPr lang="en-US" sz="1600" dirty="0" err="1"/>
              <a:t>Saúde</a:t>
            </a:r>
            <a:r>
              <a:rPr lang="en-US" sz="1600" dirty="0"/>
              <a:t>.</a:t>
            </a:r>
          </a:p>
          <a:p>
            <a:pPr marL="285750" indent="-285750">
              <a:lnSpc>
                <a:spcPct val="100000"/>
              </a:lnSpc>
              <a:spcAft>
                <a:spcPts val="1000"/>
              </a:spcAft>
              <a:buFont typeface="Arial" panose="020B0604020202020204" pitchFamily="34" charset="0"/>
              <a:buChar char="•"/>
            </a:pPr>
            <a:r>
              <a:rPr lang="en-US" sz="1600" dirty="0"/>
              <a:t>Com 194 </a:t>
            </a:r>
            <a:r>
              <a:rPr lang="en-US" sz="1600" dirty="0" err="1"/>
              <a:t>Estados-Membro</a:t>
            </a:r>
            <a:r>
              <a:rPr lang="en-US" sz="1600" dirty="0"/>
              <a:t>, </a:t>
            </a:r>
            <a:r>
              <a:rPr lang="pt-BR" sz="1600" dirty="0"/>
              <a:t>e alavancando sua credibilidade científica e neutralidade política, a OMS tem uma capacidade única de convocar e unir diversos interessados globalmente.</a:t>
            </a:r>
            <a:endParaRPr lang="en-US" sz="1600" dirty="0"/>
          </a:p>
        </p:txBody>
      </p:sp>
      <p:pic>
        <p:nvPicPr>
          <p:cNvPr id="5" name="Picture 4" descr="A person in a red shirt and vest&#10;&#10;AI-generated content may be incorrect.">
            <a:extLst>
              <a:ext uri="{FF2B5EF4-FFF2-40B4-BE49-F238E27FC236}">
                <a16:creationId xmlns:a16="http://schemas.microsoft.com/office/drawing/2014/main" id="{CBEB80C4-60EB-2DFE-EAF1-8DE6F437F382}"/>
              </a:ext>
            </a:extLst>
          </p:cNvPr>
          <p:cNvPicPr>
            <a:picLocks noChangeAspect="1"/>
          </p:cNvPicPr>
          <p:nvPr/>
        </p:nvPicPr>
        <p:blipFill>
          <a:blip r:embed="rId2"/>
          <a:stretch>
            <a:fillRect/>
          </a:stretch>
        </p:blipFill>
        <p:spPr>
          <a:xfrm>
            <a:off x="4399650" y="1349828"/>
            <a:ext cx="4383987" cy="4365171"/>
          </a:xfrm>
          <a:prstGeom prst="rect">
            <a:avLst/>
          </a:prstGeom>
        </p:spPr>
      </p:pic>
    </p:spTree>
    <p:extLst>
      <p:ext uri="{BB962C8B-B14F-4D97-AF65-F5344CB8AC3E}">
        <p14:creationId xmlns:p14="http://schemas.microsoft.com/office/powerpoint/2010/main" val="1629082834"/>
      </p:ext>
    </p:extLst>
  </p:cSld>
  <p:clrMapOvr>
    <a:masterClrMapping/>
  </p:clrMapOvr>
</p:sld>
</file>

<file path=ppt/theme/theme1.xml><?xml version="1.0" encoding="utf-8"?>
<a:theme xmlns:a="http://schemas.openxmlformats.org/drawingml/2006/main" name="Office Theme">
  <a:themeElements>
    <a:clrScheme name="Office Theme">
      <a:dk1>
        <a:srgbClr val="00205C"/>
      </a:dk1>
      <a:lt1>
        <a:srgbClr val="FFFFFF"/>
      </a:lt1>
      <a:dk2>
        <a:srgbClr val="000000"/>
      </a:dk2>
      <a:lt2>
        <a:srgbClr val="E7E6E6"/>
      </a:lt2>
      <a:accent1>
        <a:srgbClr val="009ADE"/>
      </a:accent1>
      <a:accent2>
        <a:srgbClr val="F2682A"/>
      </a:accent2>
      <a:accent3>
        <a:srgbClr val="A6228C"/>
      </a:accent3>
      <a:accent4>
        <a:srgbClr val="F4A81D"/>
      </a:accent4>
      <a:accent5>
        <a:srgbClr val="5B2C86"/>
      </a:accent5>
      <a:accent6>
        <a:srgbClr val="80BC00"/>
      </a:accent6>
      <a:hlink>
        <a:srgbClr val="009ADE"/>
      </a:hlink>
      <a:folHlink>
        <a:srgbClr val="00205C"/>
      </a:folHlink>
    </a:clrScheme>
    <a:fontScheme name="Office Theme">
      <a:majorFont>
        <a:latin typeface="Calibri"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WHE-Corporate-Visuals-EDITED-COPY" id="{090CFFB1-530F-F546-87A6-D6BE53DBDBD5}" vid="{4FACB150-566F-DB45-8080-12F9F2D21C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05FF7FED5104196B48CA36300CEFE" ma:contentTypeVersion="15" ma:contentTypeDescription="Create a new document." ma:contentTypeScope="" ma:versionID="018f6602b273bfaa24e62d7e924d8528">
  <xsd:schema xmlns:xsd="http://www.w3.org/2001/XMLSchema" xmlns:xs="http://www.w3.org/2001/XMLSchema" xmlns:p="http://schemas.microsoft.com/office/2006/metadata/properties" xmlns:ns2="864e5d76-2195-4092-93c1-a3a3ea997301" xmlns:ns3="649ea00b-61b8-4336-86a9-84176020fd19" targetNamespace="http://schemas.microsoft.com/office/2006/metadata/properties" ma:root="true" ma:fieldsID="042e77c3ce310255b5865de38a829ef9" ns2:_="" ns3:_="">
    <xsd:import namespace="864e5d76-2195-4092-93c1-a3a3ea997301"/>
    <xsd:import namespace="649ea00b-61b8-4336-86a9-84176020fd1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e5d76-2195-4092-93c1-a3a3ea9973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9ea00b-61b8-4336-86a9-84176020fd1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b18b4b9-0153-48f8-8dc7-4f4676228bc7}" ma:internalName="TaxCatchAll" ma:showField="CatchAllData" ma:web="649ea00b-61b8-4336-86a9-84176020fd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49ea00b-61b8-4336-86a9-84176020fd19" xsi:nil="true"/>
    <lcf76f155ced4ddcb4097134ff3c332f xmlns="864e5d76-2195-4092-93c1-a3a3ea9973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61FCE2-17A2-41C8-AE86-4E4B497EE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e5d76-2195-4092-93c1-a3a3ea997301"/>
    <ds:schemaRef ds:uri="649ea00b-61b8-4336-86a9-84176020f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62734-E397-45B5-849A-538B9D68C35F}">
  <ds:schemaRefs>
    <ds:schemaRef ds:uri="http://schemas.microsoft.com/office/2006/metadata/properties"/>
    <ds:schemaRef ds:uri="http://schemas.microsoft.com/office/infopath/2007/PartnerControls"/>
    <ds:schemaRef ds:uri="649ea00b-61b8-4336-86a9-84176020fd19"/>
    <ds:schemaRef ds:uri="864e5d76-2195-4092-93c1-a3a3ea997301"/>
  </ds:schemaRefs>
</ds:datastoreItem>
</file>

<file path=customXml/itemProps3.xml><?xml version="1.0" encoding="utf-8"?>
<ds:datastoreItem xmlns:ds="http://schemas.openxmlformats.org/officeDocument/2006/customXml" ds:itemID="{4AAD756C-AC98-4165-BDB8-DEF10B2984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5480</TotalTime>
  <Words>5369</Words>
  <Application>Microsoft Office PowerPoint</Application>
  <PresentationFormat>On-screen Show (16:10)</PresentationFormat>
  <Paragraphs>406</Paragraphs>
  <Slides>36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Aptos</vt:lpstr>
      <vt:lpstr>Arial</vt:lpstr>
      <vt:lpstr>Calibri</vt:lpstr>
      <vt:lpstr>Ebrima</vt:lpstr>
      <vt:lpstr>Gill Sans Nova</vt:lpstr>
      <vt:lpstr>Helvetica</vt:lpstr>
      <vt:lpstr>Poppins</vt:lpstr>
      <vt:lpstr>Segoe UI</vt:lpstr>
      <vt:lpstr>Source Sans Pro</vt:lpstr>
      <vt:lpstr>Office Theme</vt:lpstr>
      <vt:lpstr>Agenda Global de Pesquisa sobre Tradução de Conhecimento e Políticas Informadas por Evidências</vt:lpstr>
      <vt:lpstr>Instruções da apresentação de slides</vt:lpstr>
      <vt:lpstr>Apresentação</vt:lpstr>
      <vt:lpstr>Definições</vt:lpstr>
      <vt:lpstr>Definições</vt:lpstr>
      <vt:lpstr>Definições</vt:lpstr>
      <vt:lpstr>Contexto e enquadramento</vt:lpstr>
      <vt:lpstr>Por que precisamos de uma Agenda Global de Pesquisa?</vt:lpstr>
      <vt:lpstr>Definindo prioridades na  Organização Mundial de  Saúde (OMS)</vt:lpstr>
      <vt:lpstr>Propósito da Agenda Global de Pesquisa</vt:lpstr>
      <vt:lpstr>Visão</vt:lpstr>
      <vt:lpstr>Objetivos</vt:lpstr>
      <vt:lpstr>PowerPoint Presentation</vt:lpstr>
      <vt:lpstr>PowerPoint Presentation</vt:lpstr>
      <vt:lpstr>PowerPoint Presentation</vt:lpstr>
      <vt:lpstr>Contribuidores para o processo de desenvolvimento da Agenda</vt:lpstr>
      <vt:lpstr>Comitê consultivo</vt:lpstr>
      <vt:lpstr>PowerPoint Presentation</vt:lpstr>
      <vt:lpstr>Metodologia</vt:lpstr>
      <vt:lpstr>Framework conceitual</vt:lpstr>
      <vt:lpstr>PowerPoint Presentation</vt:lpstr>
      <vt:lpstr>Linha do tempo: Co-criando a Agenda</vt:lpstr>
      <vt:lpstr>PowerPoint Presentation</vt:lpstr>
      <vt:lpstr>Resultados: Áreas Prioritárias de Pesquisa </vt:lpstr>
      <vt:lpstr>PowerPoint Presentation</vt:lpstr>
      <vt:lpstr>Agenda Global de Pesquisa em KT e PIE</vt:lpstr>
      <vt:lpstr>Agenda Global de Pesquisa em KT e PIE</vt:lpstr>
      <vt:lpstr>Agenda Global de Pesquisa em KT e PIE</vt:lpstr>
      <vt:lpstr>Agenda Global de Pesquisa em KT e PIE</vt:lpstr>
      <vt:lpstr>Considerações de disseminação e implementação</vt:lpstr>
      <vt:lpstr>Atividades de engajamento e disseminação</vt:lpstr>
      <vt:lpstr>Como outras pessoas podem participar</vt:lpstr>
      <vt:lpstr>Próximos passos para implementar a Agenda Global de Pesquisa</vt:lpstr>
      <vt:lpstr>Lições aprendidas</vt:lpstr>
      <vt:lpstr>Agradecimentos</vt:lpstr>
      <vt:lpstr>Contato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Donnelly</dc:creator>
  <cp:lastModifiedBy>KOLT, Bastien</cp:lastModifiedBy>
  <cp:revision>56</cp:revision>
  <dcterms:created xsi:type="dcterms:W3CDTF">2025-05-06T14:16:03Z</dcterms:created>
  <dcterms:modified xsi:type="dcterms:W3CDTF">2025-10-22T13:16:35Z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0x01010098605FF7FED5104196B48CA36300CEFE</vt:lpwstr>
  </property>
  <property fmtid="{D5CDD505-2E9C-101B-9397-08002B2CF9AE}" pid="3" name="MediaServiceImageTags">
    <vt:lpwstr/>
  </property>
</Properties>
</file>