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20" r:id="rId2"/>
    <p:sldId id="321" r:id="rId3"/>
    <p:sldId id="341" r:id="rId4"/>
    <p:sldId id="338" r:id="rId5"/>
    <p:sldId id="339" r:id="rId6"/>
    <p:sldId id="342" r:id="rId7"/>
    <p:sldId id="343" r:id="rId8"/>
    <p:sldId id="34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7" autoAdjust="0"/>
    <p:restoredTop sz="94660"/>
  </p:normalViewPr>
  <p:slideViewPr>
    <p:cSldViewPr snapToGrid="0">
      <p:cViewPr varScale="1">
        <p:scale>
          <a:sx n="49" d="100"/>
          <a:sy n="49" d="100"/>
        </p:scale>
        <p:origin x="797"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CEA84A-F3E6-4D0A-AE98-63D017E8C875}" type="datetimeFigureOut">
              <a:rPr lang="en-US" smtClean="0"/>
              <a:t>6/17/2020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376646-47AF-443C-88BB-21B04C216948}" type="slidenum">
              <a:rPr lang="en-US" smtClean="0"/>
              <a:t>‹#›</a:t>
            </a:fld>
            <a:endParaRPr lang="en-US"/>
          </a:p>
        </p:txBody>
      </p:sp>
    </p:spTree>
    <p:extLst>
      <p:ext uri="{BB962C8B-B14F-4D97-AF65-F5344CB8AC3E}">
        <p14:creationId xmlns:p14="http://schemas.microsoft.com/office/powerpoint/2010/main" val="28665001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5046875F-FA6B-CF43-A6B6-AAE080202D36}" type="slidenum">
              <a:rPr lang="en-US" smtClean="0"/>
              <a:t>1</a:t>
            </a:fld>
            <a:endParaRPr lang="en-US"/>
          </a:p>
        </p:txBody>
      </p:sp>
    </p:spTree>
    <p:extLst>
      <p:ext uri="{BB962C8B-B14F-4D97-AF65-F5344CB8AC3E}">
        <p14:creationId xmlns:p14="http://schemas.microsoft.com/office/powerpoint/2010/main" val="28913296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46875F-FA6B-CF43-A6B6-AAE080202D36}" type="slidenum">
              <a:rPr lang="en-US" smtClean="0"/>
              <a:t>4</a:t>
            </a:fld>
            <a:endParaRPr lang="en-US"/>
          </a:p>
        </p:txBody>
      </p:sp>
    </p:spTree>
    <p:extLst>
      <p:ext uri="{BB962C8B-B14F-4D97-AF65-F5344CB8AC3E}">
        <p14:creationId xmlns:p14="http://schemas.microsoft.com/office/powerpoint/2010/main" val="30004705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DB3AD-544B-4FE8-B54D-2C4F877D8CD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4CE713F-6B18-40CF-ADFE-0C92EA88DF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136B956-10BB-41F9-B467-561088957AEB}"/>
              </a:ext>
            </a:extLst>
          </p:cNvPr>
          <p:cNvSpPr>
            <a:spLocks noGrp="1"/>
          </p:cNvSpPr>
          <p:nvPr>
            <p:ph type="dt" sz="half" idx="10"/>
          </p:nvPr>
        </p:nvSpPr>
        <p:spPr/>
        <p:txBody>
          <a:bodyPr/>
          <a:lstStyle/>
          <a:p>
            <a:fld id="{3209A9A7-661B-4406-83FF-C278FCBAA70E}" type="datetimeFigureOut">
              <a:rPr lang="en-US" smtClean="0"/>
              <a:t>6/17/2020</a:t>
            </a:fld>
            <a:endParaRPr lang="en-US"/>
          </a:p>
        </p:txBody>
      </p:sp>
      <p:sp>
        <p:nvSpPr>
          <p:cNvPr id="5" name="Footer Placeholder 4">
            <a:extLst>
              <a:ext uri="{FF2B5EF4-FFF2-40B4-BE49-F238E27FC236}">
                <a16:creationId xmlns:a16="http://schemas.microsoft.com/office/drawing/2014/main" id="{C58736AB-2903-4285-8497-8B90D1FB35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47819E-57D3-441E-8076-830576EA4DA6}"/>
              </a:ext>
            </a:extLst>
          </p:cNvPr>
          <p:cNvSpPr>
            <a:spLocks noGrp="1"/>
          </p:cNvSpPr>
          <p:nvPr>
            <p:ph type="sldNum" sz="quarter" idx="12"/>
          </p:nvPr>
        </p:nvSpPr>
        <p:spPr/>
        <p:txBody>
          <a:bodyPr/>
          <a:lstStyle/>
          <a:p>
            <a:fld id="{7B3DD5F4-A450-4EA2-A600-987A1099BE85}" type="slidenum">
              <a:rPr lang="en-US" smtClean="0"/>
              <a:t>‹#›</a:t>
            </a:fld>
            <a:endParaRPr lang="en-US"/>
          </a:p>
        </p:txBody>
      </p:sp>
    </p:spTree>
    <p:extLst>
      <p:ext uri="{BB962C8B-B14F-4D97-AF65-F5344CB8AC3E}">
        <p14:creationId xmlns:p14="http://schemas.microsoft.com/office/powerpoint/2010/main" val="714488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7506C-23BC-411C-AA67-A7AEDB07C4F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D81C27-D1B0-40C8-A204-C266685D5C9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0A40C3-6D04-49A0-981C-D1F107450682}"/>
              </a:ext>
            </a:extLst>
          </p:cNvPr>
          <p:cNvSpPr>
            <a:spLocks noGrp="1"/>
          </p:cNvSpPr>
          <p:nvPr>
            <p:ph type="dt" sz="half" idx="10"/>
          </p:nvPr>
        </p:nvSpPr>
        <p:spPr/>
        <p:txBody>
          <a:bodyPr/>
          <a:lstStyle/>
          <a:p>
            <a:fld id="{3209A9A7-661B-4406-83FF-C278FCBAA70E}" type="datetimeFigureOut">
              <a:rPr lang="en-US" smtClean="0"/>
              <a:t>6/17/2020</a:t>
            </a:fld>
            <a:endParaRPr lang="en-US"/>
          </a:p>
        </p:txBody>
      </p:sp>
      <p:sp>
        <p:nvSpPr>
          <p:cNvPr id="5" name="Footer Placeholder 4">
            <a:extLst>
              <a:ext uri="{FF2B5EF4-FFF2-40B4-BE49-F238E27FC236}">
                <a16:creationId xmlns:a16="http://schemas.microsoft.com/office/drawing/2014/main" id="{0D57D1B6-D236-4B43-863C-5BAF5C2E94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BBD78D-DB3E-406D-95C0-7C127C8D18C6}"/>
              </a:ext>
            </a:extLst>
          </p:cNvPr>
          <p:cNvSpPr>
            <a:spLocks noGrp="1"/>
          </p:cNvSpPr>
          <p:nvPr>
            <p:ph type="sldNum" sz="quarter" idx="12"/>
          </p:nvPr>
        </p:nvSpPr>
        <p:spPr/>
        <p:txBody>
          <a:bodyPr/>
          <a:lstStyle/>
          <a:p>
            <a:fld id="{7B3DD5F4-A450-4EA2-A600-987A1099BE85}" type="slidenum">
              <a:rPr lang="en-US" smtClean="0"/>
              <a:t>‹#›</a:t>
            </a:fld>
            <a:endParaRPr lang="en-US"/>
          </a:p>
        </p:txBody>
      </p:sp>
    </p:spTree>
    <p:extLst>
      <p:ext uri="{BB962C8B-B14F-4D97-AF65-F5344CB8AC3E}">
        <p14:creationId xmlns:p14="http://schemas.microsoft.com/office/powerpoint/2010/main" val="2977210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28A12C-1DE8-4949-8E0D-22C27E02E8F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9586FC2-4E24-481E-948E-2DAC19573A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8F79E6-039E-4AA7-8431-4BA6B25C2AD4}"/>
              </a:ext>
            </a:extLst>
          </p:cNvPr>
          <p:cNvSpPr>
            <a:spLocks noGrp="1"/>
          </p:cNvSpPr>
          <p:nvPr>
            <p:ph type="dt" sz="half" idx="10"/>
          </p:nvPr>
        </p:nvSpPr>
        <p:spPr/>
        <p:txBody>
          <a:bodyPr/>
          <a:lstStyle/>
          <a:p>
            <a:fld id="{3209A9A7-661B-4406-83FF-C278FCBAA70E}" type="datetimeFigureOut">
              <a:rPr lang="en-US" smtClean="0"/>
              <a:t>6/17/2020</a:t>
            </a:fld>
            <a:endParaRPr lang="en-US"/>
          </a:p>
        </p:txBody>
      </p:sp>
      <p:sp>
        <p:nvSpPr>
          <p:cNvPr id="5" name="Footer Placeholder 4">
            <a:extLst>
              <a:ext uri="{FF2B5EF4-FFF2-40B4-BE49-F238E27FC236}">
                <a16:creationId xmlns:a16="http://schemas.microsoft.com/office/drawing/2014/main" id="{6180FA94-45B9-4FE4-87A3-77D59F1350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00C945-9B5F-4706-B2C5-8B2CCA72C92A}"/>
              </a:ext>
            </a:extLst>
          </p:cNvPr>
          <p:cNvSpPr>
            <a:spLocks noGrp="1"/>
          </p:cNvSpPr>
          <p:nvPr>
            <p:ph type="sldNum" sz="quarter" idx="12"/>
          </p:nvPr>
        </p:nvSpPr>
        <p:spPr/>
        <p:txBody>
          <a:bodyPr/>
          <a:lstStyle/>
          <a:p>
            <a:fld id="{7B3DD5F4-A450-4EA2-A600-987A1099BE85}" type="slidenum">
              <a:rPr lang="en-US" smtClean="0"/>
              <a:t>‹#›</a:t>
            </a:fld>
            <a:endParaRPr lang="en-US"/>
          </a:p>
        </p:txBody>
      </p:sp>
    </p:spTree>
    <p:extLst>
      <p:ext uri="{BB962C8B-B14F-4D97-AF65-F5344CB8AC3E}">
        <p14:creationId xmlns:p14="http://schemas.microsoft.com/office/powerpoint/2010/main" val="5371975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3_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lgn="l">
              <a:defRPr/>
            </a:lvl1pPr>
          </a:lstStyle>
          <a:p>
            <a:fld id="{E1EA28C6-4417-9442-BED1-86010DEAE765}" type="datetimeFigureOut">
              <a:rPr lang="en-US" smtClean="0"/>
              <a:t>6/17/2020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6B69BF-2BB8-8148-B051-DB8E3C813921}" type="slidenum">
              <a:rPr lang="en-US" smtClean="0"/>
              <a:t>‹#›</a:t>
            </a:fld>
            <a:endParaRPr lang="en-US"/>
          </a:p>
        </p:txBody>
      </p:sp>
    </p:spTree>
    <p:extLst>
      <p:ext uri="{BB962C8B-B14F-4D97-AF65-F5344CB8AC3E}">
        <p14:creationId xmlns:p14="http://schemas.microsoft.com/office/powerpoint/2010/main" val="3366837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C1A8E-8100-43B3-B65C-FCF3A4EB7D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EFA6A4-6D67-4E10-A01A-F0837E1FAC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336333-77BA-41B9-A1F2-4FABCE8A0F1E}"/>
              </a:ext>
            </a:extLst>
          </p:cNvPr>
          <p:cNvSpPr>
            <a:spLocks noGrp="1"/>
          </p:cNvSpPr>
          <p:nvPr>
            <p:ph type="dt" sz="half" idx="10"/>
          </p:nvPr>
        </p:nvSpPr>
        <p:spPr/>
        <p:txBody>
          <a:bodyPr/>
          <a:lstStyle/>
          <a:p>
            <a:fld id="{3209A9A7-661B-4406-83FF-C278FCBAA70E}" type="datetimeFigureOut">
              <a:rPr lang="en-US" smtClean="0"/>
              <a:t>6/17/2020</a:t>
            </a:fld>
            <a:endParaRPr lang="en-US"/>
          </a:p>
        </p:txBody>
      </p:sp>
      <p:sp>
        <p:nvSpPr>
          <p:cNvPr id="5" name="Footer Placeholder 4">
            <a:extLst>
              <a:ext uri="{FF2B5EF4-FFF2-40B4-BE49-F238E27FC236}">
                <a16:creationId xmlns:a16="http://schemas.microsoft.com/office/drawing/2014/main" id="{D7097114-E6C0-499F-B527-64220704C5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7CF26F-BB73-409E-98B3-64C89F5FCBFB}"/>
              </a:ext>
            </a:extLst>
          </p:cNvPr>
          <p:cNvSpPr>
            <a:spLocks noGrp="1"/>
          </p:cNvSpPr>
          <p:nvPr>
            <p:ph type="sldNum" sz="quarter" idx="12"/>
          </p:nvPr>
        </p:nvSpPr>
        <p:spPr/>
        <p:txBody>
          <a:bodyPr/>
          <a:lstStyle/>
          <a:p>
            <a:fld id="{7B3DD5F4-A450-4EA2-A600-987A1099BE85}" type="slidenum">
              <a:rPr lang="en-US" smtClean="0"/>
              <a:t>‹#›</a:t>
            </a:fld>
            <a:endParaRPr lang="en-US"/>
          </a:p>
        </p:txBody>
      </p:sp>
    </p:spTree>
    <p:extLst>
      <p:ext uri="{BB962C8B-B14F-4D97-AF65-F5344CB8AC3E}">
        <p14:creationId xmlns:p14="http://schemas.microsoft.com/office/powerpoint/2010/main" val="1132735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14636-AF2A-44DD-B88D-2018D34DF2F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68DCAF1-DB6A-44F2-B539-11BE50EF43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07790-4A4C-4CFE-91D3-3EA75EAB2BBF}"/>
              </a:ext>
            </a:extLst>
          </p:cNvPr>
          <p:cNvSpPr>
            <a:spLocks noGrp="1"/>
          </p:cNvSpPr>
          <p:nvPr>
            <p:ph type="dt" sz="half" idx="10"/>
          </p:nvPr>
        </p:nvSpPr>
        <p:spPr/>
        <p:txBody>
          <a:bodyPr/>
          <a:lstStyle/>
          <a:p>
            <a:fld id="{3209A9A7-661B-4406-83FF-C278FCBAA70E}" type="datetimeFigureOut">
              <a:rPr lang="en-US" smtClean="0"/>
              <a:t>6/17/2020</a:t>
            </a:fld>
            <a:endParaRPr lang="en-US"/>
          </a:p>
        </p:txBody>
      </p:sp>
      <p:sp>
        <p:nvSpPr>
          <p:cNvPr id="5" name="Footer Placeholder 4">
            <a:extLst>
              <a:ext uri="{FF2B5EF4-FFF2-40B4-BE49-F238E27FC236}">
                <a16:creationId xmlns:a16="http://schemas.microsoft.com/office/drawing/2014/main" id="{051E76EC-775A-4DBA-9B8F-14A23948CE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02956E-A09A-42F0-8CCF-AC1F405AD071}"/>
              </a:ext>
            </a:extLst>
          </p:cNvPr>
          <p:cNvSpPr>
            <a:spLocks noGrp="1"/>
          </p:cNvSpPr>
          <p:nvPr>
            <p:ph type="sldNum" sz="quarter" idx="12"/>
          </p:nvPr>
        </p:nvSpPr>
        <p:spPr/>
        <p:txBody>
          <a:bodyPr/>
          <a:lstStyle/>
          <a:p>
            <a:fld id="{7B3DD5F4-A450-4EA2-A600-987A1099BE85}" type="slidenum">
              <a:rPr lang="en-US" smtClean="0"/>
              <a:t>‹#›</a:t>
            </a:fld>
            <a:endParaRPr lang="en-US"/>
          </a:p>
        </p:txBody>
      </p:sp>
    </p:spTree>
    <p:extLst>
      <p:ext uri="{BB962C8B-B14F-4D97-AF65-F5344CB8AC3E}">
        <p14:creationId xmlns:p14="http://schemas.microsoft.com/office/powerpoint/2010/main" val="695798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03B6A8-6ED8-475A-8273-A85BF34EF8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C5A36DA-9114-48A0-AF53-50D5DBC430F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6F5C63-D1F4-4F75-881A-D3A48F44283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31CDEE8-2D9A-4410-9D00-9797FB01AA9A}"/>
              </a:ext>
            </a:extLst>
          </p:cNvPr>
          <p:cNvSpPr>
            <a:spLocks noGrp="1"/>
          </p:cNvSpPr>
          <p:nvPr>
            <p:ph type="dt" sz="half" idx="10"/>
          </p:nvPr>
        </p:nvSpPr>
        <p:spPr/>
        <p:txBody>
          <a:bodyPr/>
          <a:lstStyle/>
          <a:p>
            <a:fld id="{3209A9A7-661B-4406-83FF-C278FCBAA70E}" type="datetimeFigureOut">
              <a:rPr lang="en-US" smtClean="0"/>
              <a:t>6/17/2020</a:t>
            </a:fld>
            <a:endParaRPr lang="en-US"/>
          </a:p>
        </p:txBody>
      </p:sp>
      <p:sp>
        <p:nvSpPr>
          <p:cNvPr id="6" name="Footer Placeholder 5">
            <a:extLst>
              <a:ext uri="{FF2B5EF4-FFF2-40B4-BE49-F238E27FC236}">
                <a16:creationId xmlns:a16="http://schemas.microsoft.com/office/drawing/2014/main" id="{1B747F8F-E3C2-4676-B350-E966C63B41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323FB9-0A84-4310-814B-2C66558B14F2}"/>
              </a:ext>
            </a:extLst>
          </p:cNvPr>
          <p:cNvSpPr>
            <a:spLocks noGrp="1"/>
          </p:cNvSpPr>
          <p:nvPr>
            <p:ph type="sldNum" sz="quarter" idx="12"/>
          </p:nvPr>
        </p:nvSpPr>
        <p:spPr/>
        <p:txBody>
          <a:bodyPr/>
          <a:lstStyle/>
          <a:p>
            <a:fld id="{7B3DD5F4-A450-4EA2-A600-987A1099BE85}" type="slidenum">
              <a:rPr lang="en-US" smtClean="0"/>
              <a:t>‹#›</a:t>
            </a:fld>
            <a:endParaRPr lang="en-US"/>
          </a:p>
        </p:txBody>
      </p:sp>
    </p:spTree>
    <p:extLst>
      <p:ext uri="{BB962C8B-B14F-4D97-AF65-F5344CB8AC3E}">
        <p14:creationId xmlns:p14="http://schemas.microsoft.com/office/powerpoint/2010/main" val="2687512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4CD89-641F-47DF-94BD-D862DDF4094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AD85955-FC48-4462-B9FE-4855E7B607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6E5E9F-40D8-4CBB-8A77-BFBF26A7D14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A5BF60-F9BE-4287-9AFE-1278512BFD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0DE1E2-7913-481A-B40F-066FBBF347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F298C6B-15E4-4BAE-883D-BDE6061A9E3E}"/>
              </a:ext>
            </a:extLst>
          </p:cNvPr>
          <p:cNvSpPr>
            <a:spLocks noGrp="1"/>
          </p:cNvSpPr>
          <p:nvPr>
            <p:ph type="dt" sz="half" idx="10"/>
          </p:nvPr>
        </p:nvSpPr>
        <p:spPr/>
        <p:txBody>
          <a:bodyPr/>
          <a:lstStyle/>
          <a:p>
            <a:fld id="{3209A9A7-661B-4406-83FF-C278FCBAA70E}" type="datetimeFigureOut">
              <a:rPr lang="en-US" smtClean="0"/>
              <a:t>6/17/2020</a:t>
            </a:fld>
            <a:endParaRPr lang="en-US"/>
          </a:p>
        </p:txBody>
      </p:sp>
      <p:sp>
        <p:nvSpPr>
          <p:cNvPr id="8" name="Footer Placeholder 7">
            <a:extLst>
              <a:ext uri="{FF2B5EF4-FFF2-40B4-BE49-F238E27FC236}">
                <a16:creationId xmlns:a16="http://schemas.microsoft.com/office/drawing/2014/main" id="{738C9EE9-E46E-4EF8-A5BF-0E1C0C2FFAC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7D8CB8-C9A7-4BC6-82F8-6DEE093F0E1D}"/>
              </a:ext>
            </a:extLst>
          </p:cNvPr>
          <p:cNvSpPr>
            <a:spLocks noGrp="1"/>
          </p:cNvSpPr>
          <p:nvPr>
            <p:ph type="sldNum" sz="quarter" idx="12"/>
          </p:nvPr>
        </p:nvSpPr>
        <p:spPr/>
        <p:txBody>
          <a:bodyPr/>
          <a:lstStyle/>
          <a:p>
            <a:fld id="{7B3DD5F4-A450-4EA2-A600-987A1099BE85}" type="slidenum">
              <a:rPr lang="en-US" smtClean="0"/>
              <a:t>‹#›</a:t>
            </a:fld>
            <a:endParaRPr lang="en-US"/>
          </a:p>
        </p:txBody>
      </p:sp>
    </p:spTree>
    <p:extLst>
      <p:ext uri="{BB962C8B-B14F-4D97-AF65-F5344CB8AC3E}">
        <p14:creationId xmlns:p14="http://schemas.microsoft.com/office/powerpoint/2010/main" val="2176086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EF34F-95BA-4F41-824E-B7184CB603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17972AA-F656-4A73-A539-175D388F9CD3}"/>
              </a:ext>
            </a:extLst>
          </p:cNvPr>
          <p:cNvSpPr>
            <a:spLocks noGrp="1"/>
          </p:cNvSpPr>
          <p:nvPr>
            <p:ph type="dt" sz="half" idx="10"/>
          </p:nvPr>
        </p:nvSpPr>
        <p:spPr/>
        <p:txBody>
          <a:bodyPr/>
          <a:lstStyle/>
          <a:p>
            <a:fld id="{3209A9A7-661B-4406-83FF-C278FCBAA70E}" type="datetimeFigureOut">
              <a:rPr lang="en-US" smtClean="0"/>
              <a:t>6/17/2020</a:t>
            </a:fld>
            <a:endParaRPr lang="en-US"/>
          </a:p>
        </p:txBody>
      </p:sp>
      <p:sp>
        <p:nvSpPr>
          <p:cNvPr id="4" name="Footer Placeholder 3">
            <a:extLst>
              <a:ext uri="{FF2B5EF4-FFF2-40B4-BE49-F238E27FC236}">
                <a16:creationId xmlns:a16="http://schemas.microsoft.com/office/drawing/2014/main" id="{FDBA057D-3C83-412B-93A8-E59D8F69BF8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8FB9520-00E8-406A-8EAC-79046C53CE82}"/>
              </a:ext>
            </a:extLst>
          </p:cNvPr>
          <p:cNvSpPr>
            <a:spLocks noGrp="1"/>
          </p:cNvSpPr>
          <p:nvPr>
            <p:ph type="sldNum" sz="quarter" idx="12"/>
          </p:nvPr>
        </p:nvSpPr>
        <p:spPr/>
        <p:txBody>
          <a:bodyPr/>
          <a:lstStyle/>
          <a:p>
            <a:fld id="{7B3DD5F4-A450-4EA2-A600-987A1099BE85}" type="slidenum">
              <a:rPr lang="en-US" smtClean="0"/>
              <a:t>‹#›</a:t>
            </a:fld>
            <a:endParaRPr lang="en-US"/>
          </a:p>
        </p:txBody>
      </p:sp>
    </p:spTree>
    <p:extLst>
      <p:ext uri="{BB962C8B-B14F-4D97-AF65-F5344CB8AC3E}">
        <p14:creationId xmlns:p14="http://schemas.microsoft.com/office/powerpoint/2010/main" val="2222941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E7B47C-CACF-471F-9814-97EC822E14EF}"/>
              </a:ext>
            </a:extLst>
          </p:cNvPr>
          <p:cNvSpPr>
            <a:spLocks noGrp="1"/>
          </p:cNvSpPr>
          <p:nvPr>
            <p:ph type="dt" sz="half" idx="10"/>
          </p:nvPr>
        </p:nvSpPr>
        <p:spPr/>
        <p:txBody>
          <a:bodyPr/>
          <a:lstStyle/>
          <a:p>
            <a:fld id="{3209A9A7-661B-4406-83FF-C278FCBAA70E}" type="datetimeFigureOut">
              <a:rPr lang="en-US" smtClean="0"/>
              <a:t>6/17/2020</a:t>
            </a:fld>
            <a:endParaRPr lang="en-US"/>
          </a:p>
        </p:txBody>
      </p:sp>
      <p:sp>
        <p:nvSpPr>
          <p:cNvPr id="3" name="Footer Placeholder 2">
            <a:extLst>
              <a:ext uri="{FF2B5EF4-FFF2-40B4-BE49-F238E27FC236}">
                <a16:creationId xmlns:a16="http://schemas.microsoft.com/office/drawing/2014/main" id="{7B86D139-4499-4EFB-816F-B72181E2D8F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E4AAA4E-225B-4DED-8E76-433CE4B3D705}"/>
              </a:ext>
            </a:extLst>
          </p:cNvPr>
          <p:cNvSpPr>
            <a:spLocks noGrp="1"/>
          </p:cNvSpPr>
          <p:nvPr>
            <p:ph type="sldNum" sz="quarter" idx="12"/>
          </p:nvPr>
        </p:nvSpPr>
        <p:spPr/>
        <p:txBody>
          <a:bodyPr/>
          <a:lstStyle/>
          <a:p>
            <a:fld id="{7B3DD5F4-A450-4EA2-A600-987A1099BE85}" type="slidenum">
              <a:rPr lang="en-US" smtClean="0"/>
              <a:t>‹#›</a:t>
            </a:fld>
            <a:endParaRPr lang="en-US"/>
          </a:p>
        </p:txBody>
      </p:sp>
    </p:spTree>
    <p:extLst>
      <p:ext uri="{BB962C8B-B14F-4D97-AF65-F5344CB8AC3E}">
        <p14:creationId xmlns:p14="http://schemas.microsoft.com/office/powerpoint/2010/main" val="410793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B5D25-F7F4-4A32-BD54-8F71D89F9A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281D26C-2514-4272-B1E2-30C4598D48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562DCB2-0218-497B-B7CE-1BF786A49E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D79C6A-C078-4845-8ACA-11846BD48C0B}"/>
              </a:ext>
            </a:extLst>
          </p:cNvPr>
          <p:cNvSpPr>
            <a:spLocks noGrp="1"/>
          </p:cNvSpPr>
          <p:nvPr>
            <p:ph type="dt" sz="half" idx="10"/>
          </p:nvPr>
        </p:nvSpPr>
        <p:spPr/>
        <p:txBody>
          <a:bodyPr/>
          <a:lstStyle/>
          <a:p>
            <a:fld id="{3209A9A7-661B-4406-83FF-C278FCBAA70E}" type="datetimeFigureOut">
              <a:rPr lang="en-US" smtClean="0"/>
              <a:t>6/17/2020</a:t>
            </a:fld>
            <a:endParaRPr lang="en-US"/>
          </a:p>
        </p:txBody>
      </p:sp>
      <p:sp>
        <p:nvSpPr>
          <p:cNvPr id="6" name="Footer Placeholder 5">
            <a:extLst>
              <a:ext uri="{FF2B5EF4-FFF2-40B4-BE49-F238E27FC236}">
                <a16:creationId xmlns:a16="http://schemas.microsoft.com/office/drawing/2014/main" id="{8322E9FF-4A9D-460D-AB73-95C257A38B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0E82F8-82CD-43B7-8C54-FDA8D16B63DF}"/>
              </a:ext>
            </a:extLst>
          </p:cNvPr>
          <p:cNvSpPr>
            <a:spLocks noGrp="1"/>
          </p:cNvSpPr>
          <p:nvPr>
            <p:ph type="sldNum" sz="quarter" idx="12"/>
          </p:nvPr>
        </p:nvSpPr>
        <p:spPr/>
        <p:txBody>
          <a:bodyPr/>
          <a:lstStyle/>
          <a:p>
            <a:fld id="{7B3DD5F4-A450-4EA2-A600-987A1099BE85}" type="slidenum">
              <a:rPr lang="en-US" smtClean="0"/>
              <a:t>‹#›</a:t>
            </a:fld>
            <a:endParaRPr lang="en-US"/>
          </a:p>
        </p:txBody>
      </p:sp>
    </p:spTree>
    <p:extLst>
      <p:ext uri="{BB962C8B-B14F-4D97-AF65-F5344CB8AC3E}">
        <p14:creationId xmlns:p14="http://schemas.microsoft.com/office/powerpoint/2010/main" val="1741835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EFA54-B95D-4F06-B94C-15F67C66A8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1BF7AE-410F-48F9-8450-6C2EACABB8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8B69980-6673-4DC3-A8C0-6EF93DA1DE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015EBE-5606-434D-99EF-B7BBB658AFD4}"/>
              </a:ext>
            </a:extLst>
          </p:cNvPr>
          <p:cNvSpPr>
            <a:spLocks noGrp="1"/>
          </p:cNvSpPr>
          <p:nvPr>
            <p:ph type="dt" sz="half" idx="10"/>
          </p:nvPr>
        </p:nvSpPr>
        <p:spPr/>
        <p:txBody>
          <a:bodyPr/>
          <a:lstStyle/>
          <a:p>
            <a:fld id="{3209A9A7-661B-4406-83FF-C278FCBAA70E}" type="datetimeFigureOut">
              <a:rPr lang="en-US" smtClean="0"/>
              <a:t>6/17/2020</a:t>
            </a:fld>
            <a:endParaRPr lang="en-US"/>
          </a:p>
        </p:txBody>
      </p:sp>
      <p:sp>
        <p:nvSpPr>
          <p:cNvPr id="6" name="Footer Placeholder 5">
            <a:extLst>
              <a:ext uri="{FF2B5EF4-FFF2-40B4-BE49-F238E27FC236}">
                <a16:creationId xmlns:a16="http://schemas.microsoft.com/office/drawing/2014/main" id="{5AC4A612-F989-4B2F-8227-F2E2D17D39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D057A2-3768-47D4-ABA3-2CADD254351C}"/>
              </a:ext>
            </a:extLst>
          </p:cNvPr>
          <p:cNvSpPr>
            <a:spLocks noGrp="1"/>
          </p:cNvSpPr>
          <p:nvPr>
            <p:ph type="sldNum" sz="quarter" idx="12"/>
          </p:nvPr>
        </p:nvSpPr>
        <p:spPr/>
        <p:txBody>
          <a:bodyPr/>
          <a:lstStyle/>
          <a:p>
            <a:fld id="{7B3DD5F4-A450-4EA2-A600-987A1099BE85}" type="slidenum">
              <a:rPr lang="en-US" smtClean="0"/>
              <a:t>‹#›</a:t>
            </a:fld>
            <a:endParaRPr lang="en-US"/>
          </a:p>
        </p:txBody>
      </p:sp>
    </p:spTree>
    <p:extLst>
      <p:ext uri="{BB962C8B-B14F-4D97-AF65-F5344CB8AC3E}">
        <p14:creationId xmlns:p14="http://schemas.microsoft.com/office/powerpoint/2010/main" val="1993806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83FF90-EA74-4275-ACA8-8A9C8AD186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1E82548-5EA1-468E-98F8-9C154E4A08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4F82FD-A3C0-459F-8DCB-D8951D6D85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09A9A7-661B-4406-83FF-C278FCBAA70E}" type="datetimeFigureOut">
              <a:rPr lang="en-US" smtClean="0"/>
              <a:t>6/17/2020</a:t>
            </a:fld>
            <a:endParaRPr lang="en-US"/>
          </a:p>
        </p:txBody>
      </p:sp>
      <p:sp>
        <p:nvSpPr>
          <p:cNvPr id="5" name="Footer Placeholder 4">
            <a:extLst>
              <a:ext uri="{FF2B5EF4-FFF2-40B4-BE49-F238E27FC236}">
                <a16:creationId xmlns:a16="http://schemas.microsoft.com/office/drawing/2014/main" id="{B307AF5D-BFC4-419E-B518-746A542C52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6135334-5751-41C9-8D43-6539A3AF6C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3DD5F4-A450-4EA2-A600-987A1099BE85}" type="slidenum">
              <a:rPr lang="en-US" smtClean="0"/>
              <a:t>‹#›</a:t>
            </a:fld>
            <a:endParaRPr lang="en-US"/>
          </a:p>
        </p:txBody>
      </p:sp>
    </p:spTree>
    <p:extLst>
      <p:ext uri="{BB962C8B-B14F-4D97-AF65-F5344CB8AC3E}">
        <p14:creationId xmlns:p14="http://schemas.microsoft.com/office/powerpoint/2010/main" val="23745840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extLst>
              <a:ext uri="{28A0092B-C50C-407E-A947-70E740481C1C}">
                <a14:useLocalDpi xmlns:a14="http://schemas.microsoft.com/office/drawing/2010/main" val="0"/>
              </a:ext>
            </a:extLst>
          </a:blip>
          <a:srcRect l="19439"/>
          <a:stretch/>
        </p:blipFill>
        <p:spPr>
          <a:xfrm>
            <a:off x="-24680" y="0"/>
            <a:ext cx="6192688" cy="6876257"/>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7832" y="-9130"/>
            <a:ext cx="7684168" cy="6894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1864" y="9128"/>
            <a:ext cx="1680766" cy="6876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79553" y="9128"/>
            <a:ext cx="1680766" cy="6876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TextBox 27"/>
          <p:cNvSpPr txBox="1"/>
          <p:nvPr/>
        </p:nvSpPr>
        <p:spPr>
          <a:xfrm>
            <a:off x="5463346" y="5111779"/>
            <a:ext cx="6120589" cy="1815882"/>
          </a:xfrm>
          <a:prstGeom prst="rect">
            <a:avLst/>
          </a:prstGeom>
          <a:noFill/>
        </p:spPr>
        <p:txBody>
          <a:bodyPr wrap="square" rtlCol="0">
            <a:spAutoFit/>
          </a:bodyPr>
          <a:lstStyle/>
          <a:p>
            <a:pPr algn="r"/>
            <a:r>
              <a:rPr lang="fr-FR" sz="2800" b="1" dirty="0">
                <a:solidFill>
                  <a:srgbClr val="0070C0"/>
                </a:solidFill>
                <a:latin typeface="Aachen BT" pitchFamily="18" charset="0"/>
              </a:rPr>
              <a:t>Guy Mbayo K. – Administrateur Technique EHA</a:t>
            </a:r>
          </a:p>
          <a:p>
            <a:pPr algn="r"/>
            <a:r>
              <a:rPr lang="fr-FR" sz="2800" b="1" dirty="0">
                <a:solidFill>
                  <a:srgbClr val="0070C0"/>
                </a:solidFill>
                <a:latin typeface="Aachen BT" pitchFamily="18" charset="0"/>
              </a:rPr>
              <a:t>et Chef d’Equipe </a:t>
            </a:r>
            <a:r>
              <a:rPr lang="fr-FR" sz="2800" b="1" dirty="0" err="1">
                <a:solidFill>
                  <a:srgbClr val="0070C0"/>
                </a:solidFill>
                <a:latin typeface="Aachen BT" pitchFamily="18" charset="0"/>
              </a:rPr>
              <a:t>a.i</a:t>
            </a:r>
            <a:r>
              <a:rPr lang="fr-FR" sz="2800" b="1" dirty="0">
                <a:solidFill>
                  <a:srgbClr val="0070C0"/>
                </a:solidFill>
                <a:latin typeface="Aachen BT" pitchFamily="18" charset="0"/>
              </a:rPr>
              <a:t>. CHE </a:t>
            </a:r>
          </a:p>
          <a:p>
            <a:pPr algn="r"/>
            <a:r>
              <a:rPr lang="fr-FR" sz="2800" b="1" dirty="0">
                <a:solidFill>
                  <a:srgbClr val="0070C0"/>
                </a:solidFill>
                <a:latin typeface="Aachen BT" pitchFamily="18" charset="0"/>
              </a:rPr>
              <a:t>OMS-AFRO</a:t>
            </a:r>
            <a:endParaRPr lang="en-US" sz="2800" b="1" dirty="0">
              <a:solidFill>
                <a:srgbClr val="0070C0"/>
              </a:solidFill>
              <a:latin typeface="Aachen BT" pitchFamily="18" charset="0"/>
            </a:endParaRPr>
          </a:p>
        </p:txBody>
      </p:sp>
      <p:sp>
        <p:nvSpPr>
          <p:cNvPr id="31" name="TextBox 30"/>
          <p:cNvSpPr txBox="1"/>
          <p:nvPr/>
        </p:nvSpPr>
        <p:spPr>
          <a:xfrm>
            <a:off x="4679553" y="3044985"/>
            <a:ext cx="7512446" cy="1754326"/>
          </a:xfrm>
          <a:prstGeom prst="rect">
            <a:avLst/>
          </a:prstGeom>
          <a:noFill/>
        </p:spPr>
        <p:txBody>
          <a:bodyPr wrap="square" rtlCol="0">
            <a:spAutoFit/>
          </a:bodyPr>
          <a:lstStyle/>
          <a:p>
            <a:pPr algn="r"/>
            <a:r>
              <a:rPr lang="fr-FR" sz="5400" b="1" dirty="0">
                <a:solidFill>
                  <a:srgbClr val="005493"/>
                </a:solidFill>
                <a:latin typeface="Century Gothic" panose="020B0502020202020204" pitchFamily="34" charset="0"/>
              </a:rPr>
              <a:t>Changement Climatique et Santé</a:t>
            </a:r>
          </a:p>
        </p:txBody>
      </p:sp>
      <p:pic>
        <p:nvPicPr>
          <p:cNvPr id="12"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54025" y="9128"/>
            <a:ext cx="3037975" cy="3205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a:extLst>
              <a:ext uri="{FF2B5EF4-FFF2-40B4-BE49-F238E27FC236}">
                <a16:creationId xmlns:a16="http://schemas.microsoft.com/office/drawing/2014/main" id="{579FA1D2-F119-4F96-AE63-359D923E13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19608" y="174118"/>
            <a:ext cx="1728192" cy="700121"/>
          </a:xfrm>
          <a:prstGeom prst="rect">
            <a:avLst/>
          </a:prstGeom>
        </p:spPr>
      </p:pic>
      <p:sp>
        <p:nvSpPr>
          <p:cNvPr id="2" name="TextBox 1">
            <a:extLst>
              <a:ext uri="{FF2B5EF4-FFF2-40B4-BE49-F238E27FC236}">
                <a16:creationId xmlns:a16="http://schemas.microsoft.com/office/drawing/2014/main" id="{2D331E90-E8BC-4DF6-8AEE-3655C303EA4B}"/>
              </a:ext>
            </a:extLst>
          </p:cNvPr>
          <p:cNvSpPr txBox="1"/>
          <p:nvPr/>
        </p:nvSpPr>
        <p:spPr>
          <a:xfrm>
            <a:off x="5053263" y="1460114"/>
            <a:ext cx="5647257" cy="1384995"/>
          </a:xfrm>
          <a:prstGeom prst="rect">
            <a:avLst/>
          </a:prstGeom>
          <a:noFill/>
        </p:spPr>
        <p:txBody>
          <a:bodyPr wrap="square" rtlCol="0">
            <a:spAutoFit/>
          </a:bodyPr>
          <a:lstStyle/>
          <a:p>
            <a:pPr algn="ctr"/>
            <a:r>
              <a:rPr lang="fr-FR" sz="2800" b="1" dirty="0"/>
              <a:t>Séminaire en ligne de préparation du Fonds Vert pour le Climat</a:t>
            </a:r>
          </a:p>
          <a:p>
            <a:pPr algn="ctr"/>
            <a:r>
              <a:rPr lang="fr-FR" sz="2800" b="1" dirty="0"/>
              <a:t>16 et 17/06/2020</a:t>
            </a:r>
          </a:p>
        </p:txBody>
      </p:sp>
    </p:spTree>
    <p:extLst>
      <p:ext uri="{BB962C8B-B14F-4D97-AF65-F5344CB8AC3E}">
        <p14:creationId xmlns:p14="http://schemas.microsoft.com/office/powerpoint/2010/main" val="1837004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BE10F-9798-4796-892A-8492DF90B444}"/>
              </a:ext>
            </a:extLst>
          </p:cNvPr>
          <p:cNvSpPr>
            <a:spLocks noGrp="1"/>
          </p:cNvSpPr>
          <p:nvPr>
            <p:ph type="title"/>
          </p:nvPr>
        </p:nvSpPr>
        <p:spPr>
          <a:xfrm>
            <a:off x="714895" y="1500348"/>
            <a:ext cx="4438996" cy="3857304"/>
          </a:xfrm>
        </p:spPr>
        <p:txBody>
          <a:bodyPr/>
          <a:lstStyle/>
          <a:p>
            <a:r>
              <a:rPr lang="fr-FR" b="1" dirty="0">
                <a:latin typeface="Arial" panose="020B0604020202020204" pitchFamily="34" charset="0"/>
                <a:cs typeface="Arial" panose="020B0604020202020204" pitchFamily="34" charset="0"/>
              </a:rPr>
              <a:t>Etats-Membres  couverts par OMS AFRO</a:t>
            </a:r>
            <a:br>
              <a:rPr lang="fr-FR" b="1" dirty="0">
                <a:latin typeface="Arial" panose="020B0604020202020204" pitchFamily="34" charset="0"/>
                <a:cs typeface="Arial" panose="020B0604020202020204" pitchFamily="34" charset="0"/>
              </a:rPr>
            </a:br>
            <a:r>
              <a:rPr lang="fr-FR" sz="1600" dirty="0">
                <a:latin typeface="Arial" panose="020B0604020202020204" pitchFamily="34" charset="0"/>
                <a:cs typeface="Arial" panose="020B0604020202020204" pitchFamily="34" charset="0"/>
              </a:rPr>
              <a:t>(vert, rouge et orange)</a:t>
            </a:r>
          </a:p>
        </p:txBody>
      </p:sp>
      <p:sp>
        <p:nvSpPr>
          <p:cNvPr id="4" name="Content Placeholder 3">
            <a:extLst>
              <a:ext uri="{FF2B5EF4-FFF2-40B4-BE49-F238E27FC236}">
                <a16:creationId xmlns:a16="http://schemas.microsoft.com/office/drawing/2014/main" id="{CA13AFAF-45A5-4EBF-A5CB-A10639CFE842}"/>
              </a:ext>
            </a:extLst>
          </p:cNvPr>
          <p:cNvSpPr>
            <a:spLocks noGrp="1"/>
          </p:cNvSpPr>
          <p:nvPr>
            <p:ph sz="half" idx="2"/>
          </p:nvPr>
        </p:nvSpPr>
        <p:spPr/>
        <p:txBody>
          <a:bodyPr/>
          <a:lstStyle/>
          <a:p>
            <a:endParaRPr lang="en-US"/>
          </a:p>
        </p:txBody>
      </p:sp>
      <p:pic>
        <p:nvPicPr>
          <p:cNvPr id="8" name="Picture Placeholder 10">
            <a:extLst>
              <a:ext uri="{FF2B5EF4-FFF2-40B4-BE49-F238E27FC236}">
                <a16:creationId xmlns:a16="http://schemas.microsoft.com/office/drawing/2014/main" id="{37A5F50A-EF9A-4BC7-8990-D2D6177D9C03}"/>
              </a:ext>
            </a:extLst>
          </p:cNvPr>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a:xfrm>
            <a:off x="5616698" y="-68199"/>
            <a:ext cx="6575302" cy="6994398"/>
          </a:xfrm>
          <a:prstGeom prst="rect">
            <a:avLst/>
          </a:prstGeom>
        </p:spPr>
      </p:pic>
    </p:spTree>
    <p:extLst>
      <p:ext uri="{BB962C8B-B14F-4D97-AF65-F5344CB8AC3E}">
        <p14:creationId xmlns:p14="http://schemas.microsoft.com/office/powerpoint/2010/main" val="297165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A9991-9EF1-4BA6-A8A2-1C0C8F281ADF}"/>
              </a:ext>
            </a:extLst>
          </p:cNvPr>
          <p:cNvSpPr>
            <a:spLocks noGrp="1"/>
          </p:cNvSpPr>
          <p:nvPr>
            <p:ph type="title"/>
          </p:nvPr>
        </p:nvSpPr>
        <p:spPr>
          <a:xfrm>
            <a:off x="315883" y="3634566"/>
            <a:ext cx="4272741" cy="3075709"/>
          </a:xfrm>
        </p:spPr>
        <p:txBody>
          <a:bodyPr>
            <a:noAutofit/>
          </a:bodyPr>
          <a:lstStyle/>
          <a:p>
            <a:pPr algn="ctr"/>
            <a:r>
              <a:rPr lang="fr-FR" sz="3900" b="1" dirty="0">
                <a:latin typeface="Arial" panose="020B0604020202020204" pitchFamily="34" charset="0"/>
                <a:cs typeface="Arial" panose="020B0604020202020204" pitchFamily="34" charset="0"/>
              </a:rPr>
              <a:t>Cadres-clés pour le travail sur le changement climatique dans la région Africaine</a:t>
            </a:r>
            <a:endParaRPr lang="en-US" sz="3900" b="1" dirty="0">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E7F0F63B-237E-48CA-AD9F-AC94A8BC6800}"/>
              </a:ext>
            </a:extLst>
          </p:cNvPr>
          <p:cNvPicPr>
            <a:picLocks noChangeAspect="1"/>
          </p:cNvPicPr>
          <p:nvPr/>
        </p:nvPicPr>
        <p:blipFill>
          <a:blip r:embed="rId2"/>
          <a:stretch>
            <a:fillRect/>
          </a:stretch>
        </p:blipFill>
        <p:spPr>
          <a:xfrm>
            <a:off x="5032976" y="3462250"/>
            <a:ext cx="6981825" cy="3248025"/>
          </a:xfrm>
          <a:prstGeom prst="rect">
            <a:avLst/>
          </a:prstGeom>
          <a:ln w="38100">
            <a:solidFill>
              <a:schemeClr val="accent1">
                <a:hueOff val="0"/>
                <a:satOff val="0"/>
                <a:lumOff val="0"/>
              </a:schemeClr>
            </a:solidFill>
          </a:ln>
        </p:spPr>
      </p:pic>
      <p:pic>
        <p:nvPicPr>
          <p:cNvPr id="6" name="Picture 5">
            <a:extLst>
              <a:ext uri="{FF2B5EF4-FFF2-40B4-BE49-F238E27FC236}">
                <a16:creationId xmlns:a16="http://schemas.microsoft.com/office/drawing/2014/main" id="{37A9775B-97F2-45E8-9B80-D98058596973}"/>
              </a:ext>
            </a:extLst>
          </p:cNvPr>
          <p:cNvPicPr>
            <a:picLocks noChangeAspect="1"/>
          </p:cNvPicPr>
          <p:nvPr/>
        </p:nvPicPr>
        <p:blipFill>
          <a:blip r:embed="rId3"/>
          <a:stretch>
            <a:fillRect/>
          </a:stretch>
        </p:blipFill>
        <p:spPr>
          <a:xfrm>
            <a:off x="199508" y="131100"/>
            <a:ext cx="7877175" cy="3248025"/>
          </a:xfrm>
          <a:prstGeom prst="rect">
            <a:avLst/>
          </a:prstGeom>
          <a:ln w="38100">
            <a:solidFill>
              <a:schemeClr val="accent1">
                <a:hueOff val="0"/>
                <a:satOff val="0"/>
                <a:lumOff val="0"/>
              </a:schemeClr>
            </a:solidFill>
          </a:ln>
        </p:spPr>
      </p:pic>
    </p:spTree>
    <p:extLst>
      <p:ext uri="{BB962C8B-B14F-4D97-AF65-F5344CB8AC3E}">
        <p14:creationId xmlns:p14="http://schemas.microsoft.com/office/powerpoint/2010/main" val="3499368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9"/>
          <p:cNvSpPr txBox="1">
            <a:spLocks/>
          </p:cNvSpPr>
          <p:nvPr/>
        </p:nvSpPr>
        <p:spPr bwMode="invGray">
          <a:xfrm>
            <a:off x="11416433" y="6580588"/>
            <a:ext cx="289931" cy="180000"/>
          </a:xfrm>
          <a:prstGeom prst="rect">
            <a:avLst/>
          </a:prstGeom>
        </p:spPr>
        <p:txBody>
          <a:bodyPr vert="horz" lIns="0" tIns="0" rIns="0" bIns="0" rtlCol="0" anchor="t"/>
          <a:lstStyle>
            <a:defPPr>
              <a:defRPr lang="en-US"/>
            </a:defPPr>
            <a:lvl1pPr marL="0" algn="r" defTabSz="457200" rtl="0" eaLnBrk="1" latinLnBrk="0" hangingPunct="1">
              <a:defRPr sz="800" b="0" kern="1200">
                <a:solidFill>
                  <a:schemeClr val="tx1"/>
                </a:solidFill>
                <a:latin typeface="+mn-lt"/>
                <a:ea typeface="+mn-ea"/>
                <a:cs typeface="Times New Roman" panose="02020603050405020304" pitchFamily="18"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74CE0EA-F3B5-4684-BA10-C594598FDB9C}" type="slidenum">
              <a:rPr lang="en-GB" smtClean="0">
                <a:solidFill>
                  <a:prstClr val="black"/>
                </a:solidFill>
                <a:latin typeface="Arial"/>
              </a:rPr>
              <a:pPr/>
              <a:t>4</a:t>
            </a:fld>
            <a:endParaRPr lang="en-GB">
              <a:solidFill>
                <a:prstClr val="black"/>
              </a:solidFill>
              <a:latin typeface="Arial"/>
            </a:endParaRPr>
          </a:p>
        </p:txBody>
      </p:sp>
      <p:sp>
        <p:nvSpPr>
          <p:cNvPr id="16" name="Title 10"/>
          <p:cNvSpPr txBox="1">
            <a:spLocks/>
          </p:cNvSpPr>
          <p:nvPr/>
        </p:nvSpPr>
        <p:spPr bwMode="invGray">
          <a:xfrm>
            <a:off x="479999" y="359999"/>
            <a:ext cx="8160000" cy="720000"/>
          </a:xfrm>
          <a:prstGeom prst="rect">
            <a:avLst/>
          </a:prstGeom>
        </p:spPr>
        <p:txBody>
          <a:bodyPr vert="horz" lIns="18000" tIns="0" rIns="360000" bIns="0" rtlCol="0" anchor="b">
            <a:noAutofit/>
          </a:bodyPr>
          <a:lstStyle>
            <a:lvl1pPr algn="l" defTabSz="914400" rtl="0" eaLnBrk="1" latinLnBrk="0" hangingPunct="1">
              <a:lnSpc>
                <a:spcPct val="90000"/>
              </a:lnSpc>
              <a:spcBef>
                <a:spcPct val="0"/>
              </a:spcBef>
              <a:buNone/>
              <a:defRPr sz="2800" b="1" kern="1200">
                <a:solidFill>
                  <a:schemeClr val="tx2"/>
                </a:solidFill>
                <a:latin typeface="+mj-lt"/>
                <a:ea typeface="+mj-ea"/>
                <a:cs typeface="+mj-cs"/>
              </a:defRPr>
            </a:lvl1pPr>
          </a:lstStyle>
          <a:p>
            <a:pPr lvl="0">
              <a:defRPr/>
            </a:pPr>
            <a:endParaRPr lang="en-GB" dirty="0">
              <a:solidFill>
                <a:srgbClr val="009CDE"/>
              </a:solidFill>
              <a:latin typeface="Ebrima"/>
            </a:endParaRPr>
          </a:p>
        </p:txBody>
      </p:sp>
      <p:sp>
        <p:nvSpPr>
          <p:cNvPr id="18" name="Content Placeholder 3"/>
          <p:cNvSpPr txBox="1">
            <a:spLocks/>
          </p:cNvSpPr>
          <p:nvPr/>
        </p:nvSpPr>
        <p:spPr bwMode="invGray">
          <a:xfrm>
            <a:off x="0" y="1653182"/>
            <a:ext cx="12191999" cy="4767696"/>
          </a:xfrm>
          <a:prstGeom prst="rect">
            <a:avLst/>
          </a:prstGeom>
        </p:spPr>
        <p:txBody>
          <a:bodyPr vert="horz" lIns="18000" tIns="0" rIns="18000" bIns="0" rtlCol="0">
            <a:noAutofit/>
          </a:bodyPr>
          <a:lstStyle>
            <a:lvl1pPr marL="0" indent="0" algn="l" defTabSz="914400" rtl="0" eaLnBrk="1" latinLnBrk="0" hangingPunct="1">
              <a:lnSpc>
                <a:spcPct val="110000"/>
              </a:lnSpc>
              <a:spcBef>
                <a:spcPts val="1000"/>
              </a:spcBef>
              <a:spcAft>
                <a:spcPts val="600"/>
              </a:spcAft>
              <a:buClr>
                <a:schemeClr val="tx1"/>
              </a:buClr>
              <a:buSzPct val="80000"/>
              <a:buFontTx/>
              <a:buNone/>
              <a:defRPr sz="1400" b="0" kern="1200">
                <a:solidFill>
                  <a:schemeClr val="tx1"/>
                </a:solidFill>
                <a:latin typeface="+mn-lt"/>
                <a:ea typeface="+mn-ea"/>
                <a:cs typeface="Times New Roman" panose="02020603050405020304" pitchFamily="18" charset="0"/>
              </a:defRPr>
            </a:lvl1pPr>
            <a:lvl2pPr marL="466725" indent="-285750" algn="l" defTabSz="914400" rtl="0" eaLnBrk="1" latinLnBrk="0" hangingPunct="1">
              <a:lnSpc>
                <a:spcPct val="110000"/>
              </a:lnSpc>
              <a:spcBef>
                <a:spcPts val="500"/>
              </a:spcBef>
              <a:spcAft>
                <a:spcPts val="600"/>
              </a:spcAft>
              <a:buClr>
                <a:schemeClr val="tx1"/>
              </a:buClr>
              <a:buSzPct val="100000"/>
              <a:buFont typeface="Arial" panose="020B0604020202020204" pitchFamily="34" charset="0"/>
              <a:buChar char="•"/>
              <a:defRPr sz="1400" kern="1200">
                <a:solidFill>
                  <a:schemeClr val="tx1"/>
                </a:solidFill>
                <a:latin typeface="+mn-lt"/>
                <a:ea typeface="+mn-ea"/>
                <a:cs typeface="+mn-cs"/>
              </a:defRPr>
            </a:lvl2pPr>
            <a:lvl3pPr marL="827087" indent="-285750" algn="l" defTabSz="914400" rtl="0" eaLnBrk="1" latinLnBrk="0" hangingPunct="1">
              <a:lnSpc>
                <a:spcPct val="110000"/>
              </a:lnSpc>
              <a:spcBef>
                <a:spcPts val="500"/>
              </a:spcBef>
              <a:spcAft>
                <a:spcPts val="600"/>
              </a:spcAft>
              <a:buClr>
                <a:schemeClr val="tx1"/>
              </a:buClr>
              <a:buSzPct val="100000"/>
              <a:buFont typeface="Arial" panose="020B0604020202020204" pitchFamily="34" charset="0"/>
              <a:buChar char="•"/>
              <a:defRPr sz="1400" kern="1200">
                <a:solidFill>
                  <a:schemeClr val="tx1"/>
                </a:solidFill>
                <a:latin typeface="+mn-lt"/>
                <a:ea typeface="+mn-ea"/>
                <a:cs typeface="+mn-cs"/>
              </a:defRPr>
            </a:lvl3pPr>
            <a:lvl4pPr marL="1179513" indent="-285750" algn="l" defTabSz="914400" rtl="0" eaLnBrk="1" latinLnBrk="0" hangingPunct="1">
              <a:lnSpc>
                <a:spcPct val="110000"/>
              </a:lnSpc>
              <a:spcBef>
                <a:spcPts val="500"/>
              </a:spcBef>
              <a:spcAft>
                <a:spcPts val="600"/>
              </a:spcAft>
              <a:buClr>
                <a:schemeClr val="tx1"/>
              </a:buClr>
              <a:buSzPct val="100000"/>
              <a:buFont typeface="Arial" panose="020B0604020202020204" pitchFamily="34" charset="0"/>
              <a:buChar char="•"/>
              <a:tabLst>
                <a:tab pos="1074738" algn="l"/>
              </a:tabLst>
              <a:defRPr sz="1400" kern="1200">
                <a:solidFill>
                  <a:schemeClr val="tx1"/>
                </a:solidFill>
                <a:latin typeface="+mn-lt"/>
                <a:ea typeface="+mn-ea"/>
                <a:cs typeface="+mn-cs"/>
              </a:defRPr>
            </a:lvl4pPr>
            <a:lvl5pPr marL="1616075" indent="-358775" algn="l" defTabSz="914400" rtl="0" eaLnBrk="1" latinLnBrk="0" hangingPunct="1">
              <a:lnSpc>
                <a:spcPct val="110000"/>
              </a:lnSpc>
              <a:spcBef>
                <a:spcPts val="500"/>
              </a:spcBef>
              <a:spcAft>
                <a:spcPts val="600"/>
              </a:spcAft>
              <a:buClr>
                <a:schemeClr val="tx1"/>
              </a:buClr>
              <a:buSzPct val="100000"/>
              <a:buFont typeface="Arial" panose="020B0604020202020204" pitchFamily="34" charset="0"/>
              <a:buChar char="•"/>
              <a:defRPr sz="1400" kern="1200">
                <a:solidFill>
                  <a:schemeClr val="tx1"/>
                </a:solidFill>
                <a:latin typeface="+mn-lt"/>
                <a:ea typeface="+mn-ea"/>
                <a:cs typeface="+mn-cs"/>
              </a:defRPr>
            </a:lvl5pPr>
            <a:lvl6pPr marL="2062163" indent="-358775" algn="l" defTabSz="914400" rtl="0" eaLnBrk="1" latinLnBrk="0" hangingPunct="1">
              <a:lnSpc>
                <a:spcPct val="90000"/>
              </a:lnSpc>
              <a:spcBef>
                <a:spcPts val="500"/>
              </a:spcBef>
              <a:buClr>
                <a:schemeClr val="tx1"/>
              </a:buClr>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R="0" lvl="1" fontAlgn="auto">
              <a:spcBef>
                <a:spcPts val="0"/>
              </a:spcBef>
              <a:spcAft>
                <a:spcPts val="0"/>
              </a:spcAft>
              <a:buClr>
                <a:sysClr val="windowText" lastClr="000000"/>
              </a:buClr>
              <a:tabLst/>
              <a:defRPr/>
            </a:pPr>
            <a:r>
              <a:rPr lang="en-US" sz="2400" kern="0" dirty="0">
                <a:solidFill>
                  <a:srgbClr val="000066"/>
                </a:solidFill>
                <a:latin typeface="Arial"/>
                <a:cs typeface="Arial"/>
              </a:rPr>
              <a:t>(a) </a:t>
            </a:r>
            <a:r>
              <a:rPr lang="fr-FR" sz="2400" kern="0" dirty="0">
                <a:solidFill>
                  <a:srgbClr val="000066"/>
                </a:solidFill>
                <a:latin typeface="Arial"/>
                <a:cs typeface="Arial"/>
              </a:rPr>
              <a:t>effectuer des évaluations de la vulnérabilité et de l'adaptation au changement climatique</a:t>
            </a:r>
            <a:r>
              <a:rPr lang="en-US" sz="2400" kern="0" dirty="0">
                <a:solidFill>
                  <a:srgbClr val="000066"/>
                </a:solidFill>
                <a:latin typeface="Arial"/>
                <a:cs typeface="Arial"/>
              </a:rPr>
              <a:t>; </a:t>
            </a:r>
          </a:p>
          <a:p>
            <a:pPr marR="0" lvl="1" fontAlgn="auto">
              <a:spcBef>
                <a:spcPts val="0"/>
              </a:spcBef>
              <a:spcAft>
                <a:spcPts val="0"/>
              </a:spcAft>
              <a:buClr>
                <a:sysClr val="windowText" lastClr="000000"/>
              </a:buClr>
              <a:tabLst/>
              <a:defRPr/>
            </a:pPr>
            <a:r>
              <a:rPr lang="en-US" sz="2400" kern="0" dirty="0">
                <a:solidFill>
                  <a:srgbClr val="000066"/>
                </a:solidFill>
                <a:latin typeface="Arial"/>
                <a:cs typeface="Arial"/>
              </a:rPr>
              <a:t>(b) </a:t>
            </a:r>
            <a:r>
              <a:rPr lang="fr-FR" sz="2400" kern="0" dirty="0">
                <a:solidFill>
                  <a:srgbClr val="000066"/>
                </a:solidFill>
                <a:latin typeface="Arial"/>
                <a:cs typeface="Arial"/>
              </a:rPr>
              <a:t>élaborer et mettre en œuvre des plans nationaux d'adaptation de la santé aux changements climatiques</a:t>
            </a:r>
            <a:r>
              <a:rPr lang="en-US" sz="2400" kern="0" dirty="0">
                <a:solidFill>
                  <a:srgbClr val="000066"/>
                </a:solidFill>
                <a:latin typeface="Arial"/>
                <a:cs typeface="Arial"/>
              </a:rPr>
              <a:t>; </a:t>
            </a:r>
          </a:p>
          <a:p>
            <a:pPr marR="0" lvl="1" fontAlgn="auto">
              <a:spcBef>
                <a:spcPts val="0"/>
              </a:spcBef>
              <a:spcAft>
                <a:spcPts val="0"/>
              </a:spcAft>
              <a:buClr>
                <a:sysClr val="windowText" lastClr="000000"/>
              </a:buClr>
              <a:tabLst/>
              <a:defRPr/>
            </a:pPr>
            <a:r>
              <a:rPr lang="en-US" sz="2400" kern="0" dirty="0">
                <a:solidFill>
                  <a:srgbClr val="000066"/>
                </a:solidFill>
                <a:latin typeface="Arial"/>
                <a:cs typeface="Arial"/>
              </a:rPr>
              <a:t>(c) </a:t>
            </a:r>
            <a:r>
              <a:rPr lang="fr-FR" sz="2400" kern="0" dirty="0">
                <a:solidFill>
                  <a:srgbClr val="000066"/>
                </a:solidFill>
                <a:latin typeface="Arial"/>
                <a:cs typeface="Arial"/>
              </a:rPr>
              <a:t>soutenir le renforcement des capacités pour intégrer la résilience au changement climatique dans les programmes de santé afin d'améliorer l'alerte précoce et la surveillance des maladies sensibles au climat</a:t>
            </a:r>
            <a:r>
              <a:rPr lang="en-US" sz="2400" kern="0" dirty="0">
                <a:solidFill>
                  <a:srgbClr val="000066"/>
                </a:solidFill>
                <a:latin typeface="Arial"/>
                <a:cs typeface="Arial"/>
              </a:rPr>
              <a:t>; </a:t>
            </a:r>
          </a:p>
          <a:p>
            <a:pPr marR="0" lvl="1" fontAlgn="auto">
              <a:spcBef>
                <a:spcPts val="0"/>
              </a:spcBef>
              <a:spcAft>
                <a:spcPts val="0"/>
              </a:spcAft>
              <a:buClr>
                <a:sysClr val="windowText" lastClr="000000"/>
              </a:buClr>
              <a:tabLst/>
              <a:defRPr/>
            </a:pPr>
            <a:r>
              <a:rPr lang="en-US" sz="2400" kern="0" dirty="0">
                <a:solidFill>
                  <a:srgbClr val="000066"/>
                </a:solidFill>
                <a:latin typeface="Arial"/>
                <a:cs typeface="Arial"/>
              </a:rPr>
              <a:t>(d) </a:t>
            </a:r>
            <a:r>
              <a:rPr lang="fr-FR" sz="2400" kern="0" dirty="0">
                <a:solidFill>
                  <a:srgbClr val="000066"/>
                </a:solidFill>
                <a:latin typeface="Arial"/>
                <a:cs typeface="Arial"/>
              </a:rPr>
              <a:t>promouvoir les partenariats gagnant-gagnant, la collaboration intersectorielle et le plaidoyer pour l'accès des États membres aux mécanismes financiers multilatéraux mondiaux, y compris le FEM et le FVC;</a:t>
            </a:r>
            <a:endParaRPr lang="en-US" sz="2400" kern="0" dirty="0">
              <a:solidFill>
                <a:srgbClr val="000066"/>
              </a:solidFill>
              <a:latin typeface="Arial"/>
              <a:cs typeface="Arial"/>
            </a:endParaRPr>
          </a:p>
          <a:p>
            <a:pPr marR="0" lvl="1" fontAlgn="auto">
              <a:buClr>
                <a:sysClr val="windowText" lastClr="000000"/>
              </a:buClr>
              <a:tabLst/>
              <a:defRPr/>
            </a:pPr>
            <a:r>
              <a:rPr lang="en-US" sz="2400" kern="0" dirty="0">
                <a:solidFill>
                  <a:srgbClr val="000066"/>
                </a:solidFill>
                <a:latin typeface="Arial"/>
                <a:cs typeface="Arial"/>
              </a:rPr>
              <a:t>(e) </a:t>
            </a:r>
            <a:r>
              <a:rPr lang="fr-FR" sz="2400" kern="0" dirty="0">
                <a:solidFill>
                  <a:srgbClr val="000066"/>
                </a:solidFill>
                <a:latin typeface="Arial"/>
                <a:cs typeface="Arial"/>
              </a:rPr>
              <a:t>soutenir l'engagement communautaire par la sensibilisation et la mobilisation sociale, ainsi que l'élaboration et la mise en œuvre de programmes d'adaptation à base communautaire</a:t>
            </a:r>
            <a:r>
              <a:rPr lang="en-US" sz="2400" kern="0" dirty="0">
                <a:solidFill>
                  <a:srgbClr val="000066"/>
                </a:solidFill>
                <a:latin typeface="Arial"/>
                <a:cs typeface="Arial"/>
              </a:rPr>
              <a:t>. </a:t>
            </a:r>
            <a:endParaRPr lang="en-GB" sz="2400" kern="0" dirty="0">
              <a:solidFill>
                <a:srgbClr val="000066"/>
              </a:solidFill>
              <a:latin typeface="Arial"/>
              <a:cs typeface="Arial"/>
            </a:endParaRPr>
          </a:p>
        </p:txBody>
      </p:sp>
      <p:sp>
        <p:nvSpPr>
          <p:cNvPr id="19" name="Text Placeholder 7"/>
          <p:cNvSpPr txBox="1">
            <a:spLocks/>
          </p:cNvSpPr>
          <p:nvPr/>
        </p:nvSpPr>
        <p:spPr bwMode="invGray">
          <a:xfrm>
            <a:off x="0" y="23921"/>
            <a:ext cx="10956174" cy="661252"/>
          </a:xfrm>
          <a:prstGeom prst="rect">
            <a:avLst/>
          </a:prstGeom>
        </p:spPr>
        <p:txBody>
          <a:bodyPr vert="horz" lIns="18000" tIns="0" rIns="18000" bIns="0" rtlCol="0" anchor="ctr">
            <a:noAutofit/>
          </a:bodyPr>
          <a:lstStyle>
            <a:lvl1pPr marL="0" indent="0" algn="l" defTabSz="914400" rtl="0" eaLnBrk="1" latinLnBrk="0" hangingPunct="1">
              <a:lnSpc>
                <a:spcPct val="110000"/>
              </a:lnSpc>
              <a:spcBef>
                <a:spcPts val="1000"/>
              </a:spcBef>
              <a:spcAft>
                <a:spcPts val="600"/>
              </a:spcAft>
              <a:buClr>
                <a:schemeClr val="tx1"/>
              </a:buClr>
              <a:buSzPct val="80000"/>
              <a:buFontTx/>
              <a:buNone/>
              <a:defRPr sz="1600" b="0" kern="1200">
                <a:solidFill>
                  <a:schemeClr val="tx1"/>
                </a:solidFill>
                <a:latin typeface="+mj-lt"/>
                <a:ea typeface="+mn-ea"/>
                <a:cs typeface="Times New Roman" panose="02020603050405020304" pitchFamily="18" charset="0"/>
              </a:defRPr>
            </a:lvl1pPr>
            <a:lvl2pPr marL="466725" indent="-285750" algn="l" defTabSz="914400" rtl="0" eaLnBrk="1" latinLnBrk="0" hangingPunct="1">
              <a:lnSpc>
                <a:spcPct val="110000"/>
              </a:lnSpc>
              <a:spcBef>
                <a:spcPts val="500"/>
              </a:spcBef>
              <a:spcAft>
                <a:spcPts val="600"/>
              </a:spcAft>
              <a:buClr>
                <a:schemeClr val="tx1"/>
              </a:buClr>
              <a:buSzPct val="100000"/>
              <a:buFont typeface="Arial" panose="020B0604020202020204" pitchFamily="34" charset="0"/>
              <a:buChar char="•"/>
              <a:defRPr sz="1400" kern="1200">
                <a:solidFill>
                  <a:schemeClr val="tx1"/>
                </a:solidFill>
                <a:latin typeface="+mn-lt"/>
                <a:ea typeface="+mn-ea"/>
                <a:cs typeface="+mn-cs"/>
              </a:defRPr>
            </a:lvl2pPr>
            <a:lvl3pPr marL="827087" indent="-285750" algn="l" defTabSz="914400" rtl="0" eaLnBrk="1" latinLnBrk="0" hangingPunct="1">
              <a:lnSpc>
                <a:spcPct val="110000"/>
              </a:lnSpc>
              <a:spcBef>
                <a:spcPts val="500"/>
              </a:spcBef>
              <a:spcAft>
                <a:spcPts val="600"/>
              </a:spcAft>
              <a:buClr>
                <a:schemeClr val="tx1"/>
              </a:buClr>
              <a:buSzPct val="100000"/>
              <a:buFont typeface="Arial" panose="020B0604020202020204" pitchFamily="34" charset="0"/>
              <a:buChar char="•"/>
              <a:defRPr sz="1400" kern="1200">
                <a:solidFill>
                  <a:schemeClr val="tx1"/>
                </a:solidFill>
                <a:latin typeface="+mn-lt"/>
                <a:ea typeface="+mn-ea"/>
                <a:cs typeface="+mn-cs"/>
              </a:defRPr>
            </a:lvl3pPr>
            <a:lvl4pPr marL="1179513" indent="-285750" algn="l" defTabSz="914400" rtl="0" eaLnBrk="1" latinLnBrk="0" hangingPunct="1">
              <a:lnSpc>
                <a:spcPct val="110000"/>
              </a:lnSpc>
              <a:spcBef>
                <a:spcPts val="500"/>
              </a:spcBef>
              <a:spcAft>
                <a:spcPts val="600"/>
              </a:spcAft>
              <a:buClr>
                <a:schemeClr val="tx1"/>
              </a:buClr>
              <a:buSzPct val="100000"/>
              <a:buFont typeface="Arial" panose="020B0604020202020204" pitchFamily="34" charset="0"/>
              <a:buChar char="•"/>
              <a:tabLst>
                <a:tab pos="1074738" algn="l"/>
              </a:tabLst>
              <a:defRPr sz="1400" kern="1200">
                <a:solidFill>
                  <a:schemeClr val="tx1"/>
                </a:solidFill>
                <a:latin typeface="+mn-lt"/>
                <a:ea typeface="+mn-ea"/>
                <a:cs typeface="+mn-cs"/>
              </a:defRPr>
            </a:lvl4pPr>
            <a:lvl5pPr marL="1616075" indent="-358775" algn="l" defTabSz="914400" rtl="0" eaLnBrk="1" latinLnBrk="0" hangingPunct="1">
              <a:lnSpc>
                <a:spcPct val="110000"/>
              </a:lnSpc>
              <a:spcBef>
                <a:spcPts val="500"/>
              </a:spcBef>
              <a:spcAft>
                <a:spcPts val="600"/>
              </a:spcAft>
              <a:buClr>
                <a:schemeClr val="tx1"/>
              </a:buClr>
              <a:buSzPct val="100000"/>
              <a:buFont typeface="Arial" panose="020B0604020202020204" pitchFamily="34" charset="0"/>
              <a:buChar char="•"/>
              <a:defRPr sz="1400" kern="1200">
                <a:solidFill>
                  <a:schemeClr val="tx1"/>
                </a:solidFill>
                <a:latin typeface="+mn-lt"/>
                <a:ea typeface="+mn-ea"/>
                <a:cs typeface="+mn-cs"/>
              </a:defRPr>
            </a:lvl5pPr>
            <a:lvl6pPr marL="2062163" indent="-358775" algn="l" defTabSz="914400" rtl="0" eaLnBrk="1" latinLnBrk="0" hangingPunct="1">
              <a:lnSpc>
                <a:spcPct val="90000"/>
              </a:lnSpc>
              <a:spcBef>
                <a:spcPts val="500"/>
              </a:spcBef>
              <a:buClr>
                <a:schemeClr val="tx1"/>
              </a:buClr>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600" b="1" dirty="0">
                <a:latin typeface="Arial" panose="020B0604020202020204" pitchFamily="34" charset="0"/>
              </a:rPr>
              <a:t>ADAPTATION AU CHANGEMENT CLIMATIQUE</a:t>
            </a:r>
          </a:p>
        </p:txBody>
      </p:sp>
      <p:sp>
        <p:nvSpPr>
          <p:cNvPr id="21" name="Text Placeholder 5"/>
          <p:cNvSpPr txBox="1">
            <a:spLocks/>
          </p:cNvSpPr>
          <p:nvPr/>
        </p:nvSpPr>
        <p:spPr bwMode="invGray">
          <a:xfrm>
            <a:off x="482816" y="790641"/>
            <a:ext cx="11226366" cy="836872"/>
          </a:xfrm>
          <a:prstGeom prst="rect">
            <a:avLst/>
          </a:prstGeom>
          <a:solidFill>
            <a:srgbClr val="009CDE"/>
          </a:solidFill>
        </p:spPr>
        <p:txBody>
          <a:bodyPr vert="horz" lIns="72000" tIns="18000" rIns="72000" bIns="18000" rtlCol="0" anchor="ctr">
            <a:noAutofit/>
          </a:bodyPr>
          <a:lstStyle>
            <a:lvl1pPr marL="0" indent="0" algn="l" defTabSz="914400" rtl="0" eaLnBrk="1" latinLnBrk="0" hangingPunct="1">
              <a:lnSpc>
                <a:spcPct val="110000"/>
              </a:lnSpc>
              <a:spcBef>
                <a:spcPts val="1000"/>
              </a:spcBef>
              <a:spcAft>
                <a:spcPts val="600"/>
              </a:spcAft>
              <a:buClr>
                <a:schemeClr val="tx1"/>
              </a:buClr>
              <a:buSzPct val="80000"/>
              <a:buFontTx/>
              <a:buNone/>
              <a:defRPr lang="en-US" sz="1400" b="1" kern="1200" dirty="0">
                <a:solidFill>
                  <a:schemeClr val="bg1"/>
                </a:solidFill>
                <a:latin typeface="+mj-lt"/>
                <a:ea typeface="+mn-ea"/>
                <a:cs typeface="Times New Roman" panose="02020603050405020304" pitchFamily="18" charset="0"/>
              </a:defRPr>
            </a:lvl1pPr>
            <a:lvl2pPr marL="466725" indent="-285750" algn="l" defTabSz="914400" rtl="0" eaLnBrk="1" latinLnBrk="0" hangingPunct="1">
              <a:lnSpc>
                <a:spcPct val="110000"/>
              </a:lnSpc>
              <a:spcBef>
                <a:spcPts val="500"/>
              </a:spcBef>
              <a:spcAft>
                <a:spcPts val="600"/>
              </a:spcAft>
              <a:buClr>
                <a:schemeClr val="tx1"/>
              </a:buClr>
              <a:buSzPct val="100000"/>
              <a:buFont typeface="Arial" panose="020B0604020202020204" pitchFamily="34" charset="0"/>
              <a:buChar char="•"/>
              <a:defRPr sz="1400" kern="1200">
                <a:solidFill>
                  <a:schemeClr val="tx1"/>
                </a:solidFill>
                <a:latin typeface="+mn-lt"/>
                <a:ea typeface="+mn-ea"/>
                <a:cs typeface="+mn-cs"/>
              </a:defRPr>
            </a:lvl2pPr>
            <a:lvl3pPr marL="827087" indent="-285750" algn="l" defTabSz="914400" rtl="0" eaLnBrk="1" latinLnBrk="0" hangingPunct="1">
              <a:lnSpc>
                <a:spcPct val="110000"/>
              </a:lnSpc>
              <a:spcBef>
                <a:spcPts val="500"/>
              </a:spcBef>
              <a:spcAft>
                <a:spcPts val="600"/>
              </a:spcAft>
              <a:buClr>
                <a:schemeClr val="tx1"/>
              </a:buClr>
              <a:buSzPct val="100000"/>
              <a:buFont typeface="Arial" panose="020B0604020202020204" pitchFamily="34" charset="0"/>
              <a:buChar char="•"/>
              <a:defRPr sz="1400" kern="1200">
                <a:solidFill>
                  <a:schemeClr val="tx1"/>
                </a:solidFill>
                <a:latin typeface="+mn-lt"/>
                <a:ea typeface="+mn-ea"/>
                <a:cs typeface="+mn-cs"/>
              </a:defRPr>
            </a:lvl3pPr>
            <a:lvl4pPr marL="1179513" indent="-285750" algn="l" defTabSz="914400" rtl="0" eaLnBrk="1" latinLnBrk="0" hangingPunct="1">
              <a:lnSpc>
                <a:spcPct val="110000"/>
              </a:lnSpc>
              <a:spcBef>
                <a:spcPts val="500"/>
              </a:spcBef>
              <a:spcAft>
                <a:spcPts val="600"/>
              </a:spcAft>
              <a:buClr>
                <a:schemeClr val="tx1"/>
              </a:buClr>
              <a:buSzPct val="100000"/>
              <a:buFont typeface="Arial" panose="020B0604020202020204" pitchFamily="34" charset="0"/>
              <a:buChar char="•"/>
              <a:tabLst>
                <a:tab pos="1074738" algn="l"/>
              </a:tabLst>
              <a:defRPr sz="1400" kern="1200">
                <a:solidFill>
                  <a:schemeClr val="tx1"/>
                </a:solidFill>
                <a:latin typeface="+mn-lt"/>
                <a:ea typeface="+mn-ea"/>
                <a:cs typeface="+mn-cs"/>
              </a:defRPr>
            </a:lvl4pPr>
            <a:lvl5pPr marL="1616075" indent="-358775" algn="l" defTabSz="914400" rtl="0" eaLnBrk="1" latinLnBrk="0" hangingPunct="1">
              <a:lnSpc>
                <a:spcPct val="110000"/>
              </a:lnSpc>
              <a:spcBef>
                <a:spcPts val="500"/>
              </a:spcBef>
              <a:spcAft>
                <a:spcPts val="600"/>
              </a:spcAft>
              <a:buClr>
                <a:schemeClr val="tx1"/>
              </a:buClr>
              <a:buSzPct val="100000"/>
              <a:buFont typeface="Arial" panose="020B0604020202020204" pitchFamily="34" charset="0"/>
              <a:buChar char="•"/>
              <a:defRPr sz="1400" kern="1200">
                <a:solidFill>
                  <a:schemeClr val="tx1"/>
                </a:solidFill>
                <a:latin typeface="+mn-lt"/>
                <a:ea typeface="+mn-ea"/>
                <a:cs typeface="+mn-cs"/>
              </a:defRPr>
            </a:lvl5pPr>
            <a:lvl6pPr marL="2062163" indent="-358775" algn="l" defTabSz="914400" rtl="0" eaLnBrk="1" latinLnBrk="0" hangingPunct="1">
              <a:lnSpc>
                <a:spcPct val="90000"/>
              </a:lnSpc>
              <a:spcBef>
                <a:spcPts val="500"/>
              </a:spcBef>
              <a:buClr>
                <a:schemeClr val="tx1"/>
              </a:buClr>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buClr>
                <a:sysClr val="windowText" lastClr="000000"/>
              </a:buClr>
              <a:defRPr/>
            </a:pPr>
            <a:r>
              <a:rPr lang="fr-FR" sz="2400" dirty="0">
                <a:solidFill>
                  <a:sysClr val="window" lastClr="FFFFFF"/>
                </a:solidFill>
                <a:latin typeface="Ebrima"/>
              </a:rPr>
              <a:t>Priorités stratégiques de l’OMS (Résolution AFR/RC61/R2)</a:t>
            </a:r>
            <a:endParaRPr kumimoji="0" lang="fr-FR" sz="2400" b="1" i="0" u="none" strike="noStrike" kern="1200" cap="none" spc="0" normalizeH="0" baseline="0" dirty="0">
              <a:ln>
                <a:noFill/>
              </a:ln>
              <a:solidFill>
                <a:sysClr val="window" lastClr="FFFFFF"/>
              </a:solidFill>
              <a:effectLst/>
              <a:uLnTx/>
              <a:uFillTx/>
              <a:latin typeface="Ebrima"/>
              <a:ea typeface="+mn-ea"/>
              <a:cs typeface="Times New Roman" panose="02020603050405020304" pitchFamily="18" charset="0"/>
            </a:endParaRPr>
          </a:p>
        </p:txBody>
      </p:sp>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11434" y="82840"/>
            <a:ext cx="1648974" cy="668028"/>
          </a:xfrm>
          <a:prstGeom prst="rect">
            <a:avLst/>
          </a:prstGeom>
        </p:spPr>
      </p:pic>
    </p:spTree>
    <p:extLst>
      <p:ext uri="{BB962C8B-B14F-4D97-AF65-F5344CB8AC3E}">
        <p14:creationId xmlns:p14="http://schemas.microsoft.com/office/powerpoint/2010/main" val="1216972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A9991-9EF1-4BA6-A8A2-1C0C8F281ADF}"/>
              </a:ext>
            </a:extLst>
          </p:cNvPr>
          <p:cNvSpPr>
            <a:spLocks noGrp="1"/>
          </p:cNvSpPr>
          <p:nvPr>
            <p:ph type="title"/>
          </p:nvPr>
        </p:nvSpPr>
        <p:spPr>
          <a:xfrm>
            <a:off x="838200" y="8123"/>
            <a:ext cx="10515600" cy="1325563"/>
          </a:xfrm>
        </p:spPr>
        <p:txBody>
          <a:bodyPr>
            <a:normAutofit/>
          </a:bodyPr>
          <a:lstStyle/>
          <a:p>
            <a:r>
              <a:rPr lang="fr-FR" b="1" dirty="0">
                <a:latin typeface="Arial" panose="020B0604020202020204" pitchFamily="34" charset="0"/>
                <a:cs typeface="Arial" panose="020B0604020202020204" pitchFamily="34" charset="0"/>
              </a:rPr>
              <a:t>Graphique historique de la santé et de l'environnement</a:t>
            </a:r>
            <a:endParaRPr lang="en-US" b="1" dirty="0">
              <a:latin typeface="Arial" panose="020B0604020202020204" pitchFamily="34" charset="0"/>
              <a:cs typeface="Arial" panose="020B0604020202020204" pitchFamily="34" charset="0"/>
            </a:endParaRPr>
          </a:p>
        </p:txBody>
      </p:sp>
      <p:sp>
        <p:nvSpPr>
          <p:cNvPr id="24" name="Freeform 4">
            <a:extLst>
              <a:ext uri="{FF2B5EF4-FFF2-40B4-BE49-F238E27FC236}">
                <a16:creationId xmlns:a16="http://schemas.microsoft.com/office/drawing/2014/main" id="{C18C4C6D-9045-497A-AB4D-8325C1D49F03}"/>
              </a:ext>
            </a:extLst>
          </p:cNvPr>
          <p:cNvSpPr/>
          <p:nvPr/>
        </p:nvSpPr>
        <p:spPr>
          <a:xfrm>
            <a:off x="2348287" y="1207694"/>
            <a:ext cx="9155924" cy="2075489"/>
          </a:xfrm>
          <a:custGeom>
            <a:avLst/>
            <a:gdLst>
              <a:gd name="connsiteX0" fmla="*/ 123255 w 739514"/>
              <a:gd name="connsiteY0" fmla="*/ 0 h 7007967"/>
              <a:gd name="connsiteX1" fmla="*/ 616259 w 739514"/>
              <a:gd name="connsiteY1" fmla="*/ 0 h 7007967"/>
              <a:gd name="connsiteX2" fmla="*/ 739514 w 739514"/>
              <a:gd name="connsiteY2" fmla="*/ 123255 h 7007967"/>
              <a:gd name="connsiteX3" fmla="*/ 739514 w 739514"/>
              <a:gd name="connsiteY3" fmla="*/ 7007967 h 7007967"/>
              <a:gd name="connsiteX4" fmla="*/ 739514 w 739514"/>
              <a:gd name="connsiteY4" fmla="*/ 7007967 h 7007967"/>
              <a:gd name="connsiteX5" fmla="*/ 0 w 739514"/>
              <a:gd name="connsiteY5" fmla="*/ 7007967 h 7007967"/>
              <a:gd name="connsiteX6" fmla="*/ 0 w 739514"/>
              <a:gd name="connsiteY6" fmla="*/ 7007967 h 7007967"/>
              <a:gd name="connsiteX7" fmla="*/ 0 w 739514"/>
              <a:gd name="connsiteY7" fmla="*/ 123255 h 7007967"/>
              <a:gd name="connsiteX8" fmla="*/ 123255 w 739514"/>
              <a:gd name="connsiteY8" fmla="*/ 0 h 7007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514" h="7007967">
                <a:moveTo>
                  <a:pt x="739514" y="1168023"/>
                </a:moveTo>
                <a:lnTo>
                  <a:pt x="739514" y="5839944"/>
                </a:lnTo>
                <a:cubicBezTo>
                  <a:pt x="739514" y="6485024"/>
                  <a:pt x="733691" y="7007962"/>
                  <a:pt x="726507" y="7007962"/>
                </a:cubicBezTo>
                <a:lnTo>
                  <a:pt x="0" y="7007962"/>
                </a:lnTo>
                <a:lnTo>
                  <a:pt x="0" y="7007962"/>
                </a:lnTo>
                <a:lnTo>
                  <a:pt x="0" y="5"/>
                </a:lnTo>
                <a:lnTo>
                  <a:pt x="0" y="5"/>
                </a:lnTo>
                <a:lnTo>
                  <a:pt x="726507" y="5"/>
                </a:lnTo>
                <a:cubicBezTo>
                  <a:pt x="733691" y="5"/>
                  <a:pt x="739514" y="522943"/>
                  <a:pt x="739514" y="1168023"/>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42241" tIns="48800" rIns="48800" bIns="48801" numCol="1" spcCol="1270" anchor="ctr" anchorCtr="0">
            <a:noAutofit/>
          </a:bodyPr>
          <a:lstStyle/>
          <a:p>
            <a:pPr marL="228600" lvl="1" indent="-228600" defTabSz="889000">
              <a:lnSpc>
                <a:spcPct val="90000"/>
              </a:lnSpc>
              <a:spcBef>
                <a:spcPct val="0"/>
              </a:spcBef>
              <a:spcAft>
                <a:spcPct val="15000"/>
              </a:spcAft>
              <a:buChar char="•"/>
            </a:pPr>
            <a:r>
              <a:rPr lang="fr-FR" sz="1700" dirty="0">
                <a:latin typeface="Century Gothic" panose="020B0502020202020204" pitchFamily="34" charset="0"/>
              </a:rPr>
              <a:t>La première Conférence interministérielle pour la santé et l'environnement (</a:t>
            </a:r>
            <a:r>
              <a:rPr lang="fr-FR" sz="1700" b="1" dirty="0">
                <a:latin typeface="Century Gothic" panose="020B0502020202020204" pitchFamily="34" charset="0"/>
              </a:rPr>
              <a:t>CIMSE</a:t>
            </a:r>
            <a:r>
              <a:rPr lang="fr-FR" sz="1700" dirty="0">
                <a:latin typeface="Century Gothic" panose="020B0502020202020204" pitchFamily="34" charset="0"/>
              </a:rPr>
              <a:t>) s'est tenue en Afrique à Libreville (Gabon). Les ministres africains de la santé et de l'environnement de 52 pays africains ont signé la </a:t>
            </a:r>
            <a:r>
              <a:rPr lang="fr-FR" sz="1700" b="1" dirty="0">
                <a:latin typeface="Century Gothic" panose="020B0502020202020204" pitchFamily="34" charset="0"/>
              </a:rPr>
              <a:t>Déclaration de Libreville</a:t>
            </a:r>
            <a:r>
              <a:rPr lang="fr-FR" sz="1700" dirty="0">
                <a:latin typeface="Century Gothic" panose="020B0502020202020204" pitchFamily="34" charset="0"/>
              </a:rPr>
              <a:t>. Son objectif est de garantir un engagement politique pour catalyser les changements politiques, institutionnels et d'investissement nécessaires pour réduire les menaces environnementales pour la santé, à l'appui du développement durable. Les 11 actions prioritaires de la Déclaration de Libreville engagent les pays à établir une alliance stratégique entre santé et environnement (</a:t>
            </a:r>
            <a:r>
              <a:rPr lang="fr-FR" sz="1700" b="1" dirty="0">
                <a:latin typeface="Century Gothic" panose="020B0502020202020204" pitchFamily="34" charset="0"/>
              </a:rPr>
              <a:t>ASSE =HESA</a:t>
            </a:r>
            <a:r>
              <a:rPr lang="fr-FR" sz="1700" dirty="0">
                <a:latin typeface="Century Gothic" panose="020B0502020202020204" pitchFamily="34" charset="0"/>
              </a:rPr>
              <a:t>) comme base de plans conjoints</a:t>
            </a:r>
            <a:r>
              <a:rPr lang="en-US" sz="1700" dirty="0">
                <a:latin typeface="Century Gothic" panose="020B0502020202020204" pitchFamily="34" charset="0"/>
              </a:rPr>
              <a:t>.</a:t>
            </a:r>
          </a:p>
        </p:txBody>
      </p:sp>
      <p:sp>
        <p:nvSpPr>
          <p:cNvPr id="26" name="Freeform 6">
            <a:extLst>
              <a:ext uri="{FF2B5EF4-FFF2-40B4-BE49-F238E27FC236}">
                <a16:creationId xmlns:a16="http://schemas.microsoft.com/office/drawing/2014/main" id="{032F5AEC-1425-4DD9-B6C6-B0595AC344D0}"/>
              </a:ext>
            </a:extLst>
          </p:cNvPr>
          <p:cNvSpPr/>
          <p:nvPr/>
        </p:nvSpPr>
        <p:spPr>
          <a:xfrm>
            <a:off x="2348287" y="3338691"/>
            <a:ext cx="9155924" cy="1144063"/>
          </a:xfrm>
          <a:custGeom>
            <a:avLst/>
            <a:gdLst>
              <a:gd name="connsiteX0" fmla="*/ 123255 w 739514"/>
              <a:gd name="connsiteY0" fmla="*/ 0 h 7804367"/>
              <a:gd name="connsiteX1" fmla="*/ 616259 w 739514"/>
              <a:gd name="connsiteY1" fmla="*/ 0 h 7804367"/>
              <a:gd name="connsiteX2" fmla="*/ 739514 w 739514"/>
              <a:gd name="connsiteY2" fmla="*/ 123255 h 7804367"/>
              <a:gd name="connsiteX3" fmla="*/ 739514 w 739514"/>
              <a:gd name="connsiteY3" fmla="*/ 7804367 h 7804367"/>
              <a:gd name="connsiteX4" fmla="*/ 739514 w 739514"/>
              <a:gd name="connsiteY4" fmla="*/ 7804367 h 7804367"/>
              <a:gd name="connsiteX5" fmla="*/ 0 w 739514"/>
              <a:gd name="connsiteY5" fmla="*/ 7804367 h 7804367"/>
              <a:gd name="connsiteX6" fmla="*/ 0 w 739514"/>
              <a:gd name="connsiteY6" fmla="*/ 7804367 h 7804367"/>
              <a:gd name="connsiteX7" fmla="*/ 0 w 739514"/>
              <a:gd name="connsiteY7" fmla="*/ 123255 h 7804367"/>
              <a:gd name="connsiteX8" fmla="*/ 123255 w 739514"/>
              <a:gd name="connsiteY8" fmla="*/ 0 h 7804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514" h="7804367">
                <a:moveTo>
                  <a:pt x="739514" y="1300759"/>
                </a:moveTo>
                <a:lnTo>
                  <a:pt x="739514" y="6503608"/>
                </a:lnTo>
                <a:cubicBezTo>
                  <a:pt x="739514" y="7221996"/>
                  <a:pt x="734285" y="7804362"/>
                  <a:pt x="727835" y="7804362"/>
                </a:cubicBezTo>
                <a:lnTo>
                  <a:pt x="0" y="7804362"/>
                </a:lnTo>
                <a:lnTo>
                  <a:pt x="0" y="7804362"/>
                </a:lnTo>
                <a:lnTo>
                  <a:pt x="0" y="5"/>
                </a:lnTo>
                <a:lnTo>
                  <a:pt x="0" y="5"/>
                </a:lnTo>
                <a:lnTo>
                  <a:pt x="727835" y="5"/>
                </a:lnTo>
                <a:cubicBezTo>
                  <a:pt x="734285" y="5"/>
                  <a:pt x="739514" y="582371"/>
                  <a:pt x="739514" y="1300759"/>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42241" tIns="48800" rIns="48800" bIns="48801" numCol="1" spcCol="1270" anchor="ctr" anchorCtr="0">
            <a:noAutofit/>
          </a:bodyPr>
          <a:lstStyle/>
          <a:p>
            <a:pPr marL="228600" lvl="1" indent="-228600" defTabSz="889000">
              <a:lnSpc>
                <a:spcPct val="90000"/>
              </a:lnSpc>
              <a:spcBef>
                <a:spcPct val="0"/>
              </a:spcBef>
              <a:spcAft>
                <a:spcPct val="15000"/>
              </a:spcAft>
              <a:buChar char="•"/>
            </a:pPr>
            <a:r>
              <a:rPr lang="fr-FR" sz="1700" dirty="0">
                <a:latin typeface="Century Gothic" panose="020B0502020202020204" pitchFamily="34" charset="0"/>
              </a:rPr>
              <a:t>Pour faciliter le processus, </a:t>
            </a:r>
            <a:r>
              <a:rPr lang="fr-FR" sz="1700" b="1" dirty="0">
                <a:latin typeface="Century Gothic" panose="020B0502020202020204" pitchFamily="34" charset="0"/>
              </a:rPr>
              <a:t>l'équipe conjointe de travail OMS-PNUE </a:t>
            </a:r>
            <a:r>
              <a:rPr lang="fr-FR" sz="1700" dirty="0">
                <a:latin typeface="Century Gothic" panose="020B0502020202020204" pitchFamily="34" charset="0"/>
              </a:rPr>
              <a:t>a élaboré le guide d'analyse de la situation et d'évaluation des besoins (</a:t>
            </a:r>
            <a:r>
              <a:rPr lang="fr-FR" sz="1700" b="1" dirty="0">
                <a:latin typeface="Century Gothic" panose="020B0502020202020204" pitchFamily="34" charset="0"/>
              </a:rPr>
              <a:t>ASEB</a:t>
            </a:r>
            <a:r>
              <a:rPr lang="fr-FR" sz="1700" dirty="0">
                <a:latin typeface="Century Gothic" panose="020B0502020202020204" pitchFamily="34" charset="0"/>
              </a:rPr>
              <a:t>). Le processus ASEB place les écosystèmes au centre et évalue les facteurs de santé et les risques liés à l'environnement. Le </a:t>
            </a:r>
            <a:r>
              <a:rPr lang="fr-FR" sz="1700" b="1" dirty="0">
                <a:latin typeface="Century Gothic" panose="020B0502020202020204" pitchFamily="34" charset="0"/>
              </a:rPr>
              <a:t>développement et les essais sur le terrain du guide ASEB </a:t>
            </a:r>
            <a:r>
              <a:rPr lang="fr-FR" sz="1700" dirty="0">
                <a:latin typeface="Century Gothic" panose="020B0502020202020204" pitchFamily="34" charset="0"/>
              </a:rPr>
              <a:t>ont eu lieu au Gabon et au Kenya</a:t>
            </a:r>
            <a:r>
              <a:rPr lang="en-US" sz="1700" dirty="0">
                <a:latin typeface="Century Gothic" panose="020B0502020202020204" pitchFamily="34" charset="0"/>
              </a:rPr>
              <a:t>.</a:t>
            </a:r>
            <a:endParaRPr lang="en-US" sz="1700" kern="1200" dirty="0">
              <a:latin typeface="Century Gothic" panose="020B0502020202020204" pitchFamily="34" charset="0"/>
            </a:endParaRPr>
          </a:p>
        </p:txBody>
      </p:sp>
      <p:sp>
        <p:nvSpPr>
          <p:cNvPr id="27" name="Freeform 7">
            <a:extLst>
              <a:ext uri="{FF2B5EF4-FFF2-40B4-BE49-F238E27FC236}">
                <a16:creationId xmlns:a16="http://schemas.microsoft.com/office/drawing/2014/main" id="{41F57360-DF0A-4336-A4C3-0EEF2E021ACB}"/>
              </a:ext>
            </a:extLst>
          </p:cNvPr>
          <p:cNvSpPr/>
          <p:nvPr/>
        </p:nvSpPr>
        <p:spPr>
          <a:xfrm>
            <a:off x="2348286" y="5740959"/>
            <a:ext cx="9155923" cy="1081016"/>
          </a:xfrm>
          <a:custGeom>
            <a:avLst/>
            <a:gdLst>
              <a:gd name="connsiteX0" fmla="*/ 123255 w 739514"/>
              <a:gd name="connsiteY0" fmla="*/ 0 h 7804367"/>
              <a:gd name="connsiteX1" fmla="*/ 616259 w 739514"/>
              <a:gd name="connsiteY1" fmla="*/ 0 h 7804367"/>
              <a:gd name="connsiteX2" fmla="*/ 739514 w 739514"/>
              <a:gd name="connsiteY2" fmla="*/ 123255 h 7804367"/>
              <a:gd name="connsiteX3" fmla="*/ 739514 w 739514"/>
              <a:gd name="connsiteY3" fmla="*/ 7804367 h 7804367"/>
              <a:gd name="connsiteX4" fmla="*/ 739514 w 739514"/>
              <a:gd name="connsiteY4" fmla="*/ 7804367 h 7804367"/>
              <a:gd name="connsiteX5" fmla="*/ 0 w 739514"/>
              <a:gd name="connsiteY5" fmla="*/ 7804367 h 7804367"/>
              <a:gd name="connsiteX6" fmla="*/ 0 w 739514"/>
              <a:gd name="connsiteY6" fmla="*/ 7804367 h 7804367"/>
              <a:gd name="connsiteX7" fmla="*/ 0 w 739514"/>
              <a:gd name="connsiteY7" fmla="*/ 123255 h 7804367"/>
              <a:gd name="connsiteX8" fmla="*/ 123255 w 739514"/>
              <a:gd name="connsiteY8" fmla="*/ 0 h 7804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514" h="7804367">
                <a:moveTo>
                  <a:pt x="739514" y="1300759"/>
                </a:moveTo>
                <a:lnTo>
                  <a:pt x="739514" y="6503608"/>
                </a:lnTo>
                <a:cubicBezTo>
                  <a:pt x="739514" y="7221996"/>
                  <a:pt x="734285" y="7804362"/>
                  <a:pt x="727835" y="7804362"/>
                </a:cubicBezTo>
                <a:lnTo>
                  <a:pt x="0" y="7804362"/>
                </a:lnTo>
                <a:lnTo>
                  <a:pt x="0" y="7804362"/>
                </a:lnTo>
                <a:lnTo>
                  <a:pt x="0" y="5"/>
                </a:lnTo>
                <a:lnTo>
                  <a:pt x="0" y="5"/>
                </a:lnTo>
                <a:lnTo>
                  <a:pt x="727835" y="5"/>
                </a:lnTo>
                <a:cubicBezTo>
                  <a:pt x="734285" y="5"/>
                  <a:pt x="739514" y="582371"/>
                  <a:pt x="739514" y="1300759"/>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42241" tIns="48800" rIns="48800" bIns="48801" numCol="1" spcCol="1270" anchor="ctr" anchorCtr="0">
            <a:noAutofit/>
          </a:bodyPr>
          <a:lstStyle/>
          <a:p>
            <a:pPr marL="285750" lvl="1" indent="-285750" fontAlgn="base">
              <a:lnSpc>
                <a:spcPct val="107000"/>
              </a:lnSpc>
              <a:spcBef>
                <a:spcPct val="0"/>
              </a:spcBef>
              <a:spcAft>
                <a:spcPts val="800"/>
              </a:spcAft>
              <a:buFont typeface="Arial" panose="020B0604020202020204" pitchFamily="34" charset="0"/>
              <a:buChar char="•"/>
            </a:pPr>
            <a:r>
              <a:rPr lang="fr-FR" sz="1700" dirty="0">
                <a:latin typeface="Century Gothic" panose="020B0502020202020204" pitchFamily="34" charset="0"/>
              </a:rPr>
              <a:t>La 14</a:t>
            </a:r>
            <a:r>
              <a:rPr lang="fr-FR" sz="1700" baseline="30000" dirty="0">
                <a:latin typeface="Century Gothic" panose="020B0502020202020204" pitchFamily="34" charset="0"/>
              </a:rPr>
              <a:t>eme</a:t>
            </a:r>
            <a:r>
              <a:rPr lang="fr-FR" sz="1700" dirty="0">
                <a:latin typeface="Century Gothic" panose="020B0502020202020204" pitchFamily="34" charset="0"/>
              </a:rPr>
              <a:t> Conférence ministérielle africaine sur l'environnement (</a:t>
            </a:r>
            <a:r>
              <a:rPr lang="fr-FR" sz="1700" b="1" dirty="0">
                <a:latin typeface="Century Gothic" panose="020B0502020202020204" pitchFamily="34" charset="0"/>
              </a:rPr>
              <a:t>CMAE</a:t>
            </a:r>
            <a:r>
              <a:rPr lang="fr-FR" sz="1700" dirty="0">
                <a:latin typeface="Century Gothic" panose="020B0502020202020204" pitchFamily="34" charset="0"/>
              </a:rPr>
              <a:t>) s'est tenue à Arusha, en Tanzanie - rappelant la Déclaration de Libreville et l'engagement de Luanda et fournissant des orientations pour la mise en œuvre des principaux résultats de Rio + 20 sur le développement durable</a:t>
            </a:r>
            <a:r>
              <a:rPr lang="en-ZA" sz="1700" dirty="0">
                <a:latin typeface="Century Gothic" panose="020B0502020202020204" pitchFamily="34" charset="0"/>
              </a:rPr>
              <a:t>.</a:t>
            </a:r>
            <a:endParaRPr lang="en-US" sz="1700" dirty="0">
              <a:latin typeface="Century Gothic" panose="020B0502020202020204" pitchFamily="34" charset="0"/>
            </a:endParaRPr>
          </a:p>
        </p:txBody>
      </p:sp>
      <p:sp>
        <p:nvSpPr>
          <p:cNvPr id="28" name="Freeform 8">
            <a:extLst>
              <a:ext uri="{FF2B5EF4-FFF2-40B4-BE49-F238E27FC236}">
                <a16:creationId xmlns:a16="http://schemas.microsoft.com/office/drawing/2014/main" id="{A4C1781F-A04A-4C9D-87D3-6DE69BBBCE11}"/>
              </a:ext>
            </a:extLst>
          </p:cNvPr>
          <p:cNvSpPr/>
          <p:nvPr/>
        </p:nvSpPr>
        <p:spPr>
          <a:xfrm>
            <a:off x="2348287" y="4559678"/>
            <a:ext cx="9155924" cy="1125773"/>
          </a:xfrm>
          <a:custGeom>
            <a:avLst/>
            <a:gdLst>
              <a:gd name="connsiteX0" fmla="*/ 123255 w 739514"/>
              <a:gd name="connsiteY0" fmla="*/ 0 h 7804367"/>
              <a:gd name="connsiteX1" fmla="*/ 616259 w 739514"/>
              <a:gd name="connsiteY1" fmla="*/ 0 h 7804367"/>
              <a:gd name="connsiteX2" fmla="*/ 739514 w 739514"/>
              <a:gd name="connsiteY2" fmla="*/ 123255 h 7804367"/>
              <a:gd name="connsiteX3" fmla="*/ 739514 w 739514"/>
              <a:gd name="connsiteY3" fmla="*/ 7804367 h 7804367"/>
              <a:gd name="connsiteX4" fmla="*/ 739514 w 739514"/>
              <a:gd name="connsiteY4" fmla="*/ 7804367 h 7804367"/>
              <a:gd name="connsiteX5" fmla="*/ 0 w 739514"/>
              <a:gd name="connsiteY5" fmla="*/ 7804367 h 7804367"/>
              <a:gd name="connsiteX6" fmla="*/ 0 w 739514"/>
              <a:gd name="connsiteY6" fmla="*/ 7804367 h 7804367"/>
              <a:gd name="connsiteX7" fmla="*/ 0 w 739514"/>
              <a:gd name="connsiteY7" fmla="*/ 123255 h 7804367"/>
              <a:gd name="connsiteX8" fmla="*/ 123255 w 739514"/>
              <a:gd name="connsiteY8" fmla="*/ 0 h 7804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514" h="7804367">
                <a:moveTo>
                  <a:pt x="739514" y="1300759"/>
                </a:moveTo>
                <a:lnTo>
                  <a:pt x="739514" y="6503608"/>
                </a:lnTo>
                <a:cubicBezTo>
                  <a:pt x="739514" y="7221996"/>
                  <a:pt x="734285" y="7804362"/>
                  <a:pt x="727835" y="7804362"/>
                </a:cubicBezTo>
                <a:lnTo>
                  <a:pt x="0" y="7804362"/>
                </a:lnTo>
                <a:lnTo>
                  <a:pt x="0" y="7804362"/>
                </a:lnTo>
                <a:lnTo>
                  <a:pt x="0" y="5"/>
                </a:lnTo>
                <a:lnTo>
                  <a:pt x="0" y="5"/>
                </a:lnTo>
                <a:lnTo>
                  <a:pt x="727835" y="5"/>
                </a:lnTo>
                <a:cubicBezTo>
                  <a:pt x="734285" y="5"/>
                  <a:pt x="739514" y="582371"/>
                  <a:pt x="739514" y="1300759"/>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42241" tIns="48800" rIns="48800" bIns="48801" numCol="1" spcCol="1270" anchor="ctr" anchorCtr="0">
            <a:noAutofit/>
          </a:bodyPr>
          <a:lstStyle/>
          <a:p>
            <a:pPr marL="285750" indent="-285750" fontAlgn="base">
              <a:lnSpc>
                <a:spcPct val="107000"/>
              </a:lnSpc>
              <a:spcAft>
                <a:spcPts val="800"/>
              </a:spcAft>
              <a:buFont typeface="Arial" panose="020B0604020202020204" pitchFamily="34" charset="0"/>
              <a:buChar char="•"/>
            </a:pPr>
            <a:r>
              <a:rPr lang="fr-FR" sz="1700" dirty="0">
                <a:latin typeface="Century Gothic" panose="020B0502020202020204" pitchFamily="34" charset="0"/>
              </a:rPr>
              <a:t>L’ASEB a été lancé dans 17 pays et achevé dans 12 pays. Cela a abouti au premier rapport de synthèse de l'ASEB. La deuxième Conférence interministérielle pour la santé et l'environnement (</a:t>
            </a:r>
            <a:r>
              <a:rPr lang="fr-FR" sz="1700" b="1" dirty="0">
                <a:latin typeface="Century Gothic" panose="020B0502020202020204" pitchFamily="34" charset="0"/>
              </a:rPr>
              <a:t>CIMSE 2</a:t>
            </a:r>
            <a:r>
              <a:rPr lang="fr-FR" sz="1700" dirty="0">
                <a:latin typeface="Century Gothic" panose="020B0502020202020204" pitchFamily="34" charset="0"/>
              </a:rPr>
              <a:t>) en Afrique s'est tenue et l'engagement de Luanda pour la mise en œuvre de la Déclaration de Libreville</a:t>
            </a:r>
            <a:r>
              <a:rPr lang="en-ZA" sz="1700" dirty="0">
                <a:latin typeface="Century Gothic" panose="020B0502020202020204" pitchFamily="34" charset="0"/>
              </a:rPr>
              <a:t>.</a:t>
            </a:r>
            <a:endParaRPr lang="en-US" sz="1700" dirty="0">
              <a:latin typeface="Century Gothic" panose="020B0502020202020204" pitchFamily="34" charset="0"/>
            </a:endParaRPr>
          </a:p>
        </p:txBody>
      </p:sp>
      <p:sp>
        <p:nvSpPr>
          <p:cNvPr id="29" name="Freeform 9">
            <a:extLst>
              <a:ext uri="{FF2B5EF4-FFF2-40B4-BE49-F238E27FC236}">
                <a16:creationId xmlns:a16="http://schemas.microsoft.com/office/drawing/2014/main" id="{7A2A0AB9-B77E-4E24-AD4F-65EEA910DC7F}"/>
              </a:ext>
            </a:extLst>
          </p:cNvPr>
          <p:cNvSpPr/>
          <p:nvPr/>
        </p:nvSpPr>
        <p:spPr>
          <a:xfrm>
            <a:off x="988611" y="1239548"/>
            <a:ext cx="1020657" cy="1148230"/>
          </a:xfrm>
          <a:custGeom>
            <a:avLst/>
            <a:gdLst>
              <a:gd name="connsiteX0" fmla="*/ 0 w 1137714"/>
              <a:gd name="connsiteY0" fmla="*/ 0 h 974316"/>
              <a:gd name="connsiteX1" fmla="*/ 650556 w 1137714"/>
              <a:gd name="connsiteY1" fmla="*/ 0 h 974316"/>
              <a:gd name="connsiteX2" fmla="*/ 1137714 w 1137714"/>
              <a:gd name="connsiteY2" fmla="*/ 487158 h 974316"/>
              <a:gd name="connsiteX3" fmla="*/ 650556 w 1137714"/>
              <a:gd name="connsiteY3" fmla="*/ 974316 h 974316"/>
              <a:gd name="connsiteX4" fmla="*/ 0 w 1137714"/>
              <a:gd name="connsiteY4" fmla="*/ 974316 h 974316"/>
              <a:gd name="connsiteX5" fmla="*/ 487158 w 1137714"/>
              <a:gd name="connsiteY5" fmla="*/ 487158 h 974316"/>
              <a:gd name="connsiteX6" fmla="*/ 0 w 1137714"/>
              <a:gd name="connsiteY6" fmla="*/ 0 h 974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37714" h="974316">
                <a:moveTo>
                  <a:pt x="1137714" y="0"/>
                </a:moveTo>
                <a:lnTo>
                  <a:pt x="1137714" y="557123"/>
                </a:lnTo>
                <a:lnTo>
                  <a:pt x="568857" y="974316"/>
                </a:lnTo>
                <a:lnTo>
                  <a:pt x="0" y="557123"/>
                </a:lnTo>
                <a:lnTo>
                  <a:pt x="0" y="0"/>
                </a:lnTo>
                <a:lnTo>
                  <a:pt x="568857" y="417193"/>
                </a:lnTo>
                <a:lnTo>
                  <a:pt x="1137714" y="0"/>
                </a:lnTo>
                <a:close/>
              </a:path>
            </a:pathLst>
          </a:custGeom>
          <a:solidFill>
            <a:srgbClr val="FFF6AE"/>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890" tIns="496049" rIns="8890" bIns="496048" numCol="1" spcCol="1270" anchor="ctr" anchorCtr="0">
            <a:noAutofit/>
          </a:bodyPr>
          <a:lstStyle/>
          <a:p>
            <a:pPr marL="0" lvl="0" indent="0" algn="ctr" defTabSz="622300">
              <a:lnSpc>
                <a:spcPct val="90000"/>
              </a:lnSpc>
              <a:spcBef>
                <a:spcPct val="0"/>
              </a:spcBef>
              <a:spcAft>
                <a:spcPct val="35000"/>
              </a:spcAft>
              <a:buNone/>
            </a:pPr>
            <a:r>
              <a:rPr lang="en-US" sz="2400" b="1" kern="1200" dirty="0">
                <a:solidFill>
                  <a:schemeClr val="tx1"/>
                </a:solidFill>
                <a:latin typeface="Century Gothic" panose="020B0502020202020204" pitchFamily="34" charset="0"/>
              </a:rPr>
              <a:t>2008</a:t>
            </a:r>
          </a:p>
        </p:txBody>
      </p:sp>
      <p:sp>
        <p:nvSpPr>
          <p:cNvPr id="31" name="Freeform 11">
            <a:extLst>
              <a:ext uri="{FF2B5EF4-FFF2-40B4-BE49-F238E27FC236}">
                <a16:creationId xmlns:a16="http://schemas.microsoft.com/office/drawing/2014/main" id="{017AD945-FBC8-4E9A-B7E2-AB62FA7DB870}"/>
              </a:ext>
            </a:extLst>
          </p:cNvPr>
          <p:cNvSpPr/>
          <p:nvPr/>
        </p:nvSpPr>
        <p:spPr>
          <a:xfrm>
            <a:off x="988610" y="3327720"/>
            <a:ext cx="1020659" cy="1211925"/>
          </a:xfrm>
          <a:custGeom>
            <a:avLst/>
            <a:gdLst>
              <a:gd name="connsiteX0" fmla="*/ 0 w 1137714"/>
              <a:gd name="connsiteY0" fmla="*/ 0 h 923107"/>
              <a:gd name="connsiteX1" fmla="*/ 676161 w 1137714"/>
              <a:gd name="connsiteY1" fmla="*/ 0 h 923107"/>
              <a:gd name="connsiteX2" fmla="*/ 1137714 w 1137714"/>
              <a:gd name="connsiteY2" fmla="*/ 461554 h 923107"/>
              <a:gd name="connsiteX3" fmla="*/ 676161 w 1137714"/>
              <a:gd name="connsiteY3" fmla="*/ 923107 h 923107"/>
              <a:gd name="connsiteX4" fmla="*/ 0 w 1137714"/>
              <a:gd name="connsiteY4" fmla="*/ 923107 h 923107"/>
              <a:gd name="connsiteX5" fmla="*/ 461554 w 1137714"/>
              <a:gd name="connsiteY5" fmla="*/ 461554 h 923107"/>
              <a:gd name="connsiteX6" fmla="*/ 0 w 1137714"/>
              <a:gd name="connsiteY6" fmla="*/ 0 h 923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37714" h="923107">
                <a:moveTo>
                  <a:pt x="1137713" y="0"/>
                </a:moveTo>
                <a:lnTo>
                  <a:pt x="1137713" y="548617"/>
                </a:lnTo>
                <a:lnTo>
                  <a:pt x="568856" y="923107"/>
                </a:lnTo>
                <a:lnTo>
                  <a:pt x="1" y="548617"/>
                </a:lnTo>
                <a:lnTo>
                  <a:pt x="1" y="0"/>
                </a:lnTo>
                <a:lnTo>
                  <a:pt x="568856" y="374491"/>
                </a:lnTo>
                <a:lnTo>
                  <a:pt x="1137713" y="0"/>
                </a:lnTo>
                <a:close/>
              </a:path>
            </a:pathLst>
          </a:custGeom>
          <a:solidFill>
            <a:srgbClr val="FFFF00"/>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891" tIns="470445" rIns="8890" bIns="470443" numCol="1" spcCol="1270" anchor="ctr" anchorCtr="0">
            <a:noAutofit/>
          </a:bodyPr>
          <a:lstStyle/>
          <a:p>
            <a:pPr marL="0" lvl="0" indent="0" algn="ctr" defTabSz="622300">
              <a:lnSpc>
                <a:spcPct val="90000"/>
              </a:lnSpc>
              <a:spcBef>
                <a:spcPct val="0"/>
              </a:spcBef>
              <a:spcAft>
                <a:spcPct val="35000"/>
              </a:spcAft>
              <a:buNone/>
            </a:pPr>
            <a:endParaRPr lang="en-US" sz="1200" b="1" kern="1200" dirty="0">
              <a:solidFill>
                <a:schemeClr val="tx1"/>
              </a:solidFill>
              <a:latin typeface="Century Gothic" panose="020B0502020202020204" pitchFamily="34" charset="0"/>
            </a:endParaRPr>
          </a:p>
          <a:p>
            <a:pPr lvl="0" algn="ctr" defTabSz="622300">
              <a:lnSpc>
                <a:spcPct val="90000"/>
              </a:lnSpc>
              <a:spcBef>
                <a:spcPct val="0"/>
              </a:spcBef>
              <a:spcAft>
                <a:spcPct val="35000"/>
              </a:spcAft>
            </a:pPr>
            <a:r>
              <a:rPr lang="en-US" sz="2400" b="1" dirty="0">
                <a:solidFill>
                  <a:prstClr val="black"/>
                </a:solidFill>
                <a:latin typeface="Century Gothic" panose="020B0502020202020204" pitchFamily="34" charset="0"/>
              </a:rPr>
              <a:t>2009</a:t>
            </a:r>
          </a:p>
        </p:txBody>
      </p:sp>
      <p:sp>
        <p:nvSpPr>
          <p:cNvPr id="32" name="Freeform 12">
            <a:extLst>
              <a:ext uri="{FF2B5EF4-FFF2-40B4-BE49-F238E27FC236}">
                <a16:creationId xmlns:a16="http://schemas.microsoft.com/office/drawing/2014/main" id="{C58F6404-C230-4F3A-A627-A32968A2A8DF}"/>
              </a:ext>
            </a:extLst>
          </p:cNvPr>
          <p:cNvSpPr/>
          <p:nvPr/>
        </p:nvSpPr>
        <p:spPr>
          <a:xfrm>
            <a:off x="988611" y="4526428"/>
            <a:ext cx="1020658" cy="994971"/>
          </a:xfrm>
          <a:custGeom>
            <a:avLst/>
            <a:gdLst>
              <a:gd name="connsiteX0" fmla="*/ 0 w 1347566"/>
              <a:gd name="connsiteY0" fmla="*/ 0 h 1020658"/>
              <a:gd name="connsiteX1" fmla="*/ 837237 w 1347566"/>
              <a:gd name="connsiteY1" fmla="*/ 0 h 1020658"/>
              <a:gd name="connsiteX2" fmla="*/ 1347566 w 1347566"/>
              <a:gd name="connsiteY2" fmla="*/ 510329 h 1020658"/>
              <a:gd name="connsiteX3" fmla="*/ 837237 w 1347566"/>
              <a:gd name="connsiteY3" fmla="*/ 1020658 h 1020658"/>
              <a:gd name="connsiteX4" fmla="*/ 0 w 1347566"/>
              <a:gd name="connsiteY4" fmla="*/ 1020658 h 1020658"/>
              <a:gd name="connsiteX5" fmla="*/ 510329 w 1347566"/>
              <a:gd name="connsiteY5" fmla="*/ 510329 h 1020658"/>
              <a:gd name="connsiteX6" fmla="*/ 0 w 1347566"/>
              <a:gd name="connsiteY6" fmla="*/ 0 h 1020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47566" h="1020658">
                <a:moveTo>
                  <a:pt x="1347566" y="0"/>
                </a:moveTo>
                <a:lnTo>
                  <a:pt x="1347566" y="634130"/>
                </a:lnTo>
                <a:lnTo>
                  <a:pt x="673783" y="1020658"/>
                </a:lnTo>
                <a:lnTo>
                  <a:pt x="0" y="634130"/>
                </a:lnTo>
                <a:lnTo>
                  <a:pt x="0" y="0"/>
                </a:lnTo>
                <a:lnTo>
                  <a:pt x="673783" y="386528"/>
                </a:lnTo>
                <a:lnTo>
                  <a:pt x="1347566" y="0"/>
                </a:lnTo>
                <a:close/>
              </a:path>
            </a:pathLst>
          </a:custGeom>
          <a:solidFill>
            <a:srgbClr val="00B0F0"/>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890" tIns="519219" rIns="8890" bIns="519219" numCol="1" spcCol="1270" anchor="ctr" anchorCtr="0">
            <a:noAutofit/>
          </a:bodyPr>
          <a:lstStyle/>
          <a:p>
            <a:pPr lvl="0" algn="ctr" defTabSz="622300">
              <a:lnSpc>
                <a:spcPct val="90000"/>
              </a:lnSpc>
              <a:spcBef>
                <a:spcPct val="0"/>
              </a:spcBef>
              <a:spcAft>
                <a:spcPct val="35000"/>
              </a:spcAft>
            </a:pPr>
            <a:r>
              <a:rPr lang="en-US" sz="2400" b="1" dirty="0">
                <a:solidFill>
                  <a:prstClr val="black"/>
                </a:solidFill>
                <a:latin typeface="Century Gothic" panose="020B0502020202020204" pitchFamily="34" charset="0"/>
              </a:rPr>
              <a:t>2010</a:t>
            </a:r>
          </a:p>
        </p:txBody>
      </p:sp>
      <p:sp>
        <p:nvSpPr>
          <p:cNvPr id="33" name="Freeform 13">
            <a:extLst>
              <a:ext uri="{FF2B5EF4-FFF2-40B4-BE49-F238E27FC236}">
                <a16:creationId xmlns:a16="http://schemas.microsoft.com/office/drawing/2014/main" id="{395EC428-8FDC-42AB-A340-ADB1529BB60C}"/>
              </a:ext>
            </a:extLst>
          </p:cNvPr>
          <p:cNvSpPr/>
          <p:nvPr/>
        </p:nvSpPr>
        <p:spPr>
          <a:xfrm>
            <a:off x="988610" y="5715643"/>
            <a:ext cx="1020658" cy="1115050"/>
          </a:xfrm>
          <a:custGeom>
            <a:avLst/>
            <a:gdLst>
              <a:gd name="connsiteX0" fmla="*/ 0 w 1347566"/>
              <a:gd name="connsiteY0" fmla="*/ 0 h 1020658"/>
              <a:gd name="connsiteX1" fmla="*/ 837237 w 1347566"/>
              <a:gd name="connsiteY1" fmla="*/ 0 h 1020658"/>
              <a:gd name="connsiteX2" fmla="*/ 1347566 w 1347566"/>
              <a:gd name="connsiteY2" fmla="*/ 510329 h 1020658"/>
              <a:gd name="connsiteX3" fmla="*/ 837237 w 1347566"/>
              <a:gd name="connsiteY3" fmla="*/ 1020658 h 1020658"/>
              <a:gd name="connsiteX4" fmla="*/ 0 w 1347566"/>
              <a:gd name="connsiteY4" fmla="*/ 1020658 h 1020658"/>
              <a:gd name="connsiteX5" fmla="*/ 510329 w 1347566"/>
              <a:gd name="connsiteY5" fmla="*/ 510329 h 1020658"/>
              <a:gd name="connsiteX6" fmla="*/ 0 w 1347566"/>
              <a:gd name="connsiteY6" fmla="*/ 0 h 1020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47566" h="1020658">
                <a:moveTo>
                  <a:pt x="1347566" y="0"/>
                </a:moveTo>
                <a:lnTo>
                  <a:pt x="1347566" y="634130"/>
                </a:lnTo>
                <a:lnTo>
                  <a:pt x="673783" y="1020658"/>
                </a:lnTo>
                <a:lnTo>
                  <a:pt x="0" y="634130"/>
                </a:lnTo>
                <a:lnTo>
                  <a:pt x="0" y="0"/>
                </a:lnTo>
                <a:lnTo>
                  <a:pt x="673783" y="386528"/>
                </a:lnTo>
                <a:lnTo>
                  <a:pt x="1347566" y="0"/>
                </a:lnTo>
                <a:close/>
              </a:path>
            </a:pathLst>
          </a:custGeom>
          <a:solidFill>
            <a:srgbClr val="00B050"/>
          </a:solidFill>
          <a:ln>
            <a:solidFill>
              <a:schemeClr val="accent1"/>
            </a:solidFill>
          </a:ln>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890" tIns="519219" rIns="8890" bIns="519219" numCol="1" spcCol="1270" anchor="ctr" anchorCtr="0">
            <a:noAutofit/>
          </a:bodyPr>
          <a:lstStyle/>
          <a:p>
            <a:pPr lvl="0" algn="ctr" defTabSz="622300">
              <a:lnSpc>
                <a:spcPct val="90000"/>
              </a:lnSpc>
              <a:spcBef>
                <a:spcPct val="0"/>
              </a:spcBef>
              <a:spcAft>
                <a:spcPct val="35000"/>
              </a:spcAft>
            </a:pPr>
            <a:r>
              <a:rPr lang="en-US" sz="2400" b="1" dirty="0">
                <a:solidFill>
                  <a:prstClr val="black"/>
                </a:solidFill>
                <a:latin typeface="Century Gothic" panose="020B0502020202020204" pitchFamily="34" charset="0"/>
              </a:rPr>
              <a:t>2012</a:t>
            </a:r>
          </a:p>
        </p:txBody>
      </p:sp>
    </p:spTree>
    <p:extLst>
      <p:ext uri="{BB962C8B-B14F-4D97-AF65-F5344CB8AC3E}">
        <p14:creationId xmlns:p14="http://schemas.microsoft.com/office/powerpoint/2010/main" val="655842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A9991-9EF1-4BA6-A8A2-1C0C8F281ADF}"/>
              </a:ext>
            </a:extLst>
          </p:cNvPr>
          <p:cNvSpPr>
            <a:spLocks noGrp="1"/>
          </p:cNvSpPr>
          <p:nvPr>
            <p:ph type="title"/>
          </p:nvPr>
        </p:nvSpPr>
        <p:spPr>
          <a:xfrm>
            <a:off x="838200" y="41373"/>
            <a:ext cx="10515600" cy="1325563"/>
          </a:xfrm>
        </p:spPr>
        <p:txBody>
          <a:bodyPr/>
          <a:lstStyle/>
          <a:p>
            <a:r>
              <a:rPr lang="fr-FR" b="1" dirty="0">
                <a:latin typeface="Arial" panose="020B0604020202020204" pitchFamily="34" charset="0"/>
                <a:cs typeface="Arial" panose="020B0604020202020204" pitchFamily="34" charset="0"/>
              </a:rPr>
              <a:t>Graphique historique de la santé et de l'environnement</a:t>
            </a:r>
            <a:endParaRPr lang="en-US" b="1" dirty="0">
              <a:latin typeface="Arial" panose="020B0604020202020204" pitchFamily="34" charset="0"/>
              <a:cs typeface="Arial" panose="020B0604020202020204" pitchFamily="34" charset="0"/>
            </a:endParaRPr>
          </a:p>
        </p:txBody>
      </p:sp>
      <p:sp>
        <p:nvSpPr>
          <p:cNvPr id="24" name="Freeform 4">
            <a:extLst>
              <a:ext uri="{FF2B5EF4-FFF2-40B4-BE49-F238E27FC236}">
                <a16:creationId xmlns:a16="http://schemas.microsoft.com/office/drawing/2014/main" id="{C18C4C6D-9045-497A-AB4D-8325C1D49F03}"/>
              </a:ext>
            </a:extLst>
          </p:cNvPr>
          <p:cNvSpPr/>
          <p:nvPr/>
        </p:nvSpPr>
        <p:spPr>
          <a:xfrm>
            <a:off x="2348287" y="1231794"/>
            <a:ext cx="9005513" cy="1148231"/>
          </a:xfrm>
          <a:custGeom>
            <a:avLst/>
            <a:gdLst>
              <a:gd name="connsiteX0" fmla="*/ 123255 w 739514"/>
              <a:gd name="connsiteY0" fmla="*/ 0 h 7007967"/>
              <a:gd name="connsiteX1" fmla="*/ 616259 w 739514"/>
              <a:gd name="connsiteY1" fmla="*/ 0 h 7007967"/>
              <a:gd name="connsiteX2" fmla="*/ 739514 w 739514"/>
              <a:gd name="connsiteY2" fmla="*/ 123255 h 7007967"/>
              <a:gd name="connsiteX3" fmla="*/ 739514 w 739514"/>
              <a:gd name="connsiteY3" fmla="*/ 7007967 h 7007967"/>
              <a:gd name="connsiteX4" fmla="*/ 739514 w 739514"/>
              <a:gd name="connsiteY4" fmla="*/ 7007967 h 7007967"/>
              <a:gd name="connsiteX5" fmla="*/ 0 w 739514"/>
              <a:gd name="connsiteY5" fmla="*/ 7007967 h 7007967"/>
              <a:gd name="connsiteX6" fmla="*/ 0 w 739514"/>
              <a:gd name="connsiteY6" fmla="*/ 7007967 h 7007967"/>
              <a:gd name="connsiteX7" fmla="*/ 0 w 739514"/>
              <a:gd name="connsiteY7" fmla="*/ 123255 h 7007967"/>
              <a:gd name="connsiteX8" fmla="*/ 123255 w 739514"/>
              <a:gd name="connsiteY8" fmla="*/ 0 h 7007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514" h="7007967">
                <a:moveTo>
                  <a:pt x="739514" y="1168023"/>
                </a:moveTo>
                <a:lnTo>
                  <a:pt x="739514" y="5839944"/>
                </a:lnTo>
                <a:cubicBezTo>
                  <a:pt x="739514" y="6485024"/>
                  <a:pt x="733691" y="7007962"/>
                  <a:pt x="726507" y="7007962"/>
                </a:cubicBezTo>
                <a:lnTo>
                  <a:pt x="0" y="7007962"/>
                </a:lnTo>
                <a:lnTo>
                  <a:pt x="0" y="7007962"/>
                </a:lnTo>
                <a:lnTo>
                  <a:pt x="0" y="5"/>
                </a:lnTo>
                <a:lnTo>
                  <a:pt x="0" y="5"/>
                </a:lnTo>
                <a:lnTo>
                  <a:pt x="726507" y="5"/>
                </a:lnTo>
                <a:cubicBezTo>
                  <a:pt x="733691" y="5"/>
                  <a:pt x="739514" y="522943"/>
                  <a:pt x="739514" y="1168023"/>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42241" tIns="48800" rIns="48800" bIns="48801" numCol="1" spcCol="1270" anchor="ctr" anchorCtr="0">
            <a:noAutofit/>
          </a:bodyPr>
          <a:lstStyle/>
          <a:p>
            <a:pPr marL="228600" lvl="1" indent="-228600" defTabSz="889000">
              <a:lnSpc>
                <a:spcPct val="90000"/>
              </a:lnSpc>
              <a:spcBef>
                <a:spcPct val="0"/>
              </a:spcBef>
              <a:spcAft>
                <a:spcPct val="15000"/>
              </a:spcAft>
              <a:buChar char="•"/>
            </a:pPr>
            <a:r>
              <a:rPr lang="fr-FR" sz="1700" dirty="0">
                <a:latin typeface="Century Gothic" panose="020B0502020202020204" pitchFamily="34" charset="0"/>
              </a:rPr>
              <a:t>Le processus </a:t>
            </a:r>
            <a:r>
              <a:rPr lang="fr-FR" sz="1700" b="1" dirty="0">
                <a:latin typeface="Century Gothic" panose="020B0502020202020204" pitchFamily="34" charset="0"/>
              </a:rPr>
              <a:t>ASEB</a:t>
            </a:r>
            <a:r>
              <a:rPr lang="fr-FR" sz="1700" dirty="0">
                <a:latin typeface="Century Gothic" panose="020B0502020202020204" pitchFamily="34" charset="0"/>
              </a:rPr>
              <a:t> a été lancé dans 39 pays et achevé dans 19 autres. Les plans nationaux d'action commune (PNAC) ont été finalisés dans 17 pays et les rapports d'action intersectorielle ont été finalisés dans 8 pays. Un deuxième rapport de synthèse ASEB a été rédigé</a:t>
            </a:r>
            <a:r>
              <a:rPr lang="en-US" sz="1700" dirty="0">
                <a:latin typeface="Century Gothic" panose="020B0502020202020204" pitchFamily="34" charset="0"/>
              </a:rPr>
              <a:t>.</a:t>
            </a:r>
          </a:p>
        </p:txBody>
      </p:sp>
      <p:sp>
        <p:nvSpPr>
          <p:cNvPr id="26" name="Freeform 6">
            <a:extLst>
              <a:ext uri="{FF2B5EF4-FFF2-40B4-BE49-F238E27FC236}">
                <a16:creationId xmlns:a16="http://schemas.microsoft.com/office/drawing/2014/main" id="{032F5AEC-1425-4DD9-B6C6-B0595AC344D0}"/>
              </a:ext>
            </a:extLst>
          </p:cNvPr>
          <p:cNvSpPr/>
          <p:nvPr/>
        </p:nvSpPr>
        <p:spPr>
          <a:xfrm>
            <a:off x="2348287" y="2478078"/>
            <a:ext cx="9005512" cy="1688413"/>
          </a:xfrm>
          <a:custGeom>
            <a:avLst/>
            <a:gdLst>
              <a:gd name="connsiteX0" fmla="*/ 123255 w 739514"/>
              <a:gd name="connsiteY0" fmla="*/ 0 h 7804367"/>
              <a:gd name="connsiteX1" fmla="*/ 616259 w 739514"/>
              <a:gd name="connsiteY1" fmla="*/ 0 h 7804367"/>
              <a:gd name="connsiteX2" fmla="*/ 739514 w 739514"/>
              <a:gd name="connsiteY2" fmla="*/ 123255 h 7804367"/>
              <a:gd name="connsiteX3" fmla="*/ 739514 w 739514"/>
              <a:gd name="connsiteY3" fmla="*/ 7804367 h 7804367"/>
              <a:gd name="connsiteX4" fmla="*/ 739514 w 739514"/>
              <a:gd name="connsiteY4" fmla="*/ 7804367 h 7804367"/>
              <a:gd name="connsiteX5" fmla="*/ 0 w 739514"/>
              <a:gd name="connsiteY5" fmla="*/ 7804367 h 7804367"/>
              <a:gd name="connsiteX6" fmla="*/ 0 w 739514"/>
              <a:gd name="connsiteY6" fmla="*/ 7804367 h 7804367"/>
              <a:gd name="connsiteX7" fmla="*/ 0 w 739514"/>
              <a:gd name="connsiteY7" fmla="*/ 123255 h 7804367"/>
              <a:gd name="connsiteX8" fmla="*/ 123255 w 739514"/>
              <a:gd name="connsiteY8" fmla="*/ 0 h 7804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514" h="7804367">
                <a:moveTo>
                  <a:pt x="739514" y="1300759"/>
                </a:moveTo>
                <a:lnTo>
                  <a:pt x="739514" y="6503608"/>
                </a:lnTo>
                <a:cubicBezTo>
                  <a:pt x="739514" y="7221996"/>
                  <a:pt x="734285" y="7804362"/>
                  <a:pt x="727835" y="7804362"/>
                </a:cubicBezTo>
                <a:lnTo>
                  <a:pt x="0" y="7804362"/>
                </a:lnTo>
                <a:lnTo>
                  <a:pt x="0" y="7804362"/>
                </a:lnTo>
                <a:lnTo>
                  <a:pt x="0" y="5"/>
                </a:lnTo>
                <a:lnTo>
                  <a:pt x="0" y="5"/>
                </a:lnTo>
                <a:lnTo>
                  <a:pt x="727835" y="5"/>
                </a:lnTo>
                <a:cubicBezTo>
                  <a:pt x="734285" y="5"/>
                  <a:pt x="739514" y="582371"/>
                  <a:pt x="739514" y="1300759"/>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42241" tIns="48800" rIns="48800" bIns="48801" numCol="1" spcCol="1270" anchor="ctr" anchorCtr="0">
            <a:noAutofit/>
          </a:bodyPr>
          <a:lstStyle/>
          <a:p>
            <a:pPr marL="228600" lvl="1" indent="-228600" defTabSz="889000">
              <a:lnSpc>
                <a:spcPct val="90000"/>
              </a:lnSpc>
              <a:spcBef>
                <a:spcPct val="0"/>
              </a:spcBef>
              <a:spcAft>
                <a:spcPct val="15000"/>
              </a:spcAft>
              <a:buChar char="•"/>
            </a:pPr>
            <a:r>
              <a:rPr lang="fr-FR" sz="1700" dirty="0">
                <a:latin typeface="Century Gothic" panose="020B0502020202020204" pitchFamily="34" charset="0"/>
              </a:rPr>
              <a:t>Un ensemble </a:t>
            </a:r>
            <a:r>
              <a:rPr lang="fr-FR" sz="1700" b="1" dirty="0">
                <a:latin typeface="Century Gothic" panose="020B0502020202020204" pitchFamily="34" charset="0"/>
              </a:rPr>
              <a:t>d'objectifs de développement durable (ODD</a:t>
            </a:r>
            <a:r>
              <a:rPr lang="fr-FR" sz="1700" dirty="0">
                <a:latin typeface="Century Gothic" panose="020B0502020202020204" pitchFamily="34" charset="0"/>
              </a:rPr>
              <a:t>) des Nations Unies a été adopté pour mettre fin à la pauvreté et poursuivre le développement durable au cours des 15 prochaines années. La santé et l'environnement recoupent les 17 objectifs</a:t>
            </a:r>
            <a:r>
              <a:rPr lang="en-US" sz="1700" dirty="0">
                <a:latin typeface="Century Gothic" panose="020B0502020202020204" pitchFamily="34" charset="0"/>
              </a:rPr>
              <a:t>.</a:t>
            </a:r>
          </a:p>
          <a:p>
            <a:pPr marL="228600" lvl="1" indent="-228600" defTabSz="889000">
              <a:lnSpc>
                <a:spcPct val="90000"/>
              </a:lnSpc>
              <a:spcBef>
                <a:spcPct val="0"/>
              </a:spcBef>
              <a:spcAft>
                <a:spcPct val="15000"/>
              </a:spcAft>
              <a:buChar char="•"/>
            </a:pPr>
            <a:r>
              <a:rPr lang="fr-FR" sz="1700" b="1" dirty="0">
                <a:latin typeface="Century Gothic" panose="020B0502020202020204" pitchFamily="34" charset="0"/>
              </a:rPr>
              <a:t>L'Accord de Paris </a:t>
            </a:r>
            <a:r>
              <a:rPr lang="fr-FR" sz="1700" dirty="0">
                <a:latin typeface="Century Gothic" panose="020B0502020202020204" pitchFamily="34" charset="0"/>
              </a:rPr>
              <a:t>sur le changement climatique a été adopté, générant un nouvel élan mondial pour s'attaquer aux déterminants environnementaux de la santé</a:t>
            </a:r>
            <a:r>
              <a:rPr lang="en-US" sz="1700" dirty="0">
                <a:latin typeface="Century Gothic" panose="020B0502020202020204" pitchFamily="34" charset="0"/>
              </a:rPr>
              <a:t>.</a:t>
            </a:r>
            <a:endParaRPr lang="en-US" sz="1700" kern="1200" dirty="0">
              <a:latin typeface="Century Gothic" panose="020B0502020202020204" pitchFamily="34" charset="0"/>
            </a:endParaRPr>
          </a:p>
        </p:txBody>
      </p:sp>
      <p:sp>
        <p:nvSpPr>
          <p:cNvPr id="27" name="Freeform 7">
            <a:extLst>
              <a:ext uri="{FF2B5EF4-FFF2-40B4-BE49-F238E27FC236}">
                <a16:creationId xmlns:a16="http://schemas.microsoft.com/office/drawing/2014/main" id="{41F57360-DF0A-4336-A4C3-0EEF2E021ACB}"/>
              </a:ext>
            </a:extLst>
          </p:cNvPr>
          <p:cNvSpPr/>
          <p:nvPr/>
        </p:nvSpPr>
        <p:spPr>
          <a:xfrm>
            <a:off x="2348287" y="5019187"/>
            <a:ext cx="9005512" cy="1714315"/>
          </a:xfrm>
          <a:custGeom>
            <a:avLst/>
            <a:gdLst>
              <a:gd name="connsiteX0" fmla="*/ 123255 w 739514"/>
              <a:gd name="connsiteY0" fmla="*/ 0 h 7804367"/>
              <a:gd name="connsiteX1" fmla="*/ 616259 w 739514"/>
              <a:gd name="connsiteY1" fmla="*/ 0 h 7804367"/>
              <a:gd name="connsiteX2" fmla="*/ 739514 w 739514"/>
              <a:gd name="connsiteY2" fmla="*/ 123255 h 7804367"/>
              <a:gd name="connsiteX3" fmla="*/ 739514 w 739514"/>
              <a:gd name="connsiteY3" fmla="*/ 7804367 h 7804367"/>
              <a:gd name="connsiteX4" fmla="*/ 739514 w 739514"/>
              <a:gd name="connsiteY4" fmla="*/ 7804367 h 7804367"/>
              <a:gd name="connsiteX5" fmla="*/ 0 w 739514"/>
              <a:gd name="connsiteY5" fmla="*/ 7804367 h 7804367"/>
              <a:gd name="connsiteX6" fmla="*/ 0 w 739514"/>
              <a:gd name="connsiteY6" fmla="*/ 7804367 h 7804367"/>
              <a:gd name="connsiteX7" fmla="*/ 0 w 739514"/>
              <a:gd name="connsiteY7" fmla="*/ 123255 h 7804367"/>
              <a:gd name="connsiteX8" fmla="*/ 123255 w 739514"/>
              <a:gd name="connsiteY8" fmla="*/ 0 h 7804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514" h="7804367">
                <a:moveTo>
                  <a:pt x="739514" y="1300759"/>
                </a:moveTo>
                <a:lnTo>
                  <a:pt x="739514" y="6503608"/>
                </a:lnTo>
                <a:cubicBezTo>
                  <a:pt x="739514" y="7221996"/>
                  <a:pt x="734285" y="7804362"/>
                  <a:pt x="727835" y="7804362"/>
                </a:cubicBezTo>
                <a:lnTo>
                  <a:pt x="0" y="7804362"/>
                </a:lnTo>
                <a:lnTo>
                  <a:pt x="0" y="7804362"/>
                </a:lnTo>
                <a:lnTo>
                  <a:pt x="0" y="5"/>
                </a:lnTo>
                <a:lnTo>
                  <a:pt x="0" y="5"/>
                </a:lnTo>
                <a:lnTo>
                  <a:pt x="727835" y="5"/>
                </a:lnTo>
                <a:cubicBezTo>
                  <a:pt x="734285" y="5"/>
                  <a:pt x="739514" y="582371"/>
                  <a:pt x="739514" y="1300759"/>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42241" tIns="48800" rIns="48800" bIns="48801" numCol="1" spcCol="1270" anchor="ctr" anchorCtr="0">
            <a:noAutofit/>
          </a:bodyPr>
          <a:lstStyle/>
          <a:p>
            <a:pPr marL="285750" lvl="1" indent="-285750" fontAlgn="base">
              <a:lnSpc>
                <a:spcPct val="107000"/>
              </a:lnSpc>
              <a:spcBef>
                <a:spcPct val="0"/>
              </a:spcBef>
              <a:spcAft>
                <a:spcPts val="800"/>
              </a:spcAft>
              <a:buFont typeface="Arial" panose="020B0604020202020204" pitchFamily="34" charset="0"/>
              <a:buChar char="•"/>
            </a:pPr>
            <a:r>
              <a:rPr lang="fr-FR" sz="1700" dirty="0">
                <a:latin typeface="Century Gothic" panose="020B0502020202020204" pitchFamily="34" charset="0"/>
              </a:rPr>
              <a:t>L'OMS et la CCNUCC ont lancé une initiative spéciale sur le changement climatique et la santé pour les petits États insulaires en développement (</a:t>
            </a:r>
            <a:r>
              <a:rPr lang="fr-FR" sz="1700" b="1" dirty="0">
                <a:latin typeface="Century Gothic" panose="020B0502020202020204" pitchFamily="34" charset="0"/>
              </a:rPr>
              <a:t>PEID</a:t>
            </a:r>
            <a:r>
              <a:rPr lang="fr-FR" sz="1700" dirty="0">
                <a:latin typeface="Century Gothic" panose="020B0502020202020204" pitchFamily="34" charset="0"/>
              </a:rPr>
              <a:t>) pendant la </a:t>
            </a:r>
            <a:r>
              <a:rPr lang="fr-FR" sz="1700" b="1" dirty="0">
                <a:latin typeface="Century Gothic" panose="020B0502020202020204" pitchFamily="34" charset="0"/>
              </a:rPr>
              <a:t>COP23</a:t>
            </a:r>
            <a:r>
              <a:rPr lang="en-US" sz="1700" dirty="0">
                <a:latin typeface="Century Gothic" panose="020B0502020202020204" pitchFamily="34" charset="0"/>
              </a:rPr>
              <a:t>.</a:t>
            </a:r>
          </a:p>
          <a:p>
            <a:pPr marL="285750" lvl="1" indent="-285750" fontAlgn="base">
              <a:lnSpc>
                <a:spcPct val="107000"/>
              </a:lnSpc>
              <a:spcBef>
                <a:spcPct val="0"/>
              </a:spcBef>
              <a:spcAft>
                <a:spcPts val="800"/>
              </a:spcAft>
              <a:buFont typeface="Arial" panose="020B0604020202020204" pitchFamily="34" charset="0"/>
              <a:buChar char="•"/>
            </a:pPr>
            <a:r>
              <a:rPr lang="fr-FR" sz="1700" dirty="0">
                <a:latin typeface="Century Gothic" panose="020B0502020202020204" pitchFamily="34" charset="0"/>
              </a:rPr>
              <a:t>La </a:t>
            </a:r>
            <a:r>
              <a:rPr lang="fr-FR" sz="1700" b="1" dirty="0">
                <a:latin typeface="Century Gothic" panose="020B0502020202020204" pitchFamily="34" charset="0"/>
              </a:rPr>
              <a:t>Stratégie régionale pour la gestion des déterminants environnementaux de la santé humaine dans la Région africaine</a:t>
            </a:r>
            <a:r>
              <a:rPr lang="fr-FR" sz="1700" dirty="0">
                <a:latin typeface="Century Gothic" panose="020B0502020202020204" pitchFamily="34" charset="0"/>
              </a:rPr>
              <a:t> 2017-2021 a été adoptée pour accélérer la mise en œuvre de la Déclaration de Libreville</a:t>
            </a:r>
            <a:r>
              <a:rPr lang="en-US" sz="1700" dirty="0">
                <a:latin typeface="Century Gothic" panose="020B0502020202020204" pitchFamily="34" charset="0"/>
              </a:rPr>
              <a:t>. </a:t>
            </a:r>
          </a:p>
        </p:txBody>
      </p:sp>
      <p:sp>
        <p:nvSpPr>
          <p:cNvPr id="28" name="Freeform 8">
            <a:extLst>
              <a:ext uri="{FF2B5EF4-FFF2-40B4-BE49-F238E27FC236}">
                <a16:creationId xmlns:a16="http://schemas.microsoft.com/office/drawing/2014/main" id="{A4C1781F-A04A-4C9D-87D3-6DE69BBBCE11}"/>
              </a:ext>
            </a:extLst>
          </p:cNvPr>
          <p:cNvSpPr/>
          <p:nvPr/>
        </p:nvSpPr>
        <p:spPr>
          <a:xfrm>
            <a:off x="2348287" y="4264543"/>
            <a:ext cx="9005512" cy="656592"/>
          </a:xfrm>
          <a:custGeom>
            <a:avLst/>
            <a:gdLst>
              <a:gd name="connsiteX0" fmla="*/ 123255 w 739514"/>
              <a:gd name="connsiteY0" fmla="*/ 0 h 7804367"/>
              <a:gd name="connsiteX1" fmla="*/ 616259 w 739514"/>
              <a:gd name="connsiteY1" fmla="*/ 0 h 7804367"/>
              <a:gd name="connsiteX2" fmla="*/ 739514 w 739514"/>
              <a:gd name="connsiteY2" fmla="*/ 123255 h 7804367"/>
              <a:gd name="connsiteX3" fmla="*/ 739514 w 739514"/>
              <a:gd name="connsiteY3" fmla="*/ 7804367 h 7804367"/>
              <a:gd name="connsiteX4" fmla="*/ 739514 w 739514"/>
              <a:gd name="connsiteY4" fmla="*/ 7804367 h 7804367"/>
              <a:gd name="connsiteX5" fmla="*/ 0 w 739514"/>
              <a:gd name="connsiteY5" fmla="*/ 7804367 h 7804367"/>
              <a:gd name="connsiteX6" fmla="*/ 0 w 739514"/>
              <a:gd name="connsiteY6" fmla="*/ 7804367 h 7804367"/>
              <a:gd name="connsiteX7" fmla="*/ 0 w 739514"/>
              <a:gd name="connsiteY7" fmla="*/ 123255 h 7804367"/>
              <a:gd name="connsiteX8" fmla="*/ 123255 w 739514"/>
              <a:gd name="connsiteY8" fmla="*/ 0 h 7804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514" h="7804367">
                <a:moveTo>
                  <a:pt x="739514" y="1300759"/>
                </a:moveTo>
                <a:lnTo>
                  <a:pt x="739514" y="6503608"/>
                </a:lnTo>
                <a:cubicBezTo>
                  <a:pt x="739514" y="7221996"/>
                  <a:pt x="734285" y="7804362"/>
                  <a:pt x="727835" y="7804362"/>
                </a:cubicBezTo>
                <a:lnTo>
                  <a:pt x="0" y="7804362"/>
                </a:lnTo>
                <a:lnTo>
                  <a:pt x="0" y="7804362"/>
                </a:lnTo>
                <a:lnTo>
                  <a:pt x="0" y="5"/>
                </a:lnTo>
                <a:lnTo>
                  <a:pt x="0" y="5"/>
                </a:lnTo>
                <a:lnTo>
                  <a:pt x="727835" y="5"/>
                </a:lnTo>
                <a:cubicBezTo>
                  <a:pt x="734285" y="5"/>
                  <a:pt x="739514" y="582371"/>
                  <a:pt x="739514" y="1300759"/>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42241" tIns="48800" rIns="48800" bIns="48801" numCol="1" spcCol="1270" anchor="ctr" anchorCtr="0">
            <a:noAutofit/>
          </a:bodyPr>
          <a:lstStyle/>
          <a:p>
            <a:pPr marL="285750" indent="-285750" fontAlgn="base">
              <a:lnSpc>
                <a:spcPct val="107000"/>
              </a:lnSpc>
              <a:spcAft>
                <a:spcPts val="800"/>
              </a:spcAft>
              <a:buFont typeface="Arial" panose="020B0604020202020204" pitchFamily="34" charset="0"/>
              <a:buChar char="•"/>
            </a:pPr>
            <a:r>
              <a:rPr lang="fr-FR" sz="1700" dirty="0">
                <a:latin typeface="Century Gothic" panose="020B0502020202020204" pitchFamily="34" charset="0"/>
              </a:rPr>
              <a:t>Déclaration ministérielle de Marrakech sur la santé, l'environnement et le changement climatique à la </a:t>
            </a:r>
            <a:r>
              <a:rPr lang="fr-FR" sz="1700" b="1" dirty="0">
                <a:latin typeface="Century Gothic" panose="020B0502020202020204" pitchFamily="34" charset="0"/>
              </a:rPr>
              <a:t>COP22</a:t>
            </a:r>
            <a:r>
              <a:rPr lang="fr-FR" sz="1700" dirty="0">
                <a:latin typeface="Century Gothic" panose="020B0502020202020204" pitchFamily="34" charset="0"/>
              </a:rPr>
              <a:t> (Tous les ministres africains de la santé</a:t>
            </a:r>
            <a:r>
              <a:rPr lang="en-US" sz="1700" dirty="0">
                <a:latin typeface="Century Gothic" panose="020B0502020202020204" pitchFamily="34" charset="0"/>
              </a:rPr>
              <a:t>).</a:t>
            </a:r>
          </a:p>
        </p:txBody>
      </p:sp>
      <p:sp>
        <p:nvSpPr>
          <p:cNvPr id="29" name="Freeform 9">
            <a:extLst>
              <a:ext uri="{FF2B5EF4-FFF2-40B4-BE49-F238E27FC236}">
                <a16:creationId xmlns:a16="http://schemas.microsoft.com/office/drawing/2014/main" id="{7A2A0AB9-B77E-4E24-AD4F-65EEA910DC7F}"/>
              </a:ext>
            </a:extLst>
          </p:cNvPr>
          <p:cNvSpPr/>
          <p:nvPr/>
        </p:nvSpPr>
        <p:spPr>
          <a:xfrm>
            <a:off x="988611" y="1312803"/>
            <a:ext cx="1020657" cy="1148230"/>
          </a:xfrm>
          <a:custGeom>
            <a:avLst/>
            <a:gdLst>
              <a:gd name="connsiteX0" fmla="*/ 0 w 1137714"/>
              <a:gd name="connsiteY0" fmla="*/ 0 h 974316"/>
              <a:gd name="connsiteX1" fmla="*/ 650556 w 1137714"/>
              <a:gd name="connsiteY1" fmla="*/ 0 h 974316"/>
              <a:gd name="connsiteX2" fmla="*/ 1137714 w 1137714"/>
              <a:gd name="connsiteY2" fmla="*/ 487158 h 974316"/>
              <a:gd name="connsiteX3" fmla="*/ 650556 w 1137714"/>
              <a:gd name="connsiteY3" fmla="*/ 974316 h 974316"/>
              <a:gd name="connsiteX4" fmla="*/ 0 w 1137714"/>
              <a:gd name="connsiteY4" fmla="*/ 974316 h 974316"/>
              <a:gd name="connsiteX5" fmla="*/ 487158 w 1137714"/>
              <a:gd name="connsiteY5" fmla="*/ 487158 h 974316"/>
              <a:gd name="connsiteX6" fmla="*/ 0 w 1137714"/>
              <a:gd name="connsiteY6" fmla="*/ 0 h 974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37714" h="974316">
                <a:moveTo>
                  <a:pt x="1137714" y="0"/>
                </a:moveTo>
                <a:lnTo>
                  <a:pt x="1137714" y="557123"/>
                </a:lnTo>
                <a:lnTo>
                  <a:pt x="568857" y="974316"/>
                </a:lnTo>
                <a:lnTo>
                  <a:pt x="0" y="557123"/>
                </a:lnTo>
                <a:lnTo>
                  <a:pt x="0" y="0"/>
                </a:lnTo>
                <a:lnTo>
                  <a:pt x="568857" y="417193"/>
                </a:lnTo>
                <a:lnTo>
                  <a:pt x="1137714" y="0"/>
                </a:lnTo>
                <a:close/>
              </a:path>
            </a:pathLst>
          </a:custGeom>
          <a:solidFill>
            <a:srgbClr val="FFF6AE"/>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890" tIns="496049" rIns="8890" bIns="496048" numCol="1" spcCol="1270" anchor="ctr" anchorCtr="0">
            <a:noAutofit/>
          </a:bodyPr>
          <a:lstStyle/>
          <a:p>
            <a:pPr marL="0" lvl="0" indent="0" algn="ctr" defTabSz="622300">
              <a:lnSpc>
                <a:spcPct val="90000"/>
              </a:lnSpc>
              <a:spcBef>
                <a:spcPct val="0"/>
              </a:spcBef>
              <a:spcAft>
                <a:spcPct val="35000"/>
              </a:spcAft>
              <a:buNone/>
            </a:pPr>
            <a:r>
              <a:rPr lang="en-US" sz="2400" b="1" kern="1200" dirty="0">
                <a:solidFill>
                  <a:schemeClr val="tx1"/>
                </a:solidFill>
                <a:latin typeface="Century Gothic" panose="020B0502020202020204" pitchFamily="34" charset="0"/>
              </a:rPr>
              <a:t>2014</a:t>
            </a:r>
          </a:p>
        </p:txBody>
      </p:sp>
      <p:sp>
        <p:nvSpPr>
          <p:cNvPr id="31" name="Freeform 11">
            <a:extLst>
              <a:ext uri="{FF2B5EF4-FFF2-40B4-BE49-F238E27FC236}">
                <a16:creationId xmlns:a16="http://schemas.microsoft.com/office/drawing/2014/main" id="{017AD945-FBC8-4E9A-B7E2-AB62FA7DB870}"/>
              </a:ext>
            </a:extLst>
          </p:cNvPr>
          <p:cNvSpPr/>
          <p:nvPr/>
        </p:nvSpPr>
        <p:spPr>
          <a:xfrm>
            <a:off x="988610" y="2781118"/>
            <a:ext cx="1020659" cy="870578"/>
          </a:xfrm>
          <a:custGeom>
            <a:avLst/>
            <a:gdLst>
              <a:gd name="connsiteX0" fmla="*/ 0 w 1137714"/>
              <a:gd name="connsiteY0" fmla="*/ 0 h 923107"/>
              <a:gd name="connsiteX1" fmla="*/ 676161 w 1137714"/>
              <a:gd name="connsiteY1" fmla="*/ 0 h 923107"/>
              <a:gd name="connsiteX2" fmla="*/ 1137714 w 1137714"/>
              <a:gd name="connsiteY2" fmla="*/ 461554 h 923107"/>
              <a:gd name="connsiteX3" fmla="*/ 676161 w 1137714"/>
              <a:gd name="connsiteY3" fmla="*/ 923107 h 923107"/>
              <a:gd name="connsiteX4" fmla="*/ 0 w 1137714"/>
              <a:gd name="connsiteY4" fmla="*/ 923107 h 923107"/>
              <a:gd name="connsiteX5" fmla="*/ 461554 w 1137714"/>
              <a:gd name="connsiteY5" fmla="*/ 461554 h 923107"/>
              <a:gd name="connsiteX6" fmla="*/ 0 w 1137714"/>
              <a:gd name="connsiteY6" fmla="*/ 0 h 923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37714" h="923107">
                <a:moveTo>
                  <a:pt x="1137713" y="0"/>
                </a:moveTo>
                <a:lnTo>
                  <a:pt x="1137713" y="548617"/>
                </a:lnTo>
                <a:lnTo>
                  <a:pt x="568856" y="923107"/>
                </a:lnTo>
                <a:lnTo>
                  <a:pt x="1" y="548617"/>
                </a:lnTo>
                <a:lnTo>
                  <a:pt x="1" y="0"/>
                </a:lnTo>
                <a:lnTo>
                  <a:pt x="568856" y="374491"/>
                </a:lnTo>
                <a:lnTo>
                  <a:pt x="1137713" y="0"/>
                </a:lnTo>
                <a:close/>
              </a:path>
            </a:pathLst>
          </a:custGeom>
          <a:solidFill>
            <a:srgbClr val="FFFF00"/>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891" tIns="470445" rIns="8890" bIns="470443" numCol="1" spcCol="1270" anchor="ctr" anchorCtr="0">
            <a:noAutofit/>
          </a:bodyPr>
          <a:lstStyle/>
          <a:p>
            <a:pPr marL="0" lvl="0" indent="0" algn="ctr" defTabSz="622300">
              <a:lnSpc>
                <a:spcPct val="90000"/>
              </a:lnSpc>
              <a:spcBef>
                <a:spcPct val="0"/>
              </a:spcBef>
              <a:spcAft>
                <a:spcPct val="35000"/>
              </a:spcAft>
              <a:buNone/>
            </a:pPr>
            <a:endParaRPr lang="en-US" sz="1200" b="1" kern="1200" dirty="0">
              <a:solidFill>
                <a:schemeClr val="tx1"/>
              </a:solidFill>
              <a:latin typeface="Century Gothic" panose="020B0502020202020204" pitchFamily="34" charset="0"/>
            </a:endParaRPr>
          </a:p>
          <a:p>
            <a:pPr lvl="0" algn="ctr" defTabSz="622300">
              <a:lnSpc>
                <a:spcPct val="90000"/>
              </a:lnSpc>
              <a:spcBef>
                <a:spcPct val="0"/>
              </a:spcBef>
              <a:spcAft>
                <a:spcPct val="35000"/>
              </a:spcAft>
            </a:pPr>
            <a:r>
              <a:rPr lang="en-US" sz="2400" b="1" dirty="0">
                <a:solidFill>
                  <a:prstClr val="black"/>
                </a:solidFill>
                <a:latin typeface="Century Gothic" panose="020B0502020202020204" pitchFamily="34" charset="0"/>
              </a:rPr>
              <a:t>2015</a:t>
            </a:r>
          </a:p>
        </p:txBody>
      </p:sp>
      <p:sp>
        <p:nvSpPr>
          <p:cNvPr id="32" name="Freeform 12">
            <a:extLst>
              <a:ext uri="{FF2B5EF4-FFF2-40B4-BE49-F238E27FC236}">
                <a16:creationId xmlns:a16="http://schemas.microsoft.com/office/drawing/2014/main" id="{C58F6404-C230-4F3A-A627-A32968A2A8DF}"/>
              </a:ext>
            </a:extLst>
          </p:cNvPr>
          <p:cNvSpPr/>
          <p:nvPr/>
        </p:nvSpPr>
        <p:spPr>
          <a:xfrm>
            <a:off x="988611" y="4264542"/>
            <a:ext cx="1020658" cy="994971"/>
          </a:xfrm>
          <a:custGeom>
            <a:avLst/>
            <a:gdLst>
              <a:gd name="connsiteX0" fmla="*/ 0 w 1347566"/>
              <a:gd name="connsiteY0" fmla="*/ 0 h 1020658"/>
              <a:gd name="connsiteX1" fmla="*/ 837237 w 1347566"/>
              <a:gd name="connsiteY1" fmla="*/ 0 h 1020658"/>
              <a:gd name="connsiteX2" fmla="*/ 1347566 w 1347566"/>
              <a:gd name="connsiteY2" fmla="*/ 510329 h 1020658"/>
              <a:gd name="connsiteX3" fmla="*/ 837237 w 1347566"/>
              <a:gd name="connsiteY3" fmla="*/ 1020658 h 1020658"/>
              <a:gd name="connsiteX4" fmla="*/ 0 w 1347566"/>
              <a:gd name="connsiteY4" fmla="*/ 1020658 h 1020658"/>
              <a:gd name="connsiteX5" fmla="*/ 510329 w 1347566"/>
              <a:gd name="connsiteY5" fmla="*/ 510329 h 1020658"/>
              <a:gd name="connsiteX6" fmla="*/ 0 w 1347566"/>
              <a:gd name="connsiteY6" fmla="*/ 0 h 1020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47566" h="1020658">
                <a:moveTo>
                  <a:pt x="1347566" y="0"/>
                </a:moveTo>
                <a:lnTo>
                  <a:pt x="1347566" y="634130"/>
                </a:lnTo>
                <a:lnTo>
                  <a:pt x="673783" y="1020658"/>
                </a:lnTo>
                <a:lnTo>
                  <a:pt x="0" y="634130"/>
                </a:lnTo>
                <a:lnTo>
                  <a:pt x="0" y="0"/>
                </a:lnTo>
                <a:lnTo>
                  <a:pt x="673783" y="386528"/>
                </a:lnTo>
                <a:lnTo>
                  <a:pt x="1347566" y="0"/>
                </a:lnTo>
                <a:close/>
              </a:path>
            </a:pathLst>
          </a:custGeom>
          <a:solidFill>
            <a:srgbClr val="00B0F0"/>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890" tIns="519219" rIns="8890" bIns="519219" numCol="1" spcCol="1270" anchor="ctr" anchorCtr="0">
            <a:noAutofit/>
          </a:bodyPr>
          <a:lstStyle/>
          <a:p>
            <a:pPr lvl="0" algn="ctr" defTabSz="622300">
              <a:lnSpc>
                <a:spcPct val="90000"/>
              </a:lnSpc>
              <a:spcBef>
                <a:spcPct val="0"/>
              </a:spcBef>
              <a:spcAft>
                <a:spcPct val="35000"/>
              </a:spcAft>
            </a:pPr>
            <a:r>
              <a:rPr lang="en-US" sz="2400" b="1" dirty="0">
                <a:solidFill>
                  <a:prstClr val="black"/>
                </a:solidFill>
                <a:latin typeface="Century Gothic" panose="020B0502020202020204" pitchFamily="34" charset="0"/>
              </a:rPr>
              <a:t>2016</a:t>
            </a:r>
          </a:p>
        </p:txBody>
      </p:sp>
      <p:sp>
        <p:nvSpPr>
          <p:cNvPr id="33" name="Freeform 13">
            <a:extLst>
              <a:ext uri="{FF2B5EF4-FFF2-40B4-BE49-F238E27FC236}">
                <a16:creationId xmlns:a16="http://schemas.microsoft.com/office/drawing/2014/main" id="{395EC428-8FDC-42AB-A340-ADB1529BB60C}"/>
              </a:ext>
            </a:extLst>
          </p:cNvPr>
          <p:cNvSpPr/>
          <p:nvPr/>
        </p:nvSpPr>
        <p:spPr>
          <a:xfrm>
            <a:off x="988610" y="5313413"/>
            <a:ext cx="1020658" cy="1115050"/>
          </a:xfrm>
          <a:custGeom>
            <a:avLst/>
            <a:gdLst>
              <a:gd name="connsiteX0" fmla="*/ 0 w 1347566"/>
              <a:gd name="connsiteY0" fmla="*/ 0 h 1020658"/>
              <a:gd name="connsiteX1" fmla="*/ 837237 w 1347566"/>
              <a:gd name="connsiteY1" fmla="*/ 0 h 1020658"/>
              <a:gd name="connsiteX2" fmla="*/ 1347566 w 1347566"/>
              <a:gd name="connsiteY2" fmla="*/ 510329 h 1020658"/>
              <a:gd name="connsiteX3" fmla="*/ 837237 w 1347566"/>
              <a:gd name="connsiteY3" fmla="*/ 1020658 h 1020658"/>
              <a:gd name="connsiteX4" fmla="*/ 0 w 1347566"/>
              <a:gd name="connsiteY4" fmla="*/ 1020658 h 1020658"/>
              <a:gd name="connsiteX5" fmla="*/ 510329 w 1347566"/>
              <a:gd name="connsiteY5" fmla="*/ 510329 h 1020658"/>
              <a:gd name="connsiteX6" fmla="*/ 0 w 1347566"/>
              <a:gd name="connsiteY6" fmla="*/ 0 h 1020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47566" h="1020658">
                <a:moveTo>
                  <a:pt x="1347566" y="0"/>
                </a:moveTo>
                <a:lnTo>
                  <a:pt x="1347566" y="634130"/>
                </a:lnTo>
                <a:lnTo>
                  <a:pt x="673783" y="1020658"/>
                </a:lnTo>
                <a:lnTo>
                  <a:pt x="0" y="634130"/>
                </a:lnTo>
                <a:lnTo>
                  <a:pt x="0" y="0"/>
                </a:lnTo>
                <a:lnTo>
                  <a:pt x="673783" y="386528"/>
                </a:lnTo>
                <a:lnTo>
                  <a:pt x="1347566" y="0"/>
                </a:lnTo>
                <a:close/>
              </a:path>
            </a:pathLst>
          </a:custGeom>
          <a:solidFill>
            <a:srgbClr val="00B050"/>
          </a:solidFill>
          <a:ln>
            <a:solidFill>
              <a:schemeClr val="accent1"/>
            </a:solidFill>
          </a:ln>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890" tIns="519219" rIns="8890" bIns="519219" numCol="1" spcCol="1270" anchor="ctr" anchorCtr="0">
            <a:noAutofit/>
          </a:bodyPr>
          <a:lstStyle/>
          <a:p>
            <a:pPr lvl="0" algn="ctr" defTabSz="622300">
              <a:lnSpc>
                <a:spcPct val="90000"/>
              </a:lnSpc>
              <a:spcBef>
                <a:spcPct val="0"/>
              </a:spcBef>
              <a:spcAft>
                <a:spcPct val="35000"/>
              </a:spcAft>
            </a:pPr>
            <a:r>
              <a:rPr lang="en-US" sz="2400" b="1" dirty="0">
                <a:solidFill>
                  <a:prstClr val="black"/>
                </a:solidFill>
                <a:latin typeface="Century Gothic" panose="020B0502020202020204" pitchFamily="34" charset="0"/>
              </a:rPr>
              <a:t>2017</a:t>
            </a:r>
          </a:p>
        </p:txBody>
      </p:sp>
    </p:spTree>
    <p:extLst>
      <p:ext uri="{BB962C8B-B14F-4D97-AF65-F5344CB8AC3E}">
        <p14:creationId xmlns:p14="http://schemas.microsoft.com/office/powerpoint/2010/main" val="2118129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A9991-9EF1-4BA6-A8A2-1C0C8F281ADF}"/>
              </a:ext>
            </a:extLst>
          </p:cNvPr>
          <p:cNvSpPr>
            <a:spLocks noGrp="1"/>
          </p:cNvSpPr>
          <p:nvPr>
            <p:ph type="title"/>
          </p:nvPr>
        </p:nvSpPr>
        <p:spPr>
          <a:xfrm>
            <a:off x="838200" y="124498"/>
            <a:ext cx="10515600" cy="1325563"/>
          </a:xfrm>
        </p:spPr>
        <p:txBody>
          <a:bodyPr/>
          <a:lstStyle/>
          <a:p>
            <a:r>
              <a:rPr lang="en-US" b="1" dirty="0">
                <a:latin typeface="Arial" panose="020B0604020202020204" pitchFamily="34" charset="0"/>
                <a:cs typeface="Arial" panose="020B0604020202020204" pitchFamily="34" charset="0"/>
              </a:rPr>
              <a:t>Health and Environment history graph</a:t>
            </a:r>
          </a:p>
        </p:txBody>
      </p:sp>
      <p:sp>
        <p:nvSpPr>
          <p:cNvPr id="24" name="Freeform 4">
            <a:extLst>
              <a:ext uri="{FF2B5EF4-FFF2-40B4-BE49-F238E27FC236}">
                <a16:creationId xmlns:a16="http://schemas.microsoft.com/office/drawing/2014/main" id="{C18C4C6D-9045-497A-AB4D-8325C1D49F03}"/>
              </a:ext>
            </a:extLst>
          </p:cNvPr>
          <p:cNvSpPr/>
          <p:nvPr/>
        </p:nvSpPr>
        <p:spPr>
          <a:xfrm>
            <a:off x="2348287" y="1207694"/>
            <a:ext cx="9005513" cy="2063391"/>
          </a:xfrm>
          <a:custGeom>
            <a:avLst/>
            <a:gdLst>
              <a:gd name="connsiteX0" fmla="*/ 123255 w 739514"/>
              <a:gd name="connsiteY0" fmla="*/ 0 h 7007967"/>
              <a:gd name="connsiteX1" fmla="*/ 616259 w 739514"/>
              <a:gd name="connsiteY1" fmla="*/ 0 h 7007967"/>
              <a:gd name="connsiteX2" fmla="*/ 739514 w 739514"/>
              <a:gd name="connsiteY2" fmla="*/ 123255 h 7007967"/>
              <a:gd name="connsiteX3" fmla="*/ 739514 w 739514"/>
              <a:gd name="connsiteY3" fmla="*/ 7007967 h 7007967"/>
              <a:gd name="connsiteX4" fmla="*/ 739514 w 739514"/>
              <a:gd name="connsiteY4" fmla="*/ 7007967 h 7007967"/>
              <a:gd name="connsiteX5" fmla="*/ 0 w 739514"/>
              <a:gd name="connsiteY5" fmla="*/ 7007967 h 7007967"/>
              <a:gd name="connsiteX6" fmla="*/ 0 w 739514"/>
              <a:gd name="connsiteY6" fmla="*/ 7007967 h 7007967"/>
              <a:gd name="connsiteX7" fmla="*/ 0 w 739514"/>
              <a:gd name="connsiteY7" fmla="*/ 123255 h 7007967"/>
              <a:gd name="connsiteX8" fmla="*/ 123255 w 739514"/>
              <a:gd name="connsiteY8" fmla="*/ 0 h 7007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514" h="7007967">
                <a:moveTo>
                  <a:pt x="739514" y="1168023"/>
                </a:moveTo>
                <a:lnTo>
                  <a:pt x="739514" y="5839944"/>
                </a:lnTo>
                <a:cubicBezTo>
                  <a:pt x="739514" y="6485024"/>
                  <a:pt x="733691" y="7007962"/>
                  <a:pt x="726507" y="7007962"/>
                </a:cubicBezTo>
                <a:lnTo>
                  <a:pt x="0" y="7007962"/>
                </a:lnTo>
                <a:lnTo>
                  <a:pt x="0" y="7007962"/>
                </a:lnTo>
                <a:lnTo>
                  <a:pt x="0" y="5"/>
                </a:lnTo>
                <a:lnTo>
                  <a:pt x="0" y="5"/>
                </a:lnTo>
                <a:lnTo>
                  <a:pt x="726507" y="5"/>
                </a:lnTo>
                <a:cubicBezTo>
                  <a:pt x="733691" y="5"/>
                  <a:pt x="739514" y="522943"/>
                  <a:pt x="739514" y="1168023"/>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42241" tIns="48800" rIns="48800" bIns="48801" numCol="1" spcCol="1270" anchor="ctr" anchorCtr="0">
            <a:noAutofit/>
          </a:bodyPr>
          <a:lstStyle/>
          <a:p>
            <a:pPr marL="228600" lvl="1" indent="-228600" defTabSz="889000">
              <a:lnSpc>
                <a:spcPct val="90000"/>
              </a:lnSpc>
              <a:spcBef>
                <a:spcPct val="0"/>
              </a:spcBef>
              <a:spcAft>
                <a:spcPct val="15000"/>
              </a:spcAft>
              <a:buChar char="•"/>
            </a:pPr>
            <a:r>
              <a:rPr lang="fr-FR" sz="1700" dirty="0">
                <a:latin typeface="Century Gothic" panose="020B0502020202020204" pitchFamily="34" charset="0"/>
              </a:rPr>
              <a:t>Tenue de la 3</a:t>
            </a:r>
            <a:r>
              <a:rPr lang="fr-FR" sz="1700" baseline="30000" dirty="0">
                <a:latin typeface="Century Gothic" panose="020B0502020202020204" pitchFamily="34" charset="0"/>
              </a:rPr>
              <a:t>ème</a:t>
            </a:r>
            <a:r>
              <a:rPr lang="fr-FR" sz="1700" dirty="0">
                <a:latin typeface="Century Gothic" panose="020B0502020202020204" pitchFamily="34" charset="0"/>
              </a:rPr>
              <a:t> Conférence mondiale sur le climat et la santé avec un accent particulier sur les PEID dirigée par l'OMS; un plan d'action pour </a:t>
            </a:r>
            <a:r>
              <a:rPr lang="fr-FR" sz="1700" b="1" dirty="0">
                <a:latin typeface="Century Gothic" panose="020B0502020202020204" pitchFamily="34" charset="0"/>
              </a:rPr>
              <a:t>les PEID africains </a:t>
            </a:r>
            <a:r>
              <a:rPr lang="fr-FR" sz="1700" dirty="0">
                <a:latin typeface="Century Gothic" panose="020B0502020202020204" pitchFamily="34" charset="0"/>
              </a:rPr>
              <a:t>(2019-2023) a été adopté</a:t>
            </a:r>
            <a:r>
              <a:rPr lang="en-US" sz="1700" dirty="0">
                <a:latin typeface="Century Gothic" panose="020B0502020202020204" pitchFamily="34" charset="0"/>
              </a:rPr>
              <a:t>.</a:t>
            </a:r>
            <a:endParaRPr lang="fr-FR" sz="1700" dirty="0">
              <a:latin typeface="Century Gothic" panose="020B0502020202020204" pitchFamily="34" charset="0"/>
            </a:endParaRPr>
          </a:p>
          <a:p>
            <a:pPr marL="228600" lvl="1" indent="-228600" defTabSz="889000">
              <a:lnSpc>
                <a:spcPct val="90000"/>
              </a:lnSpc>
              <a:spcBef>
                <a:spcPct val="0"/>
              </a:spcBef>
              <a:spcAft>
                <a:spcPct val="15000"/>
              </a:spcAft>
              <a:buChar char="•"/>
            </a:pPr>
            <a:r>
              <a:rPr lang="fr-FR" sz="1700" dirty="0">
                <a:latin typeface="Century Gothic" panose="020B0502020202020204" pitchFamily="34" charset="0"/>
              </a:rPr>
              <a:t>La 3</a:t>
            </a:r>
            <a:r>
              <a:rPr lang="fr-FR" sz="1700" baseline="30000" dirty="0">
                <a:latin typeface="Century Gothic" panose="020B0502020202020204" pitchFamily="34" charset="0"/>
              </a:rPr>
              <a:t>ème</a:t>
            </a:r>
            <a:r>
              <a:rPr lang="fr-FR" sz="1700" dirty="0">
                <a:latin typeface="Century Gothic" panose="020B0502020202020204" pitchFamily="34" charset="0"/>
              </a:rPr>
              <a:t> Conférence interministérielle pour la santé et l'environnement (</a:t>
            </a:r>
            <a:r>
              <a:rPr lang="fr-FR" sz="1700" b="1" dirty="0">
                <a:latin typeface="Century Gothic" panose="020B0502020202020204" pitchFamily="34" charset="0"/>
              </a:rPr>
              <a:t>CIMSE 3</a:t>
            </a:r>
            <a:r>
              <a:rPr lang="fr-FR" sz="1700" dirty="0">
                <a:latin typeface="Century Gothic" panose="020B0502020202020204" pitchFamily="34" charset="0"/>
              </a:rPr>
              <a:t>) en Afrique s'est tenue à Libreville, au Gabon, dix ans après la première adoption de la Déclaration de Libreville. Lors de cette réunion, les ministres de la santé et de l'environnement ont approuvé le </a:t>
            </a:r>
            <a:r>
              <a:rPr lang="fr-FR" sz="1700" b="1" dirty="0">
                <a:latin typeface="Century Gothic" panose="020B0502020202020204" pitchFamily="34" charset="0"/>
              </a:rPr>
              <a:t>plan d'action stratégique 2019-2029 </a:t>
            </a:r>
            <a:r>
              <a:rPr lang="fr-FR" sz="1700" dirty="0">
                <a:latin typeface="Century Gothic" panose="020B0502020202020204" pitchFamily="34" charset="0"/>
              </a:rPr>
              <a:t>pour intensifier les interventions en matière de santé et d'environnement en Afrique</a:t>
            </a:r>
            <a:r>
              <a:rPr lang="en-US" sz="1700" dirty="0">
                <a:latin typeface="Century Gothic" panose="020B0502020202020204" pitchFamily="34" charset="0"/>
              </a:rPr>
              <a:t>. </a:t>
            </a:r>
          </a:p>
        </p:txBody>
      </p:sp>
      <p:sp>
        <p:nvSpPr>
          <p:cNvPr id="26" name="Freeform 6">
            <a:extLst>
              <a:ext uri="{FF2B5EF4-FFF2-40B4-BE49-F238E27FC236}">
                <a16:creationId xmlns:a16="http://schemas.microsoft.com/office/drawing/2014/main" id="{032F5AEC-1425-4DD9-B6C6-B0595AC344D0}"/>
              </a:ext>
            </a:extLst>
          </p:cNvPr>
          <p:cNvSpPr/>
          <p:nvPr/>
        </p:nvSpPr>
        <p:spPr>
          <a:xfrm>
            <a:off x="2348287" y="3495314"/>
            <a:ext cx="9005512" cy="1670244"/>
          </a:xfrm>
          <a:custGeom>
            <a:avLst/>
            <a:gdLst>
              <a:gd name="connsiteX0" fmla="*/ 123255 w 739514"/>
              <a:gd name="connsiteY0" fmla="*/ 0 h 7804367"/>
              <a:gd name="connsiteX1" fmla="*/ 616259 w 739514"/>
              <a:gd name="connsiteY1" fmla="*/ 0 h 7804367"/>
              <a:gd name="connsiteX2" fmla="*/ 739514 w 739514"/>
              <a:gd name="connsiteY2" fmla="*/ 123255 h 7804367"/>
              <a:gd name="connsiteX3" fmla="*/ 739514 w 739514"/>
              <a:gd name="connsiteY3" fmla="*/ 7804367 h 7804367"/>
              <a:gd name="connsiteX4" fmla="*/ 739514 w 739514"/>
              <a:gd name="connsiteY4" fmla="*/ 7804367 h 7804367"/>
              <a:gd name="connsiteX5" fmla="*/ 0 w 739514"/>
              <a:gd name="connsiteY5" fmla="*/ 7804367 h 7804367"/>
              <a:gd name="connsiteX6" fmla="*/ 0 w 739514"/>
              <a:gd name="connsiteY6" fmla="*/ 7804367 h 7804367"/>
              <a:gd name="connsiteX7" fmla="*/ 0 w 739514"/>
              <a:gd name="connsiteY7" fmla="*/ 123255 h 7804367"/>
              <a:gd name="connsiteX8" fmla="*/ 123255 w 739514"/>
              <a:gd name="connsiteY8" fmla="*/ 0 h 7804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514" h="7804367">
                <a:moveTo>
                  <a:pt x="739514" y="1300759"/>
                </a:moveTo>
                <a:lnTo>
                  <a:pt x="739514" y="6503608"/>
                </a:lnTo>
                <a:cubicBezTo>
                  <a:pt x="739514" y="7221996"/>
                  <a:pt x="734285" y="7804362"/>
                  <a:pt x="727835" y="7804362"/>
                </a:cubicBezTo>
                <a:lnTo>
                  <a:pt x="0" y="7804362"/>
                </a:lnTo>
                <a:lnTo>
                  <a:pt x="0" y="7804362"/>
                </a:lnTo>
                <a:lnTo>
                  <a:pt x="0" y="5"/>
                </a:lnTo>
                <a:lnTo>
                  <a:pt x="0" y="5"/>
                </a:lnTo>
                <a:lnTo>
                  <a:pt x="727835" y="5"/>
                </a:lnTo>
                <a:cubicBezTo>
                  <a:pt x="734285" y="5"/>
                  <a:pt x="739514" y="582371"/>
                  <a:pt x="739514" y="1300759"/>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42241" tIns="48800" rIns="48800" bIns="48801" numCol="1" spcCol="1270" anchor="ctr" anchorCtr="0">
            <a:noAutofit/>
          </a:bodyPr>
          <a:lstStyle/>
          <a:p>
            <a:pPr marL="228600" lvl="1" indent="-228600" defTabSz="889000">
              <a:lnSpc>
                <a:spcPct val="90000"/>
              </a:lnSpc>
              <a:spcBef>
                <a:spcPct val="0"/>
              </a:spcBef>
              <a:spcAft>
                <a:spcPct val="15000"/>
              </a:spcAft>
              <a:buChar char="•"/>
            </a:pPr>
            <a:r>
              <a:rPr lang="fr-FR" sz="1700" b="1" dirty="0">
                <a:latin typeface="Century Gothic" panose="020B0502020202020204" pitchFamily="34" charset="0"/>
              </a:rPr>
              <a:t>7</a:t>
            </a:r>
            <a:r>
              <a:rPr lang="fr-FR" sz="1700" b="1" baseline="30000" dirty="0">
                <a:latin typeface="Century Gothic" panose="020B0502020202020204" pitchFamily="34" charset="0"/>
              </a:rPr>
              <a:t>ème</a:t>
            </a:r>
            <a:r>
              <a:rPr lang="fr-FR" sz="1700" b="1" dirty="0">
                <a:latin typeface="Century Gothic" panose="020B0502020202020204" pitchFamily="34" charset="0"/>
              </a:rPr>
              <a:t> forum des PEID </a:t>
            </a:r>
            <a:r>
              <a:rPr lang="fr-FR" sz="1700" dirty="0">
                <a:latin typeface="Century Gothic" panose="020B0502020202020204" pitchFamily="34" charset="0"/>
              </a:rPr>
              <a:t>sur le changement climatique et la santé tenu au Cabo Verde avec un appel à accélérer la mise en œuvre effective de leurs plans d'action et des efforts pour accéder aux financements liés au climat (FEM, FVC…).</a:t>
            </a:r>
            <a:endParaRPr lang="en-US" sz="1700" dirty="0">
              <a:latin typeface="Century Gothic" panose="020B0502020202020204" pitchFamily="34" charset="0"/>
            </a:endParaRPr>
          </a:p>
          <a:p>
            <a:pPr marL="228600" lvl="1" indent="-228600" defTabSz="889000">
              <a:lnSpc>
                <a:spcPct val="90000"/>
              </a:lnSpc>
              <a:spcBef>
                <a:spcPct val="0"/>
              </a:spcBef>
              <a:spcAft>
                <a:spcPct val="15000"/>
              </a:spcAft>
              <a:buChar char="•"/>
            </a:pPr>
            <a:r>
              <a:rPr lang="fr-FR" sz="1700" dirty="0">
                <a:latin typeface="Century Gothic" panose="020B0502020202020204" pitchFamily="34" charset="0"/>
              </a:rPr>
              <a:t>Réunion de consultation du TDR pour l'opérationnalisation d'une approche </a:t>
            </a:r>
            <a:r>
              <a:rPr lang="fr-FR" sz="1700" b="1" dirty="0" err="1">
                <a:latin typeface="Century Gothic" panose="020B0502020202020204" pitchFamily="34" charset="0"/>
              </a:rPr>
              <a:t>OneHealth</a:t>
            </a:r>
            <a:r>
              <a:rPr lang="fr-FR" sz="1700" dirty="0">
                <a:latin typeface="Century Gothic" panose="020B0502020202020204" pitchFamily="34" charset="0"/>
              </a:rPr>
              <a:t> pour les maladies à transmission vectorielle dans le contexte du changement climatique (</a:t>
            </a:r>
            <a:r>
              <a:rPr lang="fr-FR" sz="1700" b="1" dirty="0">
                <a:latin typeface="Century Gothic" panose="020B0502020202020204" pitchFamily="34" charset="0"/>
              </a:rPr>
              <a:t>programme de recherche</a:t>
            </a:r>
            <a:r>
              <a:rPr lang="fr-FR" sz="1700" dirty="0">
                <a:latin typeface="Century Gothic" panose="020B0502020202020204" pitchFamily="34" charset="0"/>
              </a:rPr>
              <a:t>).</a:t>
            </a:r>
            <a:endParaRPr lang="en-US" sz="1700" dirty="0">
              <a:latin typeface="Century Gothic" panose="020B0502020202020204" pitchFamily="34" charset="0"/>
            </a:endParaRPr>
          </a:p>
        </p:txBody>
      </p:sp>
      <p:sp>
        <p:nvSpPr>
          <p:cNvPr id="28" name="Freeform 8">
            <a:extLst>
              <a:ext uri="{FF2B5EF4-FFF2-40B4-BE49-F238E27FC236}">
                <a16:creationId xmlns:a16="http://schemas.microsoft.com/office/drawing/2014/main" id="{A4C1781F-A04A-4C9D-87D3-6DE69BBBCE11}"/>
              </a:ext>
            </a:extLst>
          </p:cNvPr>
          <p:cNvSpPr/>
          <p:nvPr/>
        </p:nvSpPr>
        <p:spPr>
          <a:xfrm>
            <a:off x="2348287" y="5389787"/>
            <a:ext cx="9005512" cy="1125773"/>
          </a:xfrm>
          <a:custGeom>
            <a:avLst/>
            <a:gdLst>
              <a:gd name="connsiteX0" fmla="*/ 123255 w 739514"/>
              <a:gd name="connsiteY0" fmla="*/ 0 h 7804367"/>
              <a:gd name="connsiteX1" fmla="*/ 616259 w 739514"/>
              <a:gd name="connsiteY1" fmla="*/ 0 h 7804367"/>
              <a:gd name="connsiteX2" fmla="*/ 739514 w 739514"/>
              <a:gd name="connsiteY2" fmla="*/ 123255 h 7804367"/>
              <a:gd name="connsiteX3" fmla="*/ 739514 w 739514"/>
              <a:gd name="connsiteY3" fmla="*/ 7804367 h 7804367"/>
              <a:gd name="connsiteX4" fmla="*/ 739514 w 739514"/>
              <a:gd name="connsiteY4" fmla="*/ 7804367 h 7804367"/>
              <a:gd name="connsiteX5" fmla="*/ 0 w 739514"/>
              <a:gd name="connsiteY5" fmla="*/ 7804367 h 7804367"/>
              <a:gd name="connsiteX6" fmla="*/ 0 w 739514"/>
              <a:gd name="connsiteY6" fmla="*/ 7804367 h 7804367"/>
              <a:gd name="connsiteX7" fmla="*/ 0 w 739514"/>
              <a:gd name="connsiteY7" fmla="*/ 123255 h 7804367"/>
              <a:gd name="connsiteX8" fmla="*/ 123255 w 739514"/>
              <a:gd name="connsiteY8" fmla="*/ 0 h 7804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514" h="7804367">
                <a:moveTo>
                  <a:pt x="739514" y="1300759"/>
                </a:moveTo>
                <a:lnTo>
                  <a:pt x="739514" y="6503608"/>
                </a:lnTo>
                <a:cubicBezTo>
                  <a:pt x="739514" y="7221996"/>
                  <a:pt x="734285" y="7804362"/>
                  <a:pt x="727835" y="7804362"/>
                </a:cubicBezTo>
                <a:lnTo>
                  <a:pt x="0" y="7804362"/>
                </a:lnTo>
                <a:lnTo>
                  <a:pt x="0" y="7804362"/>
                </a:lnTo>
                <a:lnTo>
                  <a:pt x="0" y="5"/>
                </a:lnTo>
                <a:lnTo>
                  <a:pt x="0" y="5"/>
                </a:lnTo>
                <a:lnTo>
                  <a:pt x="727835" y="5"/>
                </a:lnTo>
                <a:cubicBezTo>
                  <a:pt x="734285" y="5"/>
                  <a:pt x="739514" y="582371"/>
                  <a:pt x="739514" y="1300759"/>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42241" tIns="48800" rIns="48800" bIns="48801" numCol="1" spcCol="1270" anchor="ctr" anchorCtr="0">
            <a:noAutofit/>
          </a:bodyPr>
          <a:lstStyle/>
          <a:p>
            <a:pPr marL="285750" indent="-285750" fontAlgn="base">
              <a:lnSpc>
                <a:spcPct val="107000"/>
              </a:lnSpc>
              <a:spcAft>
                <a:spcPts val="800"/>
              </a:spcAft>
              <a:buFont typeface="Arial" panose="020B0604020202020204" pitchFamily="34" charset="0"/>
              <a:buChar char="•"/>
            </a:pPr>
            <a:r>
              <a:rPr lang="fr-FR" sz="1700" dirty="0">
                <a:latin typeface="Century Gothic" panose="020B0502020202020204" pitchFamily="34" charset="0"/>
              </a:rPr>
              <a:t>Conférence </a:t>
            </a:r>
            <a:r>
              <a:rPr lang="fr-FR" sz="1700" b="1" dirty="0">
                <a:latin typeface="Century Gothic" panose="020B0502020202020204" pitchFamily="34" charset="0"/>
              </a:rPr>
              <a:t>Santé-Climat en Afrique </a:t>
            </a:r>
            <a:r>
              <a:rPr lang="fr-FR" sz="1700" dirty="0">
                <a:latin typeface="Century Gothic" panose="020B0502020202020204" pitchFamily="34" charset="0"/>
              </a:rPr>
              <a:t>(report en raison de la </a:t>
            </a:r>
            <a:r>
              <a:rPr lang="fr-FR" sz="1700" b="1" dirty="0">
                <a:latin typeface="Century Gothic" panose="020B0502020202020204" pitchFamily="34" charset="0"/>
              </a:rPr>
              <a:t>COVID-19</a:t>
            </a:r>
            <a:r>
              <a:rPr lang="en-US" sz="1700" dirty="0">
                <a:latin typeface="Century Gothic" panose="020B0502020202020204" pitchFamily="34" charset="0"/>
              </a:rPr>
              <a:t>).</a:t>
            </a:r>
          </a:p>
        </p:txBody>
      </p:sp>
      <p:sp>
        <p:nvSpPr>
          <p:cNvPr id="29" name="Freeform 9">
            <a:extLst>
              <a:ext uri="{FF2B5EF4-FFF2-40B4-BE49-F238E27FC236}">
                <a16:creationId xmlns:a16="http://schemas.microsoft.com/office/drawing/2014/main" id="{7A2A0AB9-B77E-4E24-AD4F-65EEA910DC7F}"/>
              </a:ext>
            </a:extLst>
          </p:cNvPr>
          <p:cNvSpPr/>
          <p:nvPr/>
        </p:nvSpPr>
        <p:spPr>
          <a:xfrm>
            <a:off x="988611" y="1239548"/>
            <a:ext cx="1020657" cy="1148230"/>
          </a:xfrm>
          <a:custGeom>
            <a:avLst/>
            <a:gdLst>
              <a:gd name="connsiteX0" fmla="*/ 0 w 1137714"/>
              <a:gd name="connsiteY0" fmla="*/ 0 h 974316"/>
              <a:gd name="connsiteX1" fmla="*/ 650556 w 1137714"/>
              <a:gd name="connsiteY1" fmla="*/ 0 h 974316"/>
              <a:gd name="connsiteX2" fmla="*/ 1137714 w 1137714"/>
              <a:gd name="connsiteY2" fmla="*/ 487158 h 974316"/>
              <a:gd name="connsiteX3" fmla="*/ 650556 w 1137714"/>
              <a:gd name="connsiteY3" fmla="*/ 974316 h 974316"/>
              <a:gd name="connsiteX4" fmla="*/ 0 w 1137714"/>
              <a:gd name="connsiteY4" fmla="*/ 974316 h 974316"/>
              <a:gd name="connsiteX5" fmla="*/ 487158 w 1137714"/>
              <a:gd name="connsiteY5" fmla="*/ 487158 h 974316"/>
              <a:gd name="connsiteX6" fmla="*/ 0 w 1137714"/>
              <a:gd name="connsiteY6" fmla="*/ 0 h 974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37714" h="974316">
                <a:moveTo>
                  <a:pt x="1137714" y="0"/>
                </a:moveTo>
                <a:lnTo>
                  <a:pt x="1137714" y="557123"/>
                </a:lnTo>
                <a:lnTo>
                  <a:pt x="568857" y="974316"/>
                </a:lnTo>
                <a:lnTo>
                  <a:pt x="0" y="557123"/>
                </a:lnTo>
                <a:lnTo>
                  <a:pt x="0" y="0"/>
                </a:lnTo>
                <a:lnTo>
                  <a:pt x="568857" y="417193"/>
                </a:lnTo>
                <a:lnTo>
                  <a:pt x="1137714" y="0"/>
                </a:lnTo>
                <a:close/>
              </a:path>
            </a:pathLst>
          </a:custGeom>
          <a:solidFill>
            <a:srgbClr val="FFF6AE"/>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890" tIns="496049" rIns="8890" bIns="496048" numCol="1" spcCol="1270" anchor="ctr" anchorCtr="0">
            <a:noAutofit/>
          </a:bodyPr>
          <a:lstStyle/>
          <a:p>
            <a:pPr marL="0" lvl="0" indent="0" algn="ctr" defTabSz="622300">
              <a:lnSpc>
                <a:spcPct val="90000"/>
              </a:lnSpc>
              <a:spcBef>
                <a:spcPct val="0"/>
              </a:spcBef>
              <a:spcAft>
                <a:spcPct val="35000"/>
              </a:spcAft>
              <a:buNone/>
            </a:pPr>
            <a:r>
              <a:rPr lang="en-US" sz="2400" b="1" kern="1200" dirty="0">
                <a:solidFill>
                  <a:schemeClr val="tx1"/>
                </a:solidFill>
                <a:latin typeface="Century Gothic" panose="020B0502020202020204" pitchFamily="34" charset="0"/>
              </a:rPr>
              <a:t>2018</a:t>
            </a:r>
          </a:p>
        </p:txBody>
      </p:sp>
      <p:sp>
        <p:nvSpPr>
          <p:cNvPr id="31" name="Freeform 11">
            <a:extLst>
              <a:ext uri="{FF2B5EF4-FFF2-40B4-BE49-F238E27FC236}">
                <a16:creationId xmlns:a16="http://schemas.microsoft.com/office/drawing/2014/main" id="{017AD945-FBC8-4E9A-B7E2-AB62FA7DB870}"/>
              </a:ext>
            </a:extLst>
          </p:cNvPr>
          <p:cNvSpPr/>
          <p:nvPr/>
        </p:nvSpPr>
        <p:spPr>
          <a:xfrm>
            <a:off x="988610" y="3484343"/>
            <a:ext cx="1020659" cy="1211925"/>
          </a:xfrm>
          <a:custGeom>
            <a:avLst/>
            <a:gdLst>
              <a:gd name="connsiteX0" fmla="*/ 0 w 1137714"/>
              <a:gd name="connsiteY0" fmla="*/ 0 h 923107"/>
              <a:gd name="connsiteX1" fmla="*/ 676161 w 1137714"/>
              <a:gd name="connsiteY1" fmla="*/ 0 h 923107"/>
              <a:gd name="connsiteX2" fmla="*/ 1137714 w 1137714"/>
              <a:gd name="connsiteY2" fmla="*/ 461554 h 923107"/>
              <a:gd name="connsiteX3" fmla="*/ 676161 w 1137714"/>
              <a:gd name="connsiteY3" fmla="*/ 923107 h 923107"/>
              <a:gd name="connsiteX4" fmla="*/ 0 w 1137714"/>
              <a:gd name="connsiteY4" fmla="*/ 923107 h 923107"/>
              <a:gd name="connsiteX5" fmla="*/ 461554 w 1137714"/>
              <a:gd name="connsiteY5" fmla="*/ 461554 h 923107"/>
              <a:gd name="connsiteX6" fmla="*/ 0 w 1137714"/>
              <a:gd name="connsiteY6" fmla="*/ 0 h 923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37714" h="923107">
                <a:moveTo>
                  <a:pt x="1137713" y="0"/>
                </a:moveTo>
                <a:lnTo>
                  <a:pt x="1137713" y="548617"/>
                </a:lnTo>
                <a:lnTo>
                  <a:pt x="568856" y="923107"/>
                </a:lnTo>
                <a:lnTo>
                  <a:pt x="1" y="548617"/>
                </a:lnTo>
                <a:lnTo>
                  <a:pt x="1" y="0"/>
                </a:lnTo>
                <a:lnTo>
                  <a:pt x="568856" y="374491"/>
                </a:lnTo>
                <a:lnTo>
                  <a:pt x="1137713" y="0"/>
                </a:lnTo>
                <a:close/>
              </a:path>
            </a:pathLst>
          </a:custGeom>
          <a:solidFill>
            <a:srgbClr val="FFFF00"/>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891" tIns="470445" rIns="8890" bIns="470443" numCol="1" spcCol="1270" anchor="ctr" anchorCtr="0">
            <a:noAutofit/>
          </a:bodyPr>
          <a:lstStyle/>
          <a:p>
            <a:pPr marL="0" lvl="0" indent="0" algn="ctr" defTabSz="622300">
              <a:lnSpc>
                <a:spcPct val="90000"/>
              </a:lnSpc>
              <a:spcBef>
                <a:spcPct val="0"/>
              </a:spcBef>
              <a:spcAft>
                <a:spcPct val="35000"/>
              </a:spcAft>
              <a:buNone/>
            </a:pPr>
            <a:endParaRPr lang="en-US" sz="1200" b="1" kern="1200" dirty="0">
              <a:solidFill>
                <a:schemeClr val="tx1"/>
              </a:solidFill>
              <a:latin typeface="Century Gothic" panose="020B0502020202020204" pitchFamily="34" charset="0"/>
            </a:endParaRPr>
          </a:p>
          <a:p>
            <a:pPr lvl="0" algn="ctr" defTabSz="622300">
              <a:lnSpc>
                <a:spcPct val="90000"/>
              </a:lnSpc>
              <a:spcBef>
                <a:spcPct val="0"/>
              </a:spcBef>
              <a:spcAft>
                <a:spcPct val="35000"/>
              </a:spcAft>
            </a:pPr>
            <a:r>
              <a:rPr lang="en-US" sz="2400" b="1" dirty="0">
                <a:solidFill>
                  <a:prstClr val="black"/>
                </a:solidFill>
                <a:latin typeface="Century Gothic" panose="020B0502020202020204" pitchFamily="34" charset="0"/>
              </a:rPr>
              <a:t>2019</a:t>
            </a:r>
          </a:p>
        </p:txBody>
      </p:sp>
      <p:sp>
        <p:nvSpPr>
          <p:cNvPr id="32" name="Freeform 12">
            <a:extLst>
              <a:ext uri="{FF2B5EF4-FFF2-40B4-BE49-F238E27FC236}">
                <a16:creationId xmlns:a16="http://schemas.microsoft.com/office/drawing/2014/main" id="{C58F6404-C230-4F3A-A627-A32968A2A8DF}"/>
              </a:ext>
            </a:extLst>
          </p:cNvPr>
          <p:cNvSpPr/>
          <p:nvPr/>
        </p:nvSpPr>
        <p:spPr>
          <a:xfrm>
            <a:off x="988611" y="5389787"/>
            <a:ext cx="1020658" cy="994971"/>
          </a:xfrm>
          <a:custGeom>
            <a:avLst/>
            <a:gdLst>
              <a:gd name="connsiteX0" fmla="*/ 0 w 1347566"/>
              <a:gd name="connsiteY0" fmla="*/ 0 h 1020658"/>
              <a:gd name="connsiteX1" fmla="*/ 837237 w 1347566"/>
              <a:gd name="connsiteY1" fmla="*/ 0 h 1020658"/>
              <a:gd name="connsiteX2" fmla="*/ 1347566 w 1347566"/>
              <a:gd name="connsiteY2" fmla="*/ 510329 h 1020658"/>
              <a:gd name="connsiteX3" fmla="*/ 837237 w 1347566"/>
              <a:gd name="connsiteY3" fmla="*/ 1020658 h 1020658"/>
              <a:gd name="connsiteX4" fmla="*/ 0 w 1347566"/>
              <a:gd name="connsiteY4" fmla="*/ 1020658 h 1020658"/>
              <a:gd name="connsiteX5" fmla="*/ 510329 w 1347566"/>
              <a:gd name="connsiteY5" fmla="*/ 510329 h 1020658"/>
              <a:gd name="connsiteX6" fmla="*/ 0 w 1347566"/>
              <a:gd name="connsiteY6" fmla="*/ 0 h 1020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47566" h="1020658">
                <a:moveTo>
                  <a:pt x="1347566" y="0"/>
                </a:moveTo>
                <a:lnTo>
                  <a:pt x="1347566" y="634130"/>
                </a:lnTo>
                <a:lnTo>
                  <a:pt x="673783" y="1020658"/>
                </a:lnTo>
                <a:lnTo>
                  <a:pt x="0" y="634130"/>
                </a:lnTo>
                <a:lnTo>
                  <a:pt x="0" y="0"/>
                </a:lnTo>
                <a:lnTo>
                  <a:pt x="673783" y="386528"/>
                </a:lnTo>
                <a:lnTo>
                  <a:pt x="1347566" y="0"/>
                </a:lnTo>
                <a:close/>
              </a:path>
            </a:pathLst>
          </a:custGeom>
          <a:solidFill>
            <a:srgbClr val="00B0F0"/>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890" tIns="519219" rIns="8890" bIns="519219" numCol="1" spcCol="1270" anchor="ctr" anchorCtr="0">
            <a:noAutofit/>
          </a:bodyPr>
          <a:lstStyle/>
          <a:p>
            <a:pPr lvl="0" algn="ctr" defTabSz="622300">
              <a:lnSpc>
                <a:spcPct val="90000"/>
              </a:lnSpc>
              <a:spcBef>
                <a:spcPct val="0"/>
              </a:spcBef>
              <a:spcAft>
                <a:spcPct val="35000"/>
              </a:spcAft>
            </a:pPr>
            <a:r>
              <a:rPr lang="en-US" sz="2400" b="1" dirty="0">
                <a:solidFill>
                  <a:prstClr val="black"/>
                </a:solidFill>
                <a:latin typeface="Century Gothic" panose="020B0502020202020204" pitchFamily="34" charset="0"/>
              </a:rPr>
              <a:t>2020</a:t>
            </a:r>
          </a:p>
        </p:txBody>
      </p:sp>
    </p:spTree>
    <p:extLst>
      <p:ext uri="{BB962C8B-B14F-4D97-AF65-F5344CB8AC3E}">
        <p14:creationId xmlns:p14="http://schemas.microsoft.com/office/powerpoint/2010/main" val="30906974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992CD-3E41-41DF-8E66-CC113C60E390}"/>
              </a:ext>
            </a:extLst>
          </p:cNvPr>
          <p:cNvSpPr>
            <a:spLocks noGrp="1"/>
          </p:cNvSpPr>
          <p:nvPr>
            <p:ph type="title"/>
          </p:nvPr>
        </p:nvSpPr>
        <p:spPr>
          <a:xfrm>
            <a:off x="721822" y="0"/>
            <a:ext cx="10515600" cy="1325563"/>
          </a:xfrm>
        </p:spPr>
        <p:txBody>
          <a:bodyPr/>
          <a:lstStyle/>
          <a:p>
            <a:r>
              <a:rPr lang="en-US" b="1" dirty="0">
                <a:latin typeface="Arial" panose="020B0604020202020204" pitchFamily="34" charset="0"/>
                <a:cs typeface="Arial" panose="020B0604020202020204" pitchFamily="34" charset="0"/>
              </a:rPr>
              <a:t>Conclusion</a:t>
            </a:r>
          </a:p>
        </p:txBody>
      </p:sp>
      <p:sp>
        <p:nvSpPr>
          <p:cNvPr id="3" name="Content Placeholder 2">
            <a:extLst>
              <a:ext uri="{FF2B5EF4-FFF2-40B4-BE49-F238E27FC236}">
                <a16:creationId xmlns:a16="http://schemas.microsoft.com/office/drawing/2014/main" id="{D4A1A28E-F047-4085-BF1F-2FE15ABDC3EE}"/>
              </a:ext>
            </a:extLst>
          </p:cNvPr>
          <p:cNvSpPr>
            <a:spLocks noGrp="1"/>
          </p:cNvSpPr>
          <p:nvPr>
            <p:ph idx="1"/>
          </p:nvPr>
        </p:nvSpPr>
        <p:spPr>
          <a:xfrm>
            <a:off x="721821" y="1064029"/>
            <a:ext cx="10965874" cy="5793971"/>
          </a:xfrm>
        </p:spPr>
        <p:txBody>
          <a:bodyPr>
            <a:normAutofit fontScale="85000" lnSpcReduction="20000"/>
          </a:bodyPr>
          <a:lstStyle/>
          <a:p>
            <a:pPr marL="0" indent="0">
              <a:buNone/>
            </a:pPr>
            <a:r>
              <a:rPr lang="en-US" dirty="0">
                <a:solidFill>
                  <a:srgbClr val="0070C0"/>
                </a:solidFill>
                <a:latin typeface="Arial" panose="020B0604020202020204" pitchFamily="34" charset="0"/>
                <a:cs typeface="Arial" panose="020B0604020202020204" pitchFamily="34" charset="0"/>
              </a:rPr>
              <a:t>1. </a:t>
            </a:r>
            <a:r>
              <a:rPr lang="fr-FR" kern="0" dirty="0">
                <a:solidFill>
                  <a:srgbClr val="000066"/>
                </a:solidFill>
                <a:latin typeface="Arial"/>
                <a:cs typeface="Arial"/>
              </a:rPr>
              <a:t>La </a:t>
            </a:r>
            <a:r>
              <a:rPr lang="fr-FR" b="1" kern="0" dirty="0">
                <a:solidFill>
                  <a:srgbClr val="000066"/>
                </a:solidFill>
                <a:latin typeface="Arial"/>
                <a:cs typeface="Arial"/>
              </a:rPr>
              <a:t>Déclaration de Libreville </a:t>
            </a:r>
            <a:r>
              <a:rPr lang="fr-FR" kern="0" dirty="0">
                <a:solidFill>
                  <a:srgbClr val="000066"/>
                </a:solidFill>
                <a:latin typeface="Arial"/>
                <a:cs typeface="Arial"/>
              </a:rPr>
              <a:t>sur la santé et l'environnement en Afrique est en train de devenir une initiative régionale couronnée de succès mais conduite à l’ échelle nationale. (</a:t>
            </a:r>
            <a:r>
              <a:rPr lang="fr-FR" b="1" kern="0" dirty="0">
                <a:solidFill>
                  <a:srgbClr val="000066"/>
                </a:solidFill>
                <a:latin typeface="Arial"/>
                <a:cs typeface="Arial"/>
              </a:rPr>
              <a:t>cadre efficace et force motrice</a:t>
            </a:r>
            <a:r>
              <a:rPr lang="en-US" kern="0" dirty="0">
                <a:solidFill>
                  <a:srgbClr val="000066"/>
                </a:solidFill>
                <a:latin typeface="Arial"/>
                <a:cs typeface="Arial"/>
              </a:rPr>
              <a:t>).</a:t>
            </a:r>
          </a:p>
          <a:p>
            <a:endParaRPr lang="en-US" dirty="0">
              <a:solidFill>
                <a:srgbClr val="0070C0"/>
              </a:solidFill>
              <a:latin typeface="Arial" panose="020B0604020202020204" pitchFamily="34" charset="0"/>
              <a:cs typeface="Arial" panose="020B0604020202020204" pitchFamily="34" charset="0"/>
            </a:endParaRPr>
          </a:p>
          <a:p>
            <a:pPr marL="0" indent="0">
              <a:buNone/>
            </a:pPr>
            <a:r>
              <a:rPr lang="en-US" dirty="0">
                <a:solidFill>
                  <a:srgbClr val="0070C0"/>
                </a:solidFill>
                <a:latin typeface="Arial" panose="020B0604020202020204" pitchFamily="34" charset="0"/>
                <a:cs typeface="Arial" panose="020B0604020202020204" pitchFamily="34" charset="0"/>
              </a:rPr>
              <a:t>2. </a:t>
            </a:r>
            <a:r>
              <a:rPr lang="fr-FR" kern="0" dirty="0">
                <a:solidFill>
                  <a:srgbClr val="000066"/>
                </a:solidFill>
                <a:latin typeface="Arial"/>
                <a:cs typeface="Arial"/>
              </a:rPr>
              <a:t>Cependant, </a:t>
            </a:r>
            <a:r>
              <a:rPr lang="fr-FR" b="1" kern="0" dirty="0">
                <a:solidFill>
                  <a:srgbClr val="000066"/>
                </a:solidFill>
                <a:latin typeface="Arial"/>
                <a:cs typeface="Arial"/>
              </a:rPr>
              <a:t>des efforts restent à faire</a:t>
            </a:r>
            <a:r>
              <a:rPr lang="fr-FR" kern="0" dirty="0">
                <a:solidFill>
                  <a:srgbClr val="000066"/>
                </a:solidFill>
                <a:latin typeface="Arial"/>
                <a:cs typeface="Arial"/>
              </a:rPr>
              <a:t> pour exploiter pleinement le potentiel de cette déclaration dans la réalisation des objectifs de développement durable</a:t>
            </a:r>
            <a:r>
              <a:rPr lang="en-US" kern="0" dirty="0">
                <a:solidFill>
                  <a:srgbClr val="000066"/>
                </a:solidFill>
                <a:latin typeface="Arial"/>
                <a:cs typeface="Arial"/>
              </a:rPr>
              <a:t>. </a:t>
            </a:r>
          </a:p>
          <a:p>
            <a:pPr marL="0" indent="0">
              <a:buNone/>
            </a:pPr>
            <a:endParaRPr lang="en-US" kern="0" dirty="0">
              <a:solidFill>
                <a:srgbClr val="000066"/>
              </a:solidFill>
              <a:latin typeface="Arial"/>
              <a:cs typeface="Arial"/>
            </a:endParaRPr>
          </a:p>
          <a:p>
            <a:pPr marL="0" indent="0">
              <a:buNone/>
            </a:pPr>
            <a:r>
              <a:rPr lang="en-US" sz="2900" dirty="0">
                <a:solidFill>
                  <a:srgbClr val="0070C0"/>
                </a:solidFill>
                <a:latin typeface="Arial" panose="020B0604020202020204" pitchFamily="34" charset="0"/>
                <a:cs typeface="Arial" panose="020B0604020202020204" pitchFamily="34" charset="0"/>
              </a:rPr>
              <a:t>3. </a:t>
            </a:r>
            <a:r>
              <a:rPr lang="fr-FR" b="1" kern="0" dirty="0">
                <a:solidFill>
                  <a:srgbClr val="000066"/>
                </a:solidFill>
                <a:latin typeface="Arial"/>
                <a:cs typeface="Arial"/>
              </a:rPr>
              <a:t>Les </a:t>
            </a:r>
            <a:r>
              <a:rPr lang="fr-FR" b="1" kern="0" dirty="0" err="1">
                <a:solidFill>
                  <a:srgbClr val="000066"/>
                </a:solidFill>
                <a:latin typeface="Arial"/>
                <a:cs typeface="Arial"/>
              </a:rPr>
              <a:t>PEIDs</a:t>
            </a:r>
            <a:r>
              <a:rPr lang="fr-FR" b="1" kern="0" dirty="0">
                <a:solidFill>
                  <a:srgbClr val="000066"/>
                </a:solidFill>
                <a:latin typeface="Arial"/>
                <a:cs typeface="Arial"/>
              </a:rPr>
              <a:t> sont en première ligne</a:t>
            </a:r>
            <a:r>
              <a:rPr lang="fr-FR" kern="0" dirty="0">
                <a:solidFill>
                  <a:srgbClr val="000066"/>
                </a:solidFill>
                <a:latin typeface="Arial"/>
                <a:cs typeface="Arial"/>
              </a:rPr>
              <a:t> face à une série de risques aigus et à long terme, y compris les inondations extrêmes, les tempêtes, la sécheresse et l'élévation du niveau de la mer; et les risques accrus de maladies d'origine hydrique, vectorielle et alimentaire</a:t>
            </a:r>
            <a:r>
              <a:rPr lang="en-US" kern="0" dirty="0">
                <a:solidFill>
                  <a:srgbClr val="000066"/>
                </a:solidFill>
                <a:latin typeface="Arial"/>
                <a:cs typeface="Arial"/>
              </a:rPr>
              <a:t>.</a:t>
            </a:r>
          </a:p>
          <a:p>
            <a:pPr marL="0" indent="0">
              <a:buNone/>
            </a:pPr>
            <a:endParaRPr lang="en-US" dirty="0">
              <a:solidFill>
                <a:srgbClr val="0070C0"/>
              </a:solidFill>
              <a:latin typeface="Arial" panose="020B0604020202020204" pitchFamily="34" charset="0"/>
              <a:cs typeface="Arial" panose="020B0604020202020204" pitchFamily="34" charset="0"/>
            </a:endParaRPr>
          </a:p>
          <a:p>
            <a:pPr marL="0" indent="0">
              <a:buNone/>
            </a:pPr>
            <a:r>
              <a:rPr lang="en-US" dirty="0">
                <a:solidFill>
                  <a:srgbClr val="0070C0"/>
                </a:solidFill>
                <a:latin typeface="Arial" panose="020B0604020202020204" pitchFamily="34" charset="0"/>
                <a:cs typeface="Arial" panose="020B0604020202020204" pitchFamily="34" charset="0"/>
              </a:rPr>
              <a:t>4. </a:t>
            </a:r>
            <a:r>
              <a:rPr lang="fr-FR" kern="0" dirty="0">
                <a:solidFill>
                  <a:srgbClr val="000066"/>
                </a:solidFill>
                <a:latin typeface="Arial"/>
                <a:cs typeface="Arial"/>
              </a:rPr>
              <a:t>La mise en œuvre du nouveau </a:t>
            </a:r>
            <a:r>
              <a:rPr lang="fr-FR" b="1" kern="0" dirty="0">
                <a:solidFill>
                  <a:srgbClr val="000066"/>
                </a:solidFill>
                <a:latin typeface="Arial"/>
                <a:cs typeface="Arial"/>
              </a:rPr>
              <a:t>Plan stratégique (2019-2023)</a:t>
            </a:r>
            <a:r>
              <a:rPr lang="fr-FR" kern="0" dirty="0">
                <a:solidFill>
                  <a:srgbClr val="000066"/>
                </a:solidFill>
                <a:latin typeface="Arial"/>
                <a:cs typeface="Arial"/>
              </a:rPr>
              <a:t> pour gérer les déterminants environnementaux de la santé humaine et de l'intégrité des écosystèmes par les pays de la Région africaine, avec le soutien de l'OMS et du PNUE et d'autres partenaires internationaux, fera progresser considérablement la réalisation des objectifs de Rio + 20 et les ODD récemment adoptés</a:t>
            </a:r>
            <a:r>
              <a:rPr lang="en-US" kern="0" dirty="0">
                <a:solidFill>
                  <a:srgbClr val="000066"/>
                </a:solidFill>
                <a:latin typeface="Arial"/>
                <a:cs typeface="Arial"/>
              </a:rPr>
              <a:t>. </a:t>
            </a:r>
          </a:p>
        </p:txBody>
      </p:sp>
    </p:spTree>
    <p:extLst>
      <p:ext uri="{BB962C8B-B14F-4D97-AF65-F5344CB8AC3E}">
        <p14:creationId xmlns:p14="http://schemas.microsoft.com/office/powerpoint/2010/main" val="7044302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4365</TotalTime>
  <Words>1086</Words>
  <Application>Microsoft Office PowerPoint</Application>
  <PresentationFormat>Widescreen</PresentationFormat>
  <Paragraphs>58</Paragraphs>
  <Slides>8</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Aachen BT</vt:lpstr>
      <vt:lpstr>Arial</vt:lpstr>
      <vt:lpstr>Calibri</vt:lpstr>
      <vt:lpstr>Calibri Light</vt:lpstr>
      <vt:lpstr>Century Gothic</vt:lpstr>
      <vt:lpstr>Ebrima</vt:lpstr>
      <vt:lpstr>Office Theme</vt:lpstr>
      <vt:lpstr>PowerPoint Presentation</vt:lpstr>
      <vt:lpstr>Etats-Membres  couverts par OMS AFRO (vert, rouge et orange)</vt:lpstr>
      <vt:lpstr>Cadres-clés pour le travail sur le changement climatique dans la région Africaine</vt:lpstr>
      <vt:lpstr>PowerPoint Presentation</vt:lpstr>
      <vt:lpstr>Graphique historique de la santé et de l'environnement</vt:lpstr>
      <vt:lpstr>Graphique historique de la santé et de l'environnement</vt:lpstr>
      <vt:lpstr>Health and Environment history graph</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MBAYO, Guy</dc:creator>
  <cp:lastModifiedBy>MBAYO, Guy</cp:lastModifiedBy>
  <cp:revision>44</cp:revision>
  <dcterms:created xsi:type="dcterms:W3CDTF">2020-06-12T12:07:40Z</dcterms:created>
  <dcterms:modified xsi:type="dcterms:W3CDTF">2020-06-17T07:32:40Z</dcterms:modified>
</cp:coreProperties>
</file>