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9" r:id="rId4"/>
    <p:sldMasterId id="2147483736" r:id="rId5"/>
  </p:sldMasterIdLst>
  <p:notesMasterIdLst>
    <p:notesMasterId r:id="rId16"/>
  </p:notesMasterIdLst>
  <p:sldIdLst>
    <p:sldId id="399" r:id="rId6"/>
    <p:sldId id="664" r:id="rId7"/>
    <p:sldId id="363" r:id="rId8"/>
    <p:sldId id="840" r:id="rId9"/>
    <p:sldId id="865" r:id="rId10"/>
    <p:sldId id="867" r:id="rId11"/>
    <p:sldId id="864" r:id="rId12"/>
    <p:sldId id="384" r:id="rId13"/>
    <p:sldId id="866" r:id="rId14"/>
    <p:sldId id="394" r:id="rId15"/>
  </p:sldIdLst>
  <p:sldSz cx="12192000" cy="6858000"/>
  <p:notesSz cx="6797675" cy="9928225"/>
  <p:embeddedFontLst>
    <p:embeddedFont>
      <p:font typeface="Arial Narrow" panose="020B0606020202030204" pitchFamily="34" charset="0"/>
      <p:regular r:id="rId17"/>
      <p:bold r:id="rId18"/>
      <p:italic r:id="rId19"/>
      <p:boldItalic r:id="rId20"/>
    </p:embeddedFont>
    <p:embeddedFont>
      <p:font typeface="Calibri" panose="020F0502020204030204" pitchFamily="34" charset="0"/>
      <p:regular r:id="rId21"/>
      <p:bold r:id="rId21"/>
      <p:italic r:id="rId21"/>
      <p:boldItalic r:id="rId21"/>
    </p:embeddedFont>
    <p:embeddedFont>
      <p:font typeface="Corbel" panose="020B0503020204020204" pitchFamily="34" charset="0"/>
      <p:regular r:id="rId21"/>
      <p:bold r:id="rId21"/>
      <p:italic r:id="rId21"/>
      <p:boldItalic r:id="rId21"/>
    </p:embeddedFont>
    <p:embeddedFont>
      <p:font typeface="Museo Sans 300" panose="020B060402020202020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ADC72016-47F5-B14D-8E16-40AFB5D83F10}">
          <p14:sldIdLst>
            <p14:sldId id="399"/>
            <p14:sldId id="664"/>
            <p14:sldId id="363"/>
            <p14:sldId id="840"/>
            <p14:sldId id="865"/>
            <p14:sldId id="867"/>
            <p14:sldId id="864"/>
            <p14:sldId id="384"/>
            <p14:sldId id="866"/>
            <p14:sldId id="3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an Luis Salazar" initials="JS" lastIdx="3" clrIdx="6">
    <p:extLst>
      <p:ext uri="{19B8F6BF-5375-455C-9EA6-DF929625EA0E}">
        <p15:presenceInfo xmlns:p15="http://schemas.microsoft.com/office/powerpoint/2012/main" userId="S::jsalazar@gcfund.org::3541bb82-b81b-437e-a320-528e5292ef30" providerId="AD"/>
      </p:ext>
    </p:extLst>
  </p:cmAuthor>
  <p:cmAuthor id="1" name="SK" initials="SK" lastIdx="1" clrIdx="0">
    <p:extLst>
      <p:ext uri="{19B8F6BF-5375-455C-9EA6-DF929625EA0E}">
        <p15:presenceInfo xmlns:p15="http://schemas.microsoft.com/office/powerpoint/2012/main" userId="SK" providerId="None"/>
      </p:ext>
    </p:extLst>
  </p:cmAuthor>
  <p:cmAuthor id="8" name="Lixiang Wang" initials="LW" lastIdx="1" clrIdx="7">
    <p:extLst>
      <p:ext uri="{19B8F6BF-5375-455C-9EA6-DF929625EA0E}">
        <p15:presenceInfo xmlns:p15="http://schemas.microsoft.com/office/powerpoint/2012/main" userId="S::lwang@gcfund.org::665987e2-6058-4449-af63-cf831297cb54" providerId="AD"/>
      </p:ext>
    </p:extLst>
  </p:cmAuthor>
  <p:cmAuthor id="2" name="Darren Karjama" initials="DK" lastIdx="1" clrIdx="1">
    <p:extLst>
      <p:ext uri="{19B8F6BF-5375-455C-9EA6-DF929625EA0E}">
        <p15:presenceInfo xmlns:p15="http://schemas.microsoft.com/office/powerpoint/2012/main" userId="S::dkarjama@gcfund.org::c65041c0-6cfe-479a-9b25-d214079642b6" providerId="AD"/>
      </p:ext>
    </p:extLst>
  </p:cmAuthor>
  <p:cmAuthor id="9" name="Ramona Calin" initials="RC" lastIdx="1" clrIdx="8">
    <p:extLst>
      <p:ext uri="{19B8F6BF-5375-455C-9EA6-DF929625EA0E}">
        <p15:presenceInfo xmlns:p15="http://schemas.microsoft.com/office/powerpoint/2012/main" userId="S::rcalin@gcfund.org::18ee4139-4770-4f01-b189-d59119e0ccf0" providerId="AD"/>
      </p:ext>
    </p:extLst>
  </p:cmAuthor>
  <p:cmAuthor id="3" name="Solongo Khurelbaatar" initials="SK" lastIdx="45" clrIdx="2">
    <p:extLst>
      <p:ext uri="{19B8F6BF-5375-455C-9EA6-DF929625EA0E}">
        <p15:presenceInfo xmlns:p15="http://schemas.microsoft.com/office/powerpoint/2012/main" userId="S::skhurelbaatar@gcfund.org::77cdf87e-a71d-48ca-8735-be0473e08a81" providerId="AD"/>
      </p:ext>
    </p:extLst>
  </p:cmAuthor>
  <p:cmAuthor id="10" name="Julija Kuklyte" initials="JK" lastIdx="3" clrIdx="9">
    <p:extLst>
      <p:ext uri="{19B8F6BF-5375-455C-9EA6-DF929625EA0E}">
        <p15:presenceInfo xmlns:p15="http://schemas.microsoft.com/office/powerpoint/2012/main" userId="S::jkuklyte@gcfund.org::d6250a6d-28ac-4079-b48f-28df20e8fda6" providerId="AD"/>
      </p:ext>
    </p:extLst>
  </p:cmAuthor>
  <p:cmAuthor id="4" name="Kate Eunyoung Chang" initials="KC" lastIdx="4" clrIdx="3">
    <p:extLst>
      <p:ext uri="{19B8F6BF-5375-455C-9EA6-DF929625EA0E}">
        <p15:presenceInfo xmlns:p15="http://schemas.microsoft.com/office/powerpoint/2012/main" userId="S::kchang@gcfund.org::c950e632-c1ab-4fd6-a2cd-96f311457324" providerId="AD"/>
      </p:ext>
    </p:extLst>
  </p:cmAuthor>
  <p:cmAuthor id="11" name="Zacharias Malik" initials="ZM" lastIdx="2" clrIdx="10">
    <p:extLst>
      <p:ext uri="{19B8F6BF-5375-455C-9EA6-DF929625EA0E}">
        <p15:presenceInfo xmlns:p15="http://schemas.microsoft.com/office/powerpoint/2012/main" userId="S::zmalik@gcfund.org::d967410f-afd6-4464-83d5-7f53bc97c393" providerId="AD"/>
      </p:ext>
    </p:extLst>
  </p:cmAuthor>
  <p:cmAuthor id="5" name="Drazen Kucan" initials="DK" lastIdx="1" clrIdx="4">
    <p:extLst>
      <p:ext uri="{19B8F6BF-5375-455C-9EA6-DF929625EA0E}">
        <p15:presenceInfo xmlns:p15="http://schemas.microsoft.com/office/powerpoint/2012/main" userId="S::dkucan@gcfund.org::de16b0cc-f2ce-4d93-9f57-5667a4af7d35" providerId="AD"/>
      </p:ext>
    </p:extLst>
  </p:cmAuthor>
  <p:cmAuthor id="6" name="Juan Chang" initials="JC" lastIdx="2" clrIdx="5">
    <p:extLst>
      <p:ext uri="{19B8F6BF-5375-455C-9EA6-DF929625EA0E}">
        <p15:presenceInfo xmlns:p15="http://schemas.microsoft.com/office/powerpoint/2012/main" userId="S::jchang@gcfund.org::e9ef7b5e-78a4-4f8b-b75f-0fcb9f56a1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1CF"/>
    <a:srgbClr val="CCF3C9"/>
    <a:srgbClr val="C6E4EA"/>
    <a:srgbClr val="59A753"/>
    <a:srgbClr val="34A1B6"/>
    <a:srgbClr val="7F7F7F"/>
    <a:srgbClr val="16444D"/>
    <a:srgbClr val="284A1B"/>
    <a:srgbClr val="547332"/>
    <a:srgbClr val="284A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73" autoAdjust="0"/>
  </p:normalViewPr>
  <p:slideViewPr>
    <p:cSldViewPr snapToGrid="0">
      <p:cViewPr varScale="1">
        <p:scale>
          <a:sx n="68" d="100"/>
          <a:sy n="68" d="100"/>
        </p:scale>
        <p:origin x="350"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NUL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EF11D-D1F5-4AD2-829F-F39F990286A1}"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5AD4ED85-11A0-4461-9EDD-C789AD19DD97}">
      <dgm:prSet phldrT="[Text]"/>
      <dgm:spPr/>
      <dgm:t>
        <a:bodyPr/>
        <a:lstStyle/>
        <a:p>
          <a:r>
            <a:rPr lang="en-US" dirty="0" err="1"/>
            <a:t>Etape</a:t>
          </a:r>
          <a:r>
            <a:rPr lang="en-US" dirty="0"/>
            <a:t> I: Phase de </a:t>
          </a:r>
          <a:r>
            <a:rPr lang="en-US" dirty="0" err="1"/>
            <a:t>développement</a:t>
          </a:r>
          <a:endParaRPr lang="en-US" dirty="0"/>
        </a:p>
      </dgm:t>
    </dgm:pt>
    <dgm:pt modelId="{42888CB9-A2CF-49C1-B2AF-307B09E934EA}" type="parTrans" cxnId="{23F03CE5-4197-4B8F-9CC1-54889456C1B9}">
      <dgm:prSet/>
      <dgm:spPr/>
      <dgm:t>
        <a:bodyPr/>
        <a:lstStyle/>
        <a:p>
          <a:endParaRPr lang="en-US"/>
        </a:p>
      </dgm:t>
    </dgm:pt>
    <dgm:pt modelId="{426255C0-D407-4426-828E-86A7929A3AC6}" type="sibTrans" cxnId="{23F03CE5-4197-4B8F-9CC1-54889456C1B9}">
      <dgm:prSet/>
      <dgm:spPr/>
      <dgm:t>
        <a:bodyPr/>
        <a:lstStyle/>
        <a:p>
          <a:endParaRPr lang="en-US"/>
        </a:p>
      </dgm:t>
    </dgm:pt>
    <dgm:pt modelId="{3D7A0AB9-0E10-4190-9DEB-E68136BF0FB3}">
      <dgm:prSet phldrT="[Text]" custT="1"/>
      <dgm:spPr/>
      <dgm:t>
        <a:bodyPr/>
        <a:lstStyle/>
        <a:p>
          <a:r>
            <a:rPr lang="fr-FR" sz="1050" kern="1200" dirty="0">
              <a:latin typeface="+mn-lt"/>
            </a:rPr>
            <a:t>Consulter les principales agences gouvernementales pour développer l’idée de projet de </a:t>
          </a:r>
          <a:r>
            <a:rPr lang="fr-FR" sz="1050" kern="1200" dirty="0" err="1">
              <a:latin typeface="+mn-lt"/>
            </a:rPr>
            <a:t>Readiness</a:t>
          </a:r>
          <a:r>
            <a:rPr lang="fr-FR" sz="1050" kern="1200" dirty="0">
              <a:latin typeface="+mn-lt"/>
            </a:rPr>
            <a:t> </a:t>
          </a:r>
          <a:endParaRPr lang="en-US" sz="1050" kern="1200" dirty="0">
            <a:latin typeface="+mn-lt"/>
          </a:endParaRPr>
        </a:p>
      </dgm:t>
    </dgm:pt>
    <dgm:pt modelId="{8DFE07A7-6C08-475C-B7EB-D096C3A185A0}" type="parTrans" cxnId="{641F4A26-AEE2-4F64-8397-C267069AC2FF}">
      <dgm:prSet/>
      <dgm:spPr/>
      <dgm:t>
        <a:bodyPr/>
        <a:lstStyle/>
        <a:p>
          <a:endParaRPr lang="en-US"/>
        </a:p>
      </dgm:t>
    </dgm:pt>
    <dgm:pt modelId="{57B4916A-6DE7-46C1-9DD9-6677B042D4C6}" type="sibTrans" cxnId="{641F4A26-AEE2-4F64-8397-C267069AC2FF}">
      <dgm:prSet/>
      <dgm:spPr/>
      <dgm:t>
        <a:bodyPr/>
        <a:lstStyle/>
        <a:p>
          <a:endParaRPr lang="en-US"/>
        </a:p>
      </dgm:t>
    </dgm:pt>
    <dgm:pt modelId="{30796895-6E51-49BB-9BC0-F0DF14B91477}">
      <dgm:prSet phldrT="[Text]" custT="1"/>
      <dgm:spPr/>
      <dgm:t>
        <a:bodyPr/>
        <a:lstStyle/>
        <a:p>
          <a:r>
            <a:rPr lang="fr-FR" sz="1050" kern="1200" dirty="0">
              <a:latin typeface="+mn-lt"/>
            </a:rPr>
            <a:t>Sélectionner le partenaire de mise en œuvre  qui conviendrait le mieux aux besoins identifiés (Un partenaire de mise en œuvre peut être une entité accréditée ou une entité ayant passé le processus </a:t>
          </a:r>
          <a:r>
            <a:rPr lang="fr-FR" sz="1050" kern="1200" dirty="0">
              <a:solidFill>
                <a:srgbClr val="000000">
                  <a:hueOff val="0"/>
                  <a:satOff val="0"/>
                  <a:lumOff val="0"/>
                  <a:alphaOff val="0"/>
                </a:srgbClr>
              </a:solidFill>
              <a:latin typeface="+mn-lt"/>
              <a:ea typeface="+mn-ea"/>
              <a:cs typeface="+mn-cs"/>
            </a:rPr>
            <a:t>d’ Évaluation de la Capacité de Gestion financière (FMCA);</a:t>
          </a:r>
          <a:endParaRPr lang="en-US" sz="1050" kern="1200" dirty="0">
            <a:solidFill>
              <a:srgbClr val="000000">
                <a:hueOff val="0"/>
                <a:satOff val="0"/>
                <a:lumOff val="0"/>
                <a:alphaOff val="0"/>
              </a:srgbClr>
            </a:solidFill>
            <a:latin typeface="+mn-lt"/>
            <a:ea typeface="+mn-ea"/>
            <a:cs typeface="+mn-cs"/>
          </a:endParaRPr>
        </a:p>
      </dgm:t>
    </dgm:pt>
    <dgm:pt modelId="{CEF4C287-E2E4-4460-8D70-9E28A8C1AF0C}" type="parTrans" cxnId="{8C2C37BD-6026-4D9A-B064-E953C3D16466}">
      <dgm:prSet/>
      <dgm:spPr/>
      <dgm:t>
        <a:bodyPr/>
        <a:lstStyle/>
        <a:p>
          <a:endParaRPr lang="en-US"/>
        </a:p>
      </dgm:t>
    </dgm:pt>
    <dgm:pt modelId="{782CC49D-AF6A-4D6F-95AD-3B57ACAE1444}" type="sibTrans" cxnId="{8C2C37BD-6026-4D9A-B064-E953C3D16466}">
      <dgm:prSet/>
      <dgm:spPr/>
      <dgm:t>
        <a:bodyPr/>
        <a:lstStyle/>
        <a:p>
          <a:endParaRPr lang="en-US"/>
        </a:p>
      </dgm:t>
    </dgm:pt>
    <dgm:pt modelId="{9219E1B8-E7E4-488F-AD83-AD127C65DDD3}">
      <dgm:prSet phldrT="[Text]"/>
      <dgm:spPr/>
      <dgm:t>
        <a:bodyPr/>
        <a:lstStyle/>
        <a:p>
          <a:r>
            <a:rPr lang="en-US" dirty="0" err="1"/>
            <a:t>Etape</a:t>
          </a:r>
          <a:r>
            <a:rPr lang="en-US" dirty="0"/>
            <a:t> II: Evaluation</a:t>
          </a:r>
        </a:p>
      </dgm:t>
    </dgm:pt>
    <dgm:pt modelId="{11D55B94-40CF-48CA-94EE-B59850AECA67}" type="parTrans" cxnId="{273FAD74-D028-42E5-BA3A-910D69ED495C}">
      <dgm:prSet/>
      <dgm:spPr/>
      <dgm:t>
        <a:bodyPr/>
        <a:lstStyle/>
        <a:p>
          <a:endParaRPr lang="en-US"/>
        </a:p>
      </dgm:t>
    </dgm:pt>
    <dgm:pt modelId="{7A40EB05-06D0-458E-BC4F-3EDCCD33315A}" type="sibTrans" cxnId="{273FAD74-D028-42E5-BA3A-910D69ED495C}">
      <dgm:prSet/>
      <dgm:spPr/>
      <dgm:t>
        <a:bodyPr/>
        <a:lstStyle/>
        <a:p>
          <a:endParaRPr lang="en-US"/>
        </a:p>
      </dgm:t>
    </dgm:pt>
    <dgm:pt modelId="{76A183BA-0A5D-4150-AF9E-6E9E6A02B350}">
      <dgm:prSet phldrT="[Text]" custT="1"/>
      <dgm:spPr/>
      <dgm:t>
        <a:bodyPr/>
        <a:lstStyle/>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Corbel" panose="020B0503020204020204"/>
              <a:ea typeface="+mn-ea"/>
              <a:cs typeface="+mn-cs"/>
            </a:rPr>
            <a:t>La proposition n’est soumise au Groupe de travail sur la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pour endossement qu’une fois les réponses aux commentaires faits durant la phase d’examen interdivisionnel jugées satisfaisantes</a:t>
          </a:r>
          <a:endParaRPr lang="en-US" sz="1050" kern="1200" dirty="0">
            <a:solidFill>
              <a:srgbClr val="000000">
                <a:hueOff val="0"/>
                <a:satOff val="0"/>
                <a:lumOff val="0"/>
                <a:alphaOff val="0"/>
              </a:srgbClr>
            </a:solidFill>
            <a:latin typeface="Corbel" panose="020B0503020204020204"/>
            <a:ea typeface="+mn-ea"/>
            <a:cs typeface="+mn-cs"/>
          </a:endParaRPr>
        </a:p>
      </dgm:t>
    </dgm:pt>
    <dgm:pt modelId="{476BFA16-2A1E-460C-A0F6-2C880442C569}" type="parTrans" cxnId="{223A456A-E317-4710-83A0-A023E478C73C}">
      <dgm:prSet/>
      <dgm:spPr/>
      <dgm:t>
        <a:bodyPr/>
        <a:lstStyle/>
        <a:p>
          <a:endParaRPr lang="en-US"/>
        </a:p>
      </dgm:t>
    </dgm:pt>
    <dgm:pt modelId="{FF8C8381-D082-4FB7-A5C7-2FF4C3D5630C}" type="sibTrans" cxnId="{223A456A-E317-4710-83A0-A023E478C73C}">
      <dgm:prSet/>
      <dgm:spPr/>
      <dgm:t>
        <a:bodyPr/>
        <a:lstStyle/>
        <a:p>
          <a:endParaRPr lang="en-US"/>
        </a:p>
      </dgm:t>
    </dgm:pt>
    <dgm:pt modelId="{B160BDCE-20D3-4170-A7B9-5512AB255B9E}">
      <dgm:prSet phldrT="[Text]"/>
      <dgm:spPr/>
      <dgm:t>
        <a:bodyPr/>
        <a:lstStyle/>
        <a:p>
          <a:r>
            <a:rPr lang="en-US" dirty="0" err="1"/>
            <a:t>Etape</a:t>
          </a:r>
          <a:r>
            <a:rPr lang="en-US" dirty="0"/>
            <a:t> III: Approbation</a:t>
          </a:r>
        </a:p>
      </dgm:t>
    </dgm:pt>
    <dgm:pt modelId="{5E8AC54B-58AC-4BAA-985E-97F9A7773F9F}" type="parTrans" cxnId="{6F98AEF8-09BE-41A2-AD70-58F881A77D3F}">
      <dgm:prSet/>
      <dgm:spPr/>
      <dgm:t>
        <a:bodyPr/>
        <a:lstStyle/>
        <a:p>
          <a:endParaRPr lang="en-US"/>
        </a:p>
      </dgm:t>
    </dgm:pt>
    <dgm:pt modelId="{149BAE42-261C-41E8-9610-7B40C40763E5}" type="sibTrans" cxnId="{6F98AEF8-09BE-41A2-AD70-58F881A77D3F}">
      <dgm:prSet/>
      <dgm:spPr/>
      <dgm:t>
        <a:bodyPr/>
        <a:lstStyle/>
        <a:p>
          <a:endParaRPr lang="en-US"/>
        </a:p>
      </dgm:t>
    </dgm:pt>
    <dgm:pt modelId="{D5947E22-47CA-4845-B1C9-C2076F01A081}">
      <dgm:prSet phldrT="[Text]" custT="1"/>
      <dgm:spPr/>
      <dgm:t>
        <a:bodyPr/>
        <a:lstStyle/>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Corbel" panose="020B0503020204020204"/>
              <a:ea typeface="+mn-ea"/>
              <a:cs typeface="+mn-cs"/>
            </a:rPr>
            <a:t>Le Groupe de travail sur la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peut endosser ou non les propositions présentées: dans la plus part des cas, les propositions présentées à ce groupe sont endossées et les chargés régionaux de programme de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travaillent avec les AND et les DP pour satisfaire les conditions qui découleraient de la réunion de ce groupe;</a:t>
          </a:r>
          <a:endParaRPr lang="en-US" sz="1050" kern="1200" dirty="0">
            <a:solidFill>
              <a:srgbClr val="000000">
                <a:hueOff val="0"/>
                <a:satOff val="0"/>
                <a:lumOff val="0"/>
                <a:alphaOff val="0"/>
              </a:srgbClr>
            </a:solidFill>
            <a:latin typeface="Corbel" panose="020B0503020204020204"/>
            <a:ea typeface="+mn-ea"/>
            <a:cs typeface="+mn-cs"/>
          </a:endParaRPr>
        </a:p>
      </dgm:t>
    </dgm:pt>
    <dgm:pt modelId="{2B46A928-7FE7-487D-8FEF-6E0B619BD9EF}" type="parTrans" cxnId="{BF0C66A6-3648-4AA9-89DD-1AEBFB6AE020}">
      <dgm:prSet/>
      <dgm:spPr/>
      <dgm:t>
        <a:bodyPr/>
        <a:lstStyle/>
        <a:p>
          <a:endParaRPr lang="en-US"/>
        </a:p>
      </dgm:t>
    </dgm:pt>
    <dgm:pt modelId="{7914960A-0467-4EFD-8B1A-85676E8AC36A}" type="sibTrans" cxnId="{BF0C66A6-3648-4AA9-89DD-1AEBFB6AE020}">
      <dgm:prSet/>
      <dgm:spPr/>
      <dgm:t>
        <a:bodyPr/>
        <a:lstStyle/>
        <a:p>
          <a:endParaRPr lang="en-US"/>
        </a:p>
      </dgm:t>
    </dgm:pt>
    <dgm:pt modelId="{5B4FB3C8-01C6-4069-9C3C-F351CD0F7594}">
      <dgm:prSet phldrT="[Text]" custT="1"/>
      <dgm:spPr/>
      <dgm:t>
        <a:bodyPr/>
        <a:lstStyle/>
        <a:p>
          <a:r>
            <a:rPr lang="fr-FR" sz="1050" kern="1200" dirty="0">
              <a:latin typeface="+mn-lt"/>
            </a:rPr>
            <a:t>Se familiariser avec le modèle de présentation et le guide de </a:t>
          </a:r>
          <a:r>
            <a:rPr lang="fr-FR" sz="1050" kern="1200" dirty="0" err="1">
              <a:latin typeface="+mn-lt"/>
            </a:rPr>
            <a:t>Readiness</a:t>
          </a:r>
          <a:endParaRPr lang="en-US" sz="1050" kern="1200" dirty="0">
            <a:latin typeface="+mn-lt"/>
          </a:endParaRPr>
        </a:p>
      </dgm:t>
    </dgm:pt>
    <dgm:pt modelId="{28D0CA27-FA2F-405A-9ED8-FEF97C95142C}" type="parTrans" cxnId="{128F59F8-B0A3-4F39-8361-F8DCA5E2C386}">
      <dgm:prSet/>
      <dgm:spPr/>
      <dgm:t>
        <a:bodyPr/>
        <a:lstStyle/>
        <a:p>
          <a:endParaRPr lang="en-US"/>
        </a:p>
      </dgm:t>
    </dgm:pt>
    <dgm:pt modelId="{0F8DC3A8-360D-4850-909F-C8ED14C4372F}" type="sibTrans" cxnId="{128F59F8-B0A3-4F39-8361-F8DCA5E2C386}">
      <dgm:prSet/>
      <dgm:spPr/>
      <dgm:t>
        <a:bodyPr/>
        <a:lstStyle/>
        <a:p>
          <a:endParaRPr lang="en-US"/>
        </a:p>
      </dgm:t>
    </dgm:pt>
    <dgm:pt modelId="{77A4EE7F-6FE6-4F19-95BD-9DE6AC0879CE}">
      <dgm:prSet phldrT="[Text]" custT="1"/>
      <dgm:spPr/>
      <dgm:t>
        <a:bodyPr/>
        <a:lstStyle/>
        <a:p>
          <a:r>
            <a:rPr lang="fr-FR" sz="1050" kern="1200" dirty="0">
              <a:solidFill>
                <a:srgbClr val="000000">
                  <a:hueOff val="0"/>
                  <a:satOff val="0"/>
                  <a:lumOff val="0"/>
                  <a:alphaOff val="0"/>
                </a:srgbClr>
              </a:solidFill>
              <a:latin typeface="+mn-lt"/>
              <a:ea typeface="+mn-ea"/>
              <a:cs typeface="+mn-cs"/>
            </a:rPr>
            <a:t>Consulter les chargés régionaux de programme de </a:t>
          </a:r>
          <a:r>
            <a:rPr lang="fr-FR" sz="1050" kern="1200" dirty="0" err="1">
              <a:solidFill>
                <a:srgbClr val="000000">
                  <a:hueOff val="0"/>
                  <a:satOff val="0"/>
                  <a:lumOff val="0"/>
                  <a:alphaOff val="0"/>
                </a:srgbClr>
              </a:solidFill>
              <a:latin typeface="+mn-lt"/>
              <a:ea typeface="+mn-ea"/>
              <a:cs typeface="+mn-cs"/>
            </a:rPr>
            <a:t>Readiness</a:t>
          </a:r>
          <a:r>
            <a:rPr lang="fr-FR" sz="1000" kern="1200" dirty="0">
              <a:solidFill>
                <a:srgbClr val="000000">
                  <a:hueOff val="0"/>
                  <a:satOff val="0"/>
                  <a:lumOff val="0"/>
                  <a:alphaOff val="0"/>
                </a:srgbClr>
              </a:solidFill>
              <a:latin typeface="Corbel" panose="020B0503020204020204"/>
              <a:ea typeface="+mn-ea"/>
              <a:cs typeface="+mn-cs"/>
            </a:rPr>
            <a:t>; </a:t>
          </a:r>
          <a:endParaRPr lang="en-US" sz="1000" kern="1200" dirty="0">
            <a:solidFill>
              <a:srgbClr val="000000">
                <a:hueOff val="0"/>
                <a:satOff val="0"/>
                <a:lumOff val="0"/>
                <a:alphaOff val="0"/>
              </a:srgbClr>
            </a:solidFill>
            <a:latin typeface="Corbel" panose="020B0503020204020204"/>
            <a:ea typeface="+mn-ea"/>
            <a:cs typeface="+mn-cs"/>
          </a:endParaRPr>
        </a:p>
      </dgm:t>
    </dgm:pt>
    <dgm:pt modelId="{9E086DB9-3C83-4DD5-9444-7878E5556ADF}" type="parTrans" cxnId="{04374701-E0F6-4529-B13D-9CE2125407C7}">
      <dgm:prSet/>
      <dgm:spPr/>
      <dgm:t>
        <a:bodyPr/>
        <a:lstStyle/>
        <a:p>
          <a:endParaRPr lang="en-US"/>
        </a:p>
      </dgm:t>
    </dgm:pt>
    <dgm:pt modelId="{2FE07DBE-1B5A-45AE-A30B-C09ED8A11937}" type="sibTrans" cxnId="{04374701-E0F6-4529-B13D-9CE2125407C7}">
      <dgm:prSet/>
      <dgm:spPr/>
      <dgm:t>
        <a:bodyPr/>
        <a:lstStyle/>
        <a:p>
          <a:endParaRPr lang="en-US"/>
        </a:p>
      </dgm:t>
    </dgm:pt>
    <dgm:pt modelId="{22486753-D3DB-469A-BD12-A1632E3C9421}">
      <dgm:prSet phldrT="[Text]" custT="1"/>
      <dgm:spPr/>
      <dgm:t>
        <a:bodyPr/>
        <a:lstStyle/>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Corbel" panose="020B0503020204020204"/>
              <a:ea typeface="+mn-ea"/>
              <a:cs typeface="+mn-cs"/>
            </a:rPr>
            <a:t>Les chargés régionaux de programme de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fournissent au besoins des conseils aux AND et aux partenaires de mise en œuvre sur l’élaboration des propositions afin de s’assurer de la prise en compte des exigences et politiques du FVC ainsi que le partage d’expérience sur les bonnes pratiques;</a:t>
          </a:r>
          <a:endParaRPr lang="en-US" sz="1050" kern="1200" dirty="0">
            <a:solidFill>
              <a:srgbClr val="000000">
                <a:hueOff val="0"/>
                <a:satOff val="0"/>
                <a:lumOff val="0"/>
                <a:alphaOff val="0"/>
              </a:srgbClr>
            </a:solidFill>
            <a:latin typeface="Corbel" panose="020B0503020204020204"/>
            <a:ea typeface="+mn-ea"/>
            <a:cs typeface="+mn-cs"/>
          </a:endParaRPr>
        </a:p>
      </dgm:t>
    </dgm:pt>
    <dgm:pt modelId="{95F3AC6E-0AE7-4099-9AF4-9E189E56D880}" type="parTrans" cxnId="{C94C0761-B2DB-4419-97C8-8D1288E76AFC}">
      <dgm:prSet/>
      <dgm:spPr/>
      <dgm:t>
        <a:bodyPr/>
        <a:lstStyle/>
        <a:p>
          <a:endParaRPr lang="en-US"/>
        </a:p>
      </dgm:t>
    </dgm:pt>
    <dgm:pt modelId="{506BD876-5C99-44BF-B344-FF4D51550505}" type="sibTrans" cxnId="{C94C0761-B2DB-4419-97C8-8D1288E76AFC}">
      <dgm:prSet/>
      <dgm:spPr/>
      <dgm:t>
        <a:bodyPr/>
        <a:lstStyle/>
        <a:p>
          <a:endParaRPr lang="en-US"/>
        </a:p>
      </dgm:t>
    </dgm:pt>
    <dgm:pt modelId="{E7D7A6D6-50DC-4DCE-80B8-EE115BF87C51}">
      <dgm:prSet phldrT="[Text]" custT="1"/>
      <dgm:spPr/>
      <dgm:t>
        <a:bodyPr/>
        <a:lstStyle/>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Corbel" panose="020B0503020204020204"/>
              <a:ea typeface="+mn-ea"/>
              <a:cs typeface="+mn-cs"/>
            </a:rPr>
            <a:t>  Les chargés régionaux de programme de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font passer les propositions dont la qualité est jugée satisfaisante à la phase d’évaluation et d’examen interdivisionnel;</a:t>
          </a:r>
          <a:endParaRPr lang="en-US" sz="1050" kern="1200" dirty="0">
            <a:solidFill>
              <a:srgbClr val="000000">
                <a:hueOff val="0"/>
                <a:satOff val="0"/>
                <a:lumOff val="0"/>
                <a:alphaOff val="0"/>
              </a:srgbClr>
            </a:solidFill>
            <a:latin typeface="Corbel" panose="020B0503020204020204"/>
            <a:ea typeface="+mn-ea"/>
            <a:cs typeface="+mn-cs"/>
          </a:endParaRPr>
        </a:p>
      </dgm:t>
    </dgm:pt>
    <dgm:pt modelId="{EF9F1A8F-00DC-45A4-BE31-514C77D61B3C}" type="parTrans" cxnId="{9C440DAA-72AF-4433-960B-AB4949D54AAF}">
      <dgm:prSet/>
      <dgm:spPr/>
      <dgm:t>
        <a:bodyPr/>
        <a:lstStyle/>
        <a:p>
          <a:endParaRPr lang="en-US"/>
        </a:p>
      </dgm:t>
    </dgm:pt>
    <dgm:pt modelId="{E1F8BF02-6A6E-4377-B320-EB27B3DC473C}" type="sibTrans" cxnId="{9C440DAA-72AF-4433-960B-AB4949D54AAF}">
      <dgm:prSet/>
      <dgm:spPr/>
      <dgm:t>
        <a:bodyPr/>
        <a:lstStyle/>
        <a:p>
          <a:endParaRPr lang="en-US"/>
        </a:p>
      </dgm:t>
    </dgm:pt>
    <dgm:pt modelId="{23013047-C192-40DF-A3BE-A39062F4CF28}">
      <dgm:prSet phldrT="[Text]"/>
      <dgm:spPr/>
      <dgm:t>
        <a:bodyPr/>
        <a:lstStyle/>
        <a:p>
          <a:pPr marL="57150" lvl="1" indent="0" algn="l" defTabSz="355600">
            <a:lnSpc>
              <a:spcPct val="90000"/>
            </a:lnSpc>
            <a:spcBef>
              <a:spcPct val="0"/>
            </a:spcBef>
            <a:spcAft>
              <a:spcPct val="15000"/>
            </a:spcAft>
          </a:pPr>
          <a:endParaRPr lang="en-US" sz="800" kern="1200" dirty="0"/>
        </a:p>
      </dgm:t>
    </dgm:pt>
    <dgm:pt modelId="{DCE31702-6E14-4842-8E6E-B8934730155E}" type="parTrans" cxnId="{CACF6F37-A682-48ED-828A-CFBFA32F2D4E}">
      <dgm:prSet/>
      <dgm:spPr/>
      <dgm:t>
        <a:bodyPr/>
        <a:lstStyle/>
        <a:p>
          <a:endParaRPr lang="en-US"/>
        </a:p>
      </dgm:t>
    </dgm:pt>
    <dgm:pt modelId="{E99A4AA4-E66B-47BC-9D80-39457F643EC3}" type="sibTrans" cxnId="{CACF6F37-A682-48ED-828A-CFBFA32F2D4E}">
      <dgm:prSet/>
      <dgm:spPr/>
      <dgm:t>
        <a:bodyPr/>
        <a:lstStyle/>
        <a:p>
          <a:endParaRPr lang="en-US"/>
        </a:p>
      </dgm:t>
    </dgm:pt>
    <dgm:pt modelId="{8CFE723A-D99A-4F3B-80B8-4C863C81F6AF}">
      <dgm:prSet phldrT="[Text]" custT="1"/>
      <dgm:spPr/>
      <dgm:t>
        <a:bodyPr/>
        <a:lstStyle/>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Corbel" panose="020B0503020204020204"/>
              <a:ea typeface="+mn-ea"/>
              <a:cs typeface="+mn-cs"/>
            </a:rPr>
            <a:t>Une fois les conditions levées, la proposition est envoyée au Directeur Exécutif Adjoint qui a l’autorité d’approbation des propositions de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a:t>
          </a:r>
          <a:endParaRPr lang="en-US" sz="1050" kern="1200" dirty="0">
            <a:solidFill>
              <a:srgbClr val="000000">
                <a:hueOff val="0"/>
                <a:satOff val="0"/>
                <a:lumOff val="0"/>
                <a:alphaOff val="0"/>
              </a:srgbClr>
            </a:solidFill>
            <a:latin typeface="Corbel" panose="020B0503020204020204"/>
            <a:ea typeface="+mn-ea"/>
            <a:cs typeface="+mn-cs"/>
          </a:endParaRPr>
        </a:p>
      </dgm:t>
    </dgm:pt>
    <dgm:pt modelId="{4C370944-C036-4BFA-9EE4-AFDD6080E09F}" type="parTrans" cxnId="{743E0007-DCA5-40E0-9122-AF7B0903E81B}">
      <dgm:prSet/>
      <dgm:spPr/>
      <dgm:t>
        <a:bodyPr/>
        <a:lstStyle/>
        <a:p>
          <a:endParaRPr lang="en-US"/>
        </a:p>
      </dgm:t>
    </dgm:pt>
    <dgm:pt modelId="{903D98D1-0767-4650-8B1A-04BCC197673F}" type="sibTrans" cxnId="{743E0007-DCA5-40E0-9122-AF7B0903E81B}">
      <dgm:prSet/>
      <dgm:spPr/>
      <dgm:t>
        <a:bodyPr/>
        <a:lstStyle/>
        <a:p>
          <a:endParaRPr lang="en-US"/>
        </a:p>
      </dgm:t>
    </dgm:pt>
    <dgm:pt modelId="{C4560E3D-7FAE-44F4-B623-7B76B5379E4D}">
      <dgm:prSet phldrT="[Text]" custT="1"/>
      <dgm:spPr/>
      <dgm:t>
        <a:bodyPr/>
        <a:lstStyle/>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Corbel" panose="020B0503020204020204"/>
              <a:ea typeface="+mn-ea"/>
              <a:cs typeface="+mn-cs"/>
            </a:rPr>
            <a:t>Après approbation, le FVC notifie l’AND et le DP et passe à la gestion des aspects contractuels et de mise en œuvre de la subvention de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avec son équipe ou transfère cette partie à une autre entité externe- Le Bureau des Nations unies pour les services d'appui aux projets (UNOPS)</a:t>
          </a:r>
          <a:endParaRPr lang="en-US" sz="1050" kern="1200" dirty="0">
            <a:solidFill>
              <a:srgbClr val="000000">
                <a:hueOff val="0"/>
                <a:satOff val="0"/>
                <a:lumOff val="0"/>
                <a:alphaOff val="0"/>
              </a:srgbClr>
            </a:solidFill>
            <a:latin typeface="Corbel" panose="020B0503020204020204"/>
            <a:ea typeface="+mn-ea"/>
            <a:cs typeface="+mn-cs"/>
          </a:endParaRPr>
        </a:p>
      </dgm:t>
    </dgm:pt>
    <dgm:pt modelId="{8B6F9AC2-595D-42FB-8101-8DD00E0224AF}" type="parTrans" cxnId="{9C937C1D-A828-434A-B28D-D36276E467D8}">
      <dgm:prSet/>
      <dgm:spPr/>
      <dgm:t>
        <a:bodyPr/>
        <a:lstStyle/>
        <a:p>
          <a:endParaRPr lang="en-US"/>
        </a:p>
      </dgm:t>
    </dgm:pt>
    <dgm:pt modelId="{27445B08-0490-44B5-9BF6-52A8200435F2}" type="sibTrans" cxnId="{9C937C1D-A828-434A-B28D-D36276E467D8}">
      <dgm:prSet/>
      <dgm:spPr/>
      <dgm:t>
        <a:bodyPr/>
        <a:lstStyle/>
        <a:p>
          <a:endParaRPr lang="en-US"/>
        </a:p>
      </dgm:t>
    </dgm:pt>
    <dgm:pt modelId="{F3EE1439-5002-4A50-B5C1-B25B7F64B992}" type="pres">
      <dgm:prSet presAssocID="{67AEF11D-D1F5-4AD2-829F-F39F990286A1}" presName="linearFlow" presStyleCnt="0">
        <dgm:presLayoutVars>
          <dgm:dir/>
          <dgm:animLvl val="lvl"/>
          <dgm:resizeHandles val="exact"/>
        </dgm:presLayoutVars>
      </dgm:prSet>
      <dgm:spPr/>
    </dgm:pt>
    <dgm:pt modelId="{69F98905-A848-4099-9F57-57A3C1AFF21E}" type="pres">
      <dgm:prSet presAssocID="{5AD4ED85-11A0-4461-9EDD-C789AD19DD97}" presName="composite" presStyleCnt="0"/>
      <dgm:spPr/>
    </dgm:pt>
    <dgm:pt modelId="{0F91DC86-9F6C-482F-B6A8-FB6F3B06DC24}" type="pres">
      <dgm:prSet presAssocID="{5AD4ED85-11A0-4461-9EDD-C789AD19DD97}" presName="parentText" presStyleLbl="alignNode1" presStyleIdx="0" presStyleCnt="3">
        <dgm:presLayoutVars>
          <dgm:chMax val="1"/>
          <dgm:bulletEnabled val="1"/>
        </dgm:presLayoutVars>
      </dgm:prSet>
      <dgm:spPr/>
    </dgm:pt>
    <dgm:pt modelId="{418983B7-AB13-4E44-953F-1CEB80AD0CCE}" type="pres">
      <dgm:prSet presAssocID="{5AD4ED85-11A0-4461-9EDD-C789AD19DD97}" presName="descendantText" presStyleLbl="alignAcc1" presStyleIdx="0" presStyleCnt="3" custLinFactNeighborY="3945">
        <dgm:presLayoutVars>
          <dgm:bulletEnabled val="1"/>
        </dgm:presLayoutVars>
      </dgm:prSet>
      <dgm:spPr/>
    </dgm:pt>
    <dgm:pt modelId="{ADDDCC96-1439-47FA-85BA-E7D674BE5B49}" type="pres">
      <dgm:prSet presAssocID="{426255C0-D407-4426-828E-86A7929A3AC6}" presName="sp" presStyleCnt="0"/>
      <dgm:spPr/>
    </dgm:pt>
    <dgm:pt modelId="{BB7595F4-2E39-46D3-9BCD-7F1ADED740A5}" type="pres">
      <dgm:prSet presAssocID="{9219E1B8-E7E4-488F-AD83-AD127C65DDD3}" presName="composite" presStyleCnt="0"/>
      <dgm:spPr/>
    </dgm:pt>
    <dgm:pt modelId="{006BBC63-E275-4703-ABE4-748D6C6B622B}" type="pres">
      <dgm:prSet presAssocID="{9219E1B8-E7E4-488F-AD83-AD127C65DDD3}" presName="parentText" presStyleLbl="alignNode1" presStyleIdx="1" presStyleCnt="3">
        <dgm:presLayoutVars>
          <dgm:chMax val="1"/>
          <dgm:bulletEnabled val="1"/>
        </dgm:presLayoutVars>
      </dgm:prSet>
      <dgm:spPr/>
    </dgm:pt>
    <dgm:pt modelId="{FC31F123-90CD-4B60-B84B-073E7B1A8FD5}" type="pres">
      <dgm:prSet presAssocID="{9219E1B8-E7E4-488F-AD83-AD127C65DDD3}" presName="descendantText" presStyleLbl="alignAcc1" presStyleIdx="1" presStyleCnt="3">
        <dgm:presLayoutVars>
          <dgm:bulletEnabled val="1"/>
        </dgm:presLayoutVars>
      </dgm:prSet>
      <dgm:spPr/>
    </dgm:pt>
    <dgm:pt modelId="{84CFD6BF-8DCA-4581-A35F-8A92BA4B224B}" type="pres">
      <dgm:prSet presAssocID="{7A40EB05-06D0-458E-BC4F-3EDCCD33315A}" presName="sp" presStyleCnt="0"/>
      <dgm:spPr/>
    </dgm:pt>
    <dgm:pt modelId="{67566D46-B31E-41CB-9590-9C59C0DD073E}" type="pres">
      <dgm:prSet presAssocID="{B160BDCE-20D3-4170-A7B9-5512AB255B9E}" presName="composite" presStyleCnt="0"/>
      <dgm:spPr/>
    </dgm:pt>
    <dgm:pt modelId="{2D188E5D-0FD9-4440-B979-35B12C1FEAEF}" type="pres">
      <dgm:prSet presAssocID="{B160BDCE-20D3-4170-A7B9-5512AB255B9E}" presName="parentText" presStyleLbl="alignNode1" presStyleIdx="2" presStyleCnt="3">
        <dgm:presLayoutVars>
          <dgm:chMax val="1"/>
          <dgm:bulletEnabled val="1"/>
        </dgm:presLayoutVars>
      </dgm:prSet>
      <dgm:spPr/>
    </dgm:pt>
    <dgm:pt modelId="{8B973413-7FB1-4D67-AF4A-0E0FC161A413}" type="pres">
      <dgm:prSet presAssocID="{B160BDCE-20D3-4170-A7B9-5512AB255B9E}" presName="descendantText" presStyleLbl="alignAcc1" presStyleIdx="2" presStyleCnt="3" custScaleY="145933">
        <dgm:presLayoutVars>
          <dgm:bulletEnabled val="1"/>
        </dgm:presLayoutVars>
      </dgm:prSet>
      <dgm:spPr/>
    </dgm:pt>
  </dgm:ptLst>
  <dgm:cxnLst>
    <dgm:cxn modelId="{04374701-E0F6-4529-B13D-9CE2125407C7}" srcId="{5AD4ED85-11A0-4461-9EDD-C789AD19DD97}" destId="{77A4EE7F-6FE6-4F19-95BD-9DE6AC0879CE}" srcOrd="3" destOrd="0" parTransId="{9E086DB9-3C83-4DD5-9444-7878E5556ADF}" sibTransId="{2FE07DBE-1B5A-45AE-A30B-C09ED8A11937}"/>
    <dgm:cxn modelId="{8EA8C401-A74A-4B90-BFDF-94D7EB63A5E3}" type="presOf" srcId="{D5947E22-47CA-4845-B1C9-C2076F01A081}" destId="{8B973413-7FB1-4D67-AF4A-0E0FC161A413}" srcOrd="0" destOrd="0" presId="urn:microsoft.com/office/officeart/2005/8/layout/chevron2"/>
    <dgm:cxn modelId="{743E0007-DCA5-40E0-9122-AF7B0903E81B}" srcId="{B160BDCE-20D3-4170-A7B9-5512AB255B9E}" destId="{8CFE723A-D99A-4F3B-80B8-4C863C81F6AF}" srcOrd="1" destOrd="0" parTransId="{4C370944-C036-4BFA-9EE4-AFDD6080E09F}" sibTransId="{903D98D1-0767-4650-8B1A-04BCC197673F}"/>
    <dgm:cxn modelId="{E995DE07-6D5D-4408-B47A-025A7EFE6F42}" type="presOf" srcId="{E7D7A6D6-50DC-4DCE-80B8-EE115BF87C51}" destId="{FC31F123-90CD-4B60-B84B-073E7B1A8FD5}" srcOrd="0" destOrd="1" presId="urn:microsoft.com/office/officeart/2005/8/layout/chevron2"/>
    <dgm:cxn modelId="{30DD240E-5165-404A-837D-0512C514275D}" type="presOf" srcId="{22486753-D3DB-469A-BD12-A1632E3C9421}" destId="{FC31F123-90CD-4B60-B84B-073E7B1A8FD5}" srcOrd="0" destOrd="0" presId="urn:microsoft.com/office/officeart/2005/8/layout/chevron2"/>
    <dgm:cxn modelId="{9C937C1D-A828-434A-B28D-D36276E467D8}" srcId="{B160BDCE-20D3-4170-A7B9-5512AB255B9E}" destId="{C4560E3D-7FAE-44F4-B623-7B76B5379E4D}" srcOrd="2" destOrd="0" parTransId="{8B6F9AC2-595D-42FB-8101-8DD00E0224AF}" sibTransId="{27445B08-0490-44B5-9BF6-52A8200435F2}"/>
    <dgm:cxn modelId="{8EB67A23-55A0-4391-9783-2A178426E261}" type="presOf" srcId="{8CFE723A-D99A-4F3B-80B8-4C863C81F6AF}" destId="{8B973413-7FB1-4D67-AF4A-0E0FC161A413}" srcOrd="0" destOrd="1" presId="urn:microsoft.com/office/officeart/2005/8/layout/chevron2"/>
    <dgm:cxn modelId="{641F4A26-AEE2-4F64-8397-C267069AC2FF}" srcId="{5AD4ED85-11A0-4461-9EDD-C789AD19DD97}" destId="{3D7A0AB9-0E10-4190-9DEB-E68136BF0FB3}" srcOrd="0" destOrd="0" parTransId="{8DFE07A7-6C08-475C-B7EB-D096C3A185A0}" sibTransId="{57B4916A-6DE7-46C1-9DD9-6677B042D4C6}"/>
    <dgm:cxn modelId="{CACF6F37-A682-48ED-828A-CFBFA32F2D4E}" srcId="{B160BDCE-20D3-4170-A7B9-5512AB255B9E}" destId="{23013047-C192-40DF-A3BE-A39062F4CF28}" srcOrd="3" destOrd="0" parTransId="{DCE31702-6E14-4842-8E6E-B8934730155E}" sibTransId="{E99A4AA4-E66B-47BC-9D80-39457F643EC3}"/>
    <dgm:cxn modelId="{16B6045D-7AB2-4401-B4E9-BA948E90D884}" type="presOf" srcId="{3D7A0AB9-0E10-4190-9DEB-E68136BF0FB3}" destId="{418983B7-AB13-4E44-953F-1CEB80AD0CCE}" srcOrd="0" destOrd="0" presId="urn:microsoft.com/office/officeart/2005/8/layout/chevron2"/>
    <dgm:cxn modelId="{C94C0761-B2DB-4419-97C8-8D1288E76AFC}" srcId="{9219E1B8-E7E4-488F-AD83-AD127C65DDD3}" destId="{22486753-D3DB-469A-BD12-A1632E3C9421}" srcOrd="0" destOrd="0" parTransId="{95F3AC6E-0AE7-4099-9AF4-9E189E56D880}" sibTransId="{506BD876-5C99-44BF-B344-FF4D51550505}"/>
    <dgm:cxn modelId="{7C15F847-E341-4D0F-83C3-CA0487602DC4}" type="presOf" srcId="{B160BDCE-20D3-4170-A7B9-5512AB255B9E}" destId="{2D188E5D-0FD9-4440-B979-35B12C1FEAEF}" srcOrd="0" destOrd="0" presId="urn:microsoft.com/office/officeart/2005/8/layout/chevron2"/>
    <dgm:cxn modelId="{223A456A-E317-4710-83A0-A023E478C73C}" srcId="{9219E1B8-E7E4-488F-AD83-AD127C65DDD3}" destId="{76A183BA-0A5D-4150-AF9E-6E9E6A02B350}" srcOrd="2" destOrd="0" parTransId="{476BFA16-2A1E-460C-A0F6-2C880442C569}" sibTransId="{FF8C8381-D082-4FB7-A5C7-2FF4C3D5630C}"/>
    <dgm:cxn modelId="{273FAD74-D028-42E5-BA3A-910D69ED495C}" srcId="{67AEF11D-D1F5-4AD2-829F-F39F990286A1}" destId="{9219E1B8-E7E4-488F-AD83-AD127C65DDD3}" srcOrd="1" destOrd="0" parTransId="{11D55B94-40CF-48CA-94EE-B59850AECA67}" sibTransId="{7A40EB05-06D0-458E-BC4F-3EDCCD33315A}"/>
    <dgm:cxn modelId="{29259557-E681-4AC7-8860-C3A1777C43C0}" type="presOf" srcId="{9219E1B8-E7E4-488F-AD83-AD127C65DDD3}" destId="{006BBC63-E275-4703-ABE4-748D6C6B622B}" srcOrd="0" destOrd="0" presId="urn:microsoft.com/office/officeart/2005/8/layout/chevron2"/>
    <dgm:cxn modelId="{D3A0A457-E02A-4CCB-9BE2-3AB369E340E9}" type="presOf" srcId="{77A4EE7F-6FE6-4F19-95BD-9DE6AC0879CE}" destId="{418983B7-AB13-4E44-953F-1CEB80AD0CCE}" srcOrd="0" destOrd="3" presId="urn:microsoft.com/office/officeart/2005/8/layout/chevron2"/>
    <dgm:cxn modelId="{BC33D58E-79F8-4815-849F-55600BDB3EF6}" type="presOf" srcId="{76A183BA-0A5D-4150-AF9E-6E9E6A02B350}" destId="{FC31F123-90CD-4B60-B84B-073E7B1A8FD5}" srcOrd="0" destOrd="2" presId="urn:microsoft.com/office/officeart/2005/8/layout/chevron2"/>
    <dgm:cxn modelId="{BF0C66A6-3648-4AA9-89DD-1AEBFB6AE020}" srcId="{B160BDCE-20D3-4170-A7B9-5512AB255B9E}" destId="{D5947E22-47CA-4845-B1C9-C2076F01A081}" srcOrd="0" destOrd="0" parTransId="{2B46A928-7FE7-487D-8FEF-6E0B619BD9EF}" sibTransId="{7914960A-0467-4EFD-8B1A-85676E8AC36A}"/>
    <dgm:cxn modelId="{9C440DAA-72AF-4433-960B-AB4949D54AAF}" srcId="{9219E1B8-E7E4-488F-AD83-AD127C65DDD3}" destId="{E7D7A6D6-50DC-4DCE-80B8-EE115BF87C51}" srcOrd="1" destOrd="0" parTransId="{EF9F1A8F-00DC-45A4-BE31-514C77D61B3C}" sibTransId="{E1F8BF02-6A6E-4377-B320-EB27B3DC473C}"/>
    <dgm:cxn modelId="{5A13B0B7-A6A3-4341-B802-929D6D859F41}" type="presOf" srcId="{C4560E3D-7FAE-44F4-B623-7B76B5379E4D}" destId="{8B973413-7FB1-4D67-AF4A-0E0FC161A413}" srcOrd="0" destOrd="2" presId="urn:microsoft.com/office/officeart/2005/8/layout/chevron2"/>
    <dgm:cxn modelId="{8C2C37BD-6026-4D9A-B064-E953C3D16466}" srcId="{5AD4ED85-11A0-4461-9EDD-C789AD19DD97}" destId="{30796895-6E51-49BB-9BC0-F0DF14B91477}" srcOrd="2" destOrd="0" parTransId="{CEF4C287-E2E4-4460-8D70-9E28A8C1AF0C}" sibTransId="{782CC49D-AF6A-4D6F-95AD-3B57ACAE1444}"/>
    <dgm:cxn modelId="{B48E7FD3-2741-44DA-9CD0-D0B5CF6D48B0}" type="presOf" srcId="{67AEF11D-D1F5-4AD2-829F-F39F990286A1}" destId="{F3EE1439-5002-4A50-B5C1-B25B7F64B992}" srcOrd="0" destOrd="0" presId="urn:microsoft.com/office/officeart/2005/8/layout/chevron2"/>
    <dgm:cxn modelId="{23F03CE5-4197-4B8F-9CC1-54889456C1B9}" srcId="{67AEF11D-D1F5-4AD2-829F-F39F990286A1}" destId="{5AD4ED85-11A0-4461-9EDD-C789AD19DD97}" srcOrd="0" destOrd="0" parTransId="{42888CB9-A2CF-49C1-B2AF-307B09E934EA}" sibTransId="{426255C0-D407-4426-828E-86A7929A3AC6}"/>
    <dgm:cxn modelId="{AAC83FE6-4B6C-4FDE-976B-A0625C202086}" type="presOf" srcId="{23013047-C192-40DF-A3BE-A39062F4CF28}" destId="{8B973413-7FB1-4D67-AF4A-0E0FC161A413}" srcOrd="0" destOrd="3" presId="urn:microsoft.com/office/officeart/2005/8/layout/chevron2"/>
    <dgm:cxn modelId="{FCCFCCE6-BFD3-493B-B8CF-30AD3EF58100}" type="presOf" srcId="{5AD4ED85-11A0-4461-9EDD-C789AD19DD97}" destId="{0F91DC86-9F6C-482F-B6A8-FB6F3B06DC24}" srcOrd="0" destOrd="0" presId="urn:microsoft.com/office/officeart/2005/8/layout/chevron2"/>
    <dgm:cxn modelId="{C3753AEC-F232-44DF-8527-CB13BBA33877}" type="presOf" srcId="{30796895-6E51-49BB-9BC0-F0DF14B91477}" destId="{418983B7-AB13-4E44-953F-1CEB80AD0CCE}" srcOrd="0" destOrd="2" presId="urn:microsoft.com/office/officeart/2005/8/layout/chevron2"/>
    <dgm:cxn modelId="{BF04E7F6-543F-43F5-BE65-CB32D61903F8}" type="presOf" srcId="{5B4FB3C8-01C6-4069-9C3C-F351CD0F7594}" destId="{418983B7-AB13-4E44-953F-1CEB80AD0CCE}" srcOrd="0" destOrd="1" presId="urn:microsoft.com/office/officeart/2005/8/layout/chevron2"/>
    <dgm:cxn modelId="{128F59F8-B0A3-4F39-8361-F8DCA5E2C386}" srcId="{5AD4ED85-11A0-4461-9EDD-C789AD19DD97}" destId="{5B4FB3C8-01C6-4069-9C3C-F351CD0F7594}" srcOrd="1" destOrd="0" parTransId="{28D0CA27-FA2F-405A-9ED8-FEF97C95142C}" sibTransId="{0F8DC3A8-360D-4850-909F-C8ED14C4372F}"/>
    <dgm:cxn modelId="{6F98AEF8-09BE-41A2-AD70-58F881A77D3F}" srcId="{67AEF11D-D1F5-4AD2-829F-F39F990286A1}" destId="{B160BDCE-20D3-4170-A7B9-5512AB255B9E}" srcOrd="2" destOrd="0" parTransId="{5E8AC54B-58AC-4BAA-985E-97F9A7773F9F}" sibTransId="{149BAE42-261C-41E8-9610-7B40C40763E5}"/>
    <dgm:cxn modelId="{0023AAC9-9DA5-4399-9911-2BA6537C0B2D}" type="presParOf" srcId="{F3EE1439-5002-4A50-B5C1-B25B7F64B992}" destId="{69F98905-A848-4099-9F57-57A3C1AFF21E}" srcOrd="0" destOrd="0" presId="urn:microsoft.com/office/officeart/2005/8/layout/chevron2"/>
    <dgm:cxn modelId="{FC467BF9-85E3-404F-9A48-26115814992D}" type="presParOf" srcId="{69F98905-A848-4099-9F57-57A3C1AFF21E}" destId="{0F91DC86-9F6C-482F-B6A8-FB6F3B06DC24}" srcOrd="0" destOrd="0" presId="urn:microsoft.com/office/officeart/2005/8/layout/chevron2"/>
    <dgm:cxn modelId="{43FB3D8C-7F59-4136-B83E-2B513C04C1C2}" type="presParOf" srcId="{69F98905-A848-4099-9F57-57A3C1AFF21E}" destId="{418983B7-AB13-4E44-953F-1CEB80AD0CCE}" srcOrd="1" destOrd="0" presId="urn:microsoft.com/office/officeart/2005/8/layout/chevron2"/>
    <dgm:cxn modelId="{5C5D7972-4F5C-4574-9BD6-C9834BEA980E}" type="presParOf" srcId="{F3EE1439-5002-4A50-B5C1-B25B7F64B992}" destId="{ADDDCC96-1439-47FA-85BA-E7D674BE5B49}" srcOrd="1" destOrd="0" presId="urn:microsoft.com/office/officeart/2005/8/layout/chevron2"/>
    <dgm:cxn modelId="{755C1B67-FBDC-4680-A639-5F526D374756}" type="presParOf" srcId="{F3EE1439-5002-4A50-B5C1-B25B7F64B992}" destId="{BB7595F4-2E39-46D3-9BCD-7F1ADED740A5}" srcOrd="2" destOrd="0" presId="urn:microsoft.com/office/officeart/2005/8/layout/chevron2"/>
    <dgm:cxn modelId="{C7230F01-7A53-44AE-B94E-1A4F88307A69}" type="presParOf" srcId="{BB7595F4-2E39-46D3-9BCD-7F1ADED740A5}" destId="{006BBC63-E275-4703-ABE4-748D6C6B622B}" srcOrd="0" destOrd="0" presId="urn:microsoft.com/office/officeart/2005/8/layout/chevron2"/>
    <dgm:cxn modelId="{F317B99E-B9B1-4CB6-B021-A06697E5B59B}" type="presParOf" srcId="{BB7595F4-2E39-46D3-9BCD-7F1ADED740A5}" destId="{FC31F123-90CD-4B60-B84B-073E7B1A8FD5}" srcOrd="1" destOrd="0" presId="urn:microsoft.com/office/officeart/2005/8/layout/chevron2"/>
    <dgm:cxn modelId="{75D63916-A670-48E5-8BBD-3DAAFA452EE4}" type="presParOf" srcId="{F3EE1439-5002-4A50-B5C1-B25B7F64B992}" destId="{84CFD6BF-8DCA-4581-A35F-8A92BA4B224B}" srcOrd="3" destOrd="0" presId="urn:microsoft.com/office/officeart/2005/8/layout/chevron2"/>
    <dgm:cxn modelId="{9661B18F-EA74-4F65-9E85-3879DD8FAD25}" type="presParOf" srcId="{F3EE1439-5002-4A50-B5C1-B25B7F64B992}" destId="{67566D46-B31E-41CB-9590-9C59C0DD073E}" srcOrd="4" destOrd="0" presId="urn:microsoft.com/office/officeart/2005/8/layout/chevron2"/>
    <dgm:cxn modelId="{F3EA448E-F8C6-45DB-AE53-2192973F0587}" type="presParOf" srcId="{67566D46-B31E-41CB-9590-9C59C0DD073E}" destId="{2D188E5D-0FD9-4440-B979-35B12C1FEAEF}" srcOrd="0" destOrd="0" presId="urn:microsoft.com/office/officeart/2005/8/layout/chevron2"/>
    <dgm:cxn modelId="{01C15B50-F7F6-414C-A607-8A456CCD89FA}" type="presParOf" srcId="{67566D46-B31E-41CB-9590-9C59C0DD073E}" destId="{8B973413-7FB1-4D67-AF4A-0E0FC161A41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1DC86-9F6C-482F-B6A8-FB6F3B06DC24}">
      <dsp:nvSpPr>
        <dsp:cNvPr id="0" name=""/>
        <dsp:cNvSpPr/>
      </dsp:nvSpPr>
      <dsp:spPr>
        <a:xfrm rot="5400000">
          <a:off x="-238288" y="242839"/>
          <a:ext cx="1588587" cy="111201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Etape</a:t>
          </a:r>
          <a:r>
            <a:rPr lang="en-US" sz="1200" kern="1200" dirty="0"/>
            <a:t> I: Phase de </a:t>
          </a:r>
          <a:r>
            <a:rPr lang="en-US" sz="1200" kern="1200" dirty="0" err="1"/>
            <a:t>développement</a:t>
          </a:r>
          <a:endParaRPr lang="en-US" sz="1200" kern="1200" dirty="0"/>
        </a:p>
      </dsp:txBody>
      <dsp:txXfrm rot="-5400000">
        <a:off x="1" y="560557"/>
        <a:ext cx="1112011" cy="476576"/>
      </dsp:txXfrm>
    </dsp:sp>
    <dsp:sp modelId="{418983B7-AB13-4E44-953F-1CEB80AD0CCE}">
      <dsp:nvSpPr>
        <dsp:cNvPr id="0" name=""/>
        <dsp:cNvSpPr/>
      </dsp:nvSpPr>
      <dsp:spPr>
        <a:xfrm rot="5400000">
          <a:off x="4104662" y="-2947365"/>
          <a:ext cx="1032581" cy="701788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fr-FR" sz="1050" kern="1200" dirty="0">
              <a:latin typeface="+mn-lt"/>
            </a:rPr>
            <a:t>Consulter les principales agences gouvernementales pour développer l’idée de projet de </a:t>
          </a:r>
          <a:r>
            <a:rPr lang="fr-FR" sz="1050" kern="1200" dirty="0" err="1">
              <a:latin typeface="+mn-lt"/>
            </a:rPr>
            <a:t>Readiness</a:t>
          </a:r>
          <a:r>
            <a:rPr lang="fr-FR" sz="1050" kern="1200" dirty="0">
              <a:latin typeface="+mn-lt"/>
            </a:rPr>
            <a:t> </a:t>
          </a:r>
          <a:endParaRPr lang="en-US" sz="1050" kern="1200" dirty="0">
            <a:latin typeface="+mn-lt"/>
          </a:endParaRPr>
        </a:p>
        <a:p>
          <a:pPr marL="57150" lvl="1" indent="-57150" algn="l" defTabSz="466725">
            <a:lnSpc>
              <a:spcPct val="90000"/>
            </a:lnSpc>
            <a:spcBef>
              <a:spcPct val="0"/>
            </a:spcBef>
            <a:spcAft>
              <a:spcPct val="15000"/>
            </a:spcAft>
            <a:buChar char="•"/>
          </a:pPr>
          <a:r>
            <a:rPr lang="fr-FR" sz="1050" kern="1200" dirty="0">
              <a:latin typeface="+mn-lt"/>
            </a:rPr>
            <a:t>Se familiariser avec le modèle de présentation et le guide de </a:t>
          </a:r>
          <a:r>
            <a:rPr lang="fr-FR" sz="1050" kern="1200" dirty="0" err="1">
              <a:latin typeface="+mn-lt"/>
            </a:rPr>
            <a:t>Readiness</a:t>
          </a:r>
          <a:endParaRPr lang="en-US" sz="1050" kern="1200" dirty="0">
            <a:latin typeface="+mn-lt"/>
          </a:endParaRPr>
        </a:p>
        <a:p>
          <a:pPr marL="57150" lvl="1" indent="-57150" algn="l" defTabSz="466725">
            <a:lnSpc>
              <a:spcPct val="90000"/>
            </a:lnSpc>
            <a:spcBef>
              <a:spcPct val="0"/>
            </a:spcBef>
            <a:spcAft>
              <a:spcPct val="15000"/>
            </a:spcAft>
            <a:buChar char="•"/>
          </a:pPr>
          <a:r>
            <a:rPr lang="fr-FR" sz="1050" kern="1200" dirty="0">
              <a:latin typeface="+mn-lt"/>
            </a:rPr>
            <a:t>Sélectionner le partenaire de mise en œuvre  qui conviendrait le mieux aux besoins identifiés (Un partenaire de mise en œuvre peut être une entité accréditée ou une entité ayant passé le processus </a:t>
          </a:r>
          <a:r>
            <a:rPr lang="fr-FR" sz="1050" kern="1200" dirty="0">
              <a:solidFill>
                <a:srgbClr val="000000">
                  <a:hueOff val="0"/>
                  <a:satOff val="0"/>
                  <a:lumOff val="0"/>
                  <a:alphaOff val="0"/>
                </a:srgbClr>
              </a:solidFill>
              <a:latin typeface="+mn-lt"/>
              <a:ea typeface="+mn-ea"/>
              <a:cs typeface="+mn-cs"/>
            </a:rPr>
            <a:t>d’ Évaluation de la Capacité de Gestion financière (FMCA);</a:t>
          </a:r>
          <a:endParaRPr lang="en-US" sz="1050" kern="1200" dirty="0">
            <a:solidFill>
              <a:srgbClr val="000000">
                <a:hueOff val="0"/>
                <a:satOff val="0"/>
                <a:lumOff val="0"/>
                <a:alphaOff val="0"/>
              </a:srgbClr>
            </a:solidFill>
            <a:latin typeface="+mn-lt"/>
            <a:ea typeface="+mn-ea"/>
            <a:cs typeface="+mn-cs"/>
          </a:endParaRPr>
        </a:p>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mn-lt"/>
              <a:ea typeface="+mn-ea"/>
              <a:cs typeface="+mn-cs"/>
            </a:rPr>
            <a:t>Consulter les chargés régionaux de programme de </a:t>
          </a:r>
          <a:r>
            <a:rPr lang="fr-FR" sz="1050" kern="1200" dirty="0" err="1">
              <a:solidFill>
                <a:srgbClr val="000000">
                  <a:hueOff val="0"/>
                  <a:satOff val="0"/>
                  <a:lumOff val="0"/>
                  <a:alphaOff val="0"/>
                </a:srgbClr>
              </a:solidFill>
              <a:latin typeface="+mn-lt"/>
              <a:ea typeface="+mn-ea"/>
              <a:cs typeface="+mn-cs"/>
            </a:rPr>
            <a:t>Readiness</a:t>
          </a:r>
          <a:r>
            <a:rPr lang="fr-FR" sz="1000" kern="1200" dirty="0">
              <a:solidFill>
                <a:srgbClr val="000000">
                  <a:hueOff val="0"/>
                  <a:satOff val="0"/>
                  <a:lumOff val="0"/>
                  <a:alphaOff val="0"/>
                </a:srgbClr>
              </a:solidFill>
              <a:latin typeface="Corbel" panose="020B0503020204020204"/>
              <a:ea typeface="+mn-ea"/>
              <a:cs typeface="+mn-cs"/>
            </a:rPr>
            <a:t>; </a:t>
          </a:r>
          <a:endParaRPr lang="en-US" sz="1000" kern="1200" dirty="0">
            <a:solidFill>
              <a:srgbClr val="000000">
                <a:hueOff val="0"/>
                <a:satOff val="0"/>
                <a:lumOff val="0"/>
                <a:alphaOff val="0"/>
              </a:srgbClr>
            </a:solidFill>
            <a:latin typeface="Corbel" panose="020B0503020204020204"/>
            <a:ea typeface="+mn-ea"/>
            <a:cs typeface="+mn-cs"/>
          </a:endParaRPr>
        </a:p>
      </dsp:txBody>
      <dsp:txXfrm rot="-5400000">
        <a:off x="1112011" y="95692"/>
        <a:ext cx="6967478" cy="931769"/>
      </dsp:txXfrm>
    </dsp:sp>
    <dsp:sp modelId="{006BBC63-E275-4703-ABE4-748D6C6B622B}">
      <dsp:nvSpPr>
        <dsp:cNvPr id="0" name=""/>
        <dsp:cNvSpPr/>
      </dsp:nvSpPr>
      <dsp:spPr>
        <a:xfrm rot="5400000">
          <a:off x="-238288" y="1648250"/>
          <a:ext cx="1588587" cy="1112011"/>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Etape</a:t>
          </a:r>
          <a:r>
            <a:rPr lang="en-US" sz="1200" kern="1200" dirty="0"/>
            <a:t> II: Evaluation</a:t>
          </a:r>
        </a:p>
      </dsp:txBody>
      <dsp:txXfrm rot="-5400000">
        <a:off x="1" y="1965968"/>
        <a:ext cx="1112011" cy="476576"/>
      </dsp:txXfrm>
    </dsp:sp>
    <dsp:sp modelId="{FC31F123-90CD-4B60-B84B-073E7B1A8FD5}">
      <dsp:nvSpPr>
        <dsp:cNvPr id="0" name=""/>
        <dsp:cNvSpPr/>
      </dsp:nvSpPr>
      <dsp:spPr>
        <a:xfrm rot="5400000">
          <a:off x="4104662" y="-1582689"/>
          <a:ext cx="1032581" cy="701788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Corbel" panose="020B0503020204020204"/>
              <a:ea typeface="+mn-ea"/>
              <a:cs typeface="+mn-cs"/>
            </a:rPr>
            <a:t>Les chargés régionaux de programme de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fournissent au besoins des conseils aux AND et aux partenaires de mise en œuvre sur l’élaboration des propositions afin de s’assurer de la prise en compte des exigences et politiques du FVC ainsi que le partage d’expérience sur les bonnes pratiques;</a:t>
          </a:r>
          <a:endParaRPr lang="en-US" sz="1050" kern="1200" dirty="0">
            <a:solidFill>
              <a:srgbClr val="000000">
                <a:hueOff val="0"/>
                <a:satOff val="0"/>
                <a:lumOff val="0"/>
                <a:alphaOff val="0"/>
              </a:srgbClr>
            </a:solidFill>
            <a:latin typeface="Corbel" panose="020B0503020204020204"/>
            <a:ea typeface="+mn-ea"/>
            <a:cs typeface="+mn-cs"/>
          </a:endParaRPr>
        </a:p>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Corbel" panose="020B0503020204020204"/>
              <a:ea typeface="+mn-ea"/>
              <a:cs typeface="+mn-cs"/>
            </a:rPr>
            <a:t>  Les chargés régionaux de programme de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font passer les propositions dont la qualité est jugée satisfaisante à la phase d’évaluation et d’examen interdivisionnel;</a:t>
          </a:r>
          <a:endParaRPr lang="en-US" sz="1050" kern="1200" dirty="0">
            <a:solidFill>
              <a:srgbClr val="000000">
                <a:hueOff val="0"/>
                <a:satOff val="0"/>
                <a:lumOff val="0"/>
                <a:alphaOff val="0"/>
              </a:srgbClr>
            </a:solidFill>
            <a:latin typeface="Corbel" panose="020B0503020204020204"/>
            <a:ea typeface="+mn-ea"/>
            <a:cs typeface="+mn-cs"/>
          </a:endParaRPr>
        </a:p>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Corbel" panose="020B0503020204020204"/>
              <a:ea typeface="+mn-ea"/>
              <a:cs typeface="+mn-cs"/>
            </a:rPr>
            <a:t>La proposition n’est soumise au Groupe de travail sur la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pour endossement qu’une fois les réponses aux commentaires faits durant la phase d’examen interdivisionnel jugées satisfaisantes</a:t>
          </a:r>
          <a:endParaRPr lang="en-US" sz="1050" kern="1200" dirty="0">
            <a:solidFill>
              <a:srgbClr val="000000">
                <a:hueOff val="0"/>
                <a:satOff val="0"/>
                <a:lumOff val="0"/>
                <a:alphaOff val="0"/>
              </a:srgbClr>
            </a:solidFill>
            <a:latin typeface="Corbel" panose="020B0503020204020204"/>
            <a:ea typeface="+mn-ea"/>
            <a:cs typeface="+mn-cs"/>
          </a:endParaRPr>
        </a:p>
      </dsp:txBody>
      <dsp:txXfrm rot="-5400000">
        <a:off x="1112011" y="1460368"/>
        <a:ext cx="6967478" cy="931769"/>
      </dsp:txXfrm>
    </dsp:sp>
    <dsp:sp modelId="{2D188E5D-0FD9-4440-B979-35B12C1FEAEF}">
      <dsp:nvSpPr>
        <dsp:cNvPr id="0" name=""/>
        <dsp:cNvSpPr/>
      </dsp:nvSpPr>
      <dsp:spPr>
        <a:xfrm rot="5400000">
          <a:off x="-238288" y="3290809"/>
          <a:ext cx="1588587" cy="1112011"/>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Etape</a:t>
          </a:r>
          <a:r>
            <a:rPr lang="en-US" sz="1200" kern="1200" dirty="0"/>
            <a:t> III: Approbation</a:t>
          </a:r>
        </a:p>
      </dsp:txBody>
      <dsp:txXfrm rot="-5400000">
        <a:off x="1" y="3608527"/>
        <a:ext cx="1112011" cy="476576"/>
      </dsp:txXfrm>
    </dsp:sp>
    <dsp:sp modelId="{8B973413-7FB1-4D67-AF4A-0E0FC161A413}">
      <dsp:nvSpPr>
        <dsp:cNvPr id="0" name=""/>
        <dsp:cNvSpPr/>
      </dsp:nvSpPr>
      <dsp:spPr>
        <a:xfrm rot="5400000">
          <a:off x="3867514" y="59870"/>
          <a:ext cx="1506877" cy="701788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Corbel" panose="020B0503020204020204"/>
              <a:ea typeface="+mn-ea"/>
              <a:cs typeface="+mn-cs"/>
            </a:rPr>
            <a:t>Le Groupe de travail sur la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peut endosser ou non les propositions présentées: dans la plus part des cas, les propositions présentées à ce groupe sont endossées et les chargés régionaux de programme de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travaillent avec les AND et les DP pour satisfaire les conditions qui découleraient de la réunion de ce groupe;</a:t>
          </a:r>
          <a:endParaRPr lang="en-US" sz="1050" kern="1200" dirty="0">
            <a:solidFill>
              <a:srgbClr val="000000">
                <a:hueOff val="0"/>
                <a:satOff val="0"/>
                <a:lumOff val="0"/>
                <a:alphaOff val="0"/>
              </a:srgbClr>
            </a:solidFill>
            <a:latin typeface="Corbel" panose="020B0503020204020204"/>
            <a:ea typeface="+mn-ea"/>
            <a:cs typeface="+mn-cs"/>
          </a:endParaRPr>
        </a:p>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Corbel" panose="020B0503020204020204"/>
              <a:ea typeface="+mn-ea"/>
              <a:cs typeface="+mn-cs"/>
            </a:rPr>
            <a:t>Une fois les conditions levées, la proposition est envoyée au Directeur Exécutif Adjoint qui a l’autorité d’approbation des propositions de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a:t>
          </a:r>
          <a:endParaRPr lang="en-US" sz="1050" kern="1200" dirty="0">
            <a:solidFill>
              <a:srgbClr val="000000">
                <a:hueOff val="0"/>
                <a:satOff val="0"/>
                <a:lumOff val="0"/>
                <a:alphaOff val="0"/>
              </a:srgbClr>
            </a:solidFill>
            <a:latin typeface="Corbel" panose="020B0503020204020204"/>
            <a:ea typeface="+mn-ea"/>
            <a:cs typeface="+mn-cs"/>
          </a:endParaRPr>
        </a:p>
        <a:p>
          <a:pPr marL="57150" lvl="1" indent="-57150" algn="l" defTabSz="466725">
            <a:lnSpc>
              <a:spcPct val="90000"/>
            </a:lnSpc>
            <a:spcBef>
              <a:spcPct val="0"/>
            </a:spcBef>
            <a:spcAft>
              <a:spcPct val="15000"/>
            </a:spcAft>
            <a:buChar char="•"/>
          </a:pPr>
          <a:r>
            <a:rPr lang="fr-FR" sz="1050" kern="1200" dirty="0">
              <a:solidFill>
                <a:srgbClr val="000000">
                  <a:hueOff val="0"/>
                  <a:satOff val="0"/>
                  <a:lumOff val="0"/>
                  <a:alphaOff val="0"/>
                </a:srgbClr>
              </a:solidFill>
              <a:latin typeface="Corbel" panose="020B0503020204020204"/>
              <a:ea typeface="+mn-ea"/>
              <a:cs typeface="+mn-cs"/>
            </a:rPr>
            <a:t>Après approbation, le FVC notifie l’AND et le DP et passe à la gestion des aspects contractuels et de mise en œuvre de la subvention de </a:t>
          </a:r>
          <a:r>
            <a:rPr lang="fr-FR" sz="1050" kern="1200" dirty="0" err="1">
              <a:solidFill>
                <a:srgbClr val="000000">
                  <a:hueOff val="0"/>
                  <a:satOff val="0"/>
                  <a:lumOff val="0"/>
                  <a:alphaOff val="0"/>
                </a:srgbClr>
              </a:solidFill>
              <a:latin typeface="Corbel" panose="020B0503020204020204"/>
              <a:ea typeface="+mn-ea"/>
              <a:cs typeface="+mn-cs"/>
            </a:rPr>
            <a:t>Readiness</a:t>
          </a:r>
          <a:r>
            <a:rPr lang="fr-FR" sz="1050" kern="1200" dirty="0">
              <a:solidFill>
                <a:srgbClr val="000000">
                  <a:hueOff val="0"/>
                  <a:satOff val="0"/>
                  <a:lumOff val="0"/>
                  <a:alphaOff val="0"/>
                </a:srgbClr>
              </a:solidFill>
              <a:latin typeface="Corbel" panose="020B0503020204020204"/>
              <a:ea typeface="+mn-ea"/>
              <a:cs typeface="+mn-cs"/>
            </a:rPr>
            <a:t>  avec son équipe ou transfère cette partie à une autre entité externe- Le Bureau des Nations unies pour les services d'appui aux projets (UNOPS)</a:t>
          </a:r>
          <a:endParaRPr lang="en-US" sz="1050" kern="1200" dirty="0">
            <a:solidFill>
              <a:srgbClr val="000000">
                <a:hueOff val="0"/>
                <a:satOff val="0"/>
                <a:lumOff val="0"/>
                <a:alphaOff val="0"/>
              </a:srgbClr>
            </a:solidFill>
            <a:latin typeface="Corbel" panose="020B0503020204020204"/>
            <a:ea typeface="+mn-ea"/>
            <a:cs typeface="+mn-cs"/>
          </a:endParaRPr>
        </a:p>
        <a:p>
          <a:pPr marL="57150" lvl="1" indent="0" algn="l" defTabSz="355600">
            <a:lnSpc>
              <a:spcPct val="90000"/>
            </a:lnSpc>
            <a:spcBef>
              <a:spcPct val="0"/>
            </a:spcBef>
            <a:spcAft>
              <a:spcPct val="15000"/>
            </a:spcAft>
            <a:buChar char="•"/>
          </a:pPr>
          <a:endParaRPr lang="en-US" sz="800" kern="1200" dirty="0"/>
        </a:p>
      </dsp:txBody>
      <dsp:txXfrm rot="-5400000">
        <a:off x="1112011" y="2888933"/>
        <a:ext cx="6944324" cy="13597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8475"/>
          </a:xfrm>
          <a:prstGeom prst="rect">
            <a:avLst/>
          </a:prstGeom>
        </p:spPr>
        <p:txBody>
          <a:bodyPr vert="horz" lIns="91440" tIns="45720" rIns="91440" bIns="45720" rtlCol="0"/>
          <a:lstStyle>
            <a:lvl1pPr algn="r">
              <a:defRPr sz="1200"/>
            </a:lvl1pPr>
          </a:lstStyle>
          <a:p>
            <a:fld id="{66F575FD-A195-4193-BC0B-5D260CE01D17}" type="datetimeFigureOut">
              <a:rPr lang="en-US" smtClean="0"/>
              <a:t>6/17/2020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7EFB32B0-B4F7-424C-A07B-4B15E4FCBA4C}" type="slidenum">
              <a:rPr lang="en-US" smtClean="0"/>
              <a:t>‹#›</a:t>
            </a:fld>
            <a:endParaRPr lang="en-US"/>
          </a:p>
        </p:txBody>
      </p:sp>
    </p:spTree>
    <p:extLst>
      <p:ext uri="{BB962C8B-B14F-4D97-AF65-F5344CB8AC3E}">
        <p14:creationId xmlns:p14="http://schemas.microsoft.com/office/powerpoint/2010/main" val="318802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400" rtl="0" eaLnBrk="1" latinLnBrk="0" hangingPunct="1">
              <a:buFont typeface="Arial" panose="020B0604020202020204" pitchFamily="34" charset="0"/>
              <a:buChar char="•"/>
            </a:pP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EFB32B0-B4F7-424C-A07B-4B15E4FCBA4C}" type="slidenum">
              <a:rPr lang="en-US" smtClean="0"/>
              <a:t>1</a:t>
            </a:fld>
            <a:endParaRPr lang="en-US"/>
          </a:p>
        </p:txBody>
      </p:sp>
    </p:spTree>
    <p:extLst>
      <p:ext uri="{BB962C8B-B14F-4D97-AF65-F5344CB8AC3E}">
        <p14:creationId xmlns:p14="http://schemas.microsoft.com/office/powerpoint/2010/main" val="334126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C65B4-1554-45BE-8172-5D843341A5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55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i="0" kern="1200" dirty="0">
                <a:solidFill>
                  <a:schemeClr val="tx1"/>
                </a:solidFill>
                <a:effectLst/>
                <a:latin typeface="+mn-lt"/>
                <a:ea typeface="+mn-ea"/>
                <a:cs typeface="+mn-cs"/>
              </a:rPr>
              <a:t>CDN: </a:t>
            </a:r>
            <a:r>
              <a:rPr lang="en-US" sz="1200" b="0" i="0" kern="1200" dirty="0">
                <a:solidFill>
                  <a:schemeClr val="tx1"/>
                </a:solidFill>
                <a:effectLst/>
                <a:latin typeface="+mn-lt"/>
                <a:ea typeface="+mn-ea"/>
                <a:cs typeface="+mn-cs"/>
              </a:rPr>
              <a:t>Contributions </a:t>
            </a:r>
            <a:r>
              <a:rPr lang="en-US" sz="1200" b="0" i="0" kern="1200" dirty="0" err="1">
                <a:solidFill>
                  <a:schemeClr val="tx1"/>
                </a:solidFill>
                <a:effectLst/>
                <a:latin typeface="+mn-lt"/>
                <a:ea typeface="+mn-ea"/>
                <a:cs typeface="+mn-cs"/>
              </a:rPr>
              <a:t>déterminées</a:t>
            </a:r>
            <a:r>
              <a:rPr lang="en-US" sz="1200" b="0" i="0" kern="1200" dirty="0">
                <a:solidFill>
                  <a:schemeClr val="tx1"/>
                </a:solidFill>
                <a:effectLst/>
                <a:latin typeface="+mn-lt"/>
                <a:ea typeface="+mn-ea"/>
                <a:cs typeface="+mn-cs"/>
              </a:rPr>
              <a:t> au </a:t>
            </a:r>
            <a:r>
              <a:rPr lang="en-US" sz="1200" b="0" i="0" kern="1200" dirty="0" err="1">
                <a:solidFill>
                  <a:schemeClr val="tx1"/>
                </a:solidFill>
                <a:effectLst/>
                <a:latin typeface="+mn-lt"/>
                <a:ea typeface="+mn-ea"/>
                <a:cs typeface="+mn-cs"/>
              </a:rPr>
              <a:t>niveau</a:t>
            </a:r>
            <a:r>
              <a:rPr lang="en-US" sz="1200" b="0" i="0" kern="1200" dirty="0">
                <a:solidFill>
                  <a:schemeClr val="tx1"/>
                </a:solidFill>
                <a:effectLst/>
                <a:latin typeface="+mn-lt"/>
                <a:ea typeface="+mn-ea"/>
                <a:cs typeface="+mn-cs"/>
              </a:rPr>
              <a:t> national</a:t>
            </a:r>
          </a:p>
          <a:p>
            <a:pPr marL="0" indent="0">
              <a:buFont typeface="+mj-lt"/>
              <a:buNone/>
            </a:pPr>
            <a:r>
              <a:rPr lang="en-US" sz="1200" b="1" i="0" kern="1200" dirty="0">
                <a:solidFill>
                  <a:schemeClr val="tx1"/>
                </a:solidFill>
                <a:effectLst/>
                <a:latin typeface="+mn-lt"/>
                <a:ea typeface="+mn-ea"/>
                <a:cs typeface="+mn-cs"/>
              </a:rPr>
              <a:t>PNA: </a:t>
            </a:r>
            <a:r>
              <a:rPr lang="en-US" sz="1200" b="0" i="0" kern="1200" dirty="0">
                <a:solidFill>
                  <a:schemeClr val="tx1"/>
                </a:solidFill>
                <a:effectLst/>
                <a:latin typeface="+mn-lt"/>
                <a:ea typeface="+mn-ea"/>
                <a:cs typeface="+mn-cs"/>
              </a:rPr>
              <a:t>Plan national </a:t>
            </a:r>
            <a:r>
              <a:rPr lang="en-US" sz="1200" b="0" i="0" kern="1200" dirty="0" err="1">
                <a:solidFill>
                  <a:schemeClr val="tx1"/>
                </a:solidFill>
                <a:effectLst/>
                <a:latin typeface="+mn-lt"/>
                <a:ea typeface="+mn-ea"/>
                <a:cs typeface="+mn-cs"/>
              </a:rPr>
              <a:t>d’adaptation</a:t>
            </a:r>
            <a:endParaRPr lang="en-US" sz="1200" b="0" i="0" kern="1200" dirty="0">
              <a:solidFill>
                <a:schemeClr val="tx1"/>
              </a:solidFill>
              <a:effectLst/>
              <a:latin typeface="+mn-lt"/>
              <a:ea typeface="+mn-ea"/>
              <a:cs typeface="+mn-cs"/>
            </a:endParaRPr>
          </a:p>
          <a:p>
            <a:pPr marL="0" indent="0">
              <a:buFont typeface="+mj-lt"/>
              <a:buNone/>
            </a:pPr>
            <a:r>
              <a:rPr lang="en-US" sz="1200" b="1" i="0" kern="1200" dirty="0">
                <a:solidFill>
                  <a:schemeClr val="tx1"/>
                </a:solidFill>
                <a:effectLst/>
                <a:latin typeface="+mn-lt"/>
                <a:ea typeface="+mn-ea"/>
                <a:cs typeface="+mn-cs"/>
              </a:rPr>
              <a:t>LEDS</a:t>
            </a:r>
            <a:r>
              <a:rPr lang="en-US" sz="1200" b="0" i="0" kern="1200" dirty="0">
                <a:solidFill>
                  <a:schemeClr val="tx1"/>
                </a:solidFill>
                <a:effectLst/>
                <a:latin typeface="+mn-lt"/>
                <a:ea typeface="+mn-ea"/>
                <a:cs typeface="+mn-cs"/>
              </a:rPr>
              <a:t> – Low emissions development strategies: </a:t>
            </a:r>
            <a:r>
              <a:rPr lang="en-US" sz="1200" b="0" i="0" kern="1200" dirty="0" err="1">
                <a:solidFill>
                  <a:schemeClr val="tx1"/>
                </a:solidFill>
                <a:effectLst/>
                <a:latin typeface="+mn-lt"/>
                <a:ea typeface="+mn-ea"/>
                <a:cs typeface="+mn-cs"/>
              </a:rPr>
              <a:t>Stratégies</a:t>
            </a:r>
            <a:r>
              <a:rPr lang="en-US" sz="1200" b="0" i="0" kern="1200" dirty="0">
                <a:solidFill>
                  <a:schemeClr val="tx1"/>
                </a:solidFill>
                <a:effectLst/>
                <a:latin typeface="+mn-lt"/>
                <a:ea typeface="+mn-ea"/>
                <a:cs typeface="+mn-cs"/>
              </a:rPr>
              <a:t> pour un </a:t>
            </a:r>
            <a:r>
              <a:rPr lang="en-US" sz="1200" b="0" i="0" kern="1200" dirty="0" err="1">
                <a:solidFill>
                  <a:schemeClr val="tx1"/>
                </a:solidFill>
                <a:effectLst/>
                <a:latin typeface="+mn-lt"/>
                <a:ea typeface="+mn-ea"/>
                <a:cs typeface="+mn-cs"/>
              </a:rPr>
              <a:t>développement</a:t>
            </a:r>
            <a:r>
              <a:rPr lang="en-US" sz="1200" b="0" i="0" kern="1200" dirty="0">
                <a:solidFill>
                  <a:schemeClr val="tx1"/>
                </a:solidFill>
                <a:effectLst/>
                <a:latin typeface="+mn-lt"/>
                <a:ea typeface="+mn-ea"/>
                <a:cs typeface="+mn-cs"/>
              </a:rPr>
              <a:t> à </a:t>
            </a:r>
            <a:r>
              <a:rPr lang="en-US" sz="1200" b="0" i="0" kern="1200" dirty="0" err="1">
                <a:solidFill>
                  <a:schemeClr val="tx1"/>
                </a:solidFill>
                <a:effectLst/>
                <a:latin typeface="+mn-lt"/>
                <a:ea typeface="+mn-ea"/>
                <a:cs typeface="+mn-cs"/>
              </a:rPr>
              <a:t>faibles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émissions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gaz</a:t>
            </a:r>
            <a:r>
              <a:rPr lang="en-US" sz="1200" b="0" i="0" kern="1200" dirty="0">
                <a:solidFill>
                  <a:schemeClr val="tx1"/>
                </a:solidFill>
                <a:effectLst/>
                <a:latin typeface="+mn-lt"/>
                <a:ea typeface="+mn-ea"/>
                <a:cs typeface="+mn-cs"/>
              </a:rPr>
              <a:t> à </a:t>
            </a:r>
            <a:r>
              <a:rPr lang="en-US" sz="1200" b="0" i="0" kern="1200" dirty="0" err="1">
                <a:solidFill>
                  <a:schemeClr val="tx1"/>
                </a:solidFill>
                <a:effectLst/>
                <a:latin typeface="+mn-lt"/>
                <a:ea typeface="+mn-ea"/>
                <a:cs typeface="+mn-cs"/>
              </a:rPr>
              <a:t>effet</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serre</a:t>
            </a:r>
            <a:endParaRPr lang="en-US" sz="1200" b="0" i="0" kern="1200" dirty="0">
              <a:solidFill>
                <a:schemeClr val="tx1"/>
              </a:solidFill>
              <a:effectLst/>
              <a:latin typeface="+mn-lt"/>
              <a:ea typeface="+mn-ea"/>
              <a:cs typeface="+mn-cs"/>
            </a:endParaRPr>
          </a:p>
          <a:p>
            <a:pPr marL="0" indent="0">
              <a:buFont typeface="+mj-lt"/>
              <a:buNone/>
            </a:pPr>
            <a:r>
              <a:rPr lang="en-US" sz="1200" b="0" i="0" kern="1200" dirty="0">
                <a:solidFill>
                  <a:schemeClr val="tx1"/>
                </a:solidFill>
                <a:effectLst/>
                <a:latin typeface="+mn-lt"/>
                <a:ea typeface="+mn-ea"/>
                <a:cs typeface="+mn-cs"/>
              </a:rPr>
              <a:t>PPF:  </a:t>
            </a:r>
            <a:r>
              <a:rPr lang="fr-FR" sz="1200" b="0" i="0" kern="1200" dirty="0">
                <a:solidFill>
                  <a:schemeClr val="tx1"/>
                </a:solidFill>
                <a:effectLst/>
                <a:latin typeface="+mn-lt"/>
                <a:ea typeface="+mn-ea"/>
                <a:cs typeface="+mn-cs"/>
              </a:rPr>
              <a:t>Mécanisme de financement de la préparation de projets (MFPP/PPF)</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EFB32B0-B4F7-424C-A07B-4B15E4FCBA4C}" type="slidenum">
              <a:rPr lang="en-US" smtClean="0"/>
              <a:t>3</a:t>
            </a:fld>
            <a:endParaRPr lang="en-US"/>
          </a:p>
        </p:txBody>
      </p:sp>
    </p:spTree>
    <p:extLst>
      <p:ext uri="{BB962C8B-B14F-4D97-AF65-F5344CB8AC3E}">
        <p14:creationId xmlns:p14="http://schemas.microsoft.com/office/powerpoint/2010/main" val="140053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138 countries</a:t>
            </a:r>
          </a:p>
        </p:txBody>
      </p:sp>
      <p:sp>
        <p:nvSpPr>
          <p:cNvPr id="4" name="Slide Number Placeholder 3"/>
          <p:cNvSpPr>
            <a:spLocks noGrp="1"/>
          </p:cNvSpPr>
          <p:nvPr>
            <p:ph type="sldNum" sz="quarter" idx="5"/>
          </p:nvPr>
        </p:nvSpPr>
        <p:spPr/>
        <p:txBody>
          <a:bodyPr/>
          <a:lstStyle/>
          <a:p>
            <a:fld id="{7EFB32B0-B4F7-424C-A07B-4B15E4FCBA4C}" type="slidenum">
              <a:rPr lang="en-US" smtClean="0"/>
              <a:t>4</a:t>
            </a:fld>
            <a:endParaRPr lang="en-US"/>
          </a:p>
        </p:txBody>
      </p:sp>
    </p:spTree>
    <p:extLst>
      <p:ext uri="{BB962C8B-B14F-4D97-AF65-F5344CB8AC3E}">
        <p14:creationId xmlns:p14="http://schemas.microsoft.com/office/powerpoint/2010/main" val="403321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EFB32B0-B4F7-424C-A07B-4B15E4FCBA4C}" type="slidenum">
              <a:rPr lang="en-US" smtClean="0"/>
              <a:t>7</a:t>
            </a:fld>
            <a:endParaRPr lang="en-US"/>
          </a:p>
        </p:txBody>
      </p:sp>
    </p:spTree>
    <p:extLst>
      <p:ext uri="{BB962C8B-B14F-4D97-AF65-F5344CB8AC3E}">
        <p14:creationId xmlns:p14="http://schemas.microsoft.com/office/powerpoint/2010/main" val="331533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FB32B0-B4F7-424C-A07B-4B15E4FCBA4C}" type="slidenum">
              <a:rPr lang="en-US" smtClean="0"/>
              <a:t>10</a:t>
            </a:fld>
            <a:endParaRPr lang="en-US"/>
          </a:p>
        </p:txBody>
      </p:sp>
    </p:spTree>
    <p:extLst>
      <p:ext uri="{BB962C8B-B14F-4D97-AF65-F5344CB8AC3E}">
        <p14:creationId xmlns:p14="http://schemas.microsoft.com/office/powerpoint/2010/main" val="358361333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A picture containing businesscard&#10;&#10;Description generated with very high confidence">
            <a:extLst>
              <a:ext uri="{FF2B5EF4-FFF2-40B4-BE49-F238E27FC236}">
                <a16:creationId xmlns:a16="http://schemas.microsoft.com/office/drawing/2014/main" id="{1662DEA0-3963-4CB2-A695-BEB0613091C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l="1189" t="10699" b="10699"/>
          <a:stretch/>
        </p:blipFill>
        <p:spPr>
          <a:xfrm flipH="1">
            <a:off x="-43543" y="-44533"/>
            <a:ext cx="12279086" cy="6947065"/>
          </a:xfrm>
          <a:prstGeom prst="rect">
            <a:avLst/>
          </a:prstGeom>
        </p:spPr>
      </p:pic>
      <p:pic>
        <p:nvPicPr>
          <p:cNvPr id="3" name="Picture 2" descr="GCFblgrnLogoRGB.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84694" y="839638"/>
            <a:ext cx="3037219" cy="2148671"/>
          </a:xfrm>
          <a:prstGeom prst="rect">
            <a:avLst/>
          </a:prstGeom>
        </p:spPr>
      </p:pic>
      <p:sp>
        <p:nvSpPr>
          <p:cNvPr id="6" name="Subtitle 2"/>
          <p:cNvSpPr txBox="1">
            <a:spLocks/>
          </p:cNvSpPr>
          <p:nvPr/>
        </p:nvSpPr>
        <p:spPr>
          <a:xfrm>
            <a:off x="2363433" y="2549331"/>
            <a:ext cx="9502144" cy="4025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endParaRPr lang="en-US" sz="2000">
              <a:solidFill>
                <a:prstClr val="black"/>
              </a:solidFill>
              <a:latin typeface="Corbel"/>
              <a:cs typeface="Corbel"/>
            </a:endParaRPr>
          </a:p>
        </p:txBody>
      </p:sp>
      <p:sp>
        <p:nvSpPr>
          <p:cNvPr id="5" name="Text Placeholder 4">
            <a:extLst>
              <a:ext uri="{FF2B5EF4-FFF2-40B4-BE49-F238E27FC236}">
                <a16:creationId xmlns:a16="http://schemas.microsoft.com/office/drawing/2014/main" id="{C32BFA77-D270-9B4D-B1E0-3B53EA7A0EE2}"/>
              </a:ext>
            </a:extLst>
          </p:cNvPr>
          <p:cNvSpPr>
            <a:spLocks noGrp="1"/>
          </p:cNvSpPr>
          <p:nvPr>
            <p:ph type="body" sz="quarter" idx="12" hasCustomPrompt="1"/>
          </p:nvPr>
        </p:nvSpPr>
        <p:spPr>
          <a:xfrm>
            <a:off x="909491" y="2377196"/>
            <a:ext cx="7199596" cy="574675"/>
          </a:xfrm>
          <a:prstGeom prst="rect">
            <a:avLst/>
          </a:prstGeom>
        </p:spPr>
        <p:txBody>
          <a:bodyPr anchor="ctr"/>
          <a:lstStyle>
            <a:lvl1pPr marL="0" indent="0">
              <a:buNone/>
              <a:defRPr sz="2400" b="1">
                <a:solidFill>
                  <a:schemeClr val="tx1">
                    <a:lumMod val="50000"/>
                    <a:lumOff val="50000"/>
                  </a:schemeClr>
                </a:solidFill>
              </a:defRPr>
            </a:lvl1pPr>
          </a:lstStyle>
          <a:p>
            <a:pPr lvl="0"/>
            <a:r>
              <a:rPr lang="en-US"/>
              <a:t>Name of Presenter / Title / Division</a:t>
            </a:r>
          </a:p>
        </p:txBody>
      </p:sp>
      <p:sp>
        <p:nvSpPr>
          <p:cNvPr id="11" name="Text Placeholder 4">
            <a:extLst>
              <a:ext uri="{FF2B5EF4-FFF2-40B4-BE49-F238E27FC236}">
                <a16:creationId xmlns:a16="http://schemas.microsoft.com/office/drawing/2014/main" id="{A24366EC-5B50-5645-B59E-191F562FDEDF}"/>
              </a:ext>
            </a:extLst>
          </p:cNvPr>
          <p:cNvSpPr>
            <a:spLocks noGrp="1"/>
          </p:cNvSpPr>
          <p:nvPr>
            <p:ph type="body" sz="quarter" idx="13" hasCustomPrompt="1"/>
          </p:nvPr>
        </p:nvSpPr>
        <p:spPr>
          <a:xfrm>
            <a:off x="909491" y="3190072"/>
            <a:ext cx="7199596" cy="955208"/>
          </a:xfrm>
          <a:prstGeom prst="rect">
            <a:avLst/>
          </a:prstGeom>
        </p:spPr>
        <p:txBody>
          <a:bodyPr anchor="t">
            <a:noAutofit/>
          </a:bodyPr>
          <a:lstStyle>
            <a:lvl1pPr marL="0" indent="0">
              <a:spcBef>
                <a:spcPts val="0"/>
              </a:spcBef>
              <a:spcAft>
                <a:spcPts val="600"/>
              </a:spcAft>
              <a:buNone/>
              <a:defRPr sz="2400" b="0">
                <a:solidFill>
                  <a:schemeClr val="tx1">
                    <a:lumMod val="50000"/>
                    <a:lumOff val="50000"/>
                  </a:schemeClr>
                </a:solidFill>
              </a:defRPr>
            </a:lvl1pPr>
          </a:lstStyle>
          <a:p>
            <a:pPr lvl="0"/>
            <a:r>
              <a:rPr lang="en-US"/>
              <a:t>Event name</a:t>
            </a:r>
          </a:p>
          <a:p>
            <a:pPr lvl="0"/>
            <a:r>
              <a:rPr lang="en-US"/>
              <a:t>Month Year  |  Venue / Location</a:t>
            </a:r>
          </a:p>
        </p:txBody>
      </p:sp>
      <p:sp>
        <p:nvSpPr>
          <p:cNvPr id="12" name="Title 1">
            <a:extLst>
              <a:ext uri="{FF2B5EF4-FFF2-40B4-BE49-F238E27FC236}">
                <a16:creationId xmlns:a16="http://schemas.microsoft.com/office/drawing/2014/main" id="{11B03CEF-0D05-1A4B-A882-012935EF38EB}"/>
              </a:ext>
            </a:extLst>
          </p:cNvPr>
          <p:cNvSpPr>
            <a:spLocks noGrp="1"/>
          </p:cNvSpPr>
          <p:nvPr>
            <p:ph type="title" hasCustomPrompt="1"/>
          </p:nvPr>
        </p:nvSpPr>
        <p:spPr>
          <a:xfrm>
            <a:off x="909491" y="781682"/>
            <a:ext cx="7199596" cy="1325563"/>
          </a:xfrm>
          <a:prstGeom prst="rect">
            <a:avLst/>
          </a:prstGeom>
        </p:spPr>
        <p:txBody>
          <a:bodyPr>
            <a:noAutofit/>
          </a:bodyPr>
          <a:lstStyle>
            <a:lvl1pPr>
              <a:defRPr sz="4800" cap="all" baseline="0"/>
            </a:lvl1pPr>
          </a:lstStyle>
          <a:p>
            <a:r>
              <a:rPr lang="en-US"/>
              <a:t>Title of presentation</a:t>
            </a:r>
          </a:p>
        </p:txBody>
      </p:sp>
    </p:spTree>
    <p:extLst>
      <p:ext uri="{BB962C8B-B14F-4D97-AF65-F5344CB8AC3E}">
        <p14:creationId xmlns:p14="http://schemas.microsoft.com/office/powerpoint/2010/main" val="378557204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12735" y="472226"/>
            <a:ext cx="8858565" cy="566632"/>
          </a:xfrm>
          <a:prstGeom prst="rect">
            <a:avLst/>
          </a:prstGeom>
        </p:spPr>
        <p:txBody>
          <a:bodyPr vert="horz" anchor="ctr"/>
          <a:lstStyle>
            <a:lvl1pPr algn="r">
              <a:defRPr sz="3200" b="1" i="0">
                <a:solidFill>
                  <a:schemeClr val="bg1"/>
                </a:solidFill>
                <a:latin typeface="Museo Sans 700" panose="02000000000000000000" pitchFamily="50" charset="0"/>
                <a:cs typeface="Museo Sans 700" panose="02000000000000000000" pitchFamily="50" charset="0"/>
              </a:defRPr>
            </a:lvl1pPr>
          </a:lstStyle>
          <a:p>
            <a:r>
              <a:rPr lang="en-CA"/>
              <a:t>Title of Slide</a:t>
            </a:r>
            <a:endParaRPr lang="en-US"/>
          </a:p>
        </p:txBody>
      </p:sp>
      <p:sp>
        <p:nvSpPr>
          <p:cNvPr id="5" name="Text Placeholder 4"/>
          <p:cNvSpPr>
            <a:spLocks noGrp="1"/>
          </p:cNvSpPr>
          <p:nvPr>
            <p:ph type="body" sz="quarter" idx="10" hasCustomPrompt="1"/>
          </p:nvPr>
        </p:nvSpPr>
        <p:spPr>
          <a:xfrm>
            <a:off x="1096433" y="2127250"/>
            <a:ext cx="10033000" cy="3944938"/>
          </a:xfrm>
          <a:prstGeom prst="rect">
            <a:avLst/>
          </a:prstGeom>
        </p:spPr>
        <p:txBody>
          <a:bodyPr vert="horz"/>
          <a:lstStyle>
            <a:lvl1pPr marL="0" indent="0">
              <a:buNone/>
              <a:defRPr sz="2800">
                <a:latin typeface="Museo Sans 300" panose="02000000000000000000" pitchFamily="50" charset="0"/>
                <a:cs typeface="Museo Sans 300" panose="02000000000000000000" pitchFamily="50" charset="0"/>
              </a:defRPr>
            </a:lvl1pPr>
          </a:lstStyle>
          <a:p>
            <a:pPr lvl="0"/>
            <a:r>
              <a:rPr lang="en-US"/>
              <a:t>Text</a:t>
            </a:r>
          </a:p>
        </p:txBody>
      </p:sp>
    </p:spTree>
    <p:extLst>
      <p:ext uri="{BB962C8B-B14F-4D97-AF65-F5344CB8AC3E}">
        <p14:creationId xmlns:p14="http://schemas.microsoft.com/office/powerpoint/2010/main" val="275343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162D-8C20-42FB-BB59-ACD26904BC13}"/>
              </a:ext>
            </a:extLst>
          </p:cNvPr>
          <p:cNvSpPr>
            <a:spLocks noGrp="1"/>
          </p:cNvSpPr>
          <p:nvPr>
            <p:ph type="title" hasCustomPrompt="1"/>
          </p:nvPr>
        </p:nvSpPr>
        <p:spPr>
          <a:xfrm>
            <a:off x="831850" y="1709738"/>
            <a:ext cx="10515600" cy="2852737"/>
          </a:xfrm>
          <a:prstGeom prst="rect">
            <a:avLst/>
          </a:prstGeom>
        </p:spPr>
        <p:txBody>
          <a:bodyPr anchor="b"/>
          <a:lstStyle>
            <a:lvl1pPr>
              <a:defRPr sz="6000"/>
            </a:lvl1pPr>
          </a:lstStyle>
          <a:p>
            <a:r>
              <a:rPr lang="en-US"/>
              <a:t>Section title</a:t>
            </a:r>
          </a:p>
        </p:txBody>
      </p:sp>
      <p:sp>
        <p:nvSpPr>
          <p:cNvPr id="3" name="Text Placeholder 2">
            <a:extLst>
              <a:ext uri="{FF2B5EF4-FFF2-40B4-BE49-F238E27FC236}">
                <a16:creationId xmlns:a16="http://schemas.microsoft.com/office/drawing/2014/main" id="{0D5BD025-CCDF-4889-B91F-B409E149FF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5BA8E7-CA0D-47A9-8DFD-C6E41C00E174}"/>
              </a:ext>
            </a:extLst>
          </p:cNvPr>
          <p:cNvSpPr>
            <a:spLocks noGrp="1"/>
          </p:cNvSpPr>
          <p:nvPr>
            <p:ph type="dt" sz="half" idx="10"/>
          </p:nvPr>
        </p:nvSpPr>
        <p:spPr>
          <a:xfrm>
            <a:off x="838200" y="6356350"/>
            <a:ext cx="2743200" cy="365125"/>
          </a:xfrm>
          <a:prstGeom prst="rect">
            <a:avLst/>
          </a:prstGeom>
        </p:spPr>
        <p:txBody>
          <a:bodyPr/>
          <a:lstStyle/>
          <a:p>
            <a:fld id="{0DB1DACE-7E25-49EA-ACDA-D054F9C056BA}" type="datetime1">
              <a:rPr lang="en-US" smtClean="0"/>
              <a:t>6/17/2020</a:t>
            </a:fld>
            <a:endParaRPr lang="en-US"/>
          </a:p>
        </p:txBody>
      </p:sp>
      <p:sp>
        <p:nvSpPr>
          <p:cNvPr id="5" name="Footer Placeholder 4">
            <a:extLst>
              <a:ext uri="{FF2B5EF4-FFF2-40B4-BE49-F238E27FC236}">
                <a16:creationId xmlns:a16="http://schemas.microsoft.com/office/drawing/2014/main" id="{25BF470E-96B5-4957-B881-8171EFE6E1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327588-7677-4819-9239-49B7CF65899A}"/>
              </a:ext>
            </a:extLst>
          </p:cNvPr>
          <p:cNvSpPr>
            <a:spLocks noGrp="1"/>
          </p:cNvSpPr>
          <p:nvPr>
            <p:ph type="sldNum" sz="quarter" idx="12"/>
          </p:nvPr>
        </p:nvSpPr>
        <p:spPr/>
        <p:txBody>
          <a:bodyPr/>
          <a:lstStyle/>
          <a:p>
            <a:fld id="{78A18621-ACA7-4736-9D07-17BB1E58DC2F}" type="slidenum">
              <a:rPr lang="en-US" smtClean="0"/>
              <a:t>‹#›</a:t>
            </a:fld>
            <a:endParaRPr lang="en-US"/>
          </a:p>
        </p:txBody>
      </p:sp>
    </p:spTree>
    <p:extLst>
      <p:ext uri="{BB962C8B-B14F-4D97-AF65-F5344CB8AC3E}">
        <p14:creationId xmlns:p14="http://schemas.microsoft.com/office/powerpoint/2010/main" val="423688142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3E456-3BA2-4650-A5EE-54205664691B}"/>
              </a:ext>
            </a:extLst>
          </p:cNvPr>
          <p:cNvSpPr>
            <a:spLocks noGrp="1"/>
          </p:cNvSpPr>
          <p:nvPr>
            <p:ph idx="1"/>
          </p:nvPr>
        </p:nvSpPr>
        <p:spPr>
          <a:xfrm>
            <a:off x="838200" y="1825625"/>
            <a:ext cx="10515600" cy="4351338"/>
          </a:xfrm>
          <a:prstGeom prst="rect">
            <a:avLst/>
          </a:prstGeo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DCFD7-9981-46A1-985A-01598F050097}"/>
              </a:ext>
            </a:extLst>
          </p:cNvPr>
          <p:cNvSpPr>
            <a:spLocks noGrp="1"/>
          </p:cNvSpPr>
          <p:nvPr>
            <p:ph type="dt" sz="half" idx="10"/>
          </p:nvPr>
        </p:nvSpPr>
        <p:spPr>
          <a:xfrm>
            <a:off x="838200" y="6356350"/>
            <a:ext cx="2743200" cy="365125"/>
          </a:xfrm>
          <a:prstGeom prst="rect">
            <a:avLst/>
          </a:prstGeom>
        </p:spPr>
        <p:txBody>
          <a:bodyPr/>
          <a:lstStyle/>
          <a:p>
            <a:fld id="{0DB1DACE-7E25-49EA-ACDA-D054F9C056BA}" type="datetime1">
              <a:rPr lang="en-US" smtClean="0"/>
              <a:t>6/17/2020</a:t>
            </a:fld>
            <a:endParaRPr lang="en-US"/>
          </a:p>
        </p:txBody>
      </p:sp>
      <p:sp>
        <p:nvSpPr>
          <p:cNvPr id="5" name="Footer Placeholder 4">
            <a:extLst>
              <a:ext uri="{FF2B5EF4-FFF2-40B4-BE49-F238E27FC236}">
                <a16:creationId xmlns:a16="http://schemas.microsoft.com/office/drawing/2014/main" id="{C05CFD67-8DB3-4173-9C40-871653EF1D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3E67EE-82F5-4159-BA99-28887942E011}"/>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7" name="Title Placeholder 10">
            <a:extLst>
              <a:ext uri="{FF2B5EF4-FFF2-40B4-BE49-F238E27FC236}">
                <a16:creationId xmlns:a16="http://schemas.microsoft.com/office/drawing/2014/main" id="{7A76031E-EADE-C049-974C-4A91BA74C107}"/>
              </a:ext>
            </a:extLst>
          </p:cNvPr>
          <p:cNvSpPr>
            <a:spLocks noGrp="1"/>
          </p:cNvSpPr>
          <p:nvPr>
            <p:ph type="title"/>
          </p:nvPr>
        </p:nvSpPr>
        <p:spPr>
          <a:xfrm>
            <a:off x="838200" y="365125"/>
            <a:ext cx="9232075"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18177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3EEC7-CB61-479C-9569-065E4D240F6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425BD9-3312-4E90-93A1-A49F1076579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FDE6DC-F99A-444D-A710-8950107A0AF5}"/>
              </a:ext>
            </a:extLst>
          </p:cNvPr>
          <p:cNvSpPr>
            <a:spLocks noGrp="1"/>
          </p:cNvSpPr>
          <p:nvPr>
            <p:ph type="dt" sz="half" idx="10"/>
          </p:nvPr>
        </p:nvSpPr>
        <p:spPr>
          <a:xfrm>
            <a:off x="838200" y="6356350"/>
            <a:ext cx="2743200" cy="365125"/>
          </a:xfrm>
          <a:prstGeom prst="rect">
            <a:avLst/>
          </a:prstGeom>
        </p:spPr>
        <p:txBody>
          <a:bodyPr/>
          <a:lstStyle/>
          <a:p>
            <a:fld id="{0DB1DACE-7E25-49EA-ACDA-D054F9C056BA}" type="datetime1">
              <a:rPr lang="en-US" smtClean="0"/>
              <a:t>6/17/2020</a:t>
            </a:fld>
            <a:endParaRPr lang="en-US"/>
          </a:p>
        </p:txBody>
      </p:sp>
      <p:sp>
        <p:nvSpPr>
          <p:cNvPr id="6" name="Footer Placeholder 5">
            <a:extLst>
              <a:ext uri="{FF2B5EF4-FFF2-40B4-BE49-F238E27FC236}">
                <a16:creationId xmlns:a16="http://schemas.microsoft.com/office/drawing/2014/main" id="{0E444DB2-6A5E-4A21-90EC-B04599A800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4F37A1-BF71-4079-AD10-E076FF05192F}"/>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8" name="Title Placeholder 10">
            <a:extLst>
              <a:ext uri="{FF2B5EF4-FFF2-40B4-BE49-F238E27FC236}">
                <a16:creationId xmlns:a16="http://schemas.microsoft.com/office/drawing/2014/main" id="{8C558166-D0FC-AF44-8B0F-0177DB332A17}"/>
              </a:ext>
            </a:extLst>
          </p:cNvPr>
          <p:cNvSpPr>
            <a:spLocks noGrp="1"/>
          </p:cNvSpPr>
          <p:nvPr>
            <p:ph type="title"/>
          </p:nvPr>
        </p:nvSpPr>
        <p:spPr>
          <a:xfrm>
            <a:off x="838200" y="365125"/>
            <a:ext cx="9232075"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706622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B779C8-FA04-47D3-BBC3-3F15CDBAFD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9C1A08-B29C-46C4-AC80-64B32B9EDDB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0CBEC6-5B7E-49BC-9F61-CEA809C4260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DE143-51D2-40F8-AE91-DF0D0F79598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5FDE5F-5286-4E61-A617-F5D2D9189CBF}"/>
              </a:ext>
            </a:extLst>
          </p:cNvPr>
          <p:cNvSpPr>
            <a:spLocks noGrp="1"/>
          </p:cNvSpPr>
          <p:nvPr>
            <p:ph type="dt" sz="half" idx="10"/>
          </p:nvPr>
        </p:nvSpPr>
        <p:spPr>
          <a:xfrm>
            <a:off x="838200" y="6356350"/>
            <a:ext cx="2743200" cy="365125"/>
          </a:xfrm>
          <a:prstGeom prst="rect">
            <a:avLst/>
          </a:prstGeom>
        </p:spPr>
        <p:txBody>
          <a:bodyPr/>
          <a:lstStyle/>
          <a:p>
            <a:fld id="{B674660A-7862-41AA-8DA0-B8692C548D37}" type="datetime1">
              <a:rPr lang="en-US" smtClean="0"/>
              <a:t>6/17/2020</a:t>
            </a:fld>
            <a:endParaRPr lang="en-US"/>
          </a:p>
        </p:txBody>
      </p:sp>
      <p:sp>
        <p:nvSpPr>
          <p:cNvPr id="8" name="Footer Placeholder 7">
            <a:extLst>
              <a:ext uri="{FF2B5EF4-FFF2-40B4-BE49-F238E27FC236}">
                <a16:creationId xmlns:a16="http://schemas.microsoft.com/office/drawing/2014/main" id="{8F047BCA-3932-45A7-9AB7-D31E00D5C1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0E6B45-5B16-49A3-926E-3B6CA88DBD39}"/>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10" name="Title Placeholder 10">
            <a:extLst>
              <a:ext uri="{FF2B5EF4-FFF2-40B4-BE49-F238E27FC236}">
                <a16:creationId xmlns:a16="http://schemas.microsoft.com/office/drawing/2014/main" id="{46A7A0DF-B548-5448-BD74-339413C144D0}"/>
              </a:ext>
            </a:extLst>
          </p:cNvPr>
          <p:cNvSpPr>
            <a:spLocks noGrp="1"/>
          </p:cNvSpPr>
          <p:nvPr>
            <p:ph type="title"/>
          </p:nvPr>
        </p:nvSpPr>
        <p:spPr>
          <a:xfrm>
            <a:off x="838200" y="365125"/>
            <a:ext cx="9232075"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7569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8C591F-45E7-4977-B9D3-F3880134131B}"/>
              </a:ext>
            </a:extLst>
          </p:cNvPr>
          <p:cNvSpPr>
            <a:spLocks noGrp="1"/>
          </p:cNvSpPr>
          <p:nvPr>
            <p:ph type="dt" sz="half" idx="10"/>
          </p:nvPr>
        </p:nvSpPr>
        <p:spPr>
          <a:xfrm>
            <a:off x="838200" y="6356350"/>
            <a:ext cx="2743200" cy="365125"/>
          </a:xfrm>
          <a:prstGeom prst="rect">
            <a:avLst/>
          </a:prstGeom>
        </p:spPr>
        <p:txBody>
          <a:bodyPr/>
          <a:lstStyle/>
          <a:p>
            <a:fld id="{F79322AF-D4B8-418A-AF11-618B1763578D}" type="datetime1">
              <a:rPr lang="en-US" smtClean="0"/>
              <a:t>6/17/2020</a:t>
            </a:fld>
            <a:endParaRPr lang="en-US"/>
          </a:p>
        </p:txBody>
      </p:sp>
      <p:sp>
        <p:nvSpPr>
          <p:cNvPr id="4" name="Footer Placeholder 3">
            <a:extLst>
              <a:ext uri="{FF2B5EF4-FFF2-40B4-BE49-F238E27FC236}">
                <a16:creationId xmlns:a16="http://schemas.microsoft.com/office/drawing/2014/main" id="{BD28BBDA-62AA-4208-B5AB-5D1D9E494F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E162B9D-37CF-4C51-AA61-F7C535EF25F1}"/>
              </a:ext>
            </a:extLst>
          </p:cNvPr>
          <p:cNvSpPr>
            <a:spLocks noGrp="1"/>
          </p:cNvSpPr>
          <p:nvPr>
            <p:ph type="sldNum" sz="quarter" idx="12"/>
          </p:nvPr>
        </p:nvSpPr>
        <p:spPr/>
        <p:txBody>
          <a:bodyPr/>
          <a:lstStyle/>
          <a:p>
            <a:fld id="{78A18621-ACA7-4736-9D07-17BB1E58DC2F}" type="slidenum">
              <a:rPr lang="en-US" smtClean="0"/>
              <a:t>‹#›</a:t>
            </a:fld>
            <a:endParaRPr lang="en-US"/>
          </a:p>
        </p:txBody>
      </p:sp>
      <p:sp>
        <p:nvSpPr>
          <p:cNvPr id="6" name="Title Placeholder 10">
            <a:extLst>
              <a:ext uri="{FF2B5EF4-FFF2-40B4-BE49-F238E27FC236}">
                <a16:creationId xmlns:a16="http://schemas.microsoft.com/office/drawing/2014/main" id="{9B6ED81C-60DC-5E42-ABC4-D0D8E728DBBE}"/>
              </a:ext>
            </a:extLst>
          </p:cNvPr>
          <p:cNvSpPr>
            <a:spLocks noGrp="1"/>
          </p:cNvSpPr>
          <p:nvPr>
            <p:ph type="title"/>
          </p:nvPr>
        </p:nvSpPr>
        <p:spPr>
          <a:xfrm>
            <a:off x="838200" y="365125"/>
            <a:ext cx="9232075"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1019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58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34E90A-9D5C-3C47-B311-3A2F55418E05}"/>
              </a:ext>
            </a:extLst>
          </p:cNvPr>
          <p:cNvSpPr>
            <a:spLocks noGrp="1"/>
          </p:cNvSpPr>
          <p:nvPr>
            <p:ph type="dt" sz="half" idx="10"/>
          </p:nvPr>
        </p:nvSpPr>
        <p:spPr>
          <a:xfrm>
            <a:off x="838200" y="6356350"/>
            <a:ext cx="2743200" cy="365125"/>
          </a:xfrm>
          <a:prstGeom prst="rect">
            <a:avLst/>
          </a:prstGeom>
        </p:spPr>
        <p:txBody>
          <a:bodyPr/>
          <a:lstStyle/>
          <a:p>
            <a:fld id="{BFD18D57-B525-411F-B66C-2DC508235B4F}" type="datetimeFigureOut">
              <a:rPr lang="en-US" smtClean="0"/>
              <a:t>6/17/2020</a:t>
            </a:fld>
            <a:endParaRPr lang="en-US"/>
          </a:p>
        </p:txBody>
      </p:sp>
      <p:sp>
        <p:nvSpPr>
          <p:cNvPr id="4" name="Footer Placeholder 3">
            <a:extLst>
              <a:ext uri="{FF2B5EF4-FFF2-40B4-BE49-F238E27FC236}">
                <a16:creationId xmlns:a16="http://schemas.microsoft.com/office/drawing/2014/main" id="{104E672C-4E02-E949-A6CC-C1B746DBB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AE28D0-66CD-634E-8672-42806648DB93}"/>
              </a:ext>
            </a:extLst>
          </p:cNvPr>
          <p:cNvSpPr>
            <a:spLocks noGrp="1"/>
          </p:cNvSpPr>
          <p:nvPr>
            <p:ph type="sldNum" sz="quarter" idx="12"/>
          </p:nvPr>
        </p:nvSpPr>
        <p:spPr/>
        <p:txBody>
          <a:bodyPr/>
          <a:lstStyle/>
          <a:p>
            <a:fld id="{78A18621-ACA7-4736-9D07-17BB1E58DC2F}" type="slidenum">
              <a:rPr lang="en-US" smtClean="0"/>
              <a:t>‹#›</a:t>
            </a:fld>
            <a:endParaRPr lang="en-US"/>
          </a:p>
        </p:txBody>
      </p:sp>
      <p:pic>
        <p:nvPicPr>
          <p:cNvPr id="11" name="Picture 10">
            <a:extLst>
              <a:ext uri="{FF2B5EF4-FFF2-40B4-BE49-F238E27FC236}">
                <a16:creationId xmlns:a16="http://schemas.microsoft.com/office/drawing/2014/main" id="{EF48857C-A55C-4745-AE2C-18AF94C342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88F32A5-4372-8248-B19A-E9F8D27E5F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9180" y="673522"/>
            <a:ext cx="1539995" cy="970688"/>
          </a:xfrm>
          <a:prstGeom prst="rect">
            <a:avLst/>
          </a:prstGeom>
        </p:spPr>
      </p:pic>
      <p:pic>
        <p:nvPicPr>
          <p:cNvPr id="7" name="Picture 6">
            <a:extLst>
              <a:ext uri="{FF2B5EF4-FFF2-40B4-BE49-F238E27FC236}">
                <a16:creationId xmlns:a16="http://schemas.microsoft.com/office/drawing/2014/main" id="{20FCC01F-8681-5540-AC92-337520698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89" y="-47616"/>
            <a:ext cx="12362581" cy="6953232"/>
          </a:xfrm>
          <a:prstGeom prst="rect">
            <a:avLst/>
          </a:prstGeom>
        </p:spPr>
      </p:pic>
      <p:pic>
        <p:nvPicPr>
          <p:cNvPr id="8" name="Picture 7" descr="GCFblgrnLogoRGB.eps">
            <a:extLst>
              <a:ext uri="{FF2B5EF4-FFF2-40B4-BE49-F238E27FC236}">
                <a16:creationId xmlns:a16="http://schemas.microsoft.com/office/drawing/2014/main" id="{E8873946-7279-FC42-918A-DFC8D3D27B0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17875" y="2510473"/>
            <a:ext cx="3581400" cy="2533650"/>
          </a:xfrm>
          <a:prstGeom prst="rect">
            <a:avLst/>
          </a:prstGeom>
        </p:spPr>
      </p:pic>
      <p:pic>
        <p:nvPicPr>
          <p:cNvPr id="9" name="Picture 8">
            <a:extLst>
              <a:ext uri="{FF2B5EF4-FFF2-40B4-BE49-F238E27FC236}">
                <a16:creationId xmlns:a16="http://schemas.microsoft.com/office/drawing/2014/main" id="{C3F1147D-69FE-6246-AA17-E5A27235AA7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289" y="-47616"/>
            <a:ext cx="12362581" cy="6953232"/>
          </a:xfrm>
          <a:prstGeom prst="rect">
            <a:avLst/>
          </a:prstGeom>
        </p:spPr>
      </p:pic>
      <p:pic>
        <p:nvPicPr>
          <p:cNvPr id="10" name="Picture 9" descr="GCFblgrnLogoRGB.eps">
            <a:extLst>
              <a:ext uri="{FF2B5EF4-FFF2-40B4-BE49-F238E27FC236}">
                <a16:creationId xmlns:a16="http://schemas.microsoft.com/office/drawing/2014/main" id="{722F94F1-4335-3747-BA2A-00878F8C67FD}"/>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117875" y="2510473"/>
            <a:ext cx="3581400" cy="2533650"/>
          </a:xfrm>
          <a:prstGeom prst="rect">
            <a:avLst/>
          </a:prstGeom>
        </p:spPr>
      </p:pic>
    </p:spTree>
    <p:extLst>
      <p:ext uri="{BB962C8B-B14F-4D97-AF65-F5344CB8AC3E}">
        <p14:creationId xmlns:p14="http://schemas.microsoft.com/office/powerpoint/2010/main" val="37167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34E90A-9D5C-3C47-B311-3A2F55418E05}"/>
              </a:ext>
            </a:extLst>
          </p:cNvPr>
          <p:cNvSpPr>
            <a:spLocks noGrp="1"/>
          </p:cNvSpPr>
          <p:nvPr>
            <p:ph type="dt" sz="half" idx="10"/>
          </p:nvPr>
        </p:nvSpPr>
        <p:spPr>
          <a:xfrm>
            <a:off x="838200" y="6356350"/>
            <a:ext cx="2743200" cy="365125"/>
          </a:xfrm>
          <a:prstGeom prst="rect">
            <a:avLst/>
          </a:prstGeom>
        </p:spPr>
        <p:txBody>
          <a:bodyPr/>
          <a:lstStyle/>
          <a:p>
            <a:fld id="{0DB1DACE-7E25-49EA-ACDA-D054F9C056BA}" type="datetime1">
              <a:rPr lang="en-US" smtClean="0"/>
              <a:t>6/17/2020</a:t>
            </a:fld>
            <a:endParaRPr lang="en-US"/>
          </a:p>
        </p:txBody>
      </p:sp>
      <p:sp>
        <p:nvSpPr>
          <p:cNvPr id="4" name="Footer Placeholder 3">
            <a:extLst>
              <a:ext uri="{FF2B5EF4-FFF2-40B4-BE49-F238E27FC236}">
                <a16:creationId xmlns:a16="http://schemas.microsoft.com/office/drawing/2014/main" id="{104E672C-4E02-E949-A6CC-C1B746DBB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AE28D0-66CD-634E-8672-42806648DB93}"/>
              </a:ext>
            </a:extLst>
          </p:cNvPr>
          <p:cNvSpPr>
            <a:spLocks noGrp="1"/>
          </p:cNvSpPr>
          <p:nvPr>
            <p:ph type="sldNum" sz="quarter" idx="12"/>
          </p:nvPr>
        </p:nvSpPr>
        <p:spPr/>
        <p:txBody>
          <a:bodyPr/>
          <a:lstStyle/>
          <a:p>
            <a:fld id="{78A18621-ACA7-4736-9D07-17BB1E58DC2F}" type="slidenum">
              <a:rPr lang="en-US" smtClean="0"/>
              <a:t>‹#›</a:t>
            </a:fld>
            <a:endParaRPr lang="en-US"/>
          </a:p>
        </p:txBody>
      </p:sp>
      <p:pic>
        <p:nvPicPr>
          <p:cNvPr id="11" name="Picture 10">
            <a:extLst>
              <a:ext uri="{FF2B5EF4-FFF2-40B4-BE49-F238E27FC236}">
                <a16:creationId xmlns:a16="http://schemas.microsoft.com/office/drawing/2014/main" id="{EF48857C-A55C-4745-AE2C-18AF94C3420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88F32A5-4372-8248-B19A-E9F8D27E5F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91977" y="2371068"/>
            <a:ext cx="3093059" cy="1949614"/>
          </a:xfrm>
          <a:prstGeom prst="rect">
            <a:avLst/>
          </a:prstGeom>
        </p:spPr>
      </p:pic>
    </p:spTree>
    <p:extLst>
      <p:ext uri="{BB962C8B-B14F-4D97-AF65-F5344CB8AC3E}">
        <p14:creationId xmlns:p14="http://schemas.microsoft.com/office/powerpoint/2010/main" val="101897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2.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2B331-6FA7-40CC-92F7-427233D6A0F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a:ext>
            </a:extLst>
          </a:blip>
          <a:srcRect/>
          <a:stretch/>
        </p:blipFill>
        <p:spPr>
          <a:xfrm rot="16200000">
            <a:off x="178942" y="-178942"/>
            <a:ext cx="1613420" cy="1971304"/>
          </a:xfrm>
          <a:prstGeom prst="rect">
            <a:avLst/>
          </a:prstGeom>
        </p:spPr>
      </p:pic>
      <p:pic>
        <p:nvPicPr>
          <p:cNvPr id="8" name="Picture 7">
            <a:extLst>
              <a:ext uri="{FF2B5EF4-FFF2-40B4-BE49-F238E27FC236}">
                <a16:creationId xmlns:a16="http://schemas.microsoft.com/office/drawing/2014/main" id="{A8148E9E-BDDE-4DAC-97B3-72FBCDF0D51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255774" y="507626"/>
            <a:ext cx="1399698" cy="881788"/>
          </a:xfrm>
          <a:prstGeom prst="rect">
            <a:avLst/>
          </a:prstGeom>
        </p:spPr>
      </p:pic>
      <p:sp>
        <p:nvSpPr>
          <p:cNvPr id="4" name="Date Placeholder 3">
            <a:extLst>
              <a:ext uri="{FF2B5EF4-FFF2-40B4-BE49-F238E27FC236}">
                <a16:creationId xmlns:a16="http://schemas.microsoft.com/office/drawing/2014/main" id="{BFAD5361-0333-4AE4-9C54-7B254E5D56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1DACE-7E25-49EA-ACDA-D054F9C056BA}" type="datetime1">
              <a:rPr lang="en-US" smtClean="0"/>
              <a:t>6/17/2020</a:t>
            </a:fld>
            <a:endParaRPr lang="en-US"/>
          </a:p>
        </p:txBody>
      </p:sp>
      <p:sp>
        <p:nvSpPr>
          <p:cNvPr id="5" name="Footer Placeholder 4">
            <a:extLst>
              <a:ext uri="{FF2B5EF4-FFF2-40B4-BE49-F238E27FC236}">
                <a16:creationId xmlns:a16="http://schemas.microsoft.com/office/drawing/2014/main" id="{2456385C-6F1D-4CF6-A982-A6C26F440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C7D24B-E266-4F89-A698-93D45CFF9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18621-ACA7-4736-9D07-17BB1E58DC2F}" type="slidenum">
              <a:rPr lang="en-US" smtClean="0"/>
              <a:t>‹#›</a:t>
            </a:fld>
            <a:endParaRPr lang="en-US"/>
          </a:p>
        </p:txBody>
      </p:sp>
      <p:sp>
        <p:nvSpPr>
          <p:cNvPr id="9" name="TextBox 8">
            <a:extLst>
              <a:ext uri="{FF2B5EF4-FFF2-40B4-BE49-F238E27FC236}">
                <a16:creationId xmlns:a16="http://schemas.microsoft.com/office/drawing/2014/main" id="{7C90124E-F860-C441-B68F-A0DDC2603D78}"/>
              </a:ext>
            </a:extLst>
          </p:cNvPr>
          <p:cNvSpPr txBox="1"/>
          <p:nvPr/>
        </p:nvSpPr>
        <p:spPr>
          <a:xfrm>
            <a:off x="951892" y="633666"/>
            <a:ext cx="8903624" cy="584775"/>
          </a:xfrm>
          <a:prstGeom prst="rect">
            <a:avLst/>
          </a:prstGeom>
          <a:noFill/>
        </p:spPr>
        <p:txBody>
          <a:bodyPr wrap="square" rtlCol="0">
            <a:spAutoFit/>
          </a:bodyPr>
          <a:lstStyle/>
          <a:p>
            <a:endParaRPr lang="en-US" sz="3200" b="1" spc="200">
              <a:solidFill>
                <a:schemeClr val="tx1">
                  <a:lumMod val="65000"/>
                  <a:lumOff val="35000"/>
                </a:schemeClr>
              </a:solidFill>
              <a:latin typeface="+mj-lt"/>
            </a:endParaRPr>
          </a:p>
        </p:txBody>
      </p:sp>
    </p:spTree>
    <p:extLst>
      <p:ext uri="{BB962C8B-B14F-4D97-AF65-F5344CB8AC3E}">
        <p14:creationId xmlns:p14="http://schemas.microsoft.com/office/powerpoint/2010/main" val="22522079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hdr="0" ftr="0" dt="0"/>
  <p:txStyles>
    <p:titleStyle>
      <a:lvl1pPr algn="l" defTabSz="914400" rtl="0" eaLnBrk="1" latinLnBrk="0" hangingPunct="1">
        <a:lnSpc>
          <a:spcPct val="90000"/>
        </a:lnSpc>
        <a:spcBef>
          <a:spcPct val="0"/>
        </a:spcBef>
        <a:buNone/>
        <a:defRPr sz="3200" b="1" kern="1200" cap="all" spc="15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GCFlogoCMYKbrochCover.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6687" y="372818"/>
            <a:ext cx="1801176" cy="929330"/>
          </a:xfrm>
          <a:prstGeom prst="rect">
            <a:avLst/>
          </a:prstGeom>
        </p:spPr>
      </p:pic>
      <p:pic>
        <p:nvPicPr>
          <p:cNvPr id="3" name="Picture 2">
            <a:extLst>
              <a:ext uri="{FF2B5EF4-FFF2-40B4-BE49-F238E27FC236}">
                <a16:creationId xmlns:a16="http://schemas.microsoft.com/office/drawing/2014/main" id="{839F7154-DB79-4EBB-8A75-DC5F49A8986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1" y="1"/>
            <a:ext cx="12192001" cy="1364226"/>
          </a:xfrm>
          <a:prstGeom prst="rect">
            <a:avLst/>
          </a:prstGeom>
        </p:spPr>
      </p:pic>
      <p:pic>
        <p:nvPicPr>
          <p:cNvPr id="4" name="Picture 3">
            <a:extLst>
              <a:ext uri="{FF2B5EF4-FFF2-40B4-BE49-F238E27FC236}">
                <a16:creationId xmlns:a16="http://schemas.microsoft.com/office/drawing/2014/main" id="{0EBE03BB-8737-44C1-8CD0-6584F46EA4AA}"/>
              </a:ext>
            </a:extLst>
          </p:cNvPr>
          <p:cNvPicPr>
            <a:picLocks noChangeAspect="1"/>
          </p:cNvPicPr>
          <p:nvPr userDrawn="1"/>
        </p:nvPicPr>
        <p:blipFill>
          <a:blip r:embed="rId5"/>
          <a:stretch>
            <a:fillRect/>
          </a:stretch>
        </p:blipFill>
        <p:spPr>
          <a:xfrm>
            <a:off x="483149" y="254998"/>
            <a:ext cx="1822403" cy="861522"/>
          </a:xfrm>
          <a:prstGeom prst="rect">
            <a:avLst/>
          </a:prstGeom>
        </p:spPr>
      </p:pic>
    </p:spTree>
    <p:extLst>
      <p:ext uri="{BB962C8B-B14F-4D97-AF65-F5344CB8AC3E}">
        <p14:creationId xmlns:p14="http://schemas.microsoft.com/office/powerpoint/2010/main" val="3857944452"/>
      </p:ext>
    </p:extLst>
  </p:cSld>
  <p:clrMap bg1="lt1" tx1="dk1" bg2="lt2" tx2="dk2" accent1="accent1" accent2="accent2" accent3="accent3" accent4="accent4" accent5="accent5" accent6="accent6" hlink="hlink" folHlink="folHlink"/>
  <p:sldLayoutIdLst>
    <p:sldLayoutId id="214748374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tshilumba@gcfun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oakakpo@gcfund.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88D8D5-7D98-B741-BB62-ADD788BF25AC}"/>
              </a:ext>
            </a:extLst>
          </p:cNvPr>
          <p:cNvSpPr>
            <a:spLocks noGrp="1"/>
          </p:cNvSpPr>
          <p:nvPr>
            <p:ph type="body" sz="quarter" idx="13"/>
          </p:nvPr>
        </p:nvSpPr>
        <p:spPr>
          <a:xfrm>
            <a:off x="592675" y="2880838"/>
            <a:ext cx="9598889" cy="2570051"/>
          </a:xfrm>
        </p:spPr>
        <p:txBody>
          <a:bodyPr/>
          <a:lstStyle/>
          <a:p>
            <a:r>
              <a:rPr lang="en-US" sz="2000" b="1" dirty="0"/>
              <a:t>17  </a:t>
            </a:r>
            <a:r>
              <a:rPr lang="en-US" sz="2000" b="1" dirty="0" err="1"/>
              <a:t>Juin</a:t>
            </a:r>
            <a:r>
              <a:rPr lang="en-US" sz="2000" b="1" dirty="0"/>
              <a:t> 2020 </a:t>
            </a:r>
          </a:p>
          <a:p>
            <a:r>
              <a:rPr lang="en-US" dirty="0"/>
              <a:t>Kabishi Tshilumba, Africa Regional Manager (</a:t>
            </a:r>
            <a:r>
              <a:rPr lang="en-US" dirty="0">
                <a:hlinkClick r:id="rId3"/>
              </a:rPr>
              <a:t>ktshilumba@gcfund.org</a:t>
            </a:r>
            <a:r>
              <a:rPr lang="en-US" dirty="0"/>
              <a:t>)  </a:t>
            </a:r>
          </a:p>
          <a:p>
            <a:r>
              <a:rPr lang="en-US" dirty="0" err="1"/>
              <a:t>Olad</a:t>
            </a:r>
            <a:r>
              <a:rPr lang="fr-FR" dirty="0"/>
              <a:t>é Balo</a:t>
            </a:r>
            <a:r>
              <a:rPr lang="en-US" dirty="0"/>
              <a:t>, Africa Regional Officer (</a:t>
            </a:r>
            <a:r>
              <a:rPr lang="en-US" dirty="0">
                <a:hlinkClick r:id="rId4"/>
              </a:rPr>
              <a:t>oakakpo@gcfund.org</a:t>
            </a:r>
            <a:r>
              <a:rPr lang="en-US" dirty="0"/>
              <a:t>)  </a:t>
            </a:r>
            <a:endParaRPr lang="en-US" sz="2000" dirty="0"/>
          </a:p>
        </p:txBody>
      </p:sp>
      <p:sp>
        <p:nvSpPr>
          <p:cNvPr id="4" name="Title 3">
            <a:extLst>
              <a:ext uri="{FF2B5EF4-FFF2-40B4-BE49-F238E27FC236}">
                <a16:creationId xmlns:a16="http://schemas.microsoft.com/office/drawing/2014/main" id="{B374B5A7-4414-BB45-9FFB-69CB82ED69A1}"/>
              </a:ext>
            </a:extLst>
          </p:cNvPr>
          <p:cNvSpPr>
            <a:spLocks noGrp="1"/>
          </p:cNvSpPr>
          <p:nvPr>
            <p:ph type="title"/>
          </p:nvPr>
        </p:nvSpPr>
        <p:spPr>
          <a:xfrm>
            <a:off x="592675" y="744329"/>
            <a:ext cx="7699068" cy="1325563"/>
          </a:xfrm>
        </p:spPr>
        <p:txBody>
          <a:bodyPr/>
          <a:lstStyle/>
          <a:p>
            <a:pPr algn="l"/>
            <a:r>
              <a:rPr lang="fr-FR" sz="2800" b="1" dirty="0" err="1"/>
              <a:t>WebinaIRE</a:t>
            </a:r>
            <a:r>
              <a:rPr lang="fr-FR" sz="2800" b="1" dirty="0"/>
              <a:t> </a:t>
            </a:r>
            <a:r>
              <a:rPr lang="fr-FR" sz="2800" dirty="0"/>
              <a:t>sur l’appui PREPARATOIRE au secteur de la sante </a:t>
            </a:r>
            <a:endParaRPr lang="fr-FR" sz="2800" b="1" dirty="0"/>
          </a:p>
        </p:txBody>
      </p:sp>
    </p:spTree>
    <p:extLst>
      <p:ext uri="{BB962C8B-B14F-4D97-AF65-F5344CB8AC3E}">
        <p14:creationId xmlns:p14="http://schemas.microsoft.com/office/powerpoint/2010/main" val="353493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EA397-E58D-664C-965B-C29E6E0AA482}"/>
              </a:ext>
            </a:extLst>
          </p:cNvPr>
          <p:cNvSpPr>
            <a:spLocks noGrp="1"/>
          </p:cNvSpPr>
          <p:nvPr>
            <p:ph type="sldNum" sz="quarter" idx="12"/>
          </p:nvPr>
        </p:nvSpPr>
        <p:spPr/>
        <p:txBody>
          <a:bodyPr/>
          <a:lstStyle/>
          <a:p>
            <a:fld id="{78A18621-ACA7-4736-9D07-17BB1E58DC2F}" type="slidenum">
              <a:rPr lang="en-US" smtClean="0"/>
              <a:t>10</a:t>
            </a:fld>
            <a:endParaRPr lang="en-US"/>
          </a:p>
        </p:txBody>
      </p:sp>
    </p:spTree>
    <p:extLst>
      <p:ext uri="{BB962C8B-B14F-4D97-AF65-F5344CB8AC3E}">
        <p14:creationId xmlns:p14="http://schemas.microsoft.com/office/powerpoint/2010/main" val="790763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A1BA466-AD96-3A4A-BA9F-3AF0C518CCA1}"/>
              </a:ext>
            </a:extLst>
          </p:cNvPr>
          <p:cNvGrpSpPr/>
          <p:nvPr/>
        </p:nvGrpSpPr>
        <p:grpSpPr>
          <a:xfrm>
            <a:off x="346002" y="2244985"/>
            <a:ext cx="11294550" cy="3861234"/>
            <a:chOff x="786112" y="2032979"/>
            <a:chExt cx="11294550" cy="3861234"/>
          </a:xfrm>
        </p:grpSpPr>
        <p:grpSp>
          <p:nvGrpSpPr>
            <p:cNvPr id="11" name="Group 10">
              <a:extLst>
                <a:ext uri="{FF2B5EF4-FFF2-40B4-BE49-F238E27FC236}">
                  <a16:creationId xmlns:a16="http://schemas.microsoft.com/office/drawing/2014/main" id="{86C1E69E-237F-2346-88CC-A2A30B0127CF}"/>
                </a:ext>
              </a:extLst>
            </p:cNvPr>
            <p:cNvGrpSpPr/>
            <p:nvPr/>
          </p:nvGrpSpPr>
          <p:grpSpPr>
            <a:xfrm>
              <a:off x="902698" y="3174030"/>
              <a:ext cx="11177964" cy="1013904"/>
              <a:chOff x="671050" y="2978958"/>
              <a:chExt cx="11177964" cy="1013904"/>
            </a:xfrm>
          </p:grpSpPr>
          <p:cxnSp>
            <p:nvCxnSpPr>
              <p:cNvPr id="10" name="Straight Connector 9">
                <a:extLst>
                  <a:ext uri="{FF2B5EF4-FFF2-40B4-BE49-F238E27FC236}">
                    <a16:creationId xmlns:a16="http://schemas.microsoft.com/office/drawing/2014/main" id="{143AAA08-EE12-F247-AA6E-23F83908BFD9}"/>
                  </a:ext>
                </a:extLst>
              </p:cNvPr>
              <p:cNvCxnSpPr>
                <a:stCxn id="2" idx="6"/>
                <a:endCxn id="9" idx="2"/>
              </p:cNvCxnSpPr>
              <p:nvPr/>
            </p:nvCxnSpPr>
            <p:spPr>
              <a:xfrm>
                <a:off x="1695178" y="3472734"/>
                <a:ext cx="9129708" cy="0"/>
              </a:xfrm>
              <a:prstGeom prst="line">
                <a:avLst/>
              </a:prstGeom>
              <a:ln w="2222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11A672B1-54E4-3948-AE48-3DD28D006E00}"/>
                  </a:ext>
                </a:extLst>
              </p:cNvPr>
              <p:cNvSpPr/>
              <p:nvPr/>
            </p:nvSpPr>
            <p:spPr>
              <a:xfrm>
                <a:off x="671050" y="2978958"/>
                <a:ext cx="1024128" cy="987552"/>
              </a:xfrm>
              <a:prstGeom prst="ellipse">
                <a:avLst/>
              </a:prstGeom>
              <a:solidFill>
                <a:srgbClr val="006E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j-lt"/>
                    <a:ea typeface="+mn-ea"/>
                    <a:cs typeface="+mn-cs"/>
                  </a:rPr>
                  <a:t>2010</a:t>
                </a:r>
              </a:p>
            </p:txBody>
          </p:sp>
          <p:sp>
            <p:nvSpPr>
              <p:cNvPr id="5" name="Oval 4">
                <a:extLst>
                  <a:ext uri="{FF2B5EF4-FFF2-40B4-BE49-F238E27FC236}">
                    <a16:creationId xmlns:a16="http://schemas.microsoft.com/office/drawing/2014/main" id="{BE564025-4B0A-784F-B1AF-EB2E4CDFD625}"/>
                  </a:ext>
                </a:extLst>
              </p:cNvPr>
              <p:cNvSpPr/>
              <p:nvPr/>
            </p:nvSpPr>
            <p:spPr>
              <a:xfrm>
                <a:off x="1911038" y="2993136"/>
                <a:ext cx="1024128" cy="987552"/>
              </a:xfrm>
              <a:prstGeom prst="ellipse">
                <a:avLst/>
              </a:prstGeom>
              <a:solidFill>
                <a:srgbClr val="006E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j-lt"/>
                    <a:ea typeface="+mn-ea"/>
                    <a:cs typeface="+mn-cs"/>
                  </a:rPr>
                  <a:t>2011</a:t>
                </a:r>
              </a:p>
            </p:txBody>
          </p:sp>
          <p:sp>
            <p:nvSpPr>
              <p:cNvPr id="6" name="Oval 5">
                <a:extLst>
                  <a:ext uri="{FF2B5EF4-FFF2-40B4-BE49-F238E27FC236}">
                    <a16:creationId xmlns:a16="http://schemas.microsoft.com/office/drawing/2014/main" id="{4C334347-3466-0F44-A162-702C69D2B309}"/>
                  </a:ext>
                </a:extLst>
              </p:cNvPr>
              <p:cNvSpPr/>
              <p:nvPr/>
            </p:nvSpPr>
            <p:spPr>
              <a:xfrm>
                <a:off x="3143504" y="2993136"/>
                <a:ext cx="1024128" cy="987552"/>
              </a:xfrm>
              <a:prstGeom prst="ellipse">
                <a:avLst/>
              </a:prstGeom>
              <a:solidFill>
                <a:srgbClr val="006E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j-lt"/>
                    <a:ea typeface="+mn-ea"/>
                    <a:cs typeface="+mn-cs"/>
                  </a:rPr>
                  <a:t>2012</a:t>
                </a:r>
              </a:p>
            </p:txBody>
          </p:sp>
          <p:sp>
            <p:nvSpPr>
              <p:cNvPr id="7" name="Oval 6">
                <a:extLst>
                  <a:ext uri="{FF2B5EF4-FFF2-40B4-BE49-F238E27FC236}">
                    <a16:creationId xmlns:a16="http://schemas.microsoft.com/office/drawing/2014/main" id="{3271967B-FDEE-3D44-98B6-0FDB27BF8BEE}"/>
                  </a:ext>
                </a:extLst>
              </p:cNvPr>
              <p:cNvSpPr/>
              <p:nvPr/>
            </p:nvSpPr>
            <p:spPr>
              <a:xfrm>
                <a:off x="4373494" y="2993136"/>
                <a:ext cx="1024128" cy="987552"/>
              </a:xfrm>
              <a:prstGeom prst="ellipse">
                <a:avLst/>
              </a:prstGeom>
              <a:solidFill>
                <a:srgbClr val="006E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j-lt"/>
                    <a:ea typeface="+mn-ea"/>
                    <a:cs typeface="+mn-cs"/>
                  </a:rPr>
                  <a:t>2014</a:t>
                </a:r>
              </a:p>
            </p:txBody>
          </p:sp>
          <p:sp>
            <p:nvSpPr>
              <p:cNvPr id="8" name="Oval 7">
                <a:extLst>
                  <a:ext uri="{FF2B5EF4-FFF2-40B4-BE49-F238E27FC236}">
                    <a16:creationId xmlns:a16="http://schemas.microsoft.com/office/drawing/2014/main" id="{6B98B4F2-912B-E64D-A3FA-5E91003A4D78}"/>
                  </a:ext>
                </a:extLst>
              </p:cNvPr>
              <p:cNvSpPr/>
              <p:nvPr/>
            </p:nvSpPr>
            <p:spPr>
              <a:xfrm>
                <a:off x="5611382" y="3005310"/>
                <a:ext cx="1024128" cy="987552"/>
              </a:xfrm>
              <a:prstGeom prst="ellipse">
                <a:avLst/>
              </a:prstGeom>
              <a:solidFill>
                <a:srgbClr val="006E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j-lt"/>
                    <a:ea typeface="+mn-ea"/>
                    <a:cs typeface="+mn-cs"/>
                  </a:rPr>
                  <a:t>2015</a:t>
                </a:r>
              </a:p>
            </p:txBody>
          </p:sp>
          <p:sp>
            <p:nvSpPr>
              <p:cNvPr id="9" name="Oval 8">
                <a:extLst>
                  <a:ext uri="{FF2B5EF4-FFF2-40B4-BE49-F238E27FC236}">
                    <a16:creationId xmlns:a16="http://schemas.microsoft.com/office/drawing/2014/main" id="{29485D4A-6743-1349-913B-B92DA38B9649}"/>
                  </a:ext>
                </a:extLst>
              </p:cNvPr>
              <p:cNvSpPr/>
              <p:nvPr/>
            </p:nvSpPr>
            <p:spPr>
              <a:xfrm>
                <a:off x="10824886" y="2978958"/>
                <a:ext cx="1024128" cy="987552"/>
              </a:xfrm>
              <a:prstGeom prst="ellipse">
                <a:avLst/>
              </a:prstGeom>
              <a:solidFill>
                <a:srgbClr val="72BF4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j-lt"/>
                    <a:ea typeface="+mn-ea"/>
                    <a:cs typeface="+mn-cs"/>
                  </a:rPr>
                  <a:t>2023</a:t>
                </a:r>
              </a:p>
            </p:txBody>
          </p:sp>
        </p:grpSp>
        <p:cxnSp>
          <p:nvCxnSpPr>
            <p:cNvPr id="13" name="Straight Connector 12">
              <a:extLst>
                <a:ext uri="{FF2B5EF4-FFF2-40B4-BE49-F238E27FC236}">
                  <a16:creationId xmlns:a16="http://schemas.microsoft.com/office/drawing/2014/main" id="{22EC302B-0661-F04F-97B5-3EA85C26C632}"/>
                </a:ext>
              </a:extLst>
            </p:cNvPr>
            <p:cNvCxnSpPr>
              <a:stCxn id="2" idx="0"/>
            </p:cNvCxnSpPr>
            <p:nvPr/>
          </p:nvCxnSpPr>
          <p:spPr>
            <a:xfrm flipH="1" flipV="1">
              <a:off x="1413501" y="2651842"/>
              <a:ext cx="1261" cy="522188"/>
            </a:xfrm>
            <a:prstGeom prst="line">
              <a:avLst/>
            </a:prstGeom>
            <a:ln w="19050">
              <a:solidFill>
                <a:srgbClr val="13964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6AB381-86DC-B646-87B8-C724CEA16CFF}"/>
                </a:ext>
              </a:extLst>
            </p:cNvPr>
            <p:cNvCxnSpPr/>
            <p:nvPr/>
          </p:nvCxnSpPr>
          <p:spPr>
            <a:xfrm flipH="1" flipV="1">
              <a:off x="2665724" y="4176490"/>
              <a:ext cx="1261" cy="522188"/>
            </a:xfrm>
            <a:prstGeom prst="line">
              <a:avLst/>
            </a:prstGeom>
            <a:ln w="19050">
              <a:solidFill>
                <a:srgbClr val="15A14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28BB42-25F6-9843-8E79-0AA157205628}"/>
                </a:ext>
              </a:extLst>
            </p:cNvPr>
            <p:cNvCxnSpPr/>
            <p:nvPr/>
          </p:nvCxnSpPr>
          <p:spPr>
            <a:xfrm flipH="1" flipV="1">
              <a:off x="3887216" y="2666020"/>
              <a:ext cx="1261" cy="522188"/>
            </a:xfrm>
            <a:prstGeom prst="line">
              <a:avLst/>
            </a:prstGeom>
            <a:ln w="19050">
              <a:solidFill>
                <a:srgbClr val="4A884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D557630-5802-9246-80BF-88497565085E}"/>
                </a:ext>
              </a:extLst>
            </p:cNvPr>
            <p:cNvCxnSpPr/>
            <p:nvPr/>
          </p:nvCxnSpPr>
          <p:spPr>
            <a:xfrm flipH="1" flipV="1">
              <a:off x="5134863" y="4176490"/>
              <a:ext cx="1261" cy="522188"/>
            </a:xfrm>
            <a:prstGeom prst="line">
              <a:avLst/>
            </a:prstGeom>
            <a:ln w="19050">
              <a:solidFill>
                <a:srgbClr val="34968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16C2A4-E896-3140-8CBD-744B05C002B4}"/>
                </a:ext>
              </a:extLst>
            </p:cNvPr>
            <p:cNvCxnSpPr/>
            <p:nvPr/>
          </p:nvCxnSpPr>
          <p:spPr>
            <a:xfrm flipH="1" flipV="1">
              <a:off x="6360931" y="2686375"/>
              <a:ext cx="1261" cy="522188"/>
            </a:xfrm>
            <a:prstGeom prst="line">
              <a:avLst/>
            </a:prstGeom>
            <a:ln w="19050">
              <a:solidFill>
                <a:srgbClr val="00596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C54E6B7-2F82-B24A-9A86-7B3E1B983255}"/>
                </a:ext>
              </a:extLst>
            </p:cNvPr>
            <p:cNvCxnSpPr/>
            <p:nvPr/>
          </p:nvCxnSpPr>
          <p:spPr>
            <a:xfrm flipH="1" flipV="1">
              <a:off x="7965546" y="4302681"/>
              <a:ext cx="1261" cy="522188"/>
            </a:xfrm>
            <a:prstGeom prst="line">
              <a:avLst/>
            </a:prstGeom>
            <a:ln w="19050">
              <a:solidFill>
                <a:srgbClr val="00596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E6B9449-F076-AD49-82A5-E4E2CBA7A39A}"/>
                </a:ext>
              </a:extLst>
            </p:cNvPr>
            <p:cNvSpPr txBox="1"/>
            <p:nvPr/>
          </p:nvSpPr>
          <p:spPr>
            <a:xfrm>
              <a:off x="786112" y="2081761"/>
              <a:ext cx="135385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solidFill>
                    <a:srgbClr val="00596F"/>
                  </a:solidFill>
                  <a:latin typeface="+mj-lt"/>
                </a:rPr>
                <a:t>Etabli</a:t>
              </a:r>
              <a:r>
                <a:rPr lang="en-US" dirty="0">
                  <a:solidFill>
                    <a:srgbClr val="00596F"/>
                  </a:solidFill>
                  <a:latin typeface="+mj-lt"/>
                </a:rPr>
                <a:t> Durant la </a:t>
              </a:r>
              <a:r>
                <a:rPr kumimoji="0" lang="en-US" sz="1800" b="0" i="0" u="none" strike="noStrike" kern="1200" cap="none" spc="0" normalizeH="0" baseline="0" noProof="0" dirty="0">
                  <a:ln>
                    <a:noFill/>
                  </a:ln>
                  <a:solidFill>
                    <a:srgbClr val="00596F"/>
                  </a:solidFill>
                  <a:effectLst/>
                  <a:uLnTx/>
                  <a:uFillTx/>
                  <a:latin typeface="+mj-lt"/>
                  <a:ea typeface="+mn-ea"/>
                  <a:cs typeface="+mn-cs"/>
                </a:rPr>
                <a:t>COP16</a:t>
              </a:r>
            </a:p>
          </p:txBody>
        </p:sp>
        <p:sp>
          <p:nvSpPr>
            <p:cNvPr id="22" name="TextBox 21">
              <a:extLst>
                <a:ext uri="{FF2B5EF4-FFF2-40B4-BE49-F238E27FC236}">
                  <a16:creationId xmlns:a16="http://schemas.microsoft.com/office/drawing/2014/main" id="{4CD923E0-F86D-EB41-8234-BC6F342B3F2B}"/>
                </a:ext>
              </a:extLst>
            </p:cNvPr>
            <p:cNvSpPr txBox="1"/>
            <p:nvPr/>
          </p:nvSpPr>
          <p:spPr>
            <a:xfrm>
              <a:off x="1774671" y="4669536"/>
              <a:ext cx="155704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rgbClr val="00596F"/>
                  </a:solidFill>
                  <a:latin typeface="+mj-lt"/>
                </a:rPr>
                <a:t>I</a:t>
              </a:r>
              <a:r>
                <a:rPr lang="en-US" dirty="0" err="1">
                  <a:solidFill>
                    <a:srgbClr val="00596F"/>
                  </a:solidFill>
                  <a:latin typeface="+mj-lt"/>
                </a:rPr>
                <a:t>nstruments</a:t>
              </a:r>
              <a:r>
                <a:rPr lang="en-US" dirty="0">
                  <a:solidFill>
                    <a:srgbClr val="00596F"/>
                  </a:solidFill>
                  <a:latin typeface="+mj-lt"/>
                </a:rPr>
                <a:t> de </a:t>
              </a:r>
              <a:r>
                <a:rPr lang="en-US" dirty="0" err="1">
                  <a:solidFill>
                    <a:srgbClr val="00596F"/>
                  </a:solidFill>
                  <a:latin typeface="+mj-lt"/>
                </a:rPr>
                <a:t>gouvernance</a:t>
              </a:r>
              <a:endParaRPr kumimoji="0" lang="en-US" sz="1800" b="0" i="0" u="none" strike="noStrike" kern="1200" cap="none" spc="0" normalizeH="0" baseline="0" noProof="0" dirty="0">
                <a:ln>
                  <a:noFill/>
                </a:ln>
                <a:solidFill>
                  <a:srgbClr val="00596F"/>
                </a:solidFill>
                <a:effectLst/>
                <a:uLnTx/>
                <a:uFillTx/>
                <a:latin typeface="+mj-lt"/>
                <a:ea typeface="+mn-ea"/>
                <a:cs typeface="+mn-cs"/>
              </a:endParaRPr>
            </a:p>
          </p:txBody>
        </p:sp>
        <p:sp>
          <p:nvSpPr>
            <p:cNvPr id="23" name="TextBox 22">
              <a:extLst>
                <a:ext uri="{FF2B5EF4-FFF2-40B4-BE49-F238E27FC236}">
                  <a16:creationId xmlns:a16="http://schemas.microsoft.com/office/drawing/2014/main" id="{0F1754E1-B5D2-DF45-9091-C7A1664863DD}"/>
                </a:ext>
              </a:extLst>
            </p:cNvPr>
            <p:cNvSpPr txBox="1"/>
            <p:nvPr/>
          </p:nvSpPr>
          <p:spPr>
            <a:xfrm>
              <a:off x="2633732" y="2032979"/>
              <a:ext cx="2593855" cy="646331"/>
            </a:xfrm>
            <a:prstGeom prst="rect">
              <a:avLst/>
            </a:prstGeom>
            <a:noFill/>
          </p:spPr>
          <p:txBody>
            <a:bodyPr wrap="square" rtlCol="0">
              <a:spAutoFit/>
            </a:bodyPr>
            <a:lstStyle/>
            <a:p>
              <a:pPr lvl="0" algn="ctr">
                <a:defRPr/>
              </a:pPr>
              <a:r>
                <a:rPr lang="en-US" dirty="0">
                  <a:solidFill>
                    <a:srgbClr val="00596F"/>
                  </a:solidFill>
                </a:rPr>
                <a:t>Première </a:t>
              </a:r>
              <a:r>
                <a:rPr lang="en-US" dirty="0" err="1">
                  <a:solidFill>
                    <a:srgbClr val="00596F"/>
                  </a:solidFill>
                </a:rPr>
                <a:t>réunion</a:t>
              </a:r>
              <a:r>
                <a:rPr lang="en-US" dirty="0">
                  <a:solidFill>
                    <a:srgbClr val="00596F"/>
                  </a:solidFill>
                </a:rPr>
                <a:t> du Conseil </a:t>
              </a:r>
              <a:r>
                <a:rPr lang="en-US" dirty="0" err="1">
                  <a:solidFill>
                    <a:srgbClr val="00596F"/>
                  </a:solidFill>
                </a:rPr>
                <a:t>d’administration</a:t>
              </a:r>
              <a:endParaRPr kumimoji="0" lang="en-US" sz="1800" b="0" i="0" u="none" strike="noStrike" kern="1200" cap="none" spc="0" normalizeH="0" baseline="0" noProof="0" dirty="0">
                <a:ln>
                  <a:noFill/>
                </a:ln>
                <a:solidFill>
                  <a:srgbClr val="00596F"/>
                </a:solidFill>
                <a:effectLst/>
                <a:uLnTx/>
                <a:uFillTx/>
                <a:latin typeface="+mj-lt"/>
                <a:ea typeface="+mn-ea"/>
                <a:cs typeface="+mn-cs"/>
              </a:endParaRPr>
            </a:p>
          </p:txBody>
        </p:sp>
        <p:sp>
          <p:nvSpPr>
            <p:cNvPr id="24" name="TextBox 23">
              <a:extLst>
                <a:ext uri="{FF2B5EF4-FFF2-40B4-BE49-F238E27FC236}">
                  <a16:creationId xmlns:a16="http://schemas.microsoft.com/office/drawing/2014/main" id="{B578F5EF-C15F-1F4A-A4A7-193DEB205213}"/>
                </a:ext>
              </a:extLst>
            </p:cNvPr>
            <p:cNvSpPr txBox="1"/>
            <p:nvPr/>
          </p:nvSpPr>
          <p:spPr>
            <a:xfrm>
              <a:off x="4183871" y="4693884"/>
              <a:ext cx="18170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96F"/>
                  </a:solidFill>
                  <a:effectLst/>
                  <a:uLnTx/>
                  <a:uFillTx/>
                  <a:latin typeface="+mj-lt"/>
                  <a:ea typeface="+mn-ea"/>
                  <a:cs typeface="+mn-cs"/>
                </a:rPr>
                <a:t>Plus de 10 milliard</a:t>
              </a:r>
              <a:r>
                <a:rPr lang="en-US" dirty="0">
                  <a:solidFill>
                    <a:srgbClr val="00596F"/>
                  </a:solidFill>
                  <a:latin typeface="+mj-lt"/>
                </a:rPr>
                <a:t>s de dollars US </a:t>
              </a:r>
              <a:r>
                <a:rPr kumimoji="0" lang="en-US" sz="1800" b="0" i="0" u="none" strike="noStrike" kern="1200" cap="none" spc="0" normalizeH="0" baseline="0" noProof="0" dirty="0" err="1">
                  <a:ln>
                    <a:noFill/>
                  </a:ln>
                  <a:solidFill>
                    <a:srgbClr val="00596F"/>
                  </a:solidFill>
                  <a:effectLst/>
                  <a:uLnTx/>
                  <a:uFillTx/>
                  <a:latin typeface="+mj-lt"/>
                  <a:ea typeface="+mn-ea"/>
                  <a:cs typeface="+mn-cs"/>
                </a:rPr>
                <a:t>promis</a:t>
              </a:r>
              <a:r>
                <a:rPr kumimoji="0" lang="en-US" sz="1800" b="0" i="0" u="none" strike="noStrike" kern="1200" cap="none" spc="0" normalizeH="0" baseline="0" noProof="0" dirty="0">
                  <a:ln>
                    <a:noFill/>
                  </a:ln>
                  <a:solidFill>
                    <a:srgbClr val="00596F"/>
                  </a:solidFill>
                  <a:effectLst/>
                  <a:uLnTx/>
                  <a:uFillTx/>
                  <a:latin typeface="+mj-lt"/>
                  <a:ea typeface="+mn-ea"/>
                  <a:cs typeface="+mn-cs"/>
                </a:rPr>
                <a:t> pour IRM</a:t>
              </a:r>
            </a:p>
          </p:txBody>
        </p:sp>
        <p:sp>
          <p:nvSpPr>
            <p:cNvPr id="26" name="TextBox 25">
              <a:extLst>
                <a:ext uri="{FF2B5EF4-FFF2-40B4-BE49-F238E27FC236}">
                  <a16:creationId xmlns:a16="http://schemas.microsoft.com/office/drawing/2014/main" id="{4A250DBA-5351-B848-9274-8E76EC6506DD}"/>
                </a:ext>
              </a:extLst>
            </p:cNvPr>
            <p:cNvSpPr txBox="1"/>
            <p:nvPr/>
          </p:nvSpPr>
          <p:spPr>
            <a:xfrm>
              <a:off x="5265446" y="2036018"/>
              <a:ext cx="2192229" cy="646331"/>
            </a:xfrm>
            <a:prstGeom prst="rect">
              <a:avLst/>
            </a:prstGeom>
            <a:noFill/>
          </p:spPr>
          <p:txBody>
            <a:bodyPr wrap="square" rtlCol="0">
              <a:spAutoFit/>
            </a:bodyPr>
            <a:lstStyle/>
            <a:p>
              <a:pPr algn="ctr"/>
              <a:r>
                <a:rPr lang="en-US" dirty="0">
                  <a:solidFill>
                    <a:srgbClr val="00596F"/>
                  </a:solidFill>
                </a:rPr>
                <a:t>Premiers </a:t>
              </a:r>
              <a:r>
                <a:rPr lang="en-US" dirty="0" err="1">
                  <a:solidFill>
                    <a:srgbClr val="00596F"/>
                  </a:solidFill>
                </a:rPr>
                <a:t>projets</a:t>
              </a:r>
              <a:r>
                <a:rPr lang="en-US" dirty="0">
                  <a:solidFill>
                    <a:srgbClr val="00596F"/>
                  </a:solidFill>
                </a:rPr>
                <a:t> </a:t>
              </a:r>
              <a:r>
                <a:rPr lang="en-US" dirty="0" err="1">
                  <a:solidFill>
                    <a:srgbClr val="00596F"/>
                  </a:solidFill>
                </a:rPr>
                <a:t>approuvés</a:t>
              </a:r>
              <a:endParaRPr lang="en-US" dirty="0">
                <a:solidFill>
                  <a:srgbClr val="00596F"/>
                </a:solidFill>
              </a:endParaRPr>
            </a:p>
          </p:txBody>
        </p:sp>
      </p:grpSp>
      <p:sp>
        <p:nvSpPr>
          <p:cNvPr id="3" name="Title 2">
            <a:extLst>
              <a:ext uri="{FF2B5EF4-FFF2-40B4-BE49-F238E27FC236}">
                <a16:creationId xmlns:a16="http://schemas.microsoft.com/office/drawing/2014/main" id="{23ADE7B7-0084-794C-BBA2-538E5C240E4B}"/>
              </a:ext>
            </a:extLst>
          </p:cNvPr>
          <p:cNvSpPr>
            <a:spLocks noGrp="1"/>
          </p:cNvSpPr>
          <p:nvPr>
            <p:ph type="title"/>
          </p:nvPr>
        </p:nvSpPr>
        <p:spPr>
          <a:xfrm>
            <a:off x="573122" y="501301"/>
            <a:ext cx="9232075" cy="661339"/>
          </a:xfrm>
        </p:spPr>
        <p:txBody>
          <a:bodyPr/>
          <a:lstStyle/>
          <a:p>
            <a:r>
              <a:rPr lang="en-US" dirty="0" err="1"/>
              <a:t>L’histoire</a:t>
            </a:r>
            <a:r>
              <a:rPr lang="en-US" dirty="0"/>
              <a:t> du GCF</a:t>
            </a:r>
          </a:p>
        </p:txBody>
      </p:sp>
      <p:sp>
        <p:nvSpPr>
          <p:cNvPr id="25" name="Oval 24">
            <a:extLst>
              <a:ext uri="{FF2B5EF4-FFF2-40B4-BE49-F238E27FC236}">
                <a16:creationId xmlns:a16="http://schemas.microsoft.com/office/drawing/2014/main" id="{48D53288-BCD4-4169-B228-0BABD3CBCA9F}"/>
              </a:ext>
            </a:extLst>
          </p:cNvPr>
          <p:cNvSpPr/>
          <p:nvPr/>
        </p:nvSpPr>
        <p:spPr>
          <a:xfrm>
            <a:off x="6752187" y="3099542"/>
            <a:ext cx="1482997" cy="1418157"/>
          </a:xfrm>
          <a:prstGeom prst="ellipse">
            <a:avLst/>
          </a:prstGeom>
          <a:solidFill>
            <a:srgbClr val="15A1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2019</a:t>
            </a:r>
          </a:p>
        </p:txBody>
      </p:sp>
      <p:sp>
        <p:nvSpPr>
          <p:cNvPr id="30" name="Rectangle 29">
            <a:extLst>
              <a:ext uri="{FF2B5EF4-FFF2-40B4-BE49-F238E27FC236}">
                <a16:creationId xmlns:a16="http://schemas.microsoft.com/office/drawing/2014/main" id="{3E3BBF4F-BF38-4136-AF2A-A39915994DBF}"/>
              </a:ext>
            </a:extLst>
          </p:cNvPr>
          <p:cNvSpPr/>
          <p:nvPr/>
        </p:nvSpPr>
        <p:spPr>
          <a:xfrm>
            <a:off x="5115141" y="1643653"/>
            <a:ext cx="3080229" cy="613518"/>
          </a:xfrm>
          <a:prstGeom prst="rect">
            <a:avLst/>
          </a:prstGeom>
          <a:solidFill>
            <a:srgbClr val="0283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25000"/>
                  </a:schemeClr>
                </a:solidFill>
                <a:latin typeface="+mj-lt"/>
                <a:cs typeface="Calibri" panose="020F0502020204030204" pitchFamily="34" charset="0"/>
              </a:rPr>
              <a:t>P</a:t>
            </a:r>
            <a:r>
              <a:rPr lang="en-US" dirty="0" err="1">
                <a:solidFill>
                  <a:schemeClr val="bg2">
                    <a:lumMod val="25000"/>
                  </a:schemeClr>
                </a:solidFill>
                <a:latin typeface="+mj-lt"/>
                <a:cs typeface="Calibri" panose="020F0502020204030204" pitchFamily="34" charset="0"/>
              </a:rPr>
              <a:t>ériode</a:t>
            </a:r>
            <a:r>
              <a:rPr lang="en-US" dirty="0">
                <a:solidFill>
                  <a:schemeClr val="bg2">
                    <a:lumMod val="25000"/>
                  </a:schemeClr>
                </a:solidFill>
                <a:latin typeface="+mj-lt"/>
                <a:cs typeface="Calibri" panose="020F0502020204030204" pitchFamily="34" charset="0"/>
              </a:rPr>
              <a:t> de </a:t>
            </a:r>
            <a:r>
              <a:rPr lang="en-US" dirty="0" err="1">
                <a:solidFill>
                  <a:schemeClr val="bg2">
                    <a:lumMod val="25000"/>
                  </a:schemeClr>
                </a:solidFill>
                <a:latin typeface="+mj-lt"/>
                <a:cs typeface="Calibri" panose="020F0502020204030204" pitchFamily="34" charset="0"/>
              </a:rPr>
              <a:t>mobilisation</a:t>
            </a:r>
            <a:r>
              <a:rPr lang="en-US" dirty="0">
                <a:solidFill>
                  <a:schemeClr val="bg2">
                    <a:lumMod val="25000"/>
                  </a:schemeClr>
                </a:solidFill>
                <a:latin typeface="+mj-lt"/>
                <a:cs typeface="Calibri" panose="020F0502020204030204" pitchFamily="34" charset="0"/>
              </a:rPr>
              <a:t> de resources </a:t>
            </a:r>
            <a:r>
              <a:rPr lang="en-US" dirty="0" err="1">
                <a:solidFill>
                  <a:schemeClr val="bg2">
                    <a:lumMod val="25000"/>
                  </a:schemeClr>
                </a:solidFill>
                <a:latin typeface="+mj-lt"/>
                <a:cs typeface="Calibri" panose="020F0502020204030204" pitchFamily="34" charset="0"/>
              </a:rPr>
              <a:t>initiale</a:t>
            </a:r>
            <a:r>
              <a:rPr lang="en-US" dirty="0">
                <a:solidFill>
                  <a:schemeClr val="bg2">
                    <a:lumMod val="25000"/>
                  </a:schemeClr>
                </a:solidFill>
                <a:latin typeface="+mj-lt"/>
                <a:cs typeface="Calibri" panose="020F0502020204030204" pitchFamily="34" charset="0"/>
              </a:rPr>
              <a:t> (IRM</a:t>
            </a:r>
            <a:r>
              <a:rPr lang="en-US" dirty="0">
                <a:solidFill>
                  <a:schemeClr val="bg2">
                    <a:lumMod val="50000"/>
                  </a:schemeClr>
                </a:solidFill>
                <a:latin typeface="+mj-lt"/>
                <a:cs typeface="Calibri" panose="020F0502020204030204" pitchFamily="34" charset="0"/>
              </a:rPr>
              <a:t>)</a:t>
            </a:r>
          </a:p>
        </p:txBody>
      </p:sp>
      <p:sp>
        <p:nvSpPr>
          <p:cNvPr id="31" name="Oval 30">
            <a:extLst>
              <a:ext uri="{FF2B5EF4-FFF2-40B4-BE49-F238E27FC236}">
                <a16:creationId xmlns:a16="http://schemas.microsoft.com/office/drawing/2014/main" id="{E0F2FF35-B28E-4878-B8B6-A1F4D29538D6}"/>
              </a:ext>
            </a:extLst>
          </p:cNvPr>
          <p:cNvSpPr/>
          <p:nvPr/>
        </p:nvSpPr>
        <p:spPr>
          <a:xfrm>
            <a:off x="8560323" y="3339850"/>
            <a:ext cx="1024128" cy="987552"/>
          </a:xfrm>
          <a:prstGeom prst="ellipse">
            <a:avLst/>
          </a:prstGeom>
          <a:solidFill>
            <a:srgbClr val="72BF4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2020</a:t>
            </a:r>
          </a:p>
        </p:txBody>
      </p:sp>
      <p:sp>
        <p:nvSpPr>
          <p:cNvPr id="32" name="Rectangle 31">
            <a:extLst>
              <a:ext uri="{FF2B5EF4-FFF2-40B4-BE49-F238E27FC236}">
                <a16:creationId xmlns:a16="http://schemas.microsoft.com/office/drawing/2014/main" id="{28FB95D0-5D83-4146-9655-8CC3B33E7783}"/>
              </a:ext>
            </a:extLst>
          </p:cNvPr>
          <p:cNvSpPr/>
          <p:nvPr/>
        </p:nvSpPr>
        <p:spPr>
          <a:xfrm>
            <a:off x="8560323" y="1643653"/>
            <a:ext cx="3080229" cy="6135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2">
                    <a:lumMod val="25000"/>
                  </a:schemeClr>
                </a:solidFill>
                <a:latin typeface="+mj-lt"/>
                <a:cs typeface="Calibri" panose="020F0502020204030204" pitchFamily="34" charset="0"/>
              </a:rPr>
              <a:t>FVC – 1 ($9.77 </a:t>
            </a:r>
            <a:r>
              <a:rPr lang="fr-FR" sz="2200" dirty="0">
                <a:solidFill>
                  <a:schemeClr val="bg2">
                    <a:lumMod val="25000"/>
                  </a:schemeClr>
                </a:solidFill>
                <a:latin typeface="+mj-lt"/>
                <a:cs typeface="Calibri" panose="020F0502020204030204" pitchFamily="34" charset="0"/>
              </a:rPr>
              <a:t>milliards </a:t>
            </a:r>
            <a:r>
              <a:rPr lang="en-US" sz="2200" dirty="0" err="1">
                <a:solidFill>
                  <a:schemeClr val="bg2">
                    <a:lumMod val="25000"/>
                  </a:schemeClr>
                </a:solidFill>
                <a:latin typeface="+mj-lt"/>
                <a:cs typeface="Calibri" panose="020F0502020204030204" pitchFamily="34" charset="0"/>
              </a:rPr>
              <a:t>promis</a:t>
            </a:r>
            <a:r>
              <a:rPr lang="en-US" sz="2200" dirty="0">
                <a:solidFill>
                  <a:schemeClr val="bg2">
                    <a:lumMod val="25000"/>
                  </a:schemeClr>
                </a:solidFill>
                <a:latin typeface="+mj-lt"/>
                <a:cs typeface="Calibri" panose="020F0502020204030204" pitchFamily="34" charset="0"/>
              </a:rPr>
              <a:t>) </a:t>
            </a:r>
          </a:p>
        </p:txBody>
      </p:sp>
      <p:sp>
        <p:nvSpPr>
          <p:cNvPr id="33" name="Rectangle 32">
            <a:extLst>
              <a:ext uri="{FF2B5EF4-FFF2-40B4-BE49-F238E27FC236}">
                <a16:creationId xmlns:a16="http://schemas.microsoft.com/office/drawing/2014/main" id="{9D2237E5-E8CF-4427-BC1B-BD4E6C84E5E0}"/>
              </a:ext>
            </a:extLst>
          </p:cNvPr>
          <p:cNvSpPr/>
          <p:nvPr/>
        </p:nvSpPr>
        <p:spPr>
          <a:xfrm>
            <a:off x="5125660" y="364396"/>
            <a:ext cx="3069710" cy="1144646"/>
          </a:xfrm>
          <a:prstGeom prst="rect">
            <a:avLst/>
          </a:prstGeom>
          <a:solidFill>
            <a:schemeClr val="bg1">
              <a:lumMod val="95000"/>
            </a:schemeClr>
          </a:solidFill>
          <a:ln w="28575">
            <a:solidFill>
              <a:srgbClr val="02839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solidFill>
                  <a:schemeClr val="bg2">
                    <a:lumMod val="25000"/>
                  </a:schemeClr>
                </a:solidFill>
                <a:latin typeface="+mj-lt"/>
                <a:cs typeface="Calibri" panose="020F0502020204030204" pitchFamily="34" charset="0"/>
              </a:rPr>
              <a:t>Plan </a:t>
            </a:r>
            <a:r>
              <a:rPr lang="en-US" sz="2200" dirty="0" err="1">
                <a:solidFill>
                  <a:schemeClr val="bg2">
                    <a:lumMod val="25000"/>
                  </a:schemeClr>
                </a:solidFill>
                <a:latin typeface="+mj-lt"/>
                <a:cs typeface="Calibri" panose="020F0502020204030204" pitchFamily="34" charset="0"/>
              </a:rPr>
              <a:t>stratégique</a:t>
            </a:r>
            <a:r>
              <a:rPr lang="en-US" sz="2200" dirty="0">
                <a:solidFill>
                  <a:schemeClr val="bg2">
                    <a:lumMod val="25000"/>
                  </a:schemeClr>
                </a:solidFill>
                <a:latin typeface="+mj-lt"/>
                <a:cs typeface="Calibri" panose="020F0502020204030204" pitchFamily="34" charset="0"/>
              </a:rPr>
              <a:t> Initial</a:t>
            </a:r>
          </a:p>
        </p:txBody>
      </p:sp>
      <p:sp>
        <p:nvSpPr>
          <p:cNvPr id="34" name="Rectangle 33">
            <a:extLst>
              <a:ext uri="{FF2B5EF4-FFF2-40B4-BE49-F238E27FC236}">
                <a16:creationId xmlns:a16="http://schemas.microsoft.com/office/drawing/2014/main" id="{F18FF418-D41D-4C1E-8837-D806D2F39FE6}"/>
              </a:ext>
            </a:extLst>
          </p:cNvPr>
          <p:cNvSpPr/>
          <p:nvPr/>
        </p:nvSpPr>
        <p:spPr>
          <a:xfrm>
            <a:off x="8560323" y="365873"/>
            <a:ext cx="3080229" cy="1143168"/>
          </a:xfrm>
          <a:prstGeom prst="rect">
            <a:avLst/>
          </a:prstGeom>
          <a:solidFill>
            <a:schemeClr val="bg1">
              <a:lumMod val="95000"/>
            </a:schemeClr>
          </a:solidFill>
          <a:ln w="28575">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a:solidFill>
                  <a:schemeClr val="bg2">
                    <a:lumMod val="25000"/>
                  </a:schemeClr>
                </a:solidFill>
                <a:latin typeface="+mj-lt"/>
                <a:cs typeface="Calibri" panose="020F0502020204030204" pitchFamily="34" charset="0"/>
              </a:rPr>
              <a:t>Plan </a:t>
            </a:r>
            <a:r>
              <a:rPr lang="en-US" sz="2200" dirty="0" err="1">
                <a:solidFill>
                  <a:schemeClr val="bg2">
                    <a:lumMod val="25000"/>
                  </a:schemeClr>
                </a:solidFill>
                <a:latin typeface="+mj-lt"/>
                <a:cs typeface="Calibri" panose="020F0502020204030204" pitchFamily="34" charset="0"/>
              </a:rPr>
              <a:t>stratégique</a:t>
            </a:r>
            <a:r>
              <a:rPr lang="en-US" sz="2200" dirty="0">
                <a:solidFill>
                  <a:schemeClr val="bg2">
                    <a:lumMod val="25000"/>
                  </a:schemeClr>
                </a:solidFill>
                <a:latin typeface="+mj-lt"/>
                <a:cs typeface="Calibri" panose="020F0502020204030204" pitchFamily="34" charset="0"/>
              </a:rPr>
              <a:t> mis à jour*</a:t>
            </a:r>
          </a:p>
        </p:txBody>
      </p:sp>
      <p:sp>
        <p:nvSpPr>
          <p:cNvPr id="35" name="TextBox 34">
            <a:extLst>
              <a:ext uri="{FF2B5EF4-FFF2-40B4-BE49-F238E27FC236}">
                <a16:creationId xmlns:a16="http://schemas.microsoft.com/office/drawing/2014/main" id="{B7E57CA0-67FB-4163-87A7-B357F74831BF}"/>
              </a:ext>
            </a:extLst>
          </p:cNvPr>
          <p:cNvSpPr txBox="1"/>
          <p:nvPr/>
        </p:nvSpPr>
        <p:spPr>
          <a:xfrm>
            <a:off x="46346" y="6443096"/>
            <a:ext cx="7505700" cy="307777"/>
          </a:xfrm>
          <a:prstGeom prst="rect">
            <a:avLst/>
          </a:prstGeom>
          <a:noFill/>
        </p:spPr>
        <p:txBody>
          <a:bodyPr wrap="square" rtlCol="0">
            <a:spAutoFit/>
          </a:bodyPr>
          <a:lstStyle/>
          <a:p>
            <a:r>
              <a:rPr lang="en-GB" sz="1400" dirty="0">
                <a:solidFill>
                  <a:schemeClr val="tx1">
                    <a:lumMod val="75000"/>
                    <a:lumOff val="25000"/>
                  </a:schemeClr>
                </a:solidFill>
                <a:latin typeface="Arial Narrow" panose="020B0606020202030204" pitchFamily="34" charset="0"/>
              </a:rPr>
              <a:t>* </a:t>
            </a:r>
            <a:r>
              <a:rPr lang="en-GB" sz="1400" dirty="0" err="1">
                <a:solidFill>
                  <a:schemeClr val="tx1">
                    <a:lumMod val="75000"/>
                    <a:lumOff val="25000"/>
                  </a:schemeClr>
                </a:solidFill>
                <a:latin typeface="Arial Narrow" panose="020B0606020202030204" pitchFamily="34" charset="0"/>
              </a:rPr>
              <a:t>Projet</a:t>
            </a:r>
            <a:r>
              <a:rPr lang="en-GB" sz="1400" dirty="0">
                <a:solidFill>
                  <a:schemeClr val="tx1">
                    <a:lumMod val="75000"/>
                    <a:lumOff val="25000"/>
                  </a:schemeClr>
                </a:solidFill>
                <a:latin typeface="Arial Narrow" panose="020B0606020202030204" pitchFamily="34" charset="0"/>
              </a:rPr>
              <a:t> de</a:t>
            </a:r>
            <a:r>
              <a:rPr lang="en-US" sz="1400" dirty="0">
                <a:solidFill>
                  <a:schemeClr val="bg2">
                    <a:lumMod val="25000"/>
                  </a:schemeClr>
                </a:solidFill>
                <a:cs typeface="Calibri" panose="020F0502020204030204" pitchFamily="34" charset="0"/>
              </a:rPr>
              <a:t> Plan </a:t>
            </a:r>
            <a:r>
              <a:rPr lang="en-US" sz="1400" dirty="0" err="1">
                <a:solidFill>
                  <a:schemeClr val="bg2">
                    <a:lumMod val="25000"/>
                  </a:schemeClr>
                </a:solidFill>
                <a:cs typeface="Calibri" panose="020F0502020204030204" pitchFamily="34" charset="0"/>
              </a:rPr>
              <a:t>stratégique</a:t>
            </a:r>
            <a:r>
              <a:rPr lang="en-US" sz="1400" dirty="0">
                <a:solidFill>
                  <a:schemeClr val="bg2">
                    <a:lumMod val="25000"/>
                  </a:schemeClr>
                </a:solidFill>
                <a:cs typeface="Calibri" panose="020F0502020204030204" pitchFamily="34" charset="0"/>
              </a:rPr>
              <a:t> du  Conseil </a:t>
            </a:r>
            <a:r>
              <a:rPr lang="en-US" sz="1400" dirty="0" err="1">
                <a:solidFill>
                  <a:schemeClr val="bg2">
                    <a:lumMod val="25000"/>
                  </a:schemeClr>
                </a:solidFill>
                <a:cs typeface="Calibri" panose="020F0502020204030204" pitchFamily="34" charset="0"/>
              </a:rPr>
              <a:t>d’administration</a:t>
            </a:r>
            <a:r>
              <a:rPr lang="en-US" sz="1400" dirty="0">
                <a:solidFill>
                  <a:schemeClr val="bg2">
                    <a:lumMod val="25000"/>
                  </a:schemeClr>
                </a:solidFill>
                <a:cs typeface="Calibri" panose="020F0502020204030204" pitchFamily="34" charset="0"/>
              </a:rPr>
              <a:t> du FVC pour consultation </a:t>
            </a:r>
            <a:r>
              <a:rPr lang="en-GB" sz="1400" dirty="0">
                <a:solidFill>
                  <a:schemeClr val="tx1">
                    <a:lumMod val="75000"/>
                    <a:lumOff val="25000"/>
                  </a:schemeClr>
                </a:solidFill>
                <a:latin typeface="Arial Narrow" panose="020B0606020202030204" pitchFamily="34" charset="0"/>
              </a:rPr>
              <a:t> </a:t>
            </a:r>
            <a:endParaRPr lang="en-US" sz="1400" dirty="0">
              <a:solidFill>
                <a:schemeClr val="tx1">
                  <a:lumMod val="75000"/>
                  <a:lumOff val="25000"/>
                </a:schemeClr>
              </a:solidFill>
              <a:latin typeface="Arial Narrow" panose="020B0606020202030204" pitchFamily="34" charset="0"/>
            </a:endParaRPr>
          </a:p>
        </p:txBody>
      </p:sp>
      <p:sp>
        <p:nvSpPr>
          <p:cNvPr id="36" name="TextBox 35">
            <a:extLst>
              <a:ext uri="{FF2B5EF4-FFF2-40B4-BE49-F238E27FC236}">
                <a16:creationId xmlns:a16="http://schemas.microsoft.com/office/drawing/2014/main" id="{DA23F1E4-988D-45AD-A7D1-F4621BDF7096}"/>
              </a:ext>
            </a:extLst>
          </p:cNvPr>
          <p:cNvSpPr txBox="1"/>
          <p:nvPr/>
        </p:nvSpPr>
        <p:spPr>
          <a:xfrm>
            <a:off x="5921450" y="5031706"/>
            <a:ext cx="3897404" cy="1200329"/>
          </a:xfrm>
          <a:prstGeom prst="rect">
            <a:avLst/>
          </a:prstGeom>
          <a:solidFill>
            <a:srgbClr val="006E7F"/>
          </a:solidFill>
          <a:ln>
            <a:solidFill>
              <a:schemeClr val="tx1">
                <a:lumMod val="65000"/>
                <a:lumOff val="35000"/>
                <a:alpha val="17000"/>
              </a:schemeClr>
            </a:solidFill>
          </a:ln>
        </p:spPr>
        <p:txBody>
          <a:bodyPr wrap="square" rtlCol="0">
            <a:spAutoFit/>
          </a:bodyPr>
          <a:lstStyle/>
          <a:p>
            <a:pPr marL="285750" indent="-285750">
              <a:buFont typeface="Wingdings" pitchFamily="2" charset="2"/>
              <a:buChar char="§"/>
            </a:pPr>
            <a:r>
              <a:rPr lang="en-US" dirty="0">
                <a:solidFill>
                  <a:schemeClr val="bg1"/>
                </a:solidFill>
              </a:rPr>
              <a:t>129 </a:t>
            </a:r>
            <a:r>
              <a:rPr lang="en-US" dirty="0" err="1">
                <a:solidFill>
                  <a:schemeClr val="bg1"/>
                </a:solidFill>
              </a:rPr>
              <a:t>projets</a:t>
            </a:r>
            <a:r>
              <a:rPr lang="en-US" dirty="0">
                <a:solidFill>
                  <a:schemeClr val="bg1"/>
                </a:solidFill>
              </a:rPr>
              <a:t> – $5.62 milliards</a:t>
            </a:r>
          </a:p>
          <a:p>
            <a:pPr marL="285750" indent="-285750">
              <a:buFont typeface="Wingdings" pitchFamily="2" charset="2"/>
              <a:buChar char="§"/>
            </a:pPr>
            <a:r>
              <a:rPr lang="en-US" dirty="0">
                <a:solidFill>
                  <a:schemeClr val="bg1"/>
                </a:solidFill>
              </a:rPr>
              <a:t>Dans plus de 100 pays</a:t>
            </a:r>
          </a:p>
          <a:p>
            <a:pPr marL="285750" indent="-285750">
              <a:buFont typeface="Wingdings" pitchFamily="2" charset="2"/>
              <a:buChar char="§"/>
            </a:pPr>
            <a:r>
              <a:rPr lang="en-US" dirty="0">
                <a:solidFill>
                  <a:schemeClr val="bg1"/>
                </a:solidFill>
              </a:rPr>
              <a:t>68 </a:t>
            </a:r>
            <a:r>
              <a:rPr lang="en-US" dirty="0" err="1">
                <a:solidFill>
                  <a:schemeClr val="bg1"/>
                </a:solidFill>
              </a:rPr>
              <a:t>projets</a:t>
            </a:r>
            <a:r>
              <a:rPr lang="en-US" dirty="0">
                <a:solidFill>
                  <a:schemeClr val="bg1"/>
                </a:solidFill>
              </a:rPr>
              <a:t> </a:t>
            </a:r>
            <a:r>
              <a:rPr lang="en-US" dirty="0" err="1">
                <a:solidFill>
                  <a:schemeClr val="bg1"/>
                </a:solidFill>
              </a:rPr>
              <a:t>en</a:t>
            </a:r>
            <a:r>
              <a:rPr lang="en-US" dirty="0">
                <a:solidFill>
                  <a:schemeClr val="bg1"/>
                </a:solidFill>
              </a:rPr>
              <a:t> </a:t>
            </a:r>
            <a:r>
              <a:rPr lang="en-US" dirty="0" err="1">
                <a:solidFill>
                  <a:schemeClr val="bg1"/>
                </a:solidFill>
              </a:rPr>
              <a:t>cours</a:t>
            </a:r>
            <a:r>
              <a:rPr lang="en-US" dirty="0">
                <a:solidFill>
                  <a:schemeClr val="bg1"/>
                </a:solidFill>
              </a:rPr>
              <a:t> </a:t>
            </a:r>
            <a:r>
              <a:rPr lang="en-US" dirty="0" err="1">
                <a:solidFill>
                  <a:schemeClr val="bg1"/>
                </a:solidFill>
              </a:rPr>
              <a:t>d'exécution</a:t>
            </a:r>
            <a:endParaRPr lang="en-US" dirty="0">
              <a:solidFill>
                <a:schemeClr val="bg1"/>
              </a:solidFill>
            </a:endParaRPr>
          </a:p>
          <a:p>
            <a:pPr marL="285750" indent="-285750">
              <a:buFont typeface="Wingdings" pitchFamily="2" charset="2"/>
              <a:buChar char="§"/>
            </a:pPr>
            <a:r>
              <a:rPr lang="en-US" dirty="0">
                <a:solidFill>
                  <a:schemeClr val="bg1"/>
                </a:solidFill>
              </a:rPr>
              <a:t>97 </a:t>
            </a:r>
            <a:r>
              <a:rPr lang="en-US" dirty="0" err="1">
                <a:solidFill>
                  <a:schemeClr val="bg1"/>
                </a:solidFill>
              </a:rPr>
              <a:t>entités</a:t>
            </a:r>
            <a:r>
              <a:rPr lang="en-US" dirty="0">
                <a:solidFill>
                  <a:schemeClr val="bg1"/>
                </a:solidFill>
              </a:rPr>
              <a:t> </a:t>
            </a:r>
            <a:r>
              <a:rPr lang="en-US" dirty="0" err="1">
                <a:solidFill>
                  <a:schemeClr val="bg1"/>
                </a:solidFill>
              </a:rPr>
              <a:t>accréditées</a:t>
            </a:r>
            <a:endParaRPr lang="en-US" dirty="0">
              <a:solidFill>
                <a:schemeClr val="bg1"/>
              </a:solidFill>
            </a:endParaRPr>
          </a:p>
        </p:txBody>
      </p:sp>
    </p:spTree>
    <p:extLst>
      <p:ext uri="{BB962C8B-B14F-4D97-AF65-F5344CB8AC3E}">
        <p14:creationId xmlns:p14="http://schemas.microsoft.com/office/powerpoint/2010/main" val="320943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EF7230-EB0D-4AA8-BE3B-A746EEDC3DC4}"/>
              </a:ext>
            </a:extLst>
          </p:cNvPr>
          <p:cNvSpPr>
            <a:spLocks noGrp="1"/>
          </p:cNvSpPr>
          <p:nvPr>
            <p:ph type="sldNum" sz="quarter" idx="12"/>
          </p:nvPr>
        </p:nvSpPr>
        <p:spPr/>
        <p:txBody>
          <a:bodyPr/>
          <a:lstStyle/>
          <a:p>
            <a:fld id="{78A18621-ACA7-4736-9D07-17BB1E58DC2F}" type="slidenum">
              <a:rPr lang="en-US" smtClean="0"/>
              <a:t>3</a:t>
            </a:fld>
            <a:endParaRPr lang="en-US"/>
          </a:p>
        </p:txBody>
      </p:sp>
      <p:sp>
        <p:nvSpPr>
          <p:cNvPr id="4" name="Title 3">
            <a:extLst>
              <a:ext uri="{FF2B5EF4-FFF2-40B4-BE49-F238E27FC236}">
                <a16:creationId xmlns:a16="http://schemas.microsoft.com/office/drawing/2014/main" id="{EE0763E4-B42A-4837-9218-7C24BC3FC8E9}"/>
              </a:ext>
            </a:extLst>
          </p:cNvPr>
          <p:cNvSpPr>
            <a:spLocks noGrp="1"/>
          </p:cNvSpPr>
          <p:nvPr>
            <p:ph type="title"/>
          </p:nvPr>
        </p:nvSpPr>
        <p:spPr>
          <a:xfrm>
            <a:off x="838200" y="320520"/>
            <a:ext cx="9232075" cy="1325563"/>
          </a:xfrm>
        </p:spPr>
        <p:txBody>
          <a:bodyPr/>
          <a:lstStyle/>
          <a:p>
            <a:r>
              <a:rPr lang="en-US" sz="2800" dirty="0" err="1"/>
              <a:t>Programmation</a:t>
            </a:r>
            <a:r>
              <a:rPr lang="en-US" sz="2800" dirty="0"/>
              <a:t> avec le FVC</a:t>
            </a:r>
            <a:endParaRPr lang="en-US" dirty="0"/>
          </a:p>
        </p:txBody>
      </p:sp>
      <p:sp>
        <p:nvSpPr>
          <p:cNvPr id="5" name="Oval 4">
            <a:extLst>
              <a:ext uri="{FF2B5EF4-FFF2-40B4-BE49-F238E27FC236}">
                <a16:creationId xmlns:a16="http://schemas.microsoft.com/office/drawing/2014/main" id="{7F4E1753-1F83-47E6-B880-51DFA1D0A6E9}"/>
              </a:ext>
            </a:extLst>
          </p:cNvPr>
          <p:cNvSpPr/>
          <p:nvPr/>
        </p:nvSpPr>
        <p:spPr>
          <a:xfrm>
            <a:off x="9005715" y="1646083"/>
            <a:ext cx="1916609" cy="1990869"/>
          </a:xfrm>
          <a:prstGeom prst="ellipse">
            <a:avLst/>
          </a:prstGeom>
          <a:solidFill>
            <a:srgbClr val="006E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300" b="1" dirty="0">
                <a:latin typeface="+mj-lt"/>
              </a:rPr>
              <a:t>DEMANDE DE FINANCEMENT/PROJETS</a:t>
            </a:r>
            <a:endParaRPr lang="en-US" sz="1300" b="1" dirty="0">
              <a:latin typeface="+mj-lt"/>
            </a:endParaRPr>
          </a:p>
        </p:txBody>
      </p:sp>
      <p:sp>
        <p:nvSpPr>
          <p:cNvPr id="6" name="Oval 5">
            <a:extLst>
              <a:ext uri="{FF2B5EF4-FFF2-40B4-BE49-F238E27FC236}">
                <a16:creationId xmlns:a16="http://schemas.microsoft.com/office/drawing/2014/main" id="{07181D60-7F2B-46AE-A53D-218B53A1B951}"/>
              </a:ext>
            </a:extLst>
          </p:cNvPr>
          <p:cNvSpPr/>
          <p:nvPr/>
        </p:nvSpPr>
        <p:spPr>
          <a:xfrm>
            <a:off x="2434394" y="1801497"/>
            <a:ext cx="1835455" cy="1835455"/>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err="1">
                <a:solidFill>
                  <a:srgbClr val="15A14A"/>
                </a:solidFill>
                <a:latin typeface="+mj-lt"/>
              </a:rPr>
              <a:t>Programmes</a:t>
            </a:r>
            <a:r>
              <a:rPr lang="en-US" sz="1400" b="1" dirty="0">
                <a:solidFill>
                  <a:srgbClr val="15A14A"/>
                </a:solidFill>
                <a:latin typeface="+mj-lt"/>
              </a:rPr>
              <a:t> pays  &amp; </a:t>
            </a:r>
            <a:r>
              <a:rPr lang="en-US" sz="1400" b="1" dirty="0" err="1">
                <a:solidFill>
                  <a:srgbClr val="15A14A"/>
                </a:solidFill>
                <a:latin typeface="+mj-lt"/>
              </a:rPr>
              <a:t>Programmes</a:t>
            </a:r>
            <a:r>
              <a:rPr lang="en-US" sz="1400" b="1" dirty="0">
                <a:solidFill>
                  <a:srgbClr val="15A14A"/>
                </a:solidFill>
                <a:latin typeface="+mj-lt"/>
              </a:rPr>
              <a:t> de travail des </a:t>
            </a:r>
            <a:r>
              <a:rPr lang="en-US" sz="1400" b="1" dirty="0" err="1">
                <a:solidFill>
                  <a:srgbClr val="15A14A"/>
                </a:solidFill>
                <a:latin typeface="+mj-lt"/>
              </a:rPr>
              <a:t>entités</a:t>
            </a:r>
            <a:endParaRPr lang="en-US" sz="1400" b="1" dirty="0">
              <a:solidFill>
                <a:srgbClr val="15A14A"/>
              </a:solidFill>
              <a:latin typeface="+mj-lt"/>
            </a:endParaRPr>
          </a:p>
        </p:txBody>
      </p:sp>
      <p:sp>
        <p:nvSpPr>
          <p:cNvPr id="7" name="TextBox 6">
            <a:extLst>
              <a:ext uri="{FF2B5EF4-FFF2-40B4-BE49-F238E27FC236}">
                <a16:creationId xmlns:a16="http://schemas.microsoft.com/office/drawing/2014/main" id="{78AB036D-25D6-473E-961D-2530C7326774}"/>
              </a:ext>
            </a:extLst>
          </p:cNvPr>
          <p:cNvSpPr txBox="1"/>
          <p:nvPr/>
        </p:nvSpPr>
        <p:spPr>
          <a:xfrm>
            <a:off x="1130177" y="2317203"/>
            <a:ext cx="910593" cy="787886"/>
          </a:xfrm>
          <a:prstGeom prst="rect">
            <a:avLst/>
          </a:prstGeom>
        </p:spPr>
        <p:txBody>
          <a:bodyPr vert="horz" wrap="square" lIns="91440" tIns="45720" rIns="91440" bIns="45720" rtlCol="0">
            <a:noAutofit/>
          </a:bodyPr>
          <a:lstStyle/>
          <a:p>
            <a:pPr>
              <a:lnSpc>
                <a:spcPct val="90000"/>
              </a:lnSpc>
            </a:pPr>
            <a:r>
              <a:rPr lang="en-US" sz="1600" b="1" dirty="0">
                <a:solidFill>
                  <a:srgbClr val="15A14A"/>
                </a:solidFill>
                <a:latin typeface="+mj-lt"/>
                <a:cs typeface="Corbel"/>
              </a:rPr>
              <a:t>CDNs</a:t>
            </a:r>
          </a:p>
          <a:p>
            <a:pPr>
              <a:lnSpc>
                <a:spcPct val="90000"/>
              </a:lnSpc>
            </a:pPr>
            <a:r>
              <a:rPr lang="en-US" sz="1600" b="1" dirty="0">
                <a:solidFill>
                  <a:srgbClr val="15A14A"/>
                </a:solidFill>
                <a:latin typeface="+mj-lt"/>
                <a:cs typeface="Corbel"/>
              </a:rPr>
              <a:t>PNAs</a:t>
            </a:r>
          </a:p>
          <a:p>
            <a:pPr>
              <a:lnSpc>
                <a:spcPct val="90000"/>
              </a:lnSpc>
            </a:pPr>
            <a:r>
              <a:rPr lang="en-US" sz="1600" b="1" dirty="0">
                <a:solidFill>
                  <a:srgbClr val="15A14A"/>
                </a:solidFill>
                <a:latin typeface="+mj-lt"/>
                <a:cs typeface="Corbel"/>
              </a:rPr>
              <a:t>LEDS</a:t>
            </a:r>
          </a:p>
        </p:txBody>
      </p:sp>
      <p:sp>
        <p:nvSpPr>
          <p:cNvPr id="8" name="Flowchart: Stored Data 7">
            <a:extLst>
              <a:ext uri="{FF2B5EF4-FFF2-40B4-BE49-F238E27FC236}">
                <a16:creationId xmlns:a16="http://schemas.microsoft.com/office/drawing/2014/main" id="{9B5D7D64-80D3-4535-9E3E-405713F4923D}"/>
              </a:ext>
            </a:extLst>
          </p:cNvPr>
          <p:cNvSpPr/>
          <p:nvPr/>
        </p:nvSpPr>
        <p:spPr>
          <a:xfrm>
            <a:off x="4466402" y="1675053"/>
            <a:ext cx="1916609" cy="1835456"/>
          </a:xfrm>
          <a:prstGeom prst="flowChartOnlineStorage">
            <a:avLst/>
          </a:prstGeom>
          <a:solidFill>
            <a:srgbClr val="15A1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latin typeface="+mj-lt"/>
              </a:rPr>
              <a:t>READINESS</a:t>
            </a:r>
            <a:r>
              <a:rPr lang="en-US" sz="1600" b="1" dirty="0">
                <a:latin typeface="+mj-lt"/>
              </a:rPr>
              <a:t> </a:t>
            </a:r>
            <a:r>
              <a:rPr lang="en-US" sz="1400" dirty="0">
                <a:latin typeface="+mj-lt"/>
              </a:rPr>
              <a:t>(Y </a:t>
            </a:r>
            <a:r>
              <a:rPr lang="en-US" sz="1400" dirty="0" err="1">
                <a:latin typeface="+mj-lt"/>
              </a:rPr>
              <a:t>compris</a:t>
            </a:r>
            <a:r>
              <a:rPr lang="en-US" sz="1400" dirty="0">
                <a:latin typeface="+mj-lt"/>
              </a:rPr>
              <a:t> la planification de </a:t>
            </a:r>
            <a:r>
              <a:rPr lang="en-US" sz="1400" dirty="0" err="1">
                <a:latin typeface="+mj-lt"/>
              </a:rPr>
              <a:t>l’adaptation</a:t>
            </a:r>
            <a:r>
              <a:rPr lang="en-US" sz="1400" dirty="0">
                <a:latin typeface="+mj-lt"/>
              </a:rPr>
              <a:t>)</a:t>
            </a:r>
          </a:p>
          <a:p>
            <a:endParaRPr lang="en-US" sz="1600" b="1" dirty="0">
              <a:latin typeface="+mj-lt"/>
            </a:endParaRPr>
          </a:p>
        </p:txBody>
      </p:sp>
      <p:sp>
        <p:nvSpPr>
          <p:cNvPr id="9" name="Flowchart: Stored Data 8">
            <a:extLst>
              <a:ext uri="{FF2B5EF4-FFF2-40B4-BE49-F238E27FC236}">
                <a16:creationId xmlns:a16="http://schemas.microsoft.com/office/drawing/2014/main" id="{A5FBBEC0-5279-4CCD-9FA4-9E7767229E99}"/>
              </a:ext>
            </a:extLst>
          </p:cNvPr>
          <p:cNvSpPr/>
          <p:nvPr/>
        </p:nvSpPr>
        <p:spPr>
          <a:xfrm>
            <a:off x="6242511" y="1836806"/>
            <a:ext cx="1705139" cy="1511949"/>
          </a:xfrm>
          <a:prstGeom prst="flowChartOnlineStorage">
            <a:avLst/>
          </a:prstGeom>
          <a:solidFill>
            <a:srgbClr val="15A1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latin typeface="+mj-lt"/>
              </a:rPr>
              <a:t> CONCEPTS DE PROJECTS</a:t>
            </a:r>
          </a:p>
        </p:txBody>
      </p:sp>
      <p:sp>
        <p:nvSpPr>
          <p:cNvPr id="10" name="Flowchart: Stored Data 9">
            <a:extLst>
              <a:ext uri="{FF2B5EF4-FFF2-40B4-BE49-F238E27FC236}">
                <a16:creationId xmlns:a16="http://schemas.microsoft.com/office/drawing/2014/main" id="{78E27B54-7E6F-489D-A477-BD8A6BFC733C}"/>
              </a:ext>
            </a:extLst>
          </p:cNvPr>
          <p:cNvSpPr/>
          <p:nvPr/>
        </p:nvSpPr>
        <p:spPr>
          <a:xfrm>
            <a:off x="7897919" y="2011137"/>
            <a:ext cx="985351" cy="1168969"/>
          </a:xfrm>
          <a:prstGeom prst="flowChartOnlineStorage">
            <a:avLst/>
          </a:prstGeom>
          <a:solidFill>
            <a:srgbClr val="15A1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latin typeface="+mj-lt"/>
              </a:rPr>
              <a:t>PPF</a:t>
            </a:r>
            <a:endParaRPr lang="en-US" sz="1600" b="1" dirty="0">
              <a:latin typeface="+mj-lt"/>
            </a:endParaRPr>
          </a:p>
        </p:txBody>
      </p:sp>
      <p:pic>
        <p:nvPicPr>
          <p:cNvPr id="11" name="Picture 10">
            <a:extLst>
              <a:ext uri="{FF2B5EF4-FFF2-40B4-BE49-F238E27FC236}">
                <a16:creationId xmlns:a16="http://schemas.microsoft.com/office/drawing/2014/main" id="{2975156D-33A5-410D-8D8A-9795CF7233AC}"/>
              </a:ext>
            </a:extLst>
          </p:cNvPr>
          <p:cNvPicPr>
            <a:picLocks noChangeAspect="1"/>
          </p:cNvPicPr>
          <p:nvPr/>
        </p:nvPicPr>
        <p:blipFill rotWithShape="1">
          <a:blip r:embed="rId3">
            <a:extLst>
              <a:ext uri="{28A0092B-C50C-407E-A947-70E740481C1C}">
                <a14:useLocalDpi xmlns:a14="http://schemas.microsoft.com/office/drawing/2010/main" val="0"/>
              </a:ext>
            </a:extLst>
          </a:blip>
          <a:srcRect t="6200"/>
          <a:stretch/>
        </p:blipFill>
        <p:spPr>
          <a:xfrm>
            <a:off x="1999245" y="1801497"/>
            <a:ext cx="610963" cy="84497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B9B3D794-B31E-40B2-96C7-111ACF90D8C4}"/>
              </a:ext>
            </a:extLst>
          </p:cNvPr>
          <p:cNvPicPr>
            <a:picLocks noChangeAspect="1"/>
          </p:cNvPicPr>
          <p:nvPr/>
        </p:nvPicPr>
        <p:blipFill>
          <a:blip r:embed="rId4"/>
          <a:stretch>
            <a:fillRect/>
          </a:stretch>
        </p:blipFill>
        <p:spPr>
          <a:xfrm>
            <a:off x="1949305" y="2753716"/>
            <a:ext cx="652762" cy="844970"/>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FBB08D24-A7F7-4165-89D8-A5188908C9DB}"/>
              </a:ext>
            </a:extLst>
          </p:cNvPr>
          <p:cNvSpPr/>
          <p:nvPr/>
        </p:nvSpPr>
        <p:spPr>
          <a:xfrm>
            <a:off x="2004794" y="5026473"/>
            <a:ext cx="1818257" cy="1005840"/>
          </a:xfrm>
          <a:prstGeom prst="rect">
            <a:avLst/>
          </a:prstGeom>
          <a:noFill/>
          <a:ln w="12700" cap="flat" cmpd="sng" algn="ctr">
            <a:noFill/>
            <a:prstDash val="solid"/>
          </a:ln>
          <a:effectLst/>
        </p:spPr>
        <p:txBody>
          <a:bodyPr lIns="0" tIns="45720" rIns="0" bIns="0" rtlCol="0" anchor="t"/>
          <a:lstStyle/>
          <a:p>
            <a:pPr>
              <a:defRPr/>
            </a:pPr>
            <a:endParaRPr lang="en-US" sz="2300" b="1" i="1" kern="0">
              <a:solidFill>
                <a:prstClr val="black">
                  <a:lumMod val="75000"/>
                  <a:lumOff val="25000"/>
                </a:prstClr>
              </a:solidFill>
              <a:latin typeface="+mj-lt"/>
            </a:endParaRPr>
          </a:p>
        </p:txBody>
      </p:sp>
      <p:sp>
        <p:nvSpPr>
          <p:cNvPr id="14" name="TextBox 13">
            <a:extLst>
              <a:ext uri="{FF2B5EF4-FFF2-40B4-BE49-F238E27FC236}">
                <a16:creationId xmlns:a16="http://schemas.microsoft.com/office/drawing/2014/main" id="{B8E20F30-7999-4E5D-A934-F43C9E898E95}"/>
              </a:ext>
            </a:extLst>
          </p:cNvPr>
          <p:cNvSpPr txBox="1"/>
          <p:nvPr/>
        </p:nvSpPr>
        <p:spPr>
          <a:xfrm>
            <a:off x="6617727" y="3580854"/>
            <a:ext cx="3017232" cy="517555"/>
          </a:xfrm>
          <a:prstGeom prst="rect">
            <a:avLst/>
          </a:prstGeom>
        </p:spPr>
        <p:txBody>
          <a:bodyPr vert="horz" wrap="none" lIns="68580" tIns="34290" rIns="68580" bIns="34290" rtlCol="0">
            <a:noAutofit/>
          </a:bodyPr>
          <a:lstStyle/>
          <a:p>
            <a:pPr defTabSz="342900">
              <a:lnSpc>
                <a:spcPct val="90000"/>
              </a:lnSpc>
              <a:defRPr/>
            </a:pPr>
            <a:r>
              <a:rPr lang="en-US" sz="1500" b="1" dirty="0">
                <a:solidFill>
                  <a:prstClr val="black"/>
                </a:solidFill>
                <a:latin typeface="+mj-lt"/>
                <a:cs typeface="Corbel"/>
              </a:rPr>
              <a:t>Notes </a:t>
            </a:r>
            <a:r>
              <a:rPr lang="en-US" sz="1500" b="1" dirty="0" err="1">
                <a:solidFill>
                  <a:prstClr val="black"/>
                </a:solidFill>
                <a:latin typeface="+mj-lt"/>
                <a:cs typeface="Corbel"/>
              </a:rPr>
              <a:t>conceptuelles</a:t>
            </a:r>
            <a:endParaRPr lang="en-CA" sz="1500" b="1" dirty="0">
              <a:solidFill>
                <a:prstClr val="black"/>
              </a:solidFill>
              <a:latin typeface="+mj-lt"/>
              <a:cs typeface="Corbel"/>
            </a:endParaRPr>
          </a:p>
        </p:txBody>
      </p:sp>
      <p:sp>
        <p:nvSpPr>
          <p:cNvPr id="15" name="Right Brace 14">
            <a:extLst>
              <a:ext uri="{FF2B5EF4-FFF2-40B4-BE49-F238E27FC236}">
                <a16:creationId xmlns:a16="http://schemas.microsoft.com/office/drawing/2014/main" id="{EF54676D-296F-4266-A97B-5D923584CE70}"/>
              </a:ext>
            </a:extLst>
          </p:cNvPr>
          <p:cNvSpPr/>
          <p:nvPr/>
        </p:nvSpPr>
        <p:spPr>
          <a:xfrm rot="5400000">
            <a:off x="8504660" y="3307464"/>
            <a:ext cx="180118" cy="448056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CA" sz="1350">
              <a:solidFill>
                <a:prstClr val="black"/>
              </a:solidFill>
              <a:latin typeface="+mj-lt"/>
            </a:endParaRPr>
          </a:p>
        </p:txBody>
      </p:sp>
      <p:sp>
        <p:nvSpPr>
          <p:cNvPr id="16" name="Right Brace 15">
            <a:extLst>
              <a:ext uri="{FF2B5EF4-FFF2-40B4-BE49-F238E27FC236}">
                <a16:creationId xmlns:a16="http://schemas.microsoft.com/office/drawing/2014/main" id="{FCCC0604-9C5E-4FD6-9DC1-DB0393A735F0}"/>
              </a:ext>
            </a:extLst>
          </p:cNvPr>
          <p:cNvSpPr/>
          <p:nvPr/>
        </p:nvSpPr>
        <p:spPr>
          <a:xfrm rot="5400000">
            <a:off x="5293319" y="4669542"/>
            <a:ext cx="180118" cy="1737360"/>
          </a:xfrm>
          <a:prstGeom prst="rightBrace">
            <a:avLst>
              <a:gd name="adj1" fmla="val 8333"/>
              <a:gd name="adj2" fmla="val 48142"/>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CA" sz="1350">
              <a:solidFill>
                <a:prstClr val="black"/>
              </a:solidFill>
              <a:latin typeface="+mj-lt"/>
            </a:endParaRPr>
          </a:p>
        </p:txBody>
      </p:sp>
      <p:sp>
        <p:nvSpPr>
          <p:cNvPr id="17" name="TextBox 16">
            <a:extLst>
              <a:ext uri="{FF2B5EF4-FFF2-40B4-BE49-F238E27FC236}">
                <a16:creationId xmlns:a16="http://schemas.microsoft.com/office/drawing/2014/main" id="{2623ACC3-B2E6-4D2B-9A03-DFAC131051FB}"/>
              </a:ext>
            </a:extLst>
          </p:cNvPr>
          <p:cNvSpPr txBox="1"/>
          <p:nvPr/>
        </p:nvSpPr>
        <p:spPr>
          <a:xfrm>
            <a:off x="7182243" y="5621930"/>
            <a:ext cx="3432719" cy="1005840"/>
          </a:xfrm>
          <a:prstGeom prst="rect">
            <a:avLst/>
          </a:prstGeom>
        </p:spPr>
        <p:txBody>
          <a:bodyPr vert="horz" wrap="none" lIns="68580" tIns="34290" rIns="68580" bIns="34290" rtlCol="0">
            <a:noAutofit/>
          </a:bodyPr>
          <a:lstStyle/>
          <a:p>
            <a:pPr algn="ctr" defTabSz="342900">
              <a:lnSpc>
                <a:spcPct val="90000"/>
              </a:lnSpc>
              <a:defRPr/>
            </a:pPr>
            <a:r>
              <a:rPr lang="en-US" sz="1600" b="1" i="1" dirty="0" err="1">
                <a:solidFill>
                  <a:srgbClr val="15A14A"/>
                </a:solidFill>
                <a:latin typeface="+mj-lt"/>
                <a:ea typeface="+mj-ea"/>
                <a:cs typeface="Calibri" panose="020F0502020204030204" pitchFamily="34" charset="0"/>
              </a:rPr>
              <a:t>Quelles</a:t>
            </a:r>
            <a:r>
              <a:rPr lang="en-US" sz="1600" b="1" i="1" dirty="0">
                <a:solidFill>
                  <a:srgbClr val="15A14A"/>
                </a:solidFill>
                <a:latin typeface="+mj-lt"/>
                <a:ea typeface="+mj-ea"/>
                <a:cs typeface="Calibri" panose="020F0502020204030204" pitchFamily="34" charset="0"/>
              </a:rPr>
              <a:t> </a:t>
            </a:r>
            <a:r>
              <a:rPr lang="en-US" sz="1600" b="1" i="1" dirty="0" err="1">
                <a:solidFill>
                  <a:srgbClr val="15A14A"/>
                </a:solidFill>
                <a:latin typeface="+mj-lt"/>
                <a:ea typeface="+mj-ea"/>
                <a:cs typeface="Calibri" panose="020F0502020204030204" pitchFamily="34" charset="0"/>
              </a:rPr>
              <a:t>entités</a:t>
            </a:r>
            <a:r>
              <a:rPr lang="en-US" sz="1600" b="1" i="1" dirty="0">
                <a:solidFill>
                  <a:srgbClr val="15A14A"/>
                </a:solidFill>
                <a:latin typeface="+mj-lt"/>
                <a:ea typeface="+mj-ea"/>
                <a:cs typeface="Calibri" panose="020F0502020204030204" pitchFamily="34" charset="0"/>
              </a:rPr>
              <a:t> </a:t>
            </a:r>
            <a:r>
              <a:rPr lang="en-US" sz="1600" b="1" i="1" dirty="0" err="1">
                <a:solidFill>
                  <a:srgbClr val="15A14A"/>
                </a:solidFill>
                <a:latin typeface="+mj-lt"/>
                <a:ea typeface="+mj-ea"/>
                <a:cs typeface="Calibri" panose="020F0502020204030204" pitchFamily="34" charset="0"/>
              </a:rPr>
              <a:t>conviendraient</a:t>
            </a:r>
            <a:r>
              <a:rPr lang="en-US" sz="1600" b="1" i="1" dirty="0">
                <a:solidFill>
                  <a:srgbClr val="15A14A"/>
                </a:solidFill>
                <a:latin typeface="+mj-lt"/>
                <a:ea typeface="+mj-ea"/>
                <a:cs typeface="Calibri" panose="020F0502020204030204" pitchFamily="34" charset="0"/>
              </a:rPr>
              <a:t> </a:t>
            </a:r>
          </a:p>
          <a:p>
            <a:pPr algn="ctr" defTabSz="342900">
              <a:lnSpc>
                <a:spcPct val="90000"/>
              </a:lnSpc>
              <a:defRPr/>
            </a:pPr>
            <a:r>
              <a:rPr lang="en-US" sz="1600" b="1" i="1" dirty="0">
                <a:solidFill>
                  <a:srgbClr val="15A14A"/>
                </a:solidFill>
                <a:latin typeface="+mj-lt"/>
                <a:ea typeface="+mj-ea"/>
                <a:cs typeface="Calibri" panose="020F0502020204030204" pitchFamily="34" charset="0"/>
              </a:rPr>
              <a:t>Le </a:t>
            </a:r>
            <a:r>
              <a:rPr lang="en-US" sz="1600" b="1" i="1" dirty="0" err="1">
                <a:solidFill>
                  <a:srgbClr val="15A14A"/>
                </a:solidFill>
                <a:latin typeface="+mj-lt"/>
                <a:ea typeface="+mj-ea"/>
                <a:cs typeface="Calibri" panose="020F0502020204030204" pitchFamily="34" charset="0"/>
              </a:rPr>
              <a:t>mieux</a:t>
            </a:r>
            <a:r>
              <a:rPr lang="en-US" sz="1600" b="1" i="1" dirty="0">
                <a:solidFill>
                  <a:srgbClr val="15A14A"/>
                </a:solidFill>
                <a:latin typeface="+mj-lt"/>
                <a:ea typeface="+mj-ea"/>
                <a:cs typeface="Calibri" panose="020F0502020204030204" pitchFamily="34" charset="0"/>
              </a:rPr>
              <a:t> pour  la mise </a:t>
            </a:r>
            <a:r>
              <a:rPr lang="en-US" sz="1600" b="1" i="1" dirty="0" err="1">
                <a:solidFill>
                  <a:srgbClr val="15A14A"/>
                </a:solidFill>
                <a:latin typeface="+mj-lt"/>
                <a:ea typeface="+mj-ea"/>
                <a:cs typeface="Calibri" panose="020F0502020204030204" pitchFamily="34" charset="0"/>
              </a:rPr>
              <a:t>en</a:t>
            </a:r>
            <a:r>
              <a:rPr lang="en-US" sz="1600" b="1" i="1" dirty="0">
                <a:solidFill>
                  <a:srgbClr val="15A14A"/>
                </a:solidFill>
                <a:latin typeface="+mj-lt"/>
                <a:ea typeface="+mj-ea"/>
                <a:cs typeface="Calibri" panose="020F0502020204030204" pitchFamily="34" charset="0"/>
              </a:rPr>
              <a:t> oeuvre des  </a:t>
            </a:r>
            <a:r>
              <a:rPr lang="en-US" sz="1600" b="1" i="1" dirty="0" err="1">
                <a:solidFill>
                  <a:srgbClr val="15A14A"/>
                </a:solidFill>
                <a:latin typeface="+mj-lt"/>
                <a:ea typeface="+mj-ea"/>
                <a:cs typeface="Calibri" panose="020F0502020204030204" pitchFamily="34" charset="0"/>
              </a:rPr>
              <a:t>projets</a:t>
            </a:r>
            <a:r>
              <a:rPr lang="en-US" sz="1600" b="1" i="1" dirty="0">
                <a:solidFill>
                  <a:srgbClr val="15A14A"/>
                </a:solidFill>
                <a:latin typeface="+mj-lt"/>
                <a:ea typeface="+mj-ea"/>
                <a:cs typeface="Calibri" panose="020F0502020204030204" pitchFamily="34" charset="0"/>
              </a:rPr>
              <a:t> </a:t>
            </a:r>
            <a:r>
              <a:rPr lang="en-US" sz="2400" b="1" i="1" dirty="0">
                <a:solidFill>
                  <a:srgbClr val="15A14A"/>
                </a:solidFill>
                <a:latin typeface="+mj-lt"/>
                <a:ea typeface="+mj-ea"/>
                <a:cs typeface="Calibri" panose="020F0502020204030204" pitchFamily="34" charset="0"/>
              </a:rPr>
              <a:t>?</a:t>
            </a:r>
            <a:endParaRPr lang="en-CA" sz="2400" b="1" i="1" dirty="0">
              <a:solidFill>
                <a:srgbClr val="15A14A"/>
              </a:solidFill>
              <a:latin typeface="+mj-lt"/>
              <a:ea typeface="+mj-ea"/>
              <a:cs typeface="Calibri" panose="020F0502020204030204" pitchFamily="34" charset="0"/>
            </a:endParaRPr>
          </a:p>
        </p:txBody>
      </p:sp>
      <p:sp>
        <p:nvSpPr>
          <p:cNvPr id="18" name="TextBox 17">
            <a:extLst>
              <a:ext uri="{FF2B5EF4-FFF2-40B4-BE49-F238E27FC236}">
                <a16:creationId xmlns:a16="http://schemas.microsoft.com/office/drawing/2014/main" id="{ED7F9C8F-8006-49AF-B395-E172F1201BAB}"/>
              </a:ext>
            </a:extLst>
          </p:cNvPr>
          <p:cNvSpPr txBox="1"/>
          <p:nvPr/>
        </p:nvSpPr>
        <p:spPr>
          <a:xfrm>
            <a:off x="4350819" y="5650908"/>
            <a:ext cx="2139777" cy="667166"/>
          </a:xfrm>
          <a:prstGeom prst="rect">
            <a:avLst/>
          </a:prstGeom>
          <a:ln>
            <a:noFill/>
          </a:ln>
        </p:spPr>
        <p:txBody>
          <a:bodyPr vert="horz" wrap="none" lIns="68580" tIns="34290" rIns="68580" bIns="34290" rtlCol="0">
            <a:noAutofit/>
          </a:bodyPr>
          <a:lstStyle/>
          <a:p>
            <a:pPr algn="ctr" defTabSz="342900">
              <a:lnSpc>
                <a:spcPct val="90000"/>
              </a:lnSpc>
              <a:defRPr/>
            </a:pPr>
            <a:r>
              <a:rPr lang="en-US" sz="1600" i="1" dirty="0" err="1">
                <a:solidFill>
                  <a:prstClr val="black"/>
                </a:solidFill>
                <a:latin typeface="+mj-lt"/>
                <a:cs typeface="Corbel"/>
              </a:rPr>
              <a:t>Existe</a:t>
            </a:r>
            <a:r>
              <a:rPr lang="en-US" sz="1600" i="1" dirty="0">
                <a:solidFill>
                  <a:prstClr val="black"/>
                </a:solidFill>
                <a:latin typeface="+mj-lt"/>
                <a:cs typeface="Corbel"/>
              </a:rPr>
              <a:t> t-</a:t>
            </a:r>
            <a:r>
              <a:rPr lang="en-US" sz="1600" i="1" dirty="0" err="1">
                <a:solidFill>
                  <a:prstClr val="black"/>
                </a:solidFill>
                <a:latin typeface="+mj-lt"/>
                <a:cs typeface="Corbel"/>
              </a:rPr>
              <a:t>il</a:t>
            </a:r>
            <a:r>
              <a:rPr lang="en-US" sz="1600" i="1" dirty="0">
                <a:solidFill>
                  <a:prstClr val="black"/>
                </a:solidFill>
                <a:latin typeface="+mj-lt"/>
                <a:cs typeface="Corbel"/>
              </a:rPr>
              <a:t> des </a:t>
            </a:r>
            <a:r>
              <a:rPr lang="en-US" sz="1600" i="1" dirty="0" err="1">
                <a:solidFill>
                  <a:prstClr val="black"/>
                </a:solidFill>
                <a:latin typeface="+mj-lt"/>
                <a:cs typeface="Corbel"/>
              </a:rPr>
              <a:t>lacunes</a:t>
            </a:r>
            <a:r>
              <a:rPr lang="en-US" sz="1600" i="1" dirty="0">
                <a:solidFill>
                  <a:prstClr val="black"/>
                </a:solidFill>
                <a:latin typeface="+mj-lt"/>
                <a:cs typeface="Corbel"/>
              </a:rPr>
              <a:t> dans </a:t>
            </a:r>
          </a:p>
          <a:p>
            <a:pPr algn="ctr" defTabSz="342900">
              <a:lnSpc>
                <a:spcPct val="90000"/>
              </a:lnSpc>
              <a:defRPr/>
            </a:pPr>
            <a:r>
              <a:rPr lang="en-US" sz="1600" i="1" dirty="0" err="1">
                <a:solidFill>
                  <a:prstClr val="black"/>
                </a:solidFill>
                <a:latin typeface="+mj-lt"/>
                <a:cs typeface="Corbel"/>
              </a:rPr>
              <a:t>l’identification</a:t>
            </a:r>
            <a:r>
              <a:rPr lang="en-US" sz="1600" i="1" dirty="0">
                <a:solidFill>
                  <a:prstClr val="black"/>
                </a:solidFill>
                <a:latin typeface="+mj-lt"/>
                <a:cs typeface="Corbel"/>
              </a:rPr>
              <a:t> et le </a:t>
            </a:r>
            <a:r>
              <a:rPr lang="en-US" sz="1600" i="1" dirty="0" err="1">
                <a:solidFill>
                  <a:prstClr val="black"/>
                </a:solidFill>
                <a:latin typeface="+mj-lt"/>
                <a:cs typeface="Corbel"/>
              </a:rPr>
              <a:t>renforcement</a:t>
            </a:r>
            <a:r>
              <a:rPr lang="en-US" sz="1600" i="1" dirty="0">
                <a:solidFill>
                  <a:prstClr val="black"/>
                </a:solidFill>
                <a:latin typeface="+mj-lt"/>
                <a:cs typeface="Corbel"/>
              </a:rPr>
              <a:t> </a:t>
            </a:r>
          </a:p>
          <a:p>
            <a:pPr algn="ctr" defTabSz="342900">
              <a:lnSpc>
                <a:spcPct val="90000"/>
              </a:lnSpc>
              <a:defRPr/>
            </a:pPr>
            <a:r>
              <a:rPr lang="en-US" sz="1600" i="1" dirty="0">
                <a:solidFill>
                  <a:prstClr val="black"/>
                </a:solidFill>
                <a:latin typeface="+mj-lt"/>
                <a:cs typeface="Corbel"/>
              </a:rPr>
              <a:t>de </a:t>
            </a:r>
            <a:r>
              <a:rPr lang="en-US" sz="1600" i="1" dirty="0" err="1">
                <a:solidFill>
                  <a:prstClr val="black"/>
                </a:solidFill>
                <a:latin typeface="+mj-lt"/>
                <a:cs typeface="Corbel"/>
              </a:rPr>
              <a:t>capacités</a:t>
            </a:r>
            <a:r>
              <a:rPr lang="en-US" sz="1600" i="1" dirty="0">
                <a:solidFill>
                  <a:prstClr val="black"/>
                </a:solidFill>
                <a:latin typeface="+mj-lt"/>
                <a:cs typeface="Corbel"/>
              </a:rPr>
              <a:t> des </a:t>
            </a:r>
            <a:r>
              <a:rPr lang="en-US" sz="1600" i="1" dirty="0" err="1">
                <a:solidFill>
                  <a:prstClr val="black"/>
                </a:solidFill>
                <a:latin typeface="+mj-lt"/>
                <a:cs typeface="Corbel"/>
              </a:rPr>
              <a:t>entités</a:t>
            </a:r>
            <a:r>
              <a:rPr lang="en-US" sz="1600" i="1" dirty="0">
                <a:solidFill>
                  <a:prstClr val="black"/>
                </a:solidFill>
                <a:latin typeface="+mj-lt"/>
                <a:cs typeface="Corbel"/>
              </a:rPr>
              <a:t>?</a:t>
            </a:r>
          </a:p>
        </p:txBody>
      </p:sp>
      <p:sp>
        <p:nvSpPr>
          <p:cNvPr id="19" name="Right Brace 18">
            <a:extLst>
              <a:ext uri="{FF2B5EF4-FFF2-40B4-BE49-F238E27FC236}">
                <a16:creationId xmlns:a16="http://schemas.microsoft.com/office/drawing/2014/main" id="{355144B5-B65E-44C8-91CE-E3D80740DA3E}"/>
              </a:ext>
            </a:extLst>
          </p:cNvPr>
          <p:cNvSpPr/>
          <p:nvPr/>
        </p:nvSpPr>
        <p:spPr>
          <a:xfrm rot="5400000">
            <a:off x="2617213" y="3892558"/>
            <a:ext cx="180118" cy="329184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CA" sz="1350">
              <a:solidFill>
                <a:prstClr val="black"/>
              </a:solidFill>
              <a:latin typeface="+mj-lt"/>
            </a:endParaRPr>
          </a:p>
        </p:txBody>
      </p:sp>
      <p:sp>
        <p:nvSpPr>
          <p:cNvPr id="20" name="TextBox 19">
            <a:extLst>
              <a:ext uri="{FF2B5EF4-FFF2-40B4-BE49-F238E27FC236}">
                <a16:creationId xmlns:a16="http://schemas.microsoft.com/office/drawing/2014/main" id="{A90F3455-04C2-4A43-9F49-D29C10AF8428}"/>
              </a:ext>
            </a:extLst>
          </p:cNvPr>
          <p:cNvSpPr txBox="1"/>
          <p:nvPr/>
        </p:nvSpPr>
        <p:spPr>
          <a:xfrm>
            <a:off x="1346581" y="5596076"/>
            <a:ext cx="1628384" cy="778417"/>
          </a:xfrm>
          <a:prstGeom prst="rect">
            <a:avLst/>
          </a:prstGeom>
          <a:ln>
            <a:noFill/>
          </a:ln>
        </p:spPr>
        <p:txBody>
          <a:bodyPr vert="horz" wrap="none" lIns="68580" tIns="34290" rIns="68580" bIns="34290" rtlCol="0">
            <a:noAutofit/>
          </a:bodyPr>
          <a:lstStyle/>
          <a:p>
            <a:pPr algn="ctr" defTabSz="342900">
              <a:lnSpc>
                <a:spcPct val="90000"/>
              </a:lnSpc>
              <a:defRPr/>
            </a:pPr>
            <a:r>
              <a:rPr lang="en-US" sz="1600" i="1" dirty="0" err="1">
                <a:solidFill>
                  <a:prstClr val="black"/>
                </a:solidFill>
                <a:latin typeface="+mj-lt"/>
                <a:cs typeface="Corbel"/>
              </a:rPr>
              <a:t>Quels</a:t>
            </a:r>
            <a:r>
              <a:rPr lang="en-US" sz="1600" i="1" dirty="0">
                <a:solidFill>
                  <a:prstClr val="black"/>
                </a:solidFill>
                <a:latin typeface="+mj-lt"/>
                <a:cs typeface="Corbel"/>
              </a:rPr>
              <a:t> </a:t>
            </a:r>
            <a:r>
              <a:rPr lang="en-US" sz="1600" i="1" dirty="0" err="1">
                <a:solidFill>
                  <a:prstClr val="black"/>
                </a:solidFill>
                <a:latin typeface="+mj-lt"/>
                <a:cs typeface="Corbel"/>
              </a:rPr>
              <a:t>secteurs</a:t>
            </a:r>
            <a:r>
              <a:rPr lang="en-US" sz="1600" i="1" dirty="0">
                <a:solidFill>
                  <a:prstClr val="black"/>
                </a:solidFill>
                <a:latin typeface="+mj-lt"/>
                <a:cs typeface="Corbel"/>
              </a:rPr>
              <a:t> et </a:t>
            </a:r>
            <a:r>
              <a:rPr lang="en-US" sz="1600" i="1" dirty="0" err="1">
                <a:solidFill>
                  <a:prstClr val="black"/>
                </a:solidFill>
                <a:latin typeface="+mj-lt"/>
                <a:cs typeface="Corbel"/>
              </a:rPr>
              <a:t>projets</a:t>
            </a:r>
            <a:r>
              <a:rPr lang="en-US" sz="1600" i="1" dirty="0">
                <a:solidFill>
                  <a:prstClr val="black"/>
                </a:solidFill>
                <a:latin typeface="+mj-lt"/>
                <a:cs typeface="Corbel"/>
              </a:rPr>
              <a:t>, </a:t>
            </a:r>
          </a:p>
          <a:p>
            <a:pPr algn="ctr" defTabSz="342900">
              <a:lnSpc>
                <a:spcPct val="90000"/>
              </a:lnSpc>
              <a:defRPr/>
            </a:pPr>
            <a:r>
              <a:rPr lang="en-US" sz="1600" i="1" dirty="0" err="1">
                <a:solidFill>
                  <a:prstClr val="black"/>
                </a:solidFill>
                <a:latin typeface="+mj-lt"/>
                <a:cs typeface="Corbel"/>
              </a:rPr>
              <a:t>sont</a:t>
            </a:r>
            <a:r>
              <a:rPr lang="en-US" sz="1600" i="1" dirty="0">
                <a:solidFill>
                  <a:prstClr val="black"/>
                </a:solidFill>
                <a:latin typeface="+mj-lt"/>
                <a:cs typeface="Corbel"/>
              </a:rPr>
              <a:t> </a:t>
            </a:r>
            <a:r>
              <a:rPr lang="en-US" sz="1600" i="1" dirty="0" err="1">
                <a:solidFill>
                  <a:prstClr val="black"/>
                </a:solidFill>
                <a:latin typeface="+mj-lt"/>
                <a:cs typeface="Corbel"/>
              </a:rPr>
              <a:t>prioritaires</a:t>
            </a:r>
            <a:r>
              <a:rPr lang="en-US" sz="1600" i="1" dirty="0">
                <a:solidFill>
                  <a:prstClr val="black"/>
                </a:solidFill>
                <a:latin typeface="+mj-lt"/>
                <a:cs typeface="Corbel"/>
              </a:rPr>
              <a:t> pour le pays?</a:t>
            </a:r>
            <a:endParaRPr lang="en-CA" i="1" dirty="0">
              <a:solidFill>
                <a:prstClr val="black"/>
              </a:solidFill>
              <a:latin typeface="+mj-lt"/>
              <a:cs typeface="Corbel"/>
            </a:endParaRPr>
          </a:p>
        </p:txBody>
      </p:sp>
      <p:sp>
        <p:nvSpPr>
          <p:cNvPr id="23" name="Arrow: Right 22">
            <a:extLst>
              <a:ext uri="{FF2B5EF4-FFF2-40B4-BE49-F238E27FC236}">
                <a16:creationId xmlns:a16="http://schemas.microsoft.com/office/drawing/2014/main" id="{B8AF1A3C-62B5-401B-9734-381842F4EF11}"/>
              </a:ext>
            </a:extLst>
          </p:cNvPr>
          <p:cNvSpPr/>
          <p:nvPr/>
        </p:nvSpPr>
        <p:spPr>
          <a:xfrm>
            <a:off x="1130178" y="3948562"/>
            <a:ext cx="9704822" cy="830972"/>
          </a:xfrm>
          <a:prstGeom prst="rightArrow">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1"/>
            <a:r>
              <a:rPr lang="en-US" sz="1600" b="1" dirty="0">
                <a:solidFill>
                  <a:srgbClr val="15A14A"/>
                </a:solidFill>
              </a:rPr>
              <a:t>Les </a:t>
            </a:r>
            <a:r>
              <a:rPr lang="en-US" sz="1600" b="1" dirty="0" err="1">
                <a:solidFill>
                  <a:srgbClr val="15A14A"/>
                </a:solidFill>
              </a:rPr>
              <a:t>Programmes</a:t>
            </a:r>
            <a:r>
              <a:rPr lang="en-US" sz="1600" b="1" dirty="0">
                <a:solidFill>
                  <a:srgbClr val="15A14A"/>
                </a:solidFill>
              </a:rPr>
              <a:t> pays  et les </a:t>
            </a:r>
            <a:r>
              <a:rPr lang="en-US" sz="1600" b="1" dirty="0" err="1">
                <a:solidFill>
                  <a:srgbClr val="15A14A"/>
                </a:solidFill>
              </a:rPr>
              <a:t>Programmes</a:t>
            </a:r>
            <a:r>
              <a:rPr lang="en-US" sz="1600" b="1" dirty="0">
                <a:solidFill>
                  <a:srgbClr val="15A14A"/>
                </a:solidFill>
              </a:rPr>
              <a:t> de travail des </a:t>
            </a:r>
            <a:r>
              <a:rPr lang="en-US" sz="1600" b="1" dirty="0" err="1">
                <a:solidFill>
                  <a:srgbClr val="15A14A"/>
                </a:solidFill>
              </a:rPr>
              <a:t>entités</a:t>
            </a:r>
            <a:r>
              <a:rPr lang="en-US" sz="1600" b="1" dirty="0">
                <a:solidFill>
                  <a:srgbClr val="15A14A"/>
                </a:solidFill>
              </a:rPr>
              <a:t> constituent les </a:t>
            </a:r>
            <a:r>
              <a:rPr lang="en-US" sz="1600" b="1" dirty="0" err="1">
                <a:solidFill>
                  <a:srgbClr val="15A14A"/>
                </a:solidFill>
              </a:rPr>
              <a:t>éléments</a:t>
            </a:r>
            <a:r>
              <a:rPr lang="en-US" sz="1600" b="1" dirty="0">
                <a:solidFill>
                  <a:srgbClr val="15A14A"/>
                </a:solidFill>
              </a:rPr>
              <a:t> de base pour le </a:t>
            </a:r>
            <a:r>
              <a:rPr lang="en-US" sz="1600" b="1" dirty="0" err="1">
                <a:solidFill>
                  <a:srgbClr val="15A14A"/>
                </a:solidFill>
              </a:rPr>
              <a:t>développement</a:t>
            </a:r>
            <a:r>
              <a:rPr lang="en-US" sz="1600" b="1" dirty="0">
                <a:solidFill>
                  <a:srgbClr val="15A14A"/>
                </a:solidFill>
              </a:rPr>
              <a:t> des propositions de </a:t>
            </a:r>
            <a:r>
              <a:rPr lang="en-US" sz="1600" b="1" dirty="0" err="1">
                <a:solidFill>
                  <a:srgbClr val="15A14A"/>
                </a:solidFill>
              </a:rPr>
              <a:t>projets</a:t>
            </a:r>
            <a:endParaRPr lang="en-US" sz="1600" b="1" dirty="0">
              <a:solidFill>
                <a:srgbClr val="15A14A"/>
              </a:solidFill>
            </a:endParaRPr>
          </a:p>
        </p:txBody>
      </p:sp>
      <p:sp>
        <p:nvSpPr>
          <p:cNvPr id="24" name="Arrow: Right 23">
            <a:extLst>
              <a:ext uri="{FF2B5EF4-FFF2-40B4-BE49-F238E27FC236}">
                <a16:creationId xmlns:a16="http://schemas.microsoft.com/office/drawing/2014/main" id="{8AD0253F-DADA-4DD2-9208-872B82CD0E4A}"/>
              </a:ext>
            </a:extLst>
          </p:cNvPr>
          <p:cNvSpPr/>
          <p:nvPr/>
        </p:nvSpPr>
        <p:spPr>
          <a:xfrm>
            <a:off x="1137161" y="4518165"/>
            <a:ext cx="9076385" cy="830972"/>
          </a:xfrm>
          <a:prstGeom prst="rightArrow">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1"/>
            <a:r>
              <a:rPr lang="en-US" sz="1600" b="1" dirty="0">
                <a:solidFill>
                  <a:srgbClr val="15A14A"/>
                </a:solidFill>
                <a:latin typeface="Corbel" panose="020B0503020204020204" pitchFamily="34" charset="0"/>
              </a:rPr>
              <a:t>Les dialogues </a:t>
            </a:r>
            <a:r>
              <a:rPr lang="en-US" sz="1600" b="1" dirty="0" err="1">
                <a:solidFill>
                  <a:srgbClr val="15A14A"/>
                </a:solidFill>
                <a:latin typeface="Corbel" panose="020B0503020204020204" pitchFamily="34" charset="0"/>
              </a:rPr>
              <a:t>structurés</a:t>
            </a:r>
            <a:r>
              <a:rPr lang="en-US" sz="1600" b="1" dirty="0">
                <a:solidFill>
                  <a:srgbClr val="15A14A"/>
                </a:solidFill>
                <a:latin typeface="Corbel" panose="020B0503020204020204" pitchFamily="34" charset="0"/>
              </a:rPr>
              <a:t> pour la </a:t>
            </a:r>
            <a:r>
              <a:rPr lang="en-US" sz="1600" b="1" dirty="0" err="1">
                <a:solidFill>
                  <a:srgbClr val="15A14A"/>
                </a:solidFill>
                <a:latin typeface="Corbel" panose="020B0503020204020204" pitchFamily="34" charset="0"/>
              </a:rPr>
              <a:t>programmation</a:t>
            </a:r>
            <a:r>
              <a:rPr lang="en-US" sz="1600" b="1" dirty="0">
                <a:solidFill>
                  <a:srgbClr val="15A14A"/>
                </a:solidFill>
                <a:latin typeface="Corbel" panose="020B0503020204020204" pitchFamily="34" charset="0"/>
              </a:rPr>
              <a:t> </a:t>
            </a:r>
            <a:r>
              <a:rPr lang="en-US" sz="1600" b="1" dirty="0" err="1">
                <a:solidFill>
                  <a:srgbClr val="15A14A"/>
                </a:solidFill>
                <a:latin typeface="Corbel" panose="020B0503020204020204" pitchFamily="34" charset="0"/>
              </a:rPr>
              <a:t>facilitent</a:t>
            </a:r>
            <a:r>
              <a:rPr lang="en-US" sz="1600" b="1" dirty="0">
                <a:solidFill>
                  <a:srgbClr val="15A14A"/>
                </a:solidFill>
                <a:latin typeface="Corbel" panose="020B0503020204020204" pitchFamily="34" charset="0"/>
              </a:rPr>
              <a:t> </a:t>
            </a:r>
            <a:r>
              <a:rPr lang="en-US" sz="1600" b="1" dirty="0" err="1">
                <a:solidFill>
                  <a:srgbClr val="15A14A"/>
                </a:solidFill>
                <a:latin typeface="Corbel" panose="020B0503020204020204" pitchFamily="34" charset="0"/>
              </a:rPr>
              <a:t>l’identification</a:t>
            </a:r>
            <a:r>
              <a:rPr lang="en-US" sz="1600" b="1" dirty="0">
                <a:solidFill>
                  <a:srgbClr val="15A14A"/>
                </a:solidFill>
                <a:latin typeface="Corbel" panose="020B0503020204020204" pitchFamily="34" charset="0"/>
              </a:rPr>
              <a:t> des </a:t>
            </a:r>
            <a:r>
              <a:rPr lang="en-US" sz="1600" b="1" dirty="0" err="1">
                <a:solidFill>
                  <a:srgbClr val="15A14A"/>
                </a:solidFill>
                <a:latin typeface="Corbel" panose="020B0503020204020204" pitchFamily="34" charset="0"/>
              </a:rPr>
              <a:t>projets</a:t>
            </a:r>
            <a:r>
              <a:rPr lang="en-US" sz="1600" b="1" dirty="0">
                <a:solidFill>
                  <a:srgbClr val="15A14A"/>
                </a:solidFill>
                <a:latin typeface="Corbel" panose="020B0503020204020204" pitchFamily="34" charset="0"/>
              </a:rPr>
              <a:t> </a:t>
            </a:r>
            <a:r>
              <a:rPr lang="en-US" sz="1600" b="1" dirty="0" err="1">
                <a:solidFill>
                  <a:srgbClr val="15A14A"/>
                </a:solidFill>
                <a:latin typeface="Corbel" panose="020B0503020204020204" pitchFamily="34" charset="0"/>
              </a:rPr>
              <a:t>transformationnels</a:t>
            </a:r>
            <a:r>
              <a:rPr lang="en-US" sz="1600" b="1" dirty="0">
                <a:solidFill>
                  <a:srgbClr val="15A14A"/>
                </a:solidFill>
                <a:latin typeface="Corbel" panose="020B0503020204020204" pitchFamily="34" charset="0"/>
              </a:rPr>
              <a:t> </a:t>
            </a:r>
          </a:p>
        </p:txBody>
      </p:sp>
      <p:sp>
        <p:nvSpPr>
          <p:cNvPr id="2" name="Rectangle: Rounded Corners 1">
            <a:extLst>
              <a:ext uri="{FF2B5EF4-FFF2-40B4-BE49-F238E27FC236}">
                <a16:creationId xmlns:a16="http://schemas.microsoft.com/office/drawing/2014/main" id="{3600771C-C7F9-41DE-B345-E345B59EE6E7}"/>
              </a:ext>
            </a:extLst>
          </p:cNvPr>
          <p:cNvSpPr/>
          <p:nvPr/>
        </p:nvSpPr>
        <p:spPr>
          <a:xfrm>
            <a:off x="4350820" y="1415143"/>
            <a:ext cx="2003620" cy="25363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264AC45D-F9F4-40C3-A6DB-355F61809A27}"/>
              </a:ext>
            </a:extLst>
          </p:cNvPr>
          <p:cNvCxnSpPr/>
          <p:nvPr/>
        </p:nvCxnSpPr>
        <p:spPr>
          <a:xfrm flipH="1">
            <a:off x="6252058" y="968829"/>
            <a:ext cx="540628" cy="5400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C42BE1A-AF93-4F66-BC93-16E3BE0AB050}"/>
              </a:ext>
            </a:extLst>
          </p:cNvPr>
          <p:cNvSpPr txBox="1"/>
          <p:nvPr/>
        </p:nvSpPr>
        <p:spPr>
          <a:xfrm>
            <a:off x="6792686" y="696722"/>
            <a:ext cx="2213029" cy="923330"/>
          </a:xfrm>
          <a:prstGeom prst="rect">
            <a:avLst/>
          </a:prstGeom>
          <a:noFill/>
        </p:spPr>
        <p:txBody>
          <a:bodyPr wrap="square" rtlCol="0">
            <a:spAutoFit/>
          </a:bodyPr>
          <a:lstStyle/>
          <a:p>
            <a:r>
              <a:rPr lang="fr-FR" dirty="0">
                <a:solidFill>
                  <a:srgbClr val="FF0000"/>
                </a:solidFill>
              </a:rPr>
              <a:t>Objectif de la discussion de ce webinaire</a:t>
            </a:r>
            <a:endParaRPr lang="en-US" dirty="0">
              <a:solidFill>
                <a:srgbClr val="FF0000"/>
              </a:solidFill>
            </a:endParaRPr>
          </a:p>
        </p:txBody>
      </p:sp>
    </p:spTree>
    <p:extLst>
      <p:ext uri="{BB962C8B-B14F-4D97-AF65-F5344CB8AC3E}">
        <p14:creationId xmlns:p14="http://schemas.microsoft.com/office/powerpoint/2010/main" val="333326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wipe(left)">
                                      <p:cBhvr>
                                        <p:cTn id="9" dur="2000"/>
                                        <p:tgtEl>
                                          <p:spTgt spid="23"/>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7">
            <a:extLst>
              <a:ext uri="{FF2B5EF4-FFF2-40B4-BE49-F238E27FC236}">
                <a16:creationId xmlns:a16="http://schemas.microsoft.com/office/drawing/2014/main" id="{2A04F785-D0EA-3845-A2C1-35A693775ED7}"/>
              </a:ext>
            </a:extLst>
          </p:cNvPr>
          <p:cNvSpPr txBox="1"/>
          <p:nvPr/>
        </p:nvSpPr>
        <p:spPr>
          <a:xfrm>
            <a:off x="3348205" y="2882775"/>
            <a:ext cx="1134331" cy="228268"/>
          </a:xfrm>
          <a:prstGeom prst="rect">
            <a:avLst/>
          </a:prstGeom>
        </p:spPr>
        <p:txBody>
          <a:bodyPr vert="horz" wrap="square" lIns="0" tIns="12700" rIns="0" bIns="0" rtlCol="0">
            <a:spAutoFit/>
          </a:bodyPr>
          <a:lstStyle/>
          <a:p>
            <a:pPr marL="12700" algn="ctr">
              <a:lnSpc>
                <a:spcPct val="100000"/>
              </a:lnSpc>
              <a:spcBef>
                <a:spcPts val="100"/>
              </a:spcBef>
            </a:pPr>
            <a:r>
              <a:rPr sz="1400">
                <a:solidFill>
                  <a:srgbClr val="FFFFFF"/>
                </a:solidFill>
                <a:latin typeface="Corbel" panose="020B0503020204020204" pitchFamily="34" charset="0"/>
                <a:cs typeface="MuseoSlab-500"/>
              </a:rPr>
              <a:t>USD</a:t>
            </a:r>
            <a:r>
              <a:rPr sz="1400" spc="-45">
                <a:solidFill>
                  <a:srgbClr val="FFFFFF"/>
                </a:solidFill>
                <a:latin typeface="Corbel" panose="020B0503020204020204" pitchFamily="34" charset="0"/>
                <a:cs typeface="MuseoSlab-500"/>
              </a:rPr>
              <a:t> </a:t>
            </a:r>
            <a:r>
              <a:rPr sz="1400">
                <a:solidFill>
                  <a:srgbClr val="FFFFFF"/>
                </a:solidFill>
                <a:latin typeface="Corbel" panose="020B0503020204020204" pitchFamily="34" charset="0"/>
                <a:cs typeface="MuseoSlab-500"/>
              </a:rPr>
              <a:t>million</a:t>
            </a:r>
            <a:endParaRPr sz="1400">
              <a:latin typeface="Corbel" panose="020B0503020204020204" pitchFamily="34" charset="0"/>
              <a:cs typeface="MuseoSlab-500"/>
            </a:endParaRPr>
          </a:p>
        </p:txBody>
      </p:sp>
      <p:sp>
        <p:nvSpPr>
          <p:cNvPr id="21" name="object 27">
            <a:extLst>
              <a:ext uri="{FF2B5EF4-FFF2-40B4-BE49-F238E27FC236}">
                <a16:creationId xmlns:a16="http://schemas.microsoft.com/office/drawing/2014/main" id="{355F09CB-5261-624F-96D7-DFA21882B621}"/>
              </a:ext>
            </a:extLst>
          </p:cNvPr>
          <p:cNvSpPr txBox="1"/>
          <p:nvPr/>
        </p:nvSpPr>
        <p:spPr>
          <a:xfrm>
            <a:off x="8144184" y="2880768"/>
            <a:ext cx="1134331" cy="228268"/>
          </a:xfrm>
          <a:prstGeom prst="rect">
            <a:avLst/>
          </a:prstGeom>
        </p:spPr>
        <p:txBody>
          <a:bodyPr vert="horz" wrap="square" lIns="0" tIns="12700" rIns="0" bIns="0" rtlCol="0">
            <a:spAutoFit/>
          </a:bodyPr>
          <a:lstStyle/>
          <a:p>
            <a:pPr marL="12700" algn="ctr">
              <a:lnSpc>
                <a:spcPct val="100000"/>
              </a:lnSpc>
              <a:spcBef>
                <a:spcPts val="100"/>
              </a:spcBef>
            </a:pPr>
            <a:r>
              <a:rPr sz="1400">
                <a:solidFill>
                  <a:srgbClr val="FFFFFF"/>
                </a:solidFill>
                <a:latin typeface="Corbel" panose="020B0503020204020204" pitchFamily="34" charset="0"/>
                <a:cs typeface="MuseoSlab-500"/>
              </a:rPr>
              <a:t>USD</a:t>
            </a:r>
            <a:r>
              <a:rPr sz="1400" spc="-45">
                <a:solidFill>
                  <a:srgbClr val="FFFFFF"/>
                </a:solidFill>
                <a:latin typeface="Corbel" panose="020B0503020204020204" pitchFamily="34" charset="0"/>
                <a:cs typeface="MuseoSlab-500"/>
              </a:rPr>
              <a:t> </a:t>
            </a:r>
            <a:r>
              <a:rPr sz="1400">
                <a:solidFill>
                  <a:srgbClr val="FFFFFF"/>
                </a:solidFill>
                <a:latin typeface="Corbel" panose="020B0503020204020204" pitchFamily="34" charset="0"/>
                <a:cs typeface="MuseoSlab-500"/>
              </a:rPr>
              <a:t>million</a:t>
            </a:r>
            <a:endParaRPr sz="1400">
              <a:latin typeface="Corbel" panose="020B0503020204020204" pitchFamily="34" charset="0"/>
              <a:cs typeface="MuseoSlab-500"/>
            </a:endParaRPr>
          </a:p>
        </p:txBody>
      </p:sp>
      <p:sp>
        <p:nvSpPr>
          <p:cNvPr id="22" name="Rectangle 21">
            <a:extLst>
              <a:ext uri="{FF2B5EF4-FFF2-40B4-BE49-F238E27FC236}">
                <a16:creationId xmlns:a16="http://schemas.microsoft.com/office/drawing/2014/main" id="{888945E7-9B3E-5441-BFC1-9131230D328B}"/>
              </a:ext>
            </a:extLst>
          </p:cNvPr>
          <p:cNvSpPr/>
          <p:nvPr/>
        </p:nvSpPr>
        <p:spPr>
          <a:xfrm>
            <a:off x="7812323" y="1840450"/>
            <a:ext cx="1796916" cy="1070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bg1"/>
                </a:solidFill>
                <a:latin typeface="Corbel" panose="020B0503020204020204" pitchFamily="34" charset="0"/>
              </a:rPr>
              <a:t>142</a:t>
            </a:r>
          </a:p>
        </p:txBody>
      </p:sp>
      <p:grpSp>
        <p:nvGrpSpPr>
          <p:cNvPr id="13" name="Group 12">
            <a:extLst>
              <a:ext uri="{FF2B5EF4-FFF2-40B4-BE49-F238E27FC236}">
                <a16:creationId xmlns:a16="http://schemas.microsoft.com/office/drawing/2014/main" id="{8CBB1924-988D-4DF0-8177-54FF6FC4B78E}"/>
              </a:ext>
            </a:extLst>
          </p:cNvPr>
          <p:cNvGrpSpPr/>
          <p:nvPr/>
        </p:nvGrpSpPr>
        <p:grpSpPr>
          <a:xfrm>
            <a:off x="1729865" y="1531643"/>
            <a:ext cx="8732269" cy="3077694"/>
            <a:chOff x="716813" y="2407641"/>
            <a:chExt cx="8747257" cy="3332830"/>
          </a:xfrm>
        </p:grpSpPr>
        <p:sp>
          <p:nvSpPr>
            <p:cNvPr id="5" name="object 20">
              <a:extLst>
                <a:ext uri="{FF2B5EF4-FFF2-40B4-BE49-F238E27FC236}">
                  <a16:creationId xmlns:a16="http://schemas.microsoft.com/office/drawing/2014/main" id="{B0C6E408-0A0F-FD40-B446-BCA887F19AE9}"/>
                </a:ext>
              </a:extLst>
            </p:cNvPr>
            <p:cNvSpPr txBox="1"/>
            <p:nvPr/>
          </p:nvSpPr>
          <p:spPr>
            <a:xfrm>
              <a:off x="3005935" y="4382690"/>
              <a:ext cx="1799999" cy="1347050"/>
            </a:xfrm>
            <a:prstGeom prst="rect">
              <a:avLst/>
            </a:prstGeom>
          </p:spPr>
          <p:txBody>
            <a:bodyPr vert="horz" wrap="square" lIns="0" tIns="12700" rIns="0" bIns="0" rtlCol="0">
              <a:spAutoFit/>
            </a:bodyPr>
            <a:lstStyle/>
            <a:p>
              <a:pPr marL="9525" marR="5080" indent="1588" algn="ctr">
                <a:lnSpc>
                  <a:spcPct val="100000"/>
                </a:lnSpc>
                <a:spcBef>
                  <a:spcPts val="100"/>
                </a:spcBef>
              </a:pPr>
              <a:r>
                <a:rPr lang="fr-FR" sz="2000" spc="-30" dirty="0">
                  <a:solidFill>
                    <a:srgbClr val="4D4D4F"/>
                  </a:solidFill>
                  <a:latin typeface="Corbel" panose="020B0503020204020204" pitchFamily="34" charset="0"/>
                  <a:cs typeface="MuseoSlab-300"/>
                </a:rPr>
                <a:t>Valeur totale des subventions </a:t>
              </a:r>
              <a:r>
                <a:rPr lang="fr-FR" sz="2000" spc="-30" dirty="0" err="1">
                  <a:solidFill>
                    <a:srgbClr val="4D4D4F"/>
                  </a:solidFill>
                  <a:latin typeface="Corbel" panose="020B0503020204020204" pitchFamily="34" charset="0"/>
                  <a:cs typeface="MuseoSlab-300"/>
                </a:rPr>
                <a:t>Readiness</a:t>
              </a:r>
              <a:r>
                <a:rPr lang="fr-FR" sz="2000" spc="-30" dirty="0">
                  <a:solidFill>
                    <a:srgbClr val="4D4D4F"/>
                  </a:solidFill>
                  <a:latin typeface="Corbel" panose="020B0503020204020204" pitchFamily="34" charset="0"/>
                  <a:cs typeface="MuseoSlab-300"/>
                </a:rPr>
                <a:t> approuvées</a:t>
              </a:r>
              <a:endParaRPr lang="fr-FR" sz="2000" dirty="0">
                <a:latin typeface="Corbel" panose="020B0503020204020204" pitchFamily="34" charset="0"/>
                <a:cs typeface="MuseoSlab-500"/>
              </a:endParaRPr>
            </a:p>
          </p:txBody>
        </p:sp>
        <p:sp>
          <p:nvSpPr>
            <p:cNvPr id="6" name="object 21">
              <a:extLst>
                <a:ext uri="{FF2B5EF4-FFF2-40B4-BE49-F238E27FC236}">
                  <a16:creationId xmlns:a16="http://schemas.microsoft.com/office/drawing/2014/main" id="{112CDD4D-8186-144D-9859-A483BE10BD8E}"/>
                </a:ext>
              </a:extLst>
            </p:cNvPr>
            <p:cNvSpPr txBox="1"/>
            <p:nvPr/>
          </p:nvSpPr>
          <p:spPr>
            <a:xfrm>
              <a:off x="716814" y="4318493"/>
              <a:ext cx="1799999" cy="1347050"/>
            </a:xfrm>
            <a:prstGeom prst="rect">
              <a:avLst/>
            </a:prstGeom>
          </p:spPr>
          <p:txBody>
            <a:bodyPr vert="horz" wrap="square" lIns="0" tIns="12700" rIns="0" bIns="0" rtlCol="0">
              <a:spAutoFit/>
            </a:bodyPr>
            <a:lstStyle/>
            <a:p>
              <a:pPr marL="9525" marR="5080" indent="1588" algn="ctr">
                <a:lnSpc>
                  <a:spcPct val="100000"/>
                </a:lnSpc>
                <a:spcBef>
                  <a:spcPts val="100"/>
                </a:spcBef>
              </a:pPr>
              <a:r>
                <a:rPr lang="fr-FR" sz="2000" spc="-30" dirty="0">
                  <a:solidFill>
                    <a:srgbClr val="4D4D4F"/>
                  </a:solidFill>
                  <a:latin typeface="Corbel" panose="020B0503020204020204" pitchFamily="34" charset="0"/>
                  <a:cs typeface="MuseoSlab-300"/>
                </a:rPr>
                <a:t>Nombre total de subventions </a:t>
              </a:r>
              <a:r>
                <a:rPr lang="fr-FR" sz="2000" spc="-30" dirty="0" err="1">
                  <a:solidFill>
                    <a:srgbClr val="4D4D4F"/>
                  </a:solidFill>
                  <a:latin typeface="Corbel" panose="020B0503020204020204" pitchFamily="34" charset="0"/>
                  <a:cs typeface="MuseoSlab-300"/>
                </a:rPr>
                <a:t>Readiness</a:t>
              </a:r>
              <a:r>
                <a:rPr lang="fr-FR" sz="2000" spc="-30" dirty="0">
                  <a:solidFill>
                    <a:srgbClr val="4D4D4F"/>
                  </a:solidFill>
                  <a:latin typeface="Corbel" panose="020B0503020204020204" pitchFamily="34" charset="0"/>
                  <a:cs typeface="MuseoSlab-300"/>
                </a:rPr>
                <a:t> approuvées</a:t>
              </a:r>
              <a:endParaRPr sz="2000" dirty="0">
                <a:latin typeface="Corbel" panose="020B0503020204020204" pitchFamily="34" charset="0"/>
                <a:cs typeface="MuseoSlab-500"/>
              </a:endParaRPr>
            </a:p>
          </p:txBody>
        </p:sp>
        <p:sp>
          <p:nvSpPr>
            <p:cNvPr id="7" name="object 22">
              <a:extLst>
                <a:ext uri="{FF2B5EF4-FFF2-40B4-BE49-F238E27FC236}">
                  <a16:creationId xmlns:a16="http://schemas.microsoft.com/office/drawing/2014/main" id="{7B693352-F16A-794C-8E04-920703C1B099}"/>
                </a:ext>
              </a:extLst>
            </p:cNvPr>
            <p:cNvSpPr txBox="1"/>
            <p:nvPr/>
          </p:nvSpPr>
          <p:spPr>
            <a:xfrm>
              <a:off x="5434735" y="4393421"/>
              <a:ext cx="1800000" cy="1347050"/>
            </a:xfrm>
            <a:prstGeom prst="rect">
              <a:avLst/>
            </a:prstGeom>
          </p:spPr>
          <p:txBody>
            <a:bodyPr vert="horz" wrap="square" lIns="0" tIns="12700" rIns="0" bIns="0" rtlCol="0">
              <a:spAutoFit/>
            </a:bodyPr>
            <a:lstStyle/>
            <a:p>
              <a:pPr marL="9525" marR="5080" indent="1588" algn="ctr">
                <a:lnSpc>
                  <a:spcPct val="100000"/>
                </a:lnSpc>
                <a:spcBef>
                  <a:spcPts val="100"/>
                </a:spcBef>
              </a:pPr>
              <a:r>
                <a:rPr lang="fr-FR" sz="2000" spc="-30" dirty="0">
                  <a:solidFill>
                    <a:srgbClr val="4D4D4F"/>
                  </a:solidFill>
                  <a:latin typeface="Corbel" panose="020B0503020204020204" pitchFamily="34" charset="0"/>
                  <a:cs typeface="MuseoSlab-300"/>
                </a:rPr>
                <a:t>Nombre total de subventions </a:t>
              </a:r>
              <a:r>
                <a:rPr lang="fr-FR" sz="2000" spc="-30" dirty="0" err="1">
                  <a:solidFill>
                    <a:srgbClr val="4D4D4F"/>
                  </a:solidFill>
                  <a:latin typeface="Corbel" panose="020B0503020204020204" pitchFamily="34" charset="0"/>
                  <a:cs typeface="MuseoSlab-300"/>
                </a:rPr>
                <a:t>Readiness</a:t>
              </a:r>
              <a:r>
                <a:rPr lang="fr-FR" sz="2000" spc="-30" dirty="0">
                  <a:solidFill>
                    <a:srgbClr val="4D4D4F"/>
                  </a:solidFill>
                  <a:latin typeface="Corbel" panose="020B0503020204020204" pitchFamily="34" charset="0"/>
                  <a:cs typeface="MuseoSlab-300"/>
                </a:rPr>
                <a:t> décaissées</a:t>
              </a:r>
              <a:endParaRPr lang="fr-FR" sz="2000" dirty="0">
                <a:latin typeface="Corbel" panose="020B0503020204020204" pitchFamily="34" charset="0"/>
                <a:cs typeface="MuseoSlab-500"/>
              </a:endParaRPr>
            </a:p>
          </p:txBody>
        </p:sp>
        <p:sp>
          <p:nvSpPr>
            <p:cNvPr id="14" name="Oval 13">
              <a:extLst>
                <a:ext uri="{FF2B5EF4-FFF2-40B4-BE49-F238E27FC236}">
                  <a16:creationId xmlns:a16="http://schemas.microsoft.com/office/drawing/2014/main" id="{D0351F4E-518D-1045-9F10-2390FB72C967}"/>
                </a:ext>
              </a:extLst>
            </p:cNvPr>
            <p:cNvSpPr>
              <a:spLocks noChangeAspect="1"/>
            </p:cNvSpPr>
            <p:nvPr/>
          </p:nvSpPr>
          <p:spPr>
            <a:xfrm>
              <a:off x="716813" y="2407641"/>
              <a:ext cx="1800000" cy="17982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15" name="Oval 14">
              <a:extLst>
                <a:ext uri="{FF2B5EF4-FFF2-40B4-BE49-F238E27FC236}">
                  <a16:creationId xmlns:a16="http://schemas.microsoft.com/office/drawing/2014/main" id="{8CB9883A-3BA1-CC44-954E-0FA2C29F7183}"/>
                </a:ext>
              </a:extLst>
            </p:cNvPr>
            <p:cNvSpPr>
              <a:spLocks noChangeAspect="1"/>
            </p:cNvSpPr>
            <p:nvPr/>
          </p:nvSpPr>
          <p:spPr>
            <a:xfrm>
              <a:off x="3016344" y="2407641"/>
              <a:ext cx="1800000" cy="1798230"/>
            </a:xfrm>
            <a:prstGeom prst="ellipse">
              <a:avLst/>
            </a:prstGeom>
            <a:solidFill>
              <a:srgbClr val="366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16" name="Oval 15">
              <a:extLst>
                <a:ext uri="{FF2B5EF4-FFF2-40B4-BE49-F238E27FC236}">
                  <a16:creationId xmlns:a16="http://schemas.microsoft.com/office/drawing/2014/main" id="{E1F4C4E3-59EB-4641-AB6C-B31F5107B363}"/>
                </a:ext>
              </a:extLst>
            </p:cNvPr>
            <p:cNvSpPr>
              <a:spLocks noChangeAspect="1"/>
            </p:cNvSpPr>
            <p:nvPr/>
          </p:nvSpPr>
          <p:spPr>
            <a:xfrm>
              <a:off x="5419780" y="2407641"/>
              <a:ext cx="1800000" cy="1798230"/>
            </a:xfrm>
            <a:prstGeom prst="ellipse">
              <a:avLst/>
            </a:prstGeom>
            <a:solidFill>
              <a:srgbClr val="4A8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sp>
          <p:nvSpPr>
            <p:cNvPr id="18" name="Rectangle 17">
              <a:extLst>
                <a:ext uri="{FF2B5EF4-FFF2-40B4-BE49-F238E27FC236}">
                  <a16:creationId xmlns:a16="http://schemas.microsoft.com/office/drawing/2014/main" id="{545FB3E7-7072-FF41-BB05-D807290E40BB}"/>
                </a:ext>
              </a:extLst>
            </p:cNvPr>
            <p:cNvSpPr/>
            <p:nvPr/>
          </p:nvSpPr>
          <p:spPr>
            <a:xfrm>
              <a:off x="716813" y="2622040"/>
              <a:ext cx="1800000" cy="115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Corbel" panose="020B0503020204020204" pitchFamily="34" charset="0"/>
                </a:rPr>
                <a:t>381</a:t>
              </a:r>
            </a:p>
          </p:txBody>
        </p:sp>
        <p:sp>
          <p:nvSpPr>
            <p:cNvPr id="19" name="Rectangle 18">
              <a:extLst>
                <a:ext uri="{FF2B5EF4-FFF2-40B4-BE49-F238E27FC236}">
                  <a16:creationId xmlns:a16="http://schemas.microsoft.com/office/drawing/2014/main" id="{9E0D3DCB-8EA1-5E4E-A6AA-9DB7ED13D7B3}"/>
                </a:ext>
              </a:extLst>
            </p:cNvPr>
            <p:cNvSpPr/>
            <p:nvPr/>
          </p:nvSpPr>
          <p:spPr>
            <a:xfrm>
              <a:off x="3016344" y="2622040"/>
              <a:ext cx="1800000" cy="115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Corbel" panose="020B0503020204020204" pitchFamily="34" charset="0"/>
                </a:rPr>
                <a:t>250</a:t>
              </a:r>
            </a:p>
          </p:txBody>
        </p:sp>
        <p:grpSp>
          <p:nvGrpSpPr>
            <p:cNvPr id="11" name="Group 10">
              <a:extLst>
                <a:ext uri="{FF2B5EF4-FFF2-40B4-BE49-F238E27FC236}">
                  <a16:creationId xmlns:a16="http://schemas.microsoft.com/office/drawing/2014/main" id="{D0ED8240-4F27-4FCF-8481-45085D03BCAF}"/>
                </a:ext>
              </a:extLst>
            </p:cNvPr>
            <p:cNvGrpSpPr/>
            <p:nvPr/>
          </p:nvGrpSpPr>
          <p:grpSpPr>
            <a:xfrm>
              <a:off x="7656230" y="2409780"/>
              <a:ext cx="1807840" cy="2496544"/>
              <a:chOff x="10068126" y="2407641"/>
              <a:chExt cx="1807840" cy="2496544"/>
            </a:xfrm>
          </p:grpSpPr>
          <p:sp>
            <p:nvSpPr>
              <p:cNvPr id="24" name="object 23">
                <a:extLst>
                  <a:ext uri="{FF2B5EF4-FFF2-40B4-BE49-F238E27FC236}">
                    <a16:creationId xmlns:a16="http://schemas.microsoft.com/office/drawing/2014/main" id="{F4340577-D10A-4CCB-B3BE-A75DB9BAED5E}"/>
                  </a:ext>
                </a:extLst>
              </p:cNvPr>
              <p:cNvSpPr txBox="1"/>
              <p:nvPr/>
            </p:nvSpPr>
            <p:spPr>
              <a:xfrm>
                <a:off x="10068126" y="4557006"/>
                <a:ext cx="1800000" cy="347179"/>
              </a:xfrm>
              <a:prstGeom prst="rect">
                <a:avLst/>
              </a:prstGeom>
            </p:spPr>
            <p:txBody>
              <a:bodyPr vert="horz" wrap="square" lIns="0" tIns="12700" rIns="0" bIns="0" rtlCol="0">
                <a:spAutoFit/>
              </a:bodyPr>
              <a:lstStyle/>
              <a:p>
                <a:pPr marL="15875" marR="5080" indent="-3175" algn="ctr">
                  <a:lnSpc>
                    <a:spcPct val="100000"/>
                  </a:lnSpc>
                  <a:spcBef>
                    <a:spcPts val="100"/>
                  </a:spcBef>
                </a:pPr>
                <a:r>
                  <a:rPr lang="en-US" sz="2000" spc="-20" dirty="0" err="1">
                    <a:solidFill>
                      <a:srgbClr val="4D4D4F"/>
                    </a:solidFill>
                    <a:latin typeface="Corbel" panose="020B0503020204020204" pitchFamily="34" charset="0"/>
                    <a:cs typeface="MuseoSlab-300"/>
                  </a:rPr>
                  <a:t>Décaissements</a:t>
                </a:r>
                <a:endParaRPr sz="2000" dirty="0">
                  <a:latin typeface="Corbel" panose="020B0503020204020204" pitchFamily="34" charset="0"/>
                  <a:cs typeface="MuseoSlab-500"/>
                </a:endParaRPr>
              </a:p>
            </p:txBody>
          </p:sp>
          <p:grpSp>
            <p:nvGrpSpPr>
              <p:cNvPr id="10" name="Group 9">
                <a:extLst>
                  <a:ext uri="{FF2B5EF4-FFF2-40B4-BE49-F238E27FC236}">
                    <a16:creationId xmlns:a16="http://schemas.microsoft.com/office/drawing/2014/main" id="{75487F28-165F-457E-A0DA-67F3718990E7}"/>
                  </a:ext>
                </a:extLst>
              </p:cNvPr>
              <p:cNvGrpSpPr/>
              <p:nvPr/>
            </p:nvGrpSpPr>
            <p:grpSpPr>
              <a:xfrm>
                <a:off x="10075966" y="2407641"/>
                <a:ext cx="1800000" cy="1798230"/>
                <a:chOff x="10075966" y="2407641"/>
                <a:chExt cx="1800000" cy="1798230"/>
              </a:xfrm>
            </p:grpSpPr>
            <p:sp>
              <p:nvSpPr>
                <p:cNvPr id="25" name="Oval 24">
                  <a:extLst>
                    <a:ext uri="{FF2B5EF4-FFF2-40B4-BE49-F238E27FC236}">
                      <a16:creationId xmlns:a16="http://schemas.microsoft.com/office/drawing/2014/main" id="{D887C308-CFED-4FBD-9D82-21D5756F3062}"/>
                    </a:ext>
                  </a:extLst>
                </p:cNvPr>
                <p:cNvSpPr>
                  <a:spLocks noChangeAspect="1"/>
                </p:cNvSpPr>
                <p:nvPr/>
              </p:nvSpPr>
              <p:spPr>
                <a:xfrm>
                  <a:off x="10075966" y="2407641"/>
                  <a:ext cx="1800000" cy="1798230"/>
                </a:xfrm>
                <a:prstGeom prst="ellipse">
                  <a:avLst/>
                </a:prstGeom>
                <a:solidFill>
                  <a:srgbClr val="B1D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panose="020B0503020204020204" pitchFamily="34" charset="0"/>
                  </a:endParaRPr>
                </a:p>
              </p:txBody>
            </p:sp>
            <p:grpSp>
              <p:nvGrpSpPr>
                <p:cNvPr id="9" name="Group 8">
                  <a:extLst>
                    <a:ext uri="{FF2B5EF4-FFF2-40B4-BE49-F238E27FC236}">
                      <a16:creationId xmlns:a16="http://schemas.microsoft.com/office/drawing/2014/main" id="{7564B3AC-C496-48BD-A97F-91219C95288D}"/>
                    </a:ext>
                  </a:extLst>
                </p:cNvPr>
                <p:cNvGrpSpPr/>
                <p:nvPr/>
              </p:nvGrpSpPr>
              <p:grpSpPr>
                <a:xfrm>
                  <a:off x="10075966" y="2622040"/>
                  <a:ext cx="1800000" cy="1234014"/>
                  <a:chOff x="10075966" y="2622040"/>
                  <a:chExt cx="1800000" cy="1234014"/>
                </a:xfrm>
              </p:grpSpPr>
              <p:sp>
                <p:nvSpPr>
                  <p:cNvPr id="26" name="object 27">
                    <a:extLst>
                      <a:ext uri="{FF2B5EF4-FFF2-40B4-BE49-F238E27FC236}">
                        <a16:creationId xmlns:a16="http://schemas.microsoft.com/office/drawing/2014/main" id="{34323907-F2DC-4A09-9B65-6C1977CD032D}"/>
                      </a:ext>
                    </a:extLst>
                  </p:cNvPr>
                  <p:cNvSpPr txBox="1"/>
                  <p:nvPr/>
                </p:nvSpPr>
                <p:spPr>
                  <a:xfrm>
                    <a:off x="10399988" y="3627786"/>
                    <a:ext cx="1136278" cy="228268"/>
                  </a:xfrm>
                  <a:prstGeom prst="rect">
                    <a:avLst/>
                  </a:prstGeom>
                </p:spPr>
                <p:txBody>
                  <a:bodyPr vert="horz" wrap="square" lIns="0" tIns="12700" rIns="0" bIns="0" rtlCol="0">
                    <a:spAutoFit/>
                  </a:bodyPr>
                  <a:lstStyle/>
                  <a:p>
                    <a:pPr marL="12700" algn="ctr">
                      <a:lnSpc>
                        <a:spcPct val="100000"/>
                      </a:lnSpc>
                      <a:spcBef>
                        <a:spcPts val="100"/>
                      </a:spcBef>
                    </a:pPr>
                    <a:r>
                      <a:rPr sz="1400">
                        <a:solidFill>
                          <a:srgbClr val="FFFFFF"/>
                        </a:solidFill>
                        <a:latin typeface="Corbel" panose="020B0503020204020204" pitchFamily="34" charset="0"/>
                        <a:cs typeface="MuseoSlab-500"/>
                      </a:rPr>
                      <a:t>USD</a:t>
                    </a:r>
                    <a:r>
                      <a:rPr sz="1400" spc="-45">
                        <a:solidFill>
                          <a:srgbClr val="FFFFFF"/>
                        </a:solidFill>
                        <a:latin typeface="Corbel" panose="020B0503020204020204" pitchFamily="34" charset="0"/>
                        <a:cs typeface="MuseoSlab-500"/>
                      </a:rPr>
                      <a:t> </a:t>
                    </a:r>
                    <a:r>
                      <a:rPr sz="1400">
                        <a:solidFill>
                          <a:srgbClr val="FFFFFF"/>
                        </a:solidFill>
                        <a:latin typeface="Corbel" panose="020B0503020204020204" pitchFamily="34" charset="0"/>
                        <a:cs typeface="MuseoSlab-500"/>
                      </a:rPr>
                      <a:t>million</a:t>
                    </a:r>
                    <a:endParaRPr sz="1400">
                      <a:latin typeface="Corbel" panose="020B0503020204020204" pitchFamily="34" charset="0"/>
                      <a:cs typeface="MuseoSlab-500"/>
                    </a:endParaRPr>
                  </a:p>
                </p:txBody>
              </p:sp>
              <p:sp>
                <p:nvSpPr>
                  <p:cNvPr id="27" name="Rectangle 26">
                    <a:extLst>
                      <a:ext uri="{FF2B5EF4-FFF2-40B4-BE49-F238E27FC236}">
                        <a16:creationId xmlns:a16="http://schemas.microsoft.com/office/drawing/2014/main" id="{29CCA896-E876-45B4-8D06-EBF8193D98BF}"/>
                      </a:ext>
                    </a:extLst>
                  </p:cNvPr>
                  <p:cNvSpPr/>
                  <p:nvPr/>
                </p:nvSpPr>
                <p:spPr>
                  <a:xfrm>
                    <a:off x="10075966" y="2622040"/>
                    <a:ext cx="1800000" cy="115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Corbel" panose="020B0503020204020204" pitchFamily="34" charset="0"/>
                      </a:rPr>
                      <a:t>107.7</a:t>
                    </a:r>
                  </a:p>
                </p:txBody>
              </p:sp>
            </p:grpSp>
          </p:grpSp>
        </p:grpSp>
      </p:grpSp>
      <p:sp>
        <p:nvSpPr>
          <p:cNvPr id="20" name="Rectangle 19">
            <a:extLst>
              <a:ext uri="{FF2B5EF4-FFF2-40B4-BE49-F238E27FC236}">
                <a16:creationId xmlns:a16="http://schemas.microsoft.com/office/drawing/2014/main" id="{70AEA560-F148-524B-BC4F-BCC3A2191C70}"/>
              </a:ext>
            </a:extLst>
          </p:cNvPr>
          <p:cNvSpPr/>
          <p:nvPr/>
        </p:nvSpPr>
        <p:spPr>
          <a:xfrm>
            <a:off x="6432209" y="1760813"/>
            <a:ext cx="1796916" cy="1070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Corbel" panose="020B0503020204020204" pitchFamily="34" charset="0"/>
              </a:rPr>
              <a:t>322</a:t>
            </a:r>
          </a:p>
        </p:txBody>
      </p:sp>
      <p:sp>
        <p:nvSpPr>
          <p:cNvPr id="28" name="object 27">
            <a:extLst>
              <a:ext uri="{FF2B5EF4-FFF2-40B4-BE49-F238E27FC236}">
                <a16:creationId xmlns:a16="http://schemas.microsoft.com/office/drawing/2014/main" id="{2325813C-1483-4E3E-B810-835FE2474DF4}"/>
              </a:ext>
            </a:extLst>
          </p:cNvPr>
          <p:cNvSpPr txBox="1"/>
          <p:nvPr/>
        </p:nvSpPr>
        <p:spPr>
          <a:xfrm>
            <a:off x="4349497" y="2712045"/>
            <a:ext cx="1134331" cy="228268"/>
          </a:xfrm>
          <a:prstGeom prst="rect">
            <a:avLst/>
          </a:prstGeom>
        </p:spPr>
        <p:txBody>
          <a:bodyPr vert="horz" wrap="square" lIns="0" tIns="12700" rIns="0" bIns="0" rtlCol="0">
            <a:spAutoFit/>
          </a:bodyPr>
          <a:lstStyle/>
          <a:p>
            <a:pPr marL="12700" algn="ctr">
              <a:lnSpc>
                <a:spcPct val="100000"/>
              </a:lnSpc>
              <a:spcBef>
                <a:spcPts val="100"/>
              </a:spcBef>
            </a:pPr>
            <a:r>
              <a:rPr sz="1400">
                <a:solidFill>
                  <a:srgbClr val="FFFFFF"/>
                </a:solidFill>
                <a:latin typeface="Corbel" panose="020B0503020204020204" pitchFamily="34" charset="0"/>
                <a:cs typeface="MuseoSlab-500"/>
              </a:rPr>
              <a:t>USD</a:t>
            </a:r>
            <a:r>
              <a:rPr sz="1400" spc="-45">
                <a:solidFill>
                  <a:srgbClr val="FFFFFF"/>
                </a:solidFill>
                <a:latin typeface="Corbel" panose="020B0503020204020204" pitchFamily="34" charset="0"/>
                <a:cs typeface="MuseoSlab-500"/>
              </a:rPr>
              <a:t> </a:t>
            </a:r>
            <a:r>
              <a:rPr sz="1400">
                <a:solidFill>
                  <a:srgbClr val="FFFFFF"/>
                </a:solidFill>
                <a:latin typeface="Corbel" panose="020B0503020204020204" pitchFamily="34" charset="0"/>
                <a:cs typeface="MuseoSlab-500"/>
              </a:rPr>
              <a:t>million</a:t>
            </a:r>
            <a:endParaRPr sz="1400">
              <a:latin typeface="Corbel" panose="020B0503020204020204" pitchFamily="34" charset="0"/>
              <a:cs typeface="MuseoSlab-500"/>
            </a:endParaRPr>
          </a:p>
        </p:txBody>
      </p:sp>
      <p:sp>
        <p:nvSpPr>
          <p:cNvPr id="3" name="Rectangle 2">
            <a:extLst>
              <a:ext uri="{FF2B5EF4-FFF2-40B4-BE49-F238E27FC236}">
                <a16:creationId xmlns:a16="http://schemas.microsoft.com/office/drawing/2014/main" id="{4C95728A-9EF6-4EDA-BC39-CD67E8E65F98}"/>
              </a:ext>
            </a:extLst>
          </p:cNvPr>
          <p:cNvSpPr/>
          <p:nvPr/>
        </p:nvSpPr>
        <p:spPr>
          <a:xfrm>
            <a:off x="239114" y="2295885"/>
            <a:ext cx="916020" cy="369332"/>
          </a:xfrm>
          <a:prstGeom prst="rect">
            <a:avLst/>
          </a:prstGeom>
        </p:spPr>
        <p:txBody>
          <a:bodyPr wrap="none">
            <a:spAutoFit/>
          </a:bodyPr>
          <a:lstStyle/>
          <a:p>
            <a:r>
              <a:rPr lang="en-US" b="1" dirty="0">
                <a:latin typeface="Corbel" panose="020B0503020204020204" pitchFamily="34" charset="0"/>
              </a:rPr>
              <a:t>TOTAL</a:t>
            </a:r>
            <a:r>
              <a:rPr lang="en-US" dirty="0">
                <a:latin typeface="Corbel" panose="020B0503020204020204" pitchFamily="34" charset="0"/>
              </a:rPr>
              <a:t> </a:t>
            </a:r>
            <a:endParaRPr lang="en-US" dirty="0"/>
          </a:p>
        </p:txBody>
      </p:sp>
      <p:sp>
        <p:nvSpPr>
          <p:cNvPr id="44" name="Title 3">
            <a:extLst>
              <a:ext uri="{FF2B5EF4-FFF2-40B4-BE49-F238E27FC236}">
                <a16:creationId xmlns:a16="http://schemas.microsoft.com/office/drawing/2014/main" id="{21575801-4D1A-40B9-A5AA-9B5B003ECA28}"/>
              </a:ext>
            </a:extLst>
          </p:cNvPr>
          <p:cNvSpPr txBox="1">
            <a:spLocks/>
          </p:cNvSpPr>
          <p:nvPr/>
        </p:nvSpPr>
        <p:spPr>
          <a:xfrm>
            <a:off x="990600" y="517525"/>
            <a:ext cx="92320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cap="all" spc="150" baseline="0">
                <a:solidFill>
                  <a:schemeClr val="tx1">
                    <a:lumMod val="75000"/>
                    <a:lumOff val="25000"/>
                  </a:schemeClr>
                </a:solidFill>
                <a:latin typeface="+mj-lt"/>
                <a:ea typeface="+mj-ea"/>
                <a:cs typeface="+mj-cs"/>
              </a:defRPr>
            </a:lvl1pPr>
          </a:lstStyle>
          <a:p>
            <a:r>
              <a:rPr lang="en-US" dirty="0" err="1"/>
              <a:t>Programme</a:t>
            </a:r>
            <a:r>
              <a:rPr lang="en-US" dirty="0"/>
              <a:t> Readiness </a:t>
            </a:r>
            <a:r>
              <a:rPr lang="en-US" sz="1600" dirty="0"/>
              <a:t>(15 JUIN, 2020)</a:t>
            </a:r>
            <a:endParaRPr lang="en-US" sz="2000" dirty="0"/>
          </a:p>
        </p:txBody>
      </p:sp>
      <p:sp>
        <p:nvSpPr>
          <p:cNvPr id="55" name="Freeform 9">
            <a:extLst>
              <a:ext uri="{FF2B5EF4-FFF2-40B4-BE49-F238E27FC236}">
                <a16:creationId xmlns:a16="http://schemas.microsoft.com/office/drawing/2014/main" id="{D682AFA6-5772-4FB2-A1B5-BFC1833260B3}"/>
              </a:ext>
            </a:extLst>
          </p:cNvPr>
          <p:cNvSpPr/>
          <p:nvPr/>
        </p:nvSpPr>
        <p:spPr>
          <a:xfrm>
            <a:off x="369134" y="4535377"/>
            <a:ext cx="3475479" cy="404862"/>
          </a:xfrm>
          <a:custGeom>
            <a:avLst/>
            <a:gdLst>
              <a:gd name="connsiteX0" fmla="*/ 78674 w 1941576"/>
              <a:gd name="connsiteY0" fmla="*/ 0 h 471950"/>
              <a:gd name="connsiteX1" fmla="*/ 1862902 w 1941576"/>
              <a:gd name="connsiteY1" fmla="*/ 0 h 471950"/>
              <a:gd name="connsiteX2" fmla="*/ 1941576 w 1941576"/>
              <a:gd name="connsiteY2" fmla="*/ 78674 h 471950"/>
              <a:gd name="connsiteX3" fmla="*/ 1941576 w 1941576"/>
              <a:gd name="connsiteY3" fmla="*/ 471950 h 471950"/>
              <a:gd name="connsiteX4" fmla="*/ 1941576 w 1941576"/>
              <a:gd name="connsiteY4" fmla="*/ 471950 h 471950"/>
              <a:gd name="connsiteX5" fmla="*/ 0 w 1941576"/>
              <a:gd name="connsiteY5" fmla="*/ 471950 h 471950"/>
              <a:gd name="connsiteX6" fmla="*/ 0 w 1941576"/>
              <a:gd name="connsiteY6" fmla="*/ 471950 h 471950"/>
              <a:gd name="connsiteX7" fmla="*/ 0 w 1941576"/>
              <a:gd name="connsiteY7" fmla="*/ 78674 h 471950"/>
              <a:gd name="connsiteX8" fmla="*/ 78674 w 1941576"/>
              <a:gd name="connsiteY8" fmla="*/ 0 h 4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1576" h="471950">
                <a:moveTo>
                  <a:pt x="78674" y="0"/>
                </a:moveTo>
                <a:lnTo>
                  <a:pt x="1862902" y="0"/>
                </a:lnTo>
                <a:cubicBezTo>
                  <a:pt x="1906352" y="0"/>
                  <a:pt x="1941576" y="35224"/>
                  <a:pt x="1941576" y="78674"/>
                </a:cubicBezTo>
                <a:lnTo>
                  <a:pt x="1941576" y="471950"/>
                </a:lnTo>
                <a:lnTo>
                  <a:pt x="1941576" y="471950"/>
                </a:lnTo>
                <a:lnTo>
                  <a:pt x="0" y="471950"/>
                </a:lnTo>
                <a:lnTo>
                  <a:pt x="0" y="471950"/>
                </a:lnTo>
                <a:lnTo>
                  <a:pt x="0" y="78674"/>
                </a:lnTo>
                <a:cubicBezTo>
                  <a:pt x="0" y="35224"/>
                  <a:pt x="35224" y="0"/>
                  <a:pt x="78674" y="0"/>
                </a:cubicBezTo>
                <a:close/>
              </a:path>
            </a:pathLst>
          </a:custGeom>
          <a:solidFill>
            <a:srgbClr val="13A04A"/>
          </a:solidFill>
          <a:ln>
            <a:solidFill>
              <a:srgbClr val="15A14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33" tIns="57333" rIns="57333" bIns="34290" numCol="1" spcCol="1270" anchor="ctr" anchorCtr="0">
            <a:noAutofit/>
          </a:bodyPr>
          <a:lstStyle/>
          <a:p>
            <a:pPr lvl="0" algn="ctr" defTabSz="800100">
              <a:lnSpc>
                <a:spcPct val="90000"/>
              </a:lnSpc>
              <a:spcBef>
                <a:spcPct val="0"/>
              </a:spcBef>
              <a:spcAft>
                <a:spcPct val="35000"/>
              </a:spcAft>
            </a:pPr>
            <a:r>
              <a:rPr lang="en-US" sz="2400" kern="1200" dirty="0">
                <a:latin typeface="Museo Slab 500" panose="02000000000000000000" charset="0"/>
              </a:rPr>
              <a:t>1 million de dollars</a:t>
            </a:r>
            <a:endParaRPr lang="en-GB" sz="2400" kern="1200" dirty="0">
              <a:latin typeface="Museo Slab 500" panose="02000000000000000000" charset="0"/>
            </a:endParaRPr>
          </a:p>
        </p:txBody>
      </p:sp>
      <p:sp>
        <p:nvSpPr>
          <p:cNvPr id="56" name="Freeform 12">
            <a:extLst>
              <a:ext uri="{FF2B5EF4-FFF2-40B4-BE49-F238E27FC236}">
                <a16:creationId xmlns:a16="http://schemas.microsoft.com/office/drawing/2014/main" id="{BD0A59B3-410A-4525-AB53-92C9C9A542B8}"/>
              </a:ext>
            </a:extLst>
          </p:cNvPr>
          <p:cNvSpPr/>
          <p:nvPr/>
        </p:nvSpPr>
        <p:spPr>
          <a:xfrm>
            <a:off x="6540521" y="4599627"/>
            <a:ext cx="3475479" cy="404862"/>
          </a:xfrm>
          <a:custGeom>
            <a:avLst/>
            <a:gdLst>
              <a:gd name="connsiteX0" fmla="*/ 78674 w 1941576"/>
              <a:gd name="connsiteY0" fmla="*/ 0 h 471950"/>
              <a:gd name="connsiteX1" fmla="*/ 1862902 w 1941576"/>
              <a:gd name="connsiteY1" fmla="*/ 0 h 471950"/>
              <a:gd name="connsiteX2" fmla="*/ 1941576 w 1941576"/>
              <a:gd name="connsiteY2" fmla="*/ 78674 h 471950"/>
              <a:gd name="connsiteX3" fmla="*/ 1941576 w 1941576"/>
              <a:gd name="connsiteY3" fmla="*/ 471950 h 471950"/>
              <a:gd name="connsiteX4" fmla="*/ 1941576 w 1941576"/>
              <a:gd name="connsiteY4" fmla="*/ 471950 h 471950"/>
              <a:gd name="connsiteX5" fmla="*/ 0 w 1941576"/>
              <a:gd name="connsiteY5" fmla="*/ 471950 h 471950"/>
              <a:gd name="connsiteX6" fmla="*/ 0 w 1941576"/>
              <a:gd name="connsiteY6" fmla="*/ 471950 h 471950"/>
              <a:gd name="connsiteX7" fmla="*/ 0 w 1941576"/>
              <a:gd name="connsiteY7" fmla="*/ 78674 h 471950"/>
              <a:gd name="connsiteX8" fmla="*/ 78674 w 1941576"/>
              <a:gd name="connsiteY8" fmla="*/ 0 h 4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1576" h="471950">
                <a:moveTo>
                  <a:pt x="78674" y="0"/>
                </a:moveTo>
                <a:lnTo>
                  <a:pt x="1862902" y="0"/>
                </a:lnTo>
                <a:cubicBezTo>
                  <a:pt x="1906352" y="0"/>
                  <a:pt x="1941576" y="35224"/>
                  <a:pt x="1941576" y="78674"/>
                </a:cubicBezTo>
                <a:lnTo>
                  <a:pt x="1941576" y="471950"/>
                </a:lnTo>
                <a:lnTo>
                  <a:pt x="1941576" y="471950"/>
                </a:lnTo>
                <a:lnTo>
                  <a:pt x="0" y="471950"/>
                </a:lnTo>
                <a:lnTo>
                  <a:pt x="0" y="471950"/>
                </a:lnTo>
                <a:lnTo>
                  <a:pt x="0" y="78674"/>
                </a:lnTo>
                <a:cubicBezTo>
                  <a:pt x="0" y="35224"/>
                  <a:pt x="35224" y="0"/>
                  <a:pt x="78674" y="0"/>
                </a:cubicBezTo>
                <a:close/>
              </a:path>
            </a:pathLst>
          </a:custGeom>
          <a:solidFill>
            <a:srgbClr val="216977"/>
          </a:solidFill>
          <a:ln>
            <a:solidFill>
              <a:srgbClr val="216977"/>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33" tIns="57333" rIns="57333" bIns="34290" numCol="1" spcCol="1270" anchor="ctr" anchorCtr="0">
            <a:noAutofit/>
          </a:bodyPr>
          <a:lstStyle/>
          <a:p>
            <a:pPr lvl="0" algn="ctr" defTabSz="800100">
              <a:lnSpc>
                <a:spcPct val="90000"/>
              </a:lnSpc>
              <a:spcBef>
                <a:spcPct val="0"/>
              </a:spcBef>
              <a:spcAft>
                <a:spcPct val="35000"/>
              </a:spcAft>
            </a:pPr>
            <a:r>
              <a:rPr lang="en-US" sz="2400" kern="1200" dirty="0">
                <a:latin typeface="Museo Slab 500" panose="02000000000000000000" charset="0"/>
              </a:rPr>
              <a:t> 3 millions de dollars</a:t>
            </a:r>
            <a:endParaRPr lang="en-GB" sz="2400" kern="1200" dirty="0">
              <a:latin typeface="Museo Slab 500" panose="02000000000000000000" charset="0"/>
            </a:endParaRPr>
          </a:p>
        </p:txBody>
      </p:sp>
      <p:sp>
        <p:nvSpPr>
          <p:cNvPr id="57" name="Straight Connector 56">
            <a:extLst>
              <a:ext uri="{FF2B5EF4-FFF2-40B4-BE49-F238E27FC236}">
                <a16:creationId xmlns:a16="http://schemas.microsoft.com/office/drawing/2014/main" id="{CF33B101-39D9-4864-AD14-C2D4861444BD}"/>
              </a:ext>
            </a:extLst>
          </p:cNvPr>
          <p:cNvSpPr/>
          <p:nvPr/>
        </p:nvSpPr>
        <p:spPr>
          <a:xfrm>
            <a:off x="238502" y="5006011"/>
            <a:ext cx="11781896" cy="86039"/>
          </a:xfrm>
          <a:prstGeom prst="line">
            <a:avLst/>
          </a:prstGeom>
          <a:ln>
            <a:solidFill>
              <a:srgbClr val="216977"/>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4" name="Rectangle 3">
            <a:extLst>
              <a:ext uri="{FF2B5EF4-FFF2-40B4-BE49-F238E27FC236}">
                <a16:creationId xmlns:a16="http://schemas.microsoft.com/office/drawing/2014/main" id="{2DFB43DC-AD43-4038-A507-D75FEEBFF120}"/>
              </a:ext>
            </a:extLst>
          </p:cNvPr>
          <p:cNvSpPr/>
          <p:nvPr/>
        </p:nvSpPr>
        <p:spPr>
          <a:xfrm>
            <a:off x="256289" y="5151333"/>
            <a:ext cx="5548197" cy="1508105"/>
          </a:xfrm>
          <a:prstGeom prst="rect">
            <a:avLst/>
          </a:prstGeom>
        </p:spPr>
        <p:txBody>
          <a:bodyPr wrap="square">
            <a:spAutoFit/>
          </a:bodyPr>
          <a:lstStyle/>
          <a:p>
            <a:pPr marL="228600" lvl="1" indent="-228600" defTabSz="889000">
              <a:lnSpc>
                <a:spcPct val="90000"/>
              </a:lnSpc>
              <a:spcBef>
                <a:spcPct val="0"/>
              </a:spcBef>
              <a:spcAft>
                <a:spcPts val="1200"/>
              </a:spcAft>
              <a:buClr>
                <a:srgbClr val="1E6271"/>
              </a:buClr>
              <a:buChar char="•"/>
            </a:pPr>
            <a:r>
              <a:rPr lang="en-US" sz="2000" dirty="0" err="1">
                <a:latin typeface="Museo Slab 500" panose="02000000000000000000" charset="0"/>
              </a:rPr>
              <a:t>Renforcement</a:t>
            </a:r>
            <a:r>
              <a:rPr lang="en-US" sz="2000" dirty="0">
                <a:latin typeface="Museo Slab 500" panose="02000000000000000000" charset="0"/>
              </a:rPr>
              <a:t> des </a:t>
            </a:r>
            <a:r>
              <a:rPr lang="en-US" sz="2000" dirty="0" err="1">
                <a:latin typeface="Museo Slab 500" panose="02000000000000000000" charset="0"/>
              </a:rPr>
              <a:t>capacités</a:t>
            </a:r>
            <a:r>
              <a:rPr lang="en-US" sz="2000" dirty="0">
                <a:latin typeface="Museo Slab 500" panose="02000000000000000000" charset="0"/>
              </a:rPr>
              <a:t> de </a:t>
            </a:r>
            <a:r>
              <a:rPr lang="en-US" sz="2000" dirty="0" err="1">
                <a:latin typeface="Museo Slab 500" panose="02000000000000000000" charset="0"/>
              </a:rPr>
              <a:t>l’AND</a:t>
            </a:r>
            <a:r>
              <a:rPr lang="en-US" sz="2000" dirty="0">
                <a:latin typeface="Museo Slab 500" panose="02000000000000000000" charset="0"/>
              </a:rPr>
              <a:t> et des EAD</a:t>
            </a:r>
            <a:endParaRPr lang="en-GB" sz="2000" dirty="0">
              <a:latin typeface="Museo Slab 500" panose="02000000000000000000" charset="0"/>
            </a:endParaRPr>
          </a:p>
          <a:p>
            <a:pPr marL="228600" lvl="1" indent="-228600" defTabSz="889000">
              <a:lnSpc>
                <a:spcPct val="90000"/>
              </a:lnSpc>
              <a:spcBef>
                <a:spcPct val="0"/>
              </a:spcBef>
              <a:spcAft>
                <a:spcPts val="1200"/>
              </a:spcAft>
              <a:buClr>
                <a:srgbClr val="1E6271"/>
              </a:buClr>
              <a:buChar char="•"/>
            </a:pPr>
            <a:r>
              <a:rPr lang="en-US" sz="2000" dirty="0" err="1">
                <a:latin typeface="Museo Slab 500" panose="02000000000000000000" charset="0"/>
              </a:rPr>
              <a:t>Programmes</a:t>
            </a:r>
            <a:r>
              <a:rPr lang="en-US" sz="2000" dirty="0">
                <a:latin typeface="Museo Slab 500" panose="02000000000000000000" charset="0"/>
              </a:rPr>
              <a:t> Pays et engagement </a:t>
            </a:r>
            <a:r>
              <a:rPr lang="en-US" sz="2000" dirty="0" err="1">
                <a:latin typeface="Museo Slab 500" panose="02000000000000000000" charset="0"/>
              </a:rPr>
              <a:t>stratégique</a:t>
            </a:r>
            <a:r>
              <a:rPr lang="en-US" sz="2000" dirty="0">
                <a:latin typeface="Museo Slab 500" panose="02000000000000000000" charset="0"/>
              </a:rPr>
              <a:t> avec le FVC</a:t>
            </a:r>
          </a:p>
          <a:p>
            <a:pPr marL="228600" lvl="1" indent="-228600" defTabSz="889000">
              <a:lnSpc>
                <a:spcPct val="90000"/>
              </a:lnSpc>
              <a:spcBef>
                <a:spcPct val="0"/>
              </a:spcBef>
              <a:spcAft>
                <a:spcPts val="1200"/>
              </a:spcAft>
              <a:buClr>
                <a:srgbClr val="1E6271"/>
              </a:buClr>
              <a:buFontTx/>
              <a:buChar char="•"/>
            </a:pPr>
            <a:r>
              <a:rPr lang="en-US" sz="2000" dirty="0" err="1">
                <a:latin typeface="Museo Slab 500" panose="02000000000000000000" charset="0"/>
              </a:rPr>
              <a:t>Accès</a:t>
            </a:r>
            <a:r>
              <a:rPr lang="en-US" sz="2000" dirty="0">
                <a:latin typeface="Museo Slab 500" panose="02000000000000000000" charset="0"/>
              </a:rPr>
              <a:t> à la finance </a:t>
            </a:r>
            <a:r>
              <a:rPr lang="en-US" sz="2000" dirty="0" err="1">
                <a:latin typeface="Museo Slab 500" panose="02000000000000000000" charset="0"/>
              </a:rPr>
              <a:t>climatique</a:t>
            </a:r>
            <a:endParaRPr lang="en-US" sz="2000" dirty="0">
              <a:latin typeface="Museo Slab 500" panose="02000000000000000000" charset="0"/>
            </a:endParaRPr>
          </a:p>
        </p:txBody>
      </p:sp>
      <p:sp>
        <p:nvSpPr>
          <p:cNvPr id="8" name="Rectangle 7">
            <a:extLst>
              <a:ext uri="{FF2B5EF4-FFF2-40B4-BE49-F238E27FC236}">
                <a16:creationId xmlns:a16="http://schemas.microsoft.com/office/drawing/2014/main" id="{835C5816-1325-46AC-BDC5-8DF5D5A25EF7}"/>
              </a:ext>
            </a:extLst>
          </p:cNvPr>
          <p:cNvSpPr/>
          <p:nvPr/>
        </p:nvSpPr>
        <p:spPr>
          <a:xfrm>
            <a:off x="6491384" y="5159813"/>
            <a:ext cx="5529013" cy="646331"/>
          </a:xfrm>
          <a:prstGeom prst="rect">
            <a:avLst/>
          </a:prstGeom>
        </p:spPr>
        <p:txBody>
          <a:bodyPr wrap="square">
            <a:spAutoFit/>
          </a:bodyPr>
          <a:lstStyle/>
          <a:p>
            <a:pPr marL="228600" lvl="1" indent="-228600" defTabSz="889000">
              <a:lnSpc>
                <a:spcPct val="90000"/>
              </a:lnSpc>
              <a:spcBef>
                <a:spcPct val="0"/>
              </a:spcBef>
              <a:spcAft>
                <a:spcPct val="15000"/>
              </a:spcAft>
              <a:buClr>
                <a:srgbClr val="1E6271"/>
              </a:buClr>
              <a:buChar char="•"/>
            </a:pPr>
            <a:r>
              <a:rPr lang="en-US" sz="2000" dirty="0">
                <a:latin typeface="Museo Slab 500" panose="02000000000000000000" charset="0"/>
              </a:rPr>
              <a:t>Plan national </a:t>
            </a:r>
            <a:r>
              <a:rPr lang="en-US" sz="2000" dirty="0" err="1">
                <a:latin typeface="Museo Slab 500" panose="02000000000000000000" charset="0"/>
              </a:rPr>
              <a:t>d’adaptation</a:t>
            </a:r>
            <a:r>
              <a:rPr lang="en-US" sz="2000" dirty="0">
                <a:latin typeface="Museo Slab 500" panose="02000000000000000000" charset="0"/>
              </a:rPr>
              <a:t> (PNA) / </a:t>
            </a:r>
            <a:r>
              <a:rPr lang="en-US" sz="2000" dirty="0" err="1">
                <a:latin typeface="Museo Slab 500" panose="02000000000000000000" charset="0"/>
              </a:rPr>
              <a:t>Processus</a:t>
            </a:r>
            <a:r>
              <a:rPr lang="en-US" sz="2000" dirty="0">
                <a:latin typeface="Museo Slab 500" panose="02000000000000000000" charset="0"/>
              </a:rPr>
              <a:t> de </a:t>
            </a:r>
            <a:r>
              <a:rPr lang="en-US" sz="2000" dirty="0" err="1">
                <a:latin typeface="Museo Slab 500" panose="02000000000000000000" charset="0"/>
              </a:rPr>
              <a:t>planfication</a:t>
            </a:r>
            <a:r>
              <a:rPr lang="en-US" sz="2000" dirty="0">
                <a:latin typeface="Museo Slab 500" panose="02000000000000000000" charset="0"/>
              </a:rPr>
              <a:t> </a:t>
            </a:r>
            <a:r>
              <a:rPr lang="en-US" sz="2000" dirty="0" err="1">
                <a:latin typeface="Museo Slab 500" panose="02000000000000000000" charset="0"/>
              </a:rPr>
              <a:t>d’adaptation</a:t>
            </a:r>
            <a:endParaRPr lang="en-GB" sz="2000" dirty="0">
              <a:latin typeface="Museo Slab 500" panose="02000000000000000000" charset="0"/>
            </a:endParaRPr>
          </a:p>
        </p:txBody>
      </p:sp>
      <p:sp>
        <p:nvSpPr>
          <p:cNvPr id="17" name="Rectangle 16">
            <a:extLst>
              <a:ext uri="{FF2B5EF4-FFF2-40B4-BE49-F238E27FC236}">
                <a16:creationId xmlns:a16="http://schemas.microsoft.com/office/drawing/2014/main" id="{BDFA566D-0D41-4A64-B800-BB43FC4FDE0B}"/>
              </a:ext>
            </a:extLst>
          </p:cNvPr>
          <p:cNvSpPr/>
          <p:nvPr/>
        </p:nvSpPr>
        <p:spPr>
          <a:xfrm>
            <a:off x="3858068" y="4625287"/>
            <a:ext cx="1909754" cy="369332"/>
          </a:xfrm>
          <a:prstGeom prst="rect">
            <a:avLst/>
          </a:prstGeom>
        </p:spPr>
        <p:txBody>
          <a:bodyPr wrap="none">
            <a:spAutoFit/>
          </a:bodyPr>
          <a:lstStyle/>
          <a:p>
            <a:r>
              <a:rPr lang="en-US" dirty="0">
                <a:latin typeface="Museo Slab 500" panose="02000000000000000000" charset="0"/>
              </a:rPr>
              <a:t>Par pays et par an </a:t>
            </a:r>
            <a:endParaRPr lang="en-US" dirty="0"/>
          </a:p>
        </p:txBody>
      </p:sp>
      <p:sp>
        <p:nvSpPr>
          <p:cNvPr id="23" name="Rectangle 22">
            <a:extLst>
              <a:ext uri="{FF2B5EF4-FFF2-40B4-BE49-F238E27FC236}">
                <a16:creationId xmlns:a16="http://schemas.microsoft.com/office/drawing/2014/main" id="{3898FADA-7E41-41D5-82AA-56EF07E24DB0}"/>
              </a:ext>
            </a:extLst>
          </p:cNvPr>
          <p:cNvSpPr/>
          <p:nvPr/>
        </p:nvSpPr>
        <p:spPr>
          <a:xfrm>
            <a:off x="10016000" y="4636679"/>
            <a:ext cx="961995" cy="369332"/>
          </a:xfrm>
          <a:prstGeom prst="rect">
            <a:avLst/>
          </a:prstGeom>
        </p:spPr>
        <p:txBody>
          <a:bodyPr wrap="none">
            <a:spAutoFit/>
          </a:bodyPr>
          <a:lstStyle/>
          <a:p>
            <a:r>
              <a:rPr lang="fr-FR" dirty="0">
                <a:latin typeface="Museo Slab 500" panose="02000000000000000000" charset="0"/>
              </a:rPr>
              <a:t>P</a:t>
            </a:r>
            <a:r>
              <a:rPr lang="en-US" dirty="0" err="1">
                <a:latin typeface="Museo Slab 500" panose="02000000000000000000" charset="0"/>
              </a:rPr>
              <a:t>ar</a:t>
            </a:r>
            <a:r>
              <a:rPr lang="en-US" dirty="0">
                <a:latin typeface="Museo Slab 500" panose="02000000000000000000" charset="0"/>
              </a:rPr>
              <a:t> pays</a:t>
            </a:r>
            <a:endParaRPr lang="en-US" dirty="0"/>
          </a:p>
        </p:txBody>
      </p:sp>
    </p:spTree>
    <p:extLst>
      <p:ext uri="{BB962C8B-B14F-4D97-AF65-F5344CB8AC3E}">
        <p14:creationId xmlns:p14="http://schemas.microsoft.com/office/powerpoint/2010/main" val="21446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690FB-09AB-470C-BD83-B8EEB6C27C00}"/>
              </a:ext>
            </a:extLst>
          </p:cNvPr>
          <p:cNvSpPr>
            <a:spLocks noGrp="1"/>
          </p:cNvSpPr>
          <p:nvPr>
            <p:ph type="sldNum" sz="quarter" idx="12"/>
          </p:nvPr>
        </p:nvSpPr>
        <p:spPr>
          <a:xfrm>
            <a:off x="8935720" y="6337776"/>
            <a:ext cx="2743200" cy="365125"/>
          </a:xfrm>
        </p:spPr>
        <p:txBody>
          <a:bodyPr/>
          <a:lstStyle/>
          <a:p>
            <a:fld id="{78A18621-ACA7-4736-9D07-17BB1E58DC2F}" type="slidenum">
              <a:rPr lang="en-US" smtClean="0"/>
              <a:t>5</a:t>
            </a:fld>
            <a:endParaRPr lang="en-US" dirty="0"/>
          </a:p>
        </p:txBody>
      </p:sp>
      <p:sp>
        <p:nvSpPr>
          <p:cNvPr id="3" name="Title 2">
            <a:extLst>
              <a:ext uri="{FF2B5EF4-FFF2-40B4-BE49-F238E27FC236}">
                <a16:creationId xmlns:a16="http://schemas.microsoft.com/office/drawing/2014/main" id="{2C47D740-FA04-48E8-AB41-C60D9F670D6E}"/>
              </a:ext>
            </a:extLst>
          </p:cNvPr>
          <p:cNvSpPr>
            <a:spLocks noGrp="1"/>
          </p:cNvSpPr>
          <p:nvPr>
            <p:ph type="title"/>
          </p:nvPr>
        </p:nvSpPr>
        <p:spPr/>
        <p:txBody>
          <a:bodyPr>
            <a:normAutofit/>
          </a:bodyPr>
          <a:lstStyle/>
          <a:p>
            <a:r>
              <a:rPr lang="en-US" sz="2000" dirty="0" err="1"/>
              <a:t>Quels</a:t>
            </a:r>
            <a:r>
              <a:rPr lang="en-US" sz="2000" dirty="0"/>
              <a:t> </a:t>
            </a:r>
            <a:r>
              <a:rPr lang="en-US" sz="2000" dirty="0" err="1"/>
              <a:t>sont</a:t>
            </a:r>
            <a:r>
              <a:rPr lang="en-US" sz="2000" dirty="0"/>
              <a:t> les NOUVEAUX aspects DE </a:t>
            </a:r>
            <a:r>
              <a:rPr lang="en-US" sz="2000" dirty="0" err="1"/>
              <a:t>lA</a:t>
            </a:r>
            <a:r>
              <a:rPr lang="en-US" sz="2000" dirty="0"/>
              <a:t> Readiness 2.0?</a:t>
            </a:r>
          </a:p>
        </p:txBody>
      </p:sp>
      <p:graphicFrame>
        <p:nvGraphicFramePr>
          <p:cNvPr id="4" name="Table 4">
            <a:extLst>
              <a:ext uri="{FF2B5EF4-FFF2-40B4-BE49-F238E27FC236}">
                <a16:creationId xmlns:a16="http://schemas.microsoft.com/office/drawing/2014/main" id="{271D69A5-04A0-47F1-9D95-85A3895740B5}"/>
              </a:ext>
            </a:extLst>
          </p:cNvPr>
          <p:cNvGraphicFramePr>
            <a:graphicFrameLocks noGrp="1"/>
          </p:cNvGraphicFramePr>
          <p:nvPr>
            <p:extLst>
              <p:ext uri="{D42A27DB-BD31-4B8C-83A1-F6EECF244321}">
                <p14:modId xmlns:p14="http://schemas.microsoft.com/office/powerpoint/2010/main" val="3625530343"/>
              </p:ext>
            </p:extLst>
          </p:nvPr>
        </p:nvGraphicFramePr>
        <p:xfrm>
          <a:off x="955039" y="1632089"/>
          <a:ext cx="9674863" cy="1188720"/>
        </p:xfrm>
        <a:graphic>
          <a:graphicData uri="http://schemas.openxmlformats.org/drawingml/2006/table">
            <a:tbl>
              <a:tblPr firstRow="1" bandRow="1">
                <a:tableStyleId>{5C22544A-7EE6-4342-B048-85BDC9FD1C3A}</a:tableStyleId>
              </a:tblPr>
              <a:tblGrid>
                <a:gridCol w="2740954">
                  <a:extLst>
                    <a:ext uri="{9D8B030D-6E8A-4147-A177-3AD203B41FA5}">
                      <a16:colId xmlns:a16="http://schemas.microsoft.com/office/drawing/2014/main" val="4279319110"/>
                    </a:ext>
                  </a:extLst>
                </a:gridCol>
                <a:gridCol w="6933909">
                  <a:extLst>
                    <a:ext uri="{9D8B030D-6E8A-4147-A177-3AD203B41FA5}">
                      <a16:colId xmlns:a16="http://schemas.microsoft.com/office/drawing/2014/main" val="133531257"/>
                    </a:ext>
                  </a:extLst>
                </a:gridCol>
              </a:tblGrid>
              <a:tr h="1138045">
                <a:tc>
                  <a:txBody>
                    <a:bodyPr/>
                    <a:lstStyle/>
                    <a:p>
                      <a:pPr marL="0" indent="0" algn="ctr"/>
                      <a:r>
                        <a:rPr lang="fr-FR" sz="2200" dirty="0"/>
                        <a:t>Approche pluriannuelle</a:t>
                      </a:r>
                      <a:endParaRPr lang="en-US" sz="22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B9444"/>
                    </a:solidFill>
                  </a:tcPr>
                </a:tc>
                <a:tc>
                  <a:txBody>
                    <a:bodyPr/>
                    <a:lstStyle/>
                    <a:p>
                      <a:pPr marL="400050" indent="-285750">
                        <a:buFont typeface="Wingdings" panose="05000000000000000000" pitchFamily="2" charset="2"/>
                        <a:buChar char="ü"/>
                      </a:pPr>
                      <a:r>
                        <a:rPr lang="en-US" sz="1800" b="0" i="0" u="none" strike="noStrike" kern="1200" baseline="0" dirty="0">
                          <a:solidFill>
                            <a:schemeClr val="tx1"/>
                          </a:solidFill>
                          <a:latin typeface="Corbel" panose="020B0503020204020204" pitchFamily="34" charset="0"/>
                          <a:ea typeface="+mn-ea"/>
                          <a:cs typeface="+mn-cs"/>
                        </a:rPr>
                        <a:t>Les AND </a:t>
                      </a:r>
                      <a:r>
                        <a:rPr lang="en-US" sz="1800" b="0" i="0" u="none" strike="noStrike" kern="1200" baseline="0" dirty="0" err="1">
                          <a:solidFill>
                            <a:schemeClr val="tx1"/>
                          </a:solidFill>
                          <a:latin typeface="Corbel" panose="020B0503020204020204" pitchFamily="34" charset="0"/>
                          <a:ea typeface="+mn-ea"/>
                          <a:cs typeface="+mn-cs"/>
                        </a:rPr>
                        <a:t>peuvent</a:t>
                      </a:r>
                      <a:r>
                        <a:rPr lang="en-US" sz="1800" b="0" i="0" u="none" strike="noStrike" kern="1200" baseline="0" dirty="0">
                          <a:solidFill>
                            <a:schemeClr val="tx1"/>
                          </a:solidFill>
                          <a:latin typeface="Corbel" panose="020B0503020204020204" pitchFamily="34" charset="0"/>
                          <a:ea typeface="+mn-ea"/>
                          <a:cs typeface="+mn-cs"/>
                        </a:rPr>
                        <a:t> </a:t>
                      </a:r>
                      <a:r>
                        <a:rPr lang="en-US" sz="1800" b="0" i="0" u="none" strike="noStrike" kern="1200" baseline="0" dirty="0" err="1">
                          <a:solidFill>
                            <a:schemeClr val="tx1"/>
                          </a:solidFill>
                          <a:latin typeface="Corbel" panose="020B0503020204020204" pitchFamily="34" charset="0"/>
                          <a:ea typeface="+mn-ea"/>
                          <a:cs typeface="+mn-cs"/>
                        </a:rPr>
                        <a:t>soumettre</a:t>
                      </a:r>
                      <a:r>
                        <a:rPr lang="en-US" sz="1800" b="0" i="0" u="none" strike="noStrike" kern="1200" baseline="0" dirty="0">
                          <a:solidFill>
                            <a:schemeClr val="tx1"/>
                          </a:solidFill>
                          <a:latin typeface="Corbel" panose="020B0503020204020204" pitchFamily="34" charset="0"/>
                          <a:ea typeface="+mn-ea"/>
                          <a:cs typeface="+mn-cs"/>
                        </a:rPr>
                        <a:t> des propositions pour </a:t>
                      </a:r>
                      <a:r>
                        <a:rPr lang="en-US" sz="1800" b="0" i="0" u="none" strike="noStrike" kern="1200" baseline="0" dirty="0" err="1">
                          <a:solidFill>
                            <a:schemeClr val="tx1"/>
                          </a:solidFill>
                          <a:latin typeface="Corbel" panose="020B0503020204020204" pitchFamily="34" charset="0"/>
                          <a:ea typeface="+mn-ea"/>
                          <a:cs typeface="+mn-cs"/>
                        </a:rPr>
                        <a:t>l’approche</a:t>
                      </a:r>
                      <a:r>
                        <a:rPr lang="en-US" sz="1800" b="0" i="0" u="none" strike="noStrike" kern="1200" baseline="0" dirty="0">
                          <a:solidFill>
                            <a:schemeClr val="tx1"/>
                          </a:solidFill>
                          <a:latin typeface="Corbel" panose="020B0503020204020204" pitchFamily="34" charset="0"/>
                          <a:ea typeface="+mn-ea"/>
                          <a:cs typeface="+mn-cs"/>
                        </a:rPr>
                        <a:t> </a:t>
                      </a:r>
                      <a:r>
                        <a:rPr lang="en-US" sz="1800" b="0" i="0" u="none" strike="noStrike" kern="1200" baseline="0" dirty="0" err="1">
                          <a:solidFill>
                            <a:schemeClr val="tx1"/>
                          </a:solidFill>
                          <a:latin typeface="Corbel" panose="020B0503020204020204" pitchFamily="34" charset="0"/>
                          <a:ea typeface="+mn-ea"/>
                          <a:cs typeface="+mn-cs"/>
                        </a:rPr>
                        <a:t>pluriannuelle</a:t>
                      </a:r>
                      <a:r>
                        <a:rPr lang="en-US" sz="1800" b="0" i="0" u="none" strike="noStrike" kern="1200" baseline="0" dirty="0">
                          <a:solidFill>
                            <a:schemeClr val="tx1"/>
                          </a:solidFill>
                          <a:latin typeface="Corbel" panose="020B0503020204020204" pitchFamily="34" charset="0"/>
                          <a:ea typeface="+mn-ea"/>
                          <a:cs typeface="+mn-cs"/>
                        </a:rPr>
                        <a:t> à hauteur de 3M sur 3 </a:t>
                      </a:r>
                      <a:r>
                        <a:rPr lang="en-US" sz="1800" b="0" i="0" u="none" strike="noStrike" kern="1200" baseline="0" dirty="0" err="1">
                          <a:solidFill>
                            <a:schemeClr val="tx1"/>
                          </a:solidFill>
                          <a:latin typeface="Corbel" panose="020B0503020204020204" pitchFamily="34" charset="0"/>
                          <a:ea typeface="+mn-ea"/>
                          <a:cs typeface="+mn-cs"/>
                        </a:rPr>
                        <a:t>ans</a:t>
                      </a:r>
                      <a:endParaRPr lang="en-US" sz="1800" b="0" i="0" u="none" strike="noStrike" kern="1200" baseline="0" dirty="0">
                        <a:solidFill>
                          <a:schemeClr val="tx1"/>
                        </a:solidFill>
                        <a:latin typeface="Corbel" panose="020B0503020204020204" pitchFamily="34" charset="0"/>
                        <a:ea typeface="+mn-ea"/>
                        <a:cs typeface="+mn-cs"/>
                      </a:endParaRPr>
                    </a:p>
                    <a:p>
                      <a:pPr marL="400050" indent="-285750">
                        <a:buFont typeface="Wingdings" panose="05000000000000000000" pitchFamily="2" charset="2"/>
                        <a:buChar char="ü"/>
                      </a:pPr>
                      <a:r>
                        <a:rPr lang="en-US" sz="1800" b="0" i="0" u="none" strike="noStrike" kern="1200" baseline="0" dirty="0">
                          <a:solidFill>
                            <a:schemeClr val="tx1"/>
                          </a:solidFill>
                          <a:latin typeface="Corbel" panose="020B0503020204020204" pitchFamily="34" charset="0"/>
                          <a:ea typeface="+mn-ea"/>
                          <a:cs typeface="+mn-cs"/>
                        </a:rPr>
                        <a:t>Les AND </a:t>
                      </a:r>
                      <a:r>
                        <a:rPr lang="en-US" sz="1800" b="0" i="0" u="none" strike="noStrike" kern="1200" baseline="0" dirty="0" err="1">
                          <a:solidFill>
                            <a:schemeClr val="tx1"/>
                          </a:solidFill>
                          <a:latin typeface="Corbel" panose="020B0503020204020204" pitchFamily="34" charset="0"/>
                          <a:ea typeface="+mn-ea"/>
                          <a:cs typeface="+mn-cs"/>
                        </a:rPr>
                        <a:t>peuvent</a:t>
                      </a:r>
                      <a:r>
                        <a:rPr lang="en-US" sz="1800" b="0" i="0" u="none" strike="noStrike" kern="1200" baseline="0" dirty="0">
                          <a:solidFill>
                            <a:schemeClr val="tx1"/>
                          </a:solidFill>
                          <a:latin typeface="Corbel" panose="020B0503020204020204" pitchFamily="34" charset="0"/>
                          <a:ea typeface="+mn-ea"/>
                          <a:cs typeface="+mn-cs"/>
                        </a:rPr>
                        <a:t> </a:t>
                      </a:r>
                      <a:r>
                        <a:rPr lang="en-US" sz="1800" b="0" i="0" u="none" strike="noStrike" kern="1200" baseline="0" dirty="0" err="1">
                          <a:solidFill>
                            <a:schemeClr val="tx1"/>
                          </a:solidFill>
                          <a:latin typeface="Corbel" panose="020B0503020204020204" pitchFamily="34" charset="0"/>
                          <a:ea typeface="+mn-ea"/>
                          <a:cs typeface="+mn-cs"/>
                        </a:rPr>
                        <a:t>cont</a:t>
                      </a:r>
                      <a:r>
                        <a:rPr lang="en-US" sz="1800" b="0" i="0" u="none" strike="noStrike" kern="1200" baseline="0" dirty="0">
                          <a:solidFill>
                            <a:schemeClr val="tx1"/>
                          </a:solidFill>
                          <a:latin typeface="Corbel" panose="020B0503020204020204" pitchFamily="34" charset="0"/>
                          <a:ea typeface="+mn-ea"/>
                          <a:cs typeface="+mn-cs"/>
                        </a:rPr>
                        <a:t> </a:t>
                      </a:r>
                      <a:r>
                        <a:rPr lang="en-US" sz="1800" b="0" i="0" u="none" strike="noStrike" kern="1200" baseline="0" dirty="0" err="1">
                          <a:solidFill>
                            <a:schemeClr val="tx1"/>
                          </a:solidFill>
                          <a:latin typeface="Corbel" panose="020B0503020204020204" pitchFamily="34" charset="0"/>
                          <a:ea typeface="+mn-ea"/>
                          <a:cs typeface="+mn-cs"/>
                        </a:rPr>
                        <a:t>toujours</a:t>
                      </a:r>
                      <a:r>
                        <a:rPr lang="en-US" sz="1800" b="0" i="0" u="none" strike="noStrike" kern="1200" baseline="0" dirty="0">
                          <a:solidFill>
                            <a:schemeClr val="tx1"/>
                          </a:solidFill>
                          <a:latin typeface="Corbel" panose="020B0503020204020204" pitchFamily="34" charset="0"/>
                          <a:ea typeface="+mn-ea"/>
                          <a:cs typeface="+mn-cs"/>
                        </a:rPr>
                        <a:t> </a:t>
                      </a:r>
                      <a:r>
                        <a:rPr lang="en-US" sz="1800" b="0" i="0" u="none" strike="noStrike" kern="1200" baseline="0" dirty="0" err="1">
                          <a:solidFill>
                            <a:schemeClr val="tx1"/>
                          </a:solidFill>
                          <a:latin typeface="Corbel" panose="020B0503020204020204" pitchFamily="34" charset="0"/>
                          <a:ea typeface="+mn-ea"/>
                          <a:cs typeface="+mn-cs"/>
                        </a:rPr>
                        <a:t>soumettre</a:t>
                      </a:r>
                      <a:r>
                        <a:rPr lang="en-US" sz="1800" b="0" i="0" u="none" strike="noStrike" kern="1200" baseline="0" dirty="0">
                          <a:solidFill>
                            <a:schemeClr val="tx1"/>
                          </a:solidFill>
                          <a:latin typeface="Corbel" panose="020B0503020204020204" pitchFamily="34" charset="0"/>
                          <a:ea typeface="+mn-ea"/>
                          <a:cs typeface="+mn-cs"/>
                        </a:rPr>
                        <a:t> des propositions </a:t>
                      </a:r>
                      <a:r>
                        <a:rPr lang="en-US" sz="1800" b="0" i="0" u="none" strike="noStrike" kern="1200" baseline="0" dirty="0" err="1">
                          <a:solidFill>
                            <a:schemeClr val="tx1"/>
                          </a:solidFill>
                          <a:latin typeface="Corbel" panose="020B0503020204020204" pitchFamily="34" charset="0"/>
                          <a:ea typeface="+mn-ea"/>
                          <a:cs typeface="+mn-cs"/>
                        </a:rPr>
                        <a:t>annuelles</a:t>
                      </a:r>
                      <a:r>
                        <a:rPr lang="en-US" sz="1800" b="0" i="0" u="none" strike="noStrike" kern="1200" baseline="0" dirty="0">
                          <a:solidFill>
                            <a:schemeClr val="tx1"/>
                          </a:solidFill>
                          <a:latin typeface="Corbel" panose="020B0503020204020204" pitchFamily="34" charset="0"/>
                          <a:ea typeface="+mn-ea"/>
                          <a:cs typeface="+mn-cs"/>
                        </a:rPr>
                        <a:t> à hauteur de 1M par an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graphicFrame>
        <p:nvGraphicFramePr>
          <p:cNvPr id="5" name="Table 4">
            <a:extLst>
              <a:ext uri="{FF2B5EF4-FFF2-40B4-BE49-F238E27FC236}">
                <a16:creationId xmlns:a16="http://schemas.microsoft.com/office/drawing/2014/main" id="{A5CE4302-75EF-48B6-BD61-EDA7A25B0822}"/>
              </a:ext>
            </a:extLst>
          </p:cNvPr>
          <p:cNvGraphicFramePr>
            <a:graphicFrameLocks noGrp="1"/>
          </p:cNvGraphicFramePr>
          <p:nvPr>
            <p:extLst>
              <p:ext uri="{D42A27DB-BD31-4B8C-83A1-F6EECF244321}">
                <p14:modId xmlns:p14="http://schemas.microsoft.com/office/powerpoint/2010/main" val="619677659"/>
              </p:ext>
            </p:extLst>
          </p:nvPr>
        </p:nvGraphicFramePr>
        <p:xfrm>
          <a:off x="955039" y="2858207"/>
          <a:ext cx="9674863" cy="1188720"/>
        </p:xfrm>
        <a:graphic>
          <a:graphicData uri="http://schemas.openxmlformats.org/drawingml/2006/table">
            <a:tbl>
              <a:tblPr firstRow="1" bandRow="1">
                <a:tableStyleId>{5C22544A-7EE6-4342-B048-85BDC9FD1C3A}</a:tableStyleId>
              </a:tblPr>
              <a:tblGrid>
                <a:gridCol w="2740954">
                  <a:extLst>
                    <a:ext uri="{9D8B030D-6E8A-4147-A177-3AD203B41FA5}">
                      <a16:colId xmlns:a16="http://schemas.microsoft.com/office/drawing/2014/main" val="4279319110"/>
                    </a:ext>
                  </a:extLst>
                </a:gridCol>
                <a:gridCol w="6933909">
                  <a:extLst>
                    <a:ext uri="{9D8B030D-6E8A-4147-A177-3AD203B41FA5}">
                      <a16:colId xmlns:a16="http://schemas.microsoft.com/office/drawing/2014/main" val="133531257"/>
                    </a:ext>
                  </a:extLst>
                </a:gridCol>
              </a:tblGrid>
              <a:tr h="914400">
                <a:tc>
                  <a:txBody>
                    <a:bodyPr/>
                    <a:lstStyle/>
                    <a:p>
                      <a:pPr marL="0" indent="0" algn="ctr"/>
                      <a:r>
                        <a:rPr lang="en-US" sz="2000" dirty="0" err="1"/>
                        <a:t>Approche</a:t>
                      </a:r>
                      <a:r>
                        <a:rPr lang="en-US" sz="2000" dirty="0"/>
                        <a:t> </a:t>
                      </a:r>
                      <a:r>
                        <a:rPr lang="en-US" sz="2000" dirty="0" err="1"/>
                        <a:t>programmatique</a:t>
                      </a:r>
                      <a:endParaRPr lang="en-US" sz="20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56F84"/>
                    </a:solidFill>
                  </a:tcPr>
                </a:tc>
                <a:tc>
                  <a:txBody>
                    <a:bodyPr/>
                    <a:lstStyle/>
                    <a:p>
                      <a:pPr marL="400050" indent="-285750">
                        <a:buFont typeface="Wingdings" panose="05000000000000000000" pitchFamily="2" charset="2"/>
                        <a:buChar char="ü"/>
                      </a:pPr>
                      <a:r>
                        <a:rPr lang="en-US" sz="1800" b="0" i="0" u="none" strike="noStrike" kern="1200" baseline="0" dirty="0">
                          <a:solidFill>
                            <a:schemeClr val="tx1"/>
                          </a:solidFill>
                          <a:latin typeface="Corbel" panose="020B0503020204020204" pitchFamily="34" charset="0"/>
                          <a:ea typeface="+mn-ea"/>
                          <a:cs typeface="+mn-cs"/>
                        </a:rPr>
                        <a:t>Les propositions </a:t>
                      </a:r>
                      <a:r>
                        <a:rPr lang="en-US" sz="1800" b="0" i="0" u="none" strike="noStrike" kern="1200" baseline="0" dirty="0" err="1">
                          <a:solidFill>
                            <a:schemeClr val="tx1"/>
                          </a:solidFill>
                          <a:latin typeface="Corbel" panose="020B0503020204020204" pitchFamily="34" charset="0"/>
                          <a:ea typeface="+mn-ea"/>
                          <a:cs typeface="+mn-cs"/>
                        </a:rPr>
                        <a:t>doivent</a:t>
                      </a:r>
                      <a:r>
                        <a:rPr lang="en-US" sz="1800" b="0" i="0" u="none" strike="noStrike" kern="1200" baseline="0" dirty="0">
                          <a:solidFill>
                            <a:schemeClr val="tx1"/>
                          </a:solidFill>
                          <a:latin typeface="Corbel" panose="020B0503020204020204" pitchFamily="34" charset="0"/>
                          <a:ea typeface="+mn-ea"/>
                          <a:cs typeface="+mn-cs"/>
                        </a:rPr>
                        <a:t> </a:t>
                      </a:r>
                      <a:r>
                        <a:rPr lang="en-US" sz="1800" b="0" i="0" u="none" strike="noStrike" kern="1200" baseline="0" dirty="0" err="1">
                          <a:solidFill>
                            <a:schemeClr val="tx1"/>
                          </a:solidFill>
                          <a:latin typeface="Corbel" panose="020B0503020204020204" pitchFamily="34" charset="0"/>
                          <a:ea typeface="+mn-ea"/>
                          <a:cs typeface="+mn-cs"/>
                        </a:rPr>
                        <a:t>clairement</a:t>
                      </a:r>
                      <a:r>
                        <a:rPr lang="en-US" sz="1800" b="0" i="0" u="none" strike="noStrike" kern="1200" baseline="0" dirty="0">
                          <a:solidFill>
                            <a:schemeClr val="tx1"/>
                          </a:solidFill>
                          <a:latin typeface="Corbel" panose="020B0503020204020204" pitchFamily="34" charset="0"/>
                          <a:ea typeface="+mn-ea"/>
                          <a:cs typeface="+mn-cs"/>
                        </a:rPr>
                        <a:t> </a:t>
                      </a:r>
                      <a:r>
                        <a:rPr lang="fr-FR" sz="1800" b="0" i="0" u="none" strike="noStrike" kern="1200" baseline="0" dirty="0">
                          <a:solidFill>
                            <a:schemeClr val="tx1"/>
                          </a:solidFill>
                          <a:latin typeface="Corbel" panose="020B0503020204020204" pitchFamily="34" charset="0"/>
                          <a:ea typeface="+mn-ea"/>
                          <a:cs typeface="+mn-cs"/>
                        </a:rPr>
                        <a:t>définir les priorités nationales en matière de changements et de financements climatiques (par exemple, les CDN, les PNA, les PANA, les EBT (TNA), de même que la complémentarité avec d’autres efforts déployés </a:t>
                      </a:r>
                      <a:endParaRPr lang="en-US" sz="1800" b="0" dirty="0">
                        <a:solidFill>
                          <a:schemeClr val="bg2">
                            <a:lumMod val="25000"/>
                          </a:schemeClr>
                        </a:solidFill>
                        <a:latin typeface="Corbel" panose="020B05030202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graphicFrame>
        <p:nvGraphicFramePr>
          <p:cNvPr id="6" name="Table 4">
            <a:extLst>
              <a:ext uri="{FF2B5EF4-FFF2-40B4-BE49-F238E27FC236}">
                <a16:creationId xmlns:a16="http://schemas.microsoft.com/office/drawing/2014/main" id="{BD8BE145-28D2-442A-BBB5-8E90574E2388}"/>
              </a:ext>
            </a:extLst>
          </p:cNvPr>
          <p:cNvGraphicFramePr>
            <a:graphicFrameLocks noGrp="1"/>
          </p:cNvGraphicFramePr>
          <p:nvPr>
            <p:extLst>
              <p:ext uri="{D42A27DB-BD31-4B8C-83A1-F6EECF244321}">
                <p14:modId xmlns:p14="http://schemas.microsoft.com/office/powerpoint/2010/main" val="4201786410"/>
              </p:ext>
            </p:extLst>
          </p:nvPr>
        </p:nvGraphicFramePr>
        <p:xfrm>
          <a:off x="955039" y="3905956"/>
          <a:ext cx="9674863" cy="867255"/>
        </p:xfrm>
        <a:graphic>
          <a:graphicData uri="http://schemas.openxmlformats.org/drawingml/2006/table">
            <a:tbl>
              <a:tblPr firstRow="1" bandRow="1">
                <a:tableStyleId>{5C22544A-7EE6-4342-B048-85BDC9FD1C3A}</a:tableStyleId>
              </a:tblPr>
              <a:tblGrid>
                <a:gridCol w="2740954">
                  <a:extLst>
                    <a:ext uri="{9D8B030D-6E8A-4147-A177-3AD203B41FA5}">
                      <a16:colId xmlns:a16="http://schemas.microsoft.com/office/drawing/2014/main" val="4279319110"/>
                    </a:ext>
                  </a:extLst>
                </a:gridCol>
                <a:gridCol w="6933909">
                  <a:extLst>
                    <a:ext uri="{9D8B030D-6E8A-4147-A177-3AD203B41FA5}">
                      <a16:colId xmlns:a16="http://schemas.microsoft.com/office/drawing/2014/main" val="133531257"/>
                    </a:ext>
                  </a:extLst>
                </a:gridCol>
              </a:tblGrid>
              <a:tr h="867255">
                <a:tc>
                  <a:txBody>
                    <a:bodyPr/>
                    <a:lstStyle/>
                    <a:p>
                      <a:pPr marL="0" indent="0" algn="ctr"/>
                      <a:r>
                        <a:rPr lang="en-US" sz="2000" dirty="0" err="1"/>
                        <a:t>ObjectiFs</a:t>
                      </a:r>
                      <a:r>
                        <a:rPr lang="en-US" sz="2000" dirty="0"/>
                        <a:t> de la Readiness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1BF44"/>
                    </a:solidFill>
                  </a:tcPr>
                </a:tc>
                <a:tc>
                  <a:txBody>
                    <a:bodyPr/>
                    <a:lstStyle/>
                    <a:p>
                      <a:pPr marL="400050" indent="-285750" algn="l" defTabSz="914400" rtl="0" eaLnBrk="1" latinLnBrk="0" hangingPunct="1">
                        <a:buFont typeface="Wingdings" panose="05000000000000000000" pitchFamily="2" charset="2"/>
                        <a:buChar char="ü"/>
                      </a:pPr>
                      <a:r>
                        <a:rPr lang="en-US" sz="1800" b="0" i="0" u="none" strike="noStrike" kern="1200" baseline="0" dirty="0">
                          <a:solidFill>
                            <a:schemeClr val="tx1"/>
                          </a:solidFill>
                          <a:latin typeface="Corbel" panose="020B0503020204020204" pitchFamily="34" charset="0"/>
                          <a:ea typeface="+mn-ea"/>
                          <a:cs typeface="+mn-cs"/>
                        </a:rPr>
                        <a:t>Les objectives </a:t>
                      </a:r>
                      <a:r>
                        <a:rPr lang="en-US" sz="1800" b="0" i="0" u="none" strike="noStrike" kern="1200" baseline="0" dirty="0" err="1">
                          <a:solidFill>
                            <a:schemeClr val="tx1"/>
                          </a:solidFill>
                          <a:latin typeface="Corbel" panose="020B0503020204020204" pitchFamily="34" charset="0"/>
                          <a:ea typeface="+mn-ea"/>
                          <a:cs typeface="+mn-cs"/>
                        </a:rPr>
                        <a:t>ont</a:t>
                      </a:r>
                      <a:r>
                        <a:rPr lang="en-US" sz="1800" b="0" i="0" u="none" strike="noStrike" kern="1200" baseline="0" dirty="0">
                          <a:solidFill>
                            <a:schemeClr val="tx1"/>
                          </a:solidFill>
                          <a:latin typeface="Corbel" panose="020B0503020204020204" pitchFamily="34" charset="0"/>
                          <a:ea typeface="+mn-ea"/>
                          <a:cs typeface="+mn-cs"/>
                        </a:rPr>
                        <a:t> </a:t>
                      </a:r>
                      <a:r>
                        <a:rPr lang="en-US" sz="1800" b="0" i="0" u="none" strike="noStrike" kern="1200" baseline="0" dirty="0" err="1">
                          <a:solidFill>
                            <a:schemeClr val="tx1"/>
                          </a:solidFill>
                          <a:latin typeface="Corbel" panose="020B0503020204020204" pitchFamily="34" charset="0"/>
                          <a:ea typeface="+mn-ea"/>
                          <a:cs typeface="+mn-cs"/>
                        </a:rPr>
                        <a:t>été</a:t>
                      </a:r>
                      <a:r>
                        <a:rPr lang="en-US" sz="1800" b="0" i="0" u="none" strike="noStrike" kern="1200" baseline="0" dirty="0">
                          <a:solidFill>
                            <a:schemeClr val="tx1"/>
                          </a:solidFill>
                          <a:latin typeface="Corbel" panose="020B0503020204020204" pitchFamily="34" charset="0"/>
                          <a:ea typeface="+mn-ea"/>
                          <a:cs typeface="+mn-cs"/>
                        </a:rPr>
                        <a:t> </a:t>
                      </a:r>
                      <a:r>
                        <a:rPr lang="en-US" sz="1800" b="0" i="0" u="none" strike="noStrike" kern="1200" baseline="0" dirty="0" err="1">
                          <a:solidFill>
                            <a:schemeClr val="tx1"/>
                          </a:solidFill>
                          <a:latin typeface="Corbel" panose="020B0503020204020204" pitchFamily="34" charset="0"/>
                          <a:ea typeface="+mn-ea"/>
                          <a:cs typeface="+mn-cs"/>
                        </a:rPr>
                        <a:t>élargis</a:t>
                      </a:r>
                      <a:r>
                        <a:rPr lang="en-US" sz="1800" b="0" i="0" u="none" strike="noStrike" kern="1200" baseline="0" dirty="0">
                          <a:solidFill>
                            <a:schemeClr val="tx1"/>
                          </a:solidFill>
                          <a:latin typeface="Corbel" panose="020B0503020204020204" pitchFamily="34" charset="0"/>
                          <a:ea typeface="+mn-ea"/>
                          <a:cs typeface="+mn-cs"/>
                        </a:rPr>
                        <a:t> et </a:t>
                      </a:r>
                      <a:r>
                        <a:rPr lang="en-US" sz="1800" b="0" i="0" u="none" strike="noStrike" kern="1200" baseline="0" dirty="0" err="1">
                          <a:solidFill>
                            <a:schemeClr val="tx1"/>
                          </a:solidFill>
                          <a:latin typeface="Corbel" panose="020B0503020204020204" pitchFamily="34" charset="0"/>
                          <a:ea typeface="+mn-ea"/>
                          <a:cs typeface="+mn-cs"/>
                        </a:rPr>
                        <a:t>clarifiés</a:t>
                      </a:r>
                      <a:r>
                        <a:rPr lang="en-US" sz="1800" b="0" i="0" u="none" strike="noStrike" kern="1200" baseline="0" dirty="0">
                          <a:solidFill>
                            <a:schemeClr val="tx1"/>
                          </a:solidFill>
                          <a:latin typeface="Corbel" panose="020B0503020204020204" pitchFamily="34" charset="0"/>
                          <a:ea typeface="+mn-ea"/>
                          <a:cs typeface="+mn-cs"/>
                        </a:rPr>
                        <a:t> </a:t>
                      </a:r>
                    </a:p>
                    <a:p>
                      <a:pPr marL="400050" indent="-285750" algn="l" defTabSz="914400" rtl="0" eaLnBrk="1" latinLnBrk="0" hangingPunct="1">
                        <a:buFont typeface="Wingdings" panose="05000000000000000000" pitchFamily="2" charset="2"/>
                        <a:buChar char="ü"/>
                      </a:pPr>
                      <a:r>
                        <a:rPr lang="en-US" sz="1800" b="0" i="0" u="none" strike="noStrike" kern="1200" baseline="0" dirty="0">
                          <a:solidFill>
                            <a:schemeClr val="tx1"/>
                          </a:solidFill>
                          <a:latin typeface="Corbel" panose="020B0503020204020204" pitchFamily="34" charset="0"/>
                          <a:ea typeface="+mn-ea"/>
                          <a:cs typeface="+mn-cs"/>
                        </a:rPr>
                        <a:t>Les </a:t>
                      </a:r>
                      <a:r>
                        <a:rPr lang="en-US" sz="1800" b="0" i="0" u="none" strike="noStrike" kern="1200" baseline="0" dirty="0" err="1">
                          <a:solidFill>
                            <a:schemeClr val="tx1"/>
                          </a:solidFill>
                          <a:latin typeface="Corbel" panose="020B0503020204020204" pitchFamily="34" charset="0"/>
                          <a:ea typeface="+mn-ea"/>
                          <a:cs typeface="+mn-cs"/>
                        </a:rPr>
                        <a:t>résultats</a:t>
                      </a:r>
                      <a:r>
                        <a:rPr lang="en-US" sz="1800" b="0" i="0" u="none" strike="noStrike" kern="1200" baseline="0" dirty="0">
                          <a:solidFill>
                            <a:schemeClr val="tx1"/>
                          </a:solidFill>
                          <a:latin typeface="Corbel" panose="020B0503020204020204" pitchFamily="34" charset="0"/>
                          <a:ea typeface="+mn-ea"/>
                          <a:cs typeface="+mn-cs"/>
                        </a:rPr>
                        <a:t> </a:t>
                      </a:r>
                      <a:r>
                        <a:rPr lang="en-US" sz="1800" b="0" i="0" u="none" strike="noStrike" kern="1200" baseline="0" dirty="0" err="1">
                          <a:solidFill>
                            <a:schemeClr val="tx1"/>
                          </a:solidFill>
                          <a:latin typeface="Corbel" panose="020B0503020204020204" pitchFamily="34" charset="0"/>
                          <a:ea typeface="+mn-ea"/>
                          <a:cs typeface="+mn-cs"/>
                        </a:rPr>
                        <a:t>ont</a:t>
                      </a:r>
                      <a:r>
                        <a:rPr lang="en-US" sz="1800" b="0" i="0" u="none" strike="noStrike" kern="1200" baseline="0" dirty="0">
                          <a:solidFill>
                            <a:schemeClr val="tx1"/>
                          </a:solidFill>
                          <a:latin typeface="Corbel" panose="020B0503020204020204" pitchFamily="34" charset="0"/>
                          <a:ea typeface="+mn-ea"/>
                          <a:cs typeface="+mn-cs"/>
                        </a:rPr>
                        <a:t> </a:t>
                      </a:r>
                      <a:r>
                        <a:rPr lang="en-US" sz="1800" b="0" i="0" u="none" strike="noStrike" kern="1200" baseline="0" dirty="0" err="1">
                          <a:solidFill>
                            <a:schemeClr val="tx1"/>
                          </a:solidFill>
                          <a:latin typeface="Corbel" panose="020B0503020204020204" pitchFamily="34" charset="0"/>
                          <a:ea typeface="+mn-ea"/>
                          <a:cs typeface="+mn-cs"/>
                        </a:rPr>
                        <a:t>été</a:t>
                      </a:r>
                      <a:r>
                        <a:rPr lang="en-US" sz="1800" b="0" i="0" u="none" strike="noStrike" kern="1200" baseline="0" dirty="0">
                          <a:solidFill>
                            <a:schemeClr val="tx1"/>
                          </a:solidFill>
                          <a:latin typeface="Corbel" panose="020B0503020204020204" pitchFamily="34" charset="0"/>
                          <a:ea typeface="+mn-ea"/>
                          <a:cs typeface="+mn-cs"/>
                        </a:rPr>
                        <a:t> </a:t>
                      </a:r>
                      <a:r>
                        <a:rPr lang="en-US" sz="1800" b="0" i="0" u="none" strike="noStrike" kern="1200" baseline="0" dirty="0" err="1">
                          <a:solidFill>
                            <a:schemeClr val="tx1"/>
                          </a:solidFill>
                          <a:latin typeface="Corbel" panose="020B0503020204020204" pitchFamily="34" charset="0"/>
                          <a:ea typeface="+mn-ea"/>
                          <a:cs typeface="+mn-cs"/>
                        </a:rPr>
                        <a:t>également</a:t>
                      </a:r>
                      <a:r>
                        <a:rPr lang="en-US" sz="1800" b="0" i="0" u="none" strike="noStrike" kern="1200" baseline="0" dirty="0">
                          <a:solidFill>
                            <a:schemeClr val="tx1"/>
                          </a:solidFill>
                          <a:latin typeface="Corbel" panose="020B0503020204020204" pitchFamily="34" charset="0"/>
                          <a:ea typeface="+mn-ea"/>
                          <a:cs typeface="+mn-cs"/>
                        </a:rPr>
                        <a:t> </a:t>
                      </a:r>
                      <a:r>
                        <a:rPr lang="en-US" sz="1800" b="0" i="0" u="none" strike="noStrike" kern="1200" baseline="0" dirty="0" err="1">
                          <a:solidFill>
                            <a:schemeClr val="tx1"/>
                          </a:solidFill>
                          <a:latin typeface="Corbel" panose="020B0503020204020204" pitchFamily="34" charset="0"/>
                          <a:ea typeface="+mn-ea"/>
                          <a:cs typeface="+mn-cs"/>
                        </a:rPr>
                        <a:t>ajustés</a:t>
                      </a:r>
                      <a:r>
                        <a:rPr lang="en-US" sz="1800" b="0" i="0" u="none" strike="noStrike" kern="1200" baseline="0" dirty="0">
                          <a:solidFill>
                            <a:schemeClr val="tx1"/>
                          </a:solidFill>
                          <a:latin typeface="Corbel" panose="020B0503020204020204" pitchFamily="34" charset="0"/>
                          <a:ea typeface="+mn-ea"/>
                          <a:cs typeface="+mn-cs"/>
                        </a:rPr>
                        <a:t> dans le cadre </a:t>
                      </a:r>
                      <a:r>
                        <a:rPr lang="en-US" sz="1800" b="0" i="0" u="none" strike="noStrike" kern="1200" baseline="0" dirty="0" err="1">
                          <a:solidFill>
                            <a:schemeClr val="tx1"/>
                          </a:solidFill>
                          <a:latin typeface="Corbel" panose="020B0503020204020204" pitchFamily="34" charset="0"/>
                          <a:ea typeface="+mn-ea"/>
                          <a:cs typeface="+mn-cs"/>
                        </a:rPr>
                        <a:t>logique</a:t>
                      </a:r>
                      <a:endParaRPr lang="en-SD" sz="1800" b="0" i="0" u="none" strike="noStrike" kern="1200" baseline="0" dirty="0">
                        <a:solidFill>
                          <a:schemeClr val="tx1"/>
                        </a:solidFill>
                        <a:latin typeface="Corbel" panose="020B0503020204020204" pitchFamily="34" charset="0"/>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graphicFrame>
        <p:nvGraphicFramePr>
          <p:cNvPr id="7" name="Table 4">
            <a:extLst>
              <a:ext uri="{FF2B5EF4-FFF2-40B4-BE49-F238E27FC236}">
                <a16:creationId xmlns:a16="http://schemas.microsoft.com/office/drawing/2014/main" id="{44F0E928-7060-4765-A6E9-5165FAA90EB0}"/>
              </a:ext>
            </a:extLst>
          </p:cNvPr>
          <p:cNvGraphicFramePr>
            <a:graphicFrameLocks noGrp="1"/>
          </p:cNvGraphicFramePr>
          <p:nvPr>
            <p:extLst>
              <p:ext uri="{D42A27DB-BD31-4B8C-83A1-F6EECF244321}">
                <p14:modId xmlns:p14="http://schemas.microsoft.com/office/powerpoint/2010/main" val="2894315843"/>
              </p:ext>
            </p:extLst>
          </p:nvPr>
        </p:nvGraphicFramePr>
        <p:xfrm>
          <a:off x="955040" y="4859415"/>
          <a:ext cx="9674863" cy="914400"/>
        </p:xfrm>
        <a:graphic>
          <a:graphicData uri="http://schemas.openxmlformats.org/drawingml/2006/table">
            <a:tbl>
              <a:tblPr firstRow="1" bandRow="1">
                <a:tableStyleId>{5C22544A-7EE6-4342-B048-85BDC9FD1C3A}</a:tableStyleId>
              </a:tblPr>
              <a:tblGrid>
                <a:gridCol w="2740954">
                  <a:extLst>
                    <a:ext uri="{9D8B030D-6E8A-4147-A177-3AD203B41FA5}">
                      <a16:colId xmlns:a16="http://schemas.microsoft.com/office/drawing/2014/main" val="4279319110"/>
                    </a:ext>
                  </a:extLst>
                </a:gridCol>
                <a:gridCol w="6933909">
                  <a:extLst>
                    <a:ext uri="{9D8B030D-6E8A-4147-A177-3AD203B41FA5}">
                      <a16:colId xmlns:a16="http://schemas.microsoft.com/office/drawing/2014/main" val="133531257"/>
                    </a:ext>
                  </a:extLst>
                </a:gridCol>
              </a:tblGrid>
              <a:tr h="914400">
                <a:tc>
                  <a:txBody>
                    <a:bodyPr/>
                    <a:lstStyle/>
                    <a:p>
                      <a:pPr marL="0" indent="0" algn="ctr"/>
                      <a:r>
                        <a:rPr lang="en-US" sz="1800" dirty="0"/>
                        <a:t>Nouveau model de </a:t>
                      </a:r>
                      <a:r>
                        <a:rPr lang="en-US" sz="1800" dirty="0" err="1"/>
                        <a:t>présentation</a:t>
                      </a:r>
                      <a:r>
                        <a:rPr lang="en-US" sz="1800" dirty="0"/>
                        <a:t> des propositions de  readiness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08E86"/>
                    </a:solidFill>
                  </a:tcPr>
                </a:tc>
                <a:tc>
                  <a:txBody>
                    <a:bodyPr/>
                    <a:lstStyle/>
                    <a:p>
                      <a:pPr marL="400050" indent="-285750">
                        <a:buFont typeface="Wingdings" panose="05000000000000000000" pitchFamily="2" charset="2"/>
                        <a:buChar char="ü"/>
                      </a:pPr>
                      <a:r>
                        <a:rPr lang="en-US" sz="1800" b="0" dirty="0" err="1">
                          <a:solidFill>
                            <a:schemeClr val="bg2">
                              <a:lumMod val="25000"/>
                            </a:schemeClr>
                          </a:solidFill>
                          <a:latin typeface="Corbel" panose="020B0503020204020204" pitchFamily="34" charset="0"/>
                        </a:rPr>
                        <a:t>Niveau</a:t>
                      </a:r>
                      <a:r>
                        <a:rPr lang="en-US" sz="1800" b="0" dirty="0">
                          <a:solidFill>
                            <a:schemeClr val="bg2">
                              <a:lumMod val="25000"/>
                            </a:schemeClr>
                          </a:solidFill>
                          <a:latin typeface="Corbel" panose="020B0503020204020204" pitchFamily="34" charset="0"/>
                        </a:rPr>
                        <a:t> de </a:t>
                      </a:r>
                      <a:r>
                        <a:rPr lang="en-US" sz="1800" b="0" dirty="0" err="1">
                          <a:solidFill>
                            <a:schemeClr val="bg2">
                              <a:lumMod val="25000"/>
                            </a:schemeClr>
                          </a:solidFill>
                          <a:latin typeface="Corbel" panose="020B0503020204020204" pitchFamily="34" charset="0"/>
                        </a:rPr>
                        <a:t>référence</a:t>
                      </a:r>
                      <a:r>
                        <a:rPr lang="en-US" sz="1800" b="0" dirty="0">
                          <a:solidFill>
                            <a:schemeClr val="bg2">
                              <a:lumMod val="25000"/>
                            </a:schemeClr>
                          </a:solidFill>
                          <a:latin typeface="Corbel" panose="020B0503020204020204" pitchFamily="34" charset="0"/>
                        </a:rPr>
                        <a:t>, </a:t>
                      </a:r>
                      <a:r>
                        <a:rPr lang="en-US" sz="1800" b="0" dirty="0" err="1">
                          <a:solidFill>
                            <a:schemeClr val="bg2">
                              <a:lumMod val="25000"/>
                            </a:schemeClr>
                          </a:solidFill>
                          <a:latin typeface="Corbel" panose="020B0503020204020204" pitchFamily="34" charset="0"/>
                        </a:rPr>
                        <a:t>théorie</a:t>
                      </a:r>
                      <a:r>
                        <a:rPr lang="en-US" sz="1800" b="0" dirty="0">
                          <a:solidFill>
                            <a:schemeClr val="bg2">
                              <a:lumMod val="25000"/>
                            </a:schemeClr>
                          </a:solidFill>
                          <a:latin typeface="Corbel" panose="020B0503020204020204" pitchFamily="34" charset="0"/>
                        </a:rPr>
                        <a:t> de </a:t>
                      </a:r>
                      <a:r>
                        <a:rPr lang="en-US" sz="1800" b="0" dirty="0" err="1">
                          <a:solidFill>
                            <a:schemeClr val="bg2">
                              <a:lumMod val="25000"/>
                            </a:schemeClr>
                          </a:solidFill>
                          <a:latin typeface="Corbel" panose="020B0503020204020204" pitchFamily="34" charset="0"/>
                        </a:rPr>
                        <a:t>changement</a:t>
                      </a:r>
                      <a:r>
                        <a:rPr lang="en-US" sz="1800" b="0" dirty="0">
                          <a:solidFill>
                            <a:schemeClr val="bg2">
                              <a:lumMod val="25000"/>
                            </a:schemeClr>
                          </a:solidFill>
                          <a:latin typeface="Corbel" panose="020B0503020204020204" pitchFamily="34" charset="0"/>
                        </a:rPr>
                        <a:t>, </a:t>
                      </a:r>
                      <a:r>
                        <a:rPr lang="en-US" sz="1800" b="0" dirty="0" err="1">
                          <a:solidFill>
                            <a:schemeClr val="bg2">
                              <a:lumMod val="25000"/>
                            </a:schemeClr>
                          </a:solidFill>
                          <a:latin typeface="Corbel" panose="020B0503020204020204" pitchFamily="34" charset="0"/>
                        </a:rPr>
                        <a:t>évaluation</a:t>
                      </a:r>
                      <a:r>
                        <a:rPr lang="en-US" sz="1800" b="0" dirty="0">
                          <a:solidFill>
                            <a:schemeClr val="bg2">
                              <a:lumMod val="25000"/>
                            </a:schemeClr>
                          </a:solidFill>
                          <a:latin typeface="Corbel" panose="020B0503020204020204" pitchFamily="34" charset="0"/>
                        </a:rPr>
                        <a:t> des </a:t>
                      </a:r>
                      <a:r>
                        <a:rPr lang="en-US" sz="1800" b="0" dirty="0" err="1">
                          <a:solidFill>
                            <a:schemeClr val="bg2">
                              <a:lumMod val="25000"/>
                            </a:schemeClr>
                          </a:solidFill>
                          <a:latin typeface="Corbel" panose="020B0503020204020204" pitchFamily="34" charset="0"/>
                        </a:rPr>
                        <a:t>capacités</a:t>
                      </a:r>
                      <a:endParaRPr lang="en-US" sz="1800" b="0" dirty="0">
                        <a:solidFill>
                          <a:schemeClr val="bg2">
                            <a:lumMod val="25000"/>
                          </a:schemeClr>
                        </a:solidFill>
                        <a:latin typeface="Corbel" panose="020B05030202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sp>
        <p:nvSpPr>
          <p:cNvPr id="8" name="Rectangle: Rounded Corners 7">
            <a:extLst>
              <a:ext uri="{FF2B5EF4-FFF2-40B4-BE49-F238E27FC236}">
                <a16:creationId xmlns:a16="http://schemas.microsoft.com/office/drawing/2014/main" id="{58DEC16B-28DF-47C0-B722-8D2DAF1FCF0F}"/>
              </a:ext>
            </a:extLst>
          </p:cNvPr>
          <p:cNvSpPr/>
          <p:nvPr/>
        </p:nvSpPr>
        <p:spPr>
          <a:xfrm>
            <a:off x="955040" y="5860019"/>
            <a:ext cx="10109200" cy="861456"/>
          </a:xfrm>
          <a:prstGeom prst="roundRect">
            <a:avLst/>
          </a:prstGeom>
          <a:noFill/>
          <a:ln w="571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131B40B-FDBE-4478-970D-69C833223CE7}"/>
              </a:ext>
            </a:extLst>
          </p:cNvPr>
          <p:cNvSpPr txBox="1"/>
          <p:nvPr/>
        </p:nvSpPr>
        <p:spPr>
          <a:xfrm>
            <a:off x="1127760" y="5876111"/>
            <a:ext cx="10235333"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a:t>Les </a:t>
            </a:r>
            <a:r>
              <a:rPr lang="en-US" dirty="0" err="1"/>
              <a:t>équipes</a:t>
            </a:r>
            <a:r>
              <a:rPr lang="en-US" dirty="0"/>
              <a:t> </a:t>
            </a:r>
            <a:r>
              <a:rPr lang="en-US" dirty="0" err="1"/>
              <a:t>régionales</a:t>
            </a:r>
            <a:r>
              <a:rPr lang="en-US" dirty="0"/>
              <a:t> </a:t>
            </a:r>
            <a:r>
              <a:rPr lang="en-US" dirty="0" err="1"/>
              <a:t>peuvent</a:t>
            </a:r>
            <a:r>
              <a:rPr lang="en-US" dirty="0"/>
              <a:t> assister dans le co-</a:t>
            </a:r>
            <a:r>
              <a:rPr lang="en-US" dirty="0" err="1"/>
              <a:t>développement</a:t>
            </a:r>
            <a:r>
              <a:rPr lang="en-US" dirty="0"/>
              <a:t> des propositions de Readiness</a:t>
            </a:r>
          </a:p>
          <a:p>
            <a:pPr marL="285750" indent="-285750">
              <a:buFont typeface="Wingdings" panose="05000000000000000000" pitchFamily="2" charset="2"/>
              <a:buChar char="ü"/>
            </a:pPr>
            <a:r>
              <a:rPr lang="en-US" dirty="0"/>
              <a:t>Consulter le guide du </a:t>
            </a:r>
            <a:r>
              <a:rPr lang="en-US" dirty="0" err="1"/>
              <a:t>programme</a:t>
            </a:r>
            <a:r>
              <a:rPr lang="en-US" dirty="0"/>
              <a:t> Readiness sur les </a:t>
            </a:r>
            <a:r>
              <a:rPr lang="en-US" dirty="0" err="1"/>
              <a:t>critères</a:t>
            </a:r>
            <a:r>
              <a:rPr lang="en-US" dirty="0"/>
              <a:t> </a:t>
            </a:r>
            <a:r>
              <a:rPr lang="en-US" dirty="0" err="1"/>
              <a:t>d’évaluation</a:t>
            </a:r>
            <a:r>
              <a:rPr lang="en-US" dirty="0"/>
              <a:t> et les </a:t>
            </a:r>
            <a:r>
              <a:rPr lang="en-US" dirty="0" err="1"/>
              <a:t>exemples</a:t>
            </a:r>
            <a:r>
              <a:rPr lang="en-US" dirty="0"/>
              <a:t> de </a:t>
            </a:r>
            <a:r>
              <a:rPr lang="en-US" dirty="0" err="1"/>
              <a:t>bonnes</a:t>
            </a:r>
            <a:r>
              <a:rPr lang="en-US" dirty="0"/>
              <a:t> </a:t>
            </a:r>
            <a:r>
              <a:rPr lang="en-US" dirty="0" err="1"/>
              <a:t>pratiques</a:t>
            </a:r>
            <a:endParaRPr lang="en-US" dirty="0"/>
          </a:p>
        </p:txBody>
      </p:sp>
    </p:spTree>
    <p:extLst>
      <p:ext uri="{BB962C8B-B14F-4D97-AF65-F5344CB8AC3E}">
        <p14:creationId xmlns:p14="http://schemas.microsoft.com/office/powerpoint/2010/main" val="428072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690FB-09AB-470C-BD83-B8EEB6C27C00}"/>
              </a:ext>
            </a:extLst>
          </p:cNvPr>
          <p:cNvSpPr>
            <a:spLocks noGrp="1"/>
          </p:cNvSpPr>
          <p:nvPr>
            <p:ph type="sldNum" sz="quarter" idx="12"/>
          </p:nvPr>
        </p:nvSpPr>
        <p:spPr>
          <a:xfrm>
            <a:off x="8935720" y="6337776"/>
            <a:ext cx="2743200" cy="365125"/>
          </a:xfrm>
        </p:spPr>
        <p:txBody>
          <a:bodyPr/>
          <a:lstStyle/>
          <a:p>
            <a:fld id="{78A18621-ACA7-4736-9D07-17BB1E58DC2F}" type="slidenum">
              <a:rPr lang="en-US" smtClean="0"/>
              <a:t>6</a:t>
            </a:fld>
            <a:endParaRPr lang="en-US" dirty="0"/>
          </a:p>
        </p:txBody>
      </p:sp>
      <p:sp>
        <p:nvSpPr>
          <p:cNvPr id="3" name="Title 2">
            <a:extLst>
              <a:ext uri="{FF2B5EF4-FFF2-40B4-BE49-F238E27FC236}">
                <a16:creationId xmlns:a16="http://schemas.microsoft.com/office/drawing/2014/main" id="{2C47D740-FA04-48E8-AB41-C60D9F670D6E}"/>
              </a:ext>
            </a:extLst>
          </p:cNvPr>
          <p:cNvSpPr>
            <a:spLocks noGrp="1"/>
          </p:cNvSpPr>
          <p:nvPr>
            <p:ph type="title"/>
          </p:nvPr>
        </p:nvSpPr>
        <p:spPr/>
        <p:txBody>
          <a:bodyPr>
            <a:normAutofit/>
          </a:bodyPr>
          <a:lstStyle/>
          <a:p>
            <a:r>
              <a:rPr lang="en-US" sz="2000" dirty="0" err="1"/>
              <a:t>ObjectiFs</a:t>
            </a:r>
            <a:r>
              <a:rPr lang="en-US" sz="2000" dirty="0"/>
              <a:t> de </a:t>
            </a:r>
            <a:r>
              <a:rPr lang="en-US" sz="2000" dirty="0" err="1"/>
              <a:t>lA</a:t>
            </a:r>
            <a:r>
              <a:rPr lang="en-US" sz="2000" dirty="0"/>
              <a:t> Readiness 2.0?</a:t>
            </a:r>
          </a:p>
        </p:txBody>
      </p:sp>
      <p:graphicFrame>
        <p:nvGraphicFramePr>
          <p:cNvPr id="4" name="Table 4">
            <a:extLst>
              <a:ext uri="{FF2B5EF4-FFF2-40B4-BE49-F238E27FC236}">
                <a16:creationId xmlns:a16="http://schemas.microsoft.com/office/drawing/2014/main" id="{271D69A5-04A0-47F1-9D95-85A3895740B5}"/>
              </a:ext>
            </a:extLst>
          </p:cNvPr>
          <p:cNvGraphicFramePr>
            <a:graphicFrameLocks noGrp="1"/>
          </p:cNvGraphicFramePr>
          <p:nvPr>
            <p:extLst>
              <p:ext uri="{D42A27DB-BD31-4B8C-83A1-F6EECF244321}">
                <p14:modId xmlns:p14="http://schemas.microsoft.com/office/powerpoint/2010/main" val="1888358230"/>
              </p:ext>
            </p:extLst>
          </p:nvPr>
        </p:nvGraphicFramePr>
        <p:xfrm>
          <a:off x="955038" y="1578741"/>
          <a:ext cx="9674863" cy="839687"/>
        </p:xfrm>
        <a:graphic>
          <a:graphicData uri="http://schemas.openxmlformats.org/drawingml/2006/table">
            <a:tbl>
              <a:tblPr firstRow="1" bandRow="1">
                <a:tableStyleId>{5C22544A-7EE6-4342-B048-85BDC9FD1C3A}</a:tableStyleId>
              </a:tblPr>
              <a:tblGrid>
                <a:gridCol w="2740954">
                  <a:extLst>
                    <a:ext uri="{9D8B030D-6E8A-4147-A177-3AD203B41FA5}">
                      <a16:colId xmlns:a16="http://schemas.microsoft.com/office/drawing/2014/main" val="4279319110"/>
                    </a:ext>
                  </a:extLst>
                </a:gridCol>
                <a:gridCol w="6933909">
                  <a:extLst>
                    <a:ext uri="{9D8B030D-6E8A-4147-A177-3AD203B41FA5}">
                      <a16:colId xmlns:a16="http://schemas.microsoft.com/office/drawing/2014/main" val="133531257"/>
                    </a:ext>
                  </a:extLst>
                </a:gridCol>
              </a:tblGrid>
              <a:tr h="839687">
                <a:tc>
                  <a:txBody>
                    <a:bodyPr/>
                    <a:lstStyle/>
                    <a:p>
                      <a:pPr marL="0" indent="0" algn="ctr"/>
                      <a:r>
                        <a:rPr lang="fr-FR" sz="2200" dirty="0"/>
                        <a:t>Objectif 1</a:t>
                      </a:r>
                      <a:endParaRPr lang="en-US" sz="22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B9444"/>
                    </a:solidFill>
                  </a:tcPr>
                </a:tc>
                <a:tc>
                  <a:txBody>
                    <a:bodyPr/>
                    <a:lstStyle/>
                    <a:p>
                      <a:pPr marL="114300" indent="0">
                        <a:buFont typeface="Wingdings" panose="05000000000000000000" pitchFamily="2" charset="2"/>
                        <a:buNone/>
                      </a:pPr>
                      <a:r>
                        <a:rPr lang="fr-FR" sz="1800" b="0" dirty="0">
                          <a:solidFill>
                            <a:schemeClr val="bg2">
                              <a:lumMod val="25000"/>
                            </a:schemeClr>
                          </a:solidFill>
                          <a:latin typeface="Corbel" panose="020B0503020204020204" pitchFamily="34" charset="0"/>
                        </a:rPr>
                        <a:t>Renforcement des capacités de coordination des moyens de financement de l’action climatique</a:t>
                      </a:r>
                      <a:endParaRPr lang="en-US" sz="1800" b="0" dirty="0">
                        <a:solidFill>
                          <a:schemeClr val="bg2">
                            <a:lumMod val="25000"/>
                          </a:schemeClr>
                        </a:solidFill>
                        <a:latin typeface="Corbel" panose="020B05030202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graphicFrame>
        <p:nvGraphicFramePr>
          <p:cNvPr id="5" name="Table 4">
            <a:extLst>
              <a:ext uri="{FF2B5EF4-FFF2-40B4-BE49-F238E27FC236}">
                <a16:creationId xmlns:a16="http://schemas.microsoft.com/office/drawing/2014/main" id="{A5CE4302-75EF-48B6-BD61-EDA7A25B0822}"/>
              </a:ext>
            </a:extLst>
          </p:cNvPr>
          <p:cNvGraphicFramePr>
            <a:graphicFrameLocks noGrp="1"/>
          </p:cNvGraphicFramePr>
          <p:nvPr>
            <p:extLst>
              <p:ext uri="{D42A27DB-BD31-4B8C-83A1-F6EECF244321}">
                <p14:modId xmlns:p14="http://schemas.microsoft.com/office/powerpoint/2010/main" val="872462304"/>
              </p:ext>
            </p:extLst>
          </p:nvPr>
        </p:nvGraphicFramePr>
        <p:xfrm>
          <a:off x="955038" y="2608660"/>
          <a:ext cx="9674863" cy="914400"/>
        </p:xfrm>
        <a:graphic>
          <a:graphicData uri="http://schemas.openxmlformats.org/drawingml/2006/table">
            <a:tbl>
              <a:tblPr firstRow="1" bandRow="1">
                <a:tableStyleId>{5C22544A-7EE6-4342-B048-85BDC9FD1C3A}</a:tableStyleId>
              </a:tblPr>
              <a:tblGrid>
                <a:gridCol w="2740954">
                  <a:extLst>
                    <a:ext uri="{9D8B030D-6E8A-4147-A177-3AD203B41FA5}">
                      <a16:colId xmlns:a16="http://schemas.microsoft.com/office/drawing/2014/main" val="4279319110"/>
                    </a:ext>
                  </a:extLst>
                </a:gridCol>
                <a:gridCol w="6933909">
                  <a:extLst>
                    <a:ext uri="{9D8B030D-6E8A-4147-A177-3AD203B41FA5}">
                      <a16:colId xmlns:a16="http://schemas.microsoft.com/office/drawing/2014/main" val="133531257"/>
                    </a:ext>
                  </a:extLst>
                </a:gridCol>
              </a:tblGrid>
              <a:tr h="914400">
                <a:tc>
                  <a:txBody>
                    <a:bodyPr/>
                    <a:lstStyle/>
                    <a:p>
                      <a:pPr marL="0" indent="0" algn="ctr"/>
                      <a:r>
                        <a:rPr lang="fr-FR" sz="2000" dirty="0"/>
                        <a:t>Objectif 2</a:t>
                      </a:r>
                      <a:endParaRPr lang="en-US" sz="20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56F84"/>
                    </a:solidFill>
                  </a:tcPr>
                </a:tc>
                <a:tc>
                  <a:txBody>
                    <a:bodyPr/>
                    <a:lstStyle/>
                    <a:p>
                      <a:pPr marL="114300" indent="0">
                        <a:buFont typeface="Wingdings" panose="05000000000000000000" pitchFamily="2" charset="2"/>
                        <a:buNone/>
                      </a:pPr>
                      <a:r>
                        <a:rPr lang="fr-FR" sz="1800" b="0" dirty="0">
                          <a:solidFill>
                            <a:schemeClr val="bg2">
                              <a:lumMod val="25000"/>
                            </a:schemeClr>
                          </a:solidFill>
                          <a:latin typeface="Corbel" panose="020B0503020204020204" pitchFamily="34" charset="0"/>
                        </a:rPr>
                        <a:t>Cadres stratégiques des investissements à faibles émissions de gaz à effet de serre</a:t>
                      </a:r>
                      <a:endParaRPr lang="en-US" sz="1800" b="0" dirty="0">
                        <a:solidFill>
                          <a:schemeClr val="bg2">
                            <a:lumMod val="25000"/>
                          </a:schemeClr>
                        </a:solidFill>
                        <a:latin typeface="Corbel" panose="020B05030202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graphicFrame>
        <p:nvGraphicFramePr>
          <p:cNvPr id="6" name="Table 4">
            <a:extLst>
              <a:ext uri="{FF2B5EF4-FFF2-40B4-BE49-F238E27FC236}">
                <a16:creationId xmlns:a16="http://schemas.microsoft.com/office/drawing/2014/main" id="{BD8BE145-28D2-442A-BBB5-8E90574E2388}"/>
              </a:ext>
            </a:extLst>
          </p:cNvPr>
          <p:cNvGraphicFramePr>
            <a:graphicFrameLocks noGrp="1"/>
          </p:cNvGraphicFramePr>
          <p:nvPr>
            <p:extLst>
              <p:ext uri="{D42A27DB-BD31-4B8C-83A1-F6EECF244321}">
                <p14:modId xmlns:p14="http://schemas.microsoft.com/office/powerpoint/2010/main" val="953646056"/>
              </p:ext>
            </p:extLst>
          </p:nvPr>
        </p:nvGraphicFramePr>
        <p:xfrm>
          <a:off x="955038" y="3629821"/>
          <a:ext cx="9674863" cy="914400"/>
        </p:xfrm>
        <a:graphic>
          <a:graphicData uri="http://schemas.openxmlformats.org/drawingml/2006/table">
            <a:tbl>
              <a:tblPr firstRow="1" bandRow="1">
                <a:tableStyleId>{5C22544A-7EE6-4342-B048-85BDC9FD1C3A}</a:tableStyleId>
              </a:tblPr>
              <a:tblGrid>
                <a:gridCol w="2740954">
                  <a:extLst>
                    <a:ext uri="{9D8B030D-6E8A-4147-A177-3AD203B41FA5}">
                      <a16:colId xmlns:a16="http://schemas.microsoft.com/office/drawing/2014/main" val="4279319110"/>
                    </a:ext>
                  </a:extLst>
                </a:gridCol>
                <a:gridCol w="6933909">
                  <a:extLst>
                    <a:ext uri="{9D8B030D-6E8A-4147-A177-3AD203B41FA5}">
                      <a16:colId xmlns:a16="http://schemas.microsoft.com/office/drawing/2014/main" val="133531257"/>
                    </a:ext>
                  </a:extLst>
                </a:gridCol>
              </a:tblGrid>
              <a:tr h="914400">
                <a:tc>
                  <a:txBody>
                    <a:bodyPr/>
                    <a:lstStyle/>
                    <a:p>
                      <a:pPr marL="0" indent="0" algn="ctr"/>
                      <a:r>
                        <a:rPr lang="fr-FR" sz="2000" dirty="0"/>
                        <a:t>Objectif 3</a:t>
                      </a:r>
                      <a:endParaRPr lang="en-US" sz="20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1BF44"/>
                    </a:solidFill>
                  </a:tcPr>
                </a:tc>
                <a:tc>
                  <a:txBody>
                    <a:bodyPr/>
                    <a:lstStyle/>
                    <a:p>
                      <a:pPr marL="114300" indent="0">
                        <a:buFont typeface="Wingdings" panose="05000000000000000000" pitchFamily="2" charset="2"/>
                        <a:buNone/>
                      </a:pPr>
                      <a:r>
                        <a:rPr lang="fr-FR" sz="1800" b="0" i="0" u="none" strike="noStrike" kern="1200" baseline="0" dirty="0">
                          <a:solidFill>
                            <a:schemeClr val="tx1"/>
                          </a:solidFill>
                          <a:latin typeface="+mn-lt"/>
                          <a:ea typeface="+mn-ea"/>
                          <a:cs typeface="+mn-cs"/>
                        </a:rPr>
                        <a:t>Renforcement de la planification de l’adaptation pour bénéficier d’investissements</a:t>
                      </a:r>
                      <a:endParaRPr lang="en-SD" sz="1800" b="0" i="0" u="none" strike="noStrike" kern="1200" baseline="0" dirty="0">
                        <a:solidFill>
                          <a:schemeClr val="tx1"/>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graphicFrame>
        <p:nvGraphicFramePr>
          <p:cNvPr id="7" name="Table 4">
            <a:extLst>
              <a:ext uri="{FF2B5EF4-FFF2-40B4-BE49-F238E27FC236}">
                <a16:creationId xmlns:a16="http://schemas.microsoft.com/office/drawing/2014/main" id="{44F0E928-7060-4765-A6E9-5165FAA90EB0}"/>
              </a:ext>
            </a:extLst>
          </p:cNvPr>
          <p:cNvGraphicFramePr>
            <a:graphicFrameLocks noGrp="1"/>
          </p:cNvGraphicFramePr>
          <p:nvPr>
            <p:extLst>
              <p:ext uri="{D42A27DB-BD31-4B8C-83A1-F6EECF244321}">
                <p14:modId xmlns:p14="http://schemas.microsoft.com/office/powerpoint/2010/main" val="3115353925"/>
              </p:ext>
            </p:extLst>
          </p:nvPr>
        </p:nvGraphicFramePr>
        <p:xfrm>
          <a:off x="955038" y="4675518"/>
          <a:ext cx="9674863" cy="914400"/>
        </p:xfrm>
        <a:graphic>
          <a:graphicData uri="http://schemas.openxmlformats.org/drawingml/2006/table">
            <a:tbl>
              <a:tblPr firstRow="1" bandRow="1">
                <a:tableStyleId>{5C22544A-7EE6-4342-B048-85BDC9FD1C3A}</a:tableStyleId>
              </a:tblPr>
              <a:tblGrid>
                <a:gridCol w="2740954">
                  <a:extLst>
                    <a:ext uri="{9D8B030D-6E8A-4147-A177-3AD203B41FA5}">
                      <a16:colId xmlns:a16="http://schemas.microsoft.com/office/drawing/2014/main" val="4279319110"/>
                    </a:ext>
                  </a:extLst>
                </a:gridCol>
                <a:gridCol w="6933909">
                  <a:extLst>
                    <a:ext uri="{9D8B030D-6E8A-4147-A177-3AD203B41FA5}">
                      <a16:colId xmlns:a16="http://schemas.microsoft.com/office/drawing/2014/main" val="133531257"/>
                    </a:ext>
                  </a:extLst>
                </a:gridCol>
              </a:tblGrid>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Objectif 4</a:t>
                      </a:r>
                      <a:endParaRPr lang="en-US" sz="1800" dirty="0"/>
                    </a:p>
                    <a:p>
                      <a:pPr marL="0" indent="0" algn="ctr"/>
                      <a:endParaRPr lang="en-US" sz="1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08E86"/>
                    </a:solidFill>
                  </a:tcPr>
                </a:tc>
                <a:tc>
                  <a:txBody>
                    <a:bodyPr/>
                    <a:lstStyle/>
                    <a:p>
                      <a:pPr marL="114300" indent="0">
                        <a:buFont typeface="Wingdings" panose="05000000000000000000" pitchFamily="2" charset="2"/>
                        <a:buNone/>
                      </a:pPr>
                      <a:r>
                        <a:rPr lang="fr-FR" sz="1800" b="0" dirty="0">
                          <a:solidFill>
                            <a:schemeClr val="bg2">
                              <a:lumMod val="25000"/>
                            </a:schemeClr>
                          </a:solidFill>
                          <a:latin typeface="Corbel" panose="020B0503020204020204" pitchFamily="34" charset="0"/>
                        </a:rPr>
                        <a:t>Constitution de portefeuilles de projets axés sur le changement de paradigme</a:t>
                      </a:r>
                      <a:endParaRPr lang="en-US" sz="1800" b="0" dirty="0">
                        <a:solidFill>
                          <a:schemeClr val="bg2">
                            <a:lumMod val="25000"/>
                          </a:schemeClr>
                        </a:solidFill>
                        <a:latin typeface="Corbel" panose="020B05030202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graphicFrame>
        <p:nvGraphicFramePr>
          <p:cNvPr id="10" name="Table 4">
            <a:extLst>
              <a:ext uri="{FF2B5EF4-FFF2-40B4-BE49-F238E27FC236}">
                <a16:creationId xmlns:a16="http://schemas.microsoft.com/office/drawing/2014/main" id="{373B6148-2E85-444E-86C3-DC497CD510C7}"/>
              </a:ext>
            </a:extLst>
          </p:cNvPr>
          <p:cNvGraphicFramePr>
            <a:graphicFrameLocks noGrp="1"/>
          </p:cNvGraphicFramePr>
          <p:nvPr>
            <p:extLst>
              <p:ext uri="{D42A27DB-BD31-4B8C-83A1-F6EECF244321}">
                <p14:modId xmlns:p14="http://schemas.microsoft.com/office/powerpoint/2010/main" val="3939202659"/>
              </p:ext>
            </p:extLst>
          </p:nvPr>
        </p:nvGraphicFramePr>
        <p:xfrm>
          <a:off x="955038" y="5721215"/>
          <a:ext cx="9674863" cy="914400"/>
        </p:xfrm>
        <a:graphic>
          <a:graphicData uri="http://schemas.openxmlformats.org/drawingml/2006/table">
            <a:tbl>
              <a:tblPr firstRow="1" bandRow="1">
                <a:tableStyleId>{5C22544A-7EE6-4342-B048-85BDC9FD1C3A}</a:tableStyleId>
              </a:tblPr>
              <a:tblGrid>
                <a:gridCol w="2740954">
                  <a:extLst>
                    <a:ext uri="{9D8B030D-6E8A-4147-A177-3AD203B41FA5}">
                      <a16:colId xmlns:a16="http://schemas.microsoft.com/office/drawing/2014/main" val="4279319110"/>
                    </a:ext>
                  </a:extLst>
                </a:gridCol>
                <a:gridCol w="6933909">
                  <a:extLst>
                    <a:ext uri="{9D8B030D-6E8A-4147-A177-3AD203B41FA5}">
                      <a16:colId xmlns:a16="http://schemas.microsoft.com/office/drawing/2014/main" val="133531257"/>
                    </a:ext>
                  </a:extLst>
                </a:gridCol>
              </a:tblGrid>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Objectif 5</a:t>
                      </a:r>
                      <a:endParaRPr lang="en-US" sz="1800" dirty="0"/>
                    </a:p>
                    <a:p>
                      <a:pPr marL="0" indent="0" algn="ctr"/>
                      <a:endParaRPr lang="en-US" sz="1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08E86"/>
                    </a:solidFill>
                  </a:tcPr>
                </a:tc>
                <a:tc>
                  <a:txBody>
                    <a:bodyPr/>
                    <a:lstStyle/>
                    <a:p>
                      <a:pPr marL="114300" indent="0">
                        <a:buFont typeface="Wingdings" panose="05000000000000000000" pitchFamily="2" charset="2"/>
                        <a:buNone/>
                      </a:pPr>
                      <a:r>
                        <a:rPr lang="fr-FR" sz="1800" b="0" dirty="0">
                          <a:solidFill>
                            <a:schemeClr val="bg2">
                              <a:lumMod val="25000"/>
                            </a:schemeClr>
                          </a:solidFill>
                          <a:latin typeface="Corbel" panose="020B0503020204020204" pitchFamily="34" charset="0"/>
                        </a:rPr>
                        <a:t>Partage des connaissances et enseignements</a:t>
                      </a:r>
                      <a:endParaRPr lang="en-US" sz="1800" b="0" dirty="0">
                        <a:solidFill>
                          <a:schemeClr val="bg2">
                            <a:lumMod val="25000"/>
                          </a:schemeClr>
                        </a:solidFill>
                        <a:latin typeface="Corbel" panose="020B05030202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spTree>
    <p:extLst>
      <p:ext uri="{BB962C8B-B14F-4D97-AF65-F5344CB8AC3E}">
        <p14:creationId xmlns:p14="http://schemas.microsoft.com/office/powerpoint/2010/main" val="72027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3">
            <a:extLst>
              <a:ext uri="{FF2B5EF4-FFF2-40B4-BE49-F238E27FC236}">
                <a16:creationId xmlns:a16="http://schemas.microsoft.com/office/drawing/2014/main" id="{21575801-4D1A-40B9-A5AA-9B5B003ECA28}"/>
              </a:ext>
            </a:extLst>
          </p:cNvPr>
          <p:cNvSpPr txBox="1">
            <a:spLocks/>
          </p:cNvSpPr>
          <p:nvPr/>
        </p:nvSpPr>
        <p:spPr>
          <a:xfrm>
            <a:off x="990600" y="517525"/>
            <a:ext cx="92320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cap="all" spc="150" baseline="0">
                <a:solidFill>
                  <a:schemeClr val="tx1">
                    <a:lumMod val="75000"/>
                    <a:lumOff val="25000"/>
                  </a:schemeClr>
                </a:solidFill>
                <a:latin typeface="+mj-lt"/>
                <a:ea typeface="+mj-ea"/>
                <a:cs typeface="+mj-cs"/>
              </a:defRPr>
            </a:lvl1pPr>
          </a:lstStyle>
          <a:p>
            <a:r>
              <a:rPr lang="en-US" sz="2000" dirty="0" err="1"/>
              <a:t>Etapes</a:t>
            </a:r>
            <a:r>
              <a:rPr lang="en-US" sz="2000" dirty="0"/>
              <a:t> de </a:t>
            </a:r>
            <a:r>
              <a:rPr lang="en-US" sz="2000" dirty="0" err="1"/>
              <a:t>soumission</a:t>
            </a:r>
            <a:r>
              <a:rPr lang="en-US" sz="2000" dirty="0"/>
              <a:t> de la proposition de readiness</a:t>
            </a:r>
          </a:p>
        </p:txBody>
      </p:sp>
      <p:sp>
        <p:nvSpPr>
          <p:cNvPr id="29" name="TextBox 28">
            <a:extLst>
              <a:ext uri="{FF2B5EF4-FFF2-40B4-BE49-F238E27FC236}">
                <a16:creationId xmlns:a16="http://schemas.microsoft.com/office/drawing/2014/main" id="{55129073-70FD-4FB6-9FFB-051C1789FDB8}"/>
              </a:ext>
            </a:extLst>
          </p:cNvPr>
          <p:cNvSpPr txBox="1"/>
          <p:nvPr/>
        </p:nvSpPr>
        <p:spPr>
          <a:xfrm>
            <a:off x="8418368" y="2124786"/>
            <a:ext cx="3608614" cy="4247317"/>
          </a:xfrm>
          <a:prstGeom prst="rect">
            <a:avLst/>
          </a:prstGeom>
          <a:noFill/>
        </p:spPr>
        <p:txBody>
          <a:bodyPr wrap="square" rtlCol="0">
            <a:spAutoFit/>
          </a:bodyPr>
          <a:lstStyle/>
          <a:p>
            <a:pPr marL="285750" indent="-285750">
              <a:buFont typeface="Wingdings" panose="05000000000000000000" pitchFamily="2" charset="2"/>
              <a:buChar char="ü"/>
            </a:pPr>
            <a:r>
              <a:rPr lang="fr-FR" sz="1400" dirty="0"/>
              <a:t>Travailler en étroite collaboration avec les AND – seuls habilitées à soumettre les propositions au FVC en ligne;</a:t>
            </a:r>
          </a:p>
          <a:p>
            <a:pPr marL="285750" indent="-285750">
              <a:buFont typeface="Wingdings" panose="05000000000000000000" pitchFamily="2" charset="2"/>
              <a:buChar char="ü"/>
            </a:pPr>
            <a:r>
              <a:rPr lang="fr-FR" sz="1400" dirty="0"/>
              <a:t>Travailler en étroite collaboration avec les chargés régionaux de programme de </a:t>
            </a:r>
            <a:r>
              <a:rPr lang="fr-FR" sz="1400" dirty="0" err="1"/>
              <a:t>Readiness</a:t>
            </a:r>
            <a:r>
              <a:rPr lang="fr-FR" sz="1400" dirty="0"/>
              <a:t> dès la phase de conceptualisation et développement;</a:t>
            </a:r>
          </a:p>
          <a:p>
            <a:pPr marL="285750" indent="-285750">
              <a:buFont typeface="Wingdings" panose="05000000000000000000" pitchFamily="2" charset="2"/>
              <a:buChar char="ü"/>
            </a:pPr>
            <a:r>
              <a:rPr lang="fr-FR" sz="1400" dirty="0"/>
              <a:t>Commencer tôt: Une proposition peut prendre en moyenne 6 mois avant approbation;</a:t>
            </a:r>
          </a:p>
          <a:p>
            <a:pPr marL="285750" indent="-285750">
              <a:buFont typeface="Wingdings" panose="05000000000000000000" pitchFamily="2" charset="2"/>
              <a:buChar char="ü"/>
            </a:pPr>
            <a:r>
              <a:rPr lang="fr-FR" sz="1400" dirty="0"/>
              <a:t>Tenir compte de l’allocation annuelle des pays, qui prend seulement en compte des propositions approuvées pour l’année considérée;</a:t>
            </a:r>
          </a:p>
          <a:p>
            <a:pPr marL="285750" indent="-285750">
              <a:buFont typeface="Wingdings" panose="05000000000000000000" pitchFamily="2" charset="2"/>
              <a:buChar char="ü"/>
            </a:pPr>
            <a:r>
              <a:rPr lang="fr-FR" sz="1400" dirty="0"/>
              <a:t>Communiquer avec les point focaux désignés par les partenaires de mise en œuvre.</a:t>
            </a:r>
          </a:p>
          <a:p>
            <a:pPr marL="285750" indent="-285750">
              <a:buFont typeface="Wingdings" panose="05000000000000000000" pitchFamily="2" charset="2"/>
              <a:buChar char="ü"/>
            </a:pPr>
            <a:endParaRPr lang="fr-FR" sz="1400" dirty="0"/>
          </a:p>
          <a:p>
            <a:pPr marL="285750" indent="-285750">
              <a:buFont typeface="Wingdings" panose="05000000000000000000" pitchFamily="2" charset="2"/>
              <a:buChar char="ü"/>
            </a:pPr>
            <a:endParaRPr lang="en-US" dirty="0"/>
          </a:p>
        </p:txBody>
      </p:sp>
      <p:graphicFrame>
        <p:nvGraphicFramePr>
          <p:cNvPr id="31" name="Diagram 30">
            <a:extLst>
              <a:ext uri="{FF2B5EF4-FFF2-40B4-BE49-F238E27FC236}">
                <a16:creationId xmlns:a16="http://schemas.microsoft.com/office/drawing/2014/main" id="{4CD83168-AF73-419C-943B-3A2EA006C026}"/>
              </a:ext>
            </a:extLst>
          </p:cNvPr>
          <p:cNvGraphicFramePr/>
          <p:nvPr>
            <p:extLst>
              <p:ext uri="{D42A27DB-BD31-4B8C-83A1-F6EECF244321}">
                <p14:modId xmlns:p14="http://schemas.microsoft.com/office/powerpoint/2010/main" val="4070592888"/>
              </p:ext>
            </p:extLst>
          </p:nvPr>
        </p:nvGraphicFramePr>
        <p:xfrm>
          <a:off x="221904" y="1535788"/>
          <a:ext cx="8129896" cy="4645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Freeform 9">
            <a:extLst>
              <a:ext uri="{FF2B5EF4-FFF2-40B4-BE49-F238E27FC236}">
                <a16:creationId xmlns:a16="http://schemas.microsoft.com/office/drawing/2014/main" id="{961671E0-8C6A-4B31-AA47-04B77D40CD69}"/>
              </a:ext>
            </a:extLst>
          </p:cNvPr>
          <p:cNvSpPr/>
          <p:nvPr/>
        </p:nvSpPr>
        <p:spPr>
          <a:xfrm>
            <a:off x="8484935" y="1719924"/>
            <a:ext cx="3475479" cy="404862"/>
          </a:xfrm>
          <a:custGeom>
            <a:avLst/>
            <a:gdLst>
              <a:gd name="connsiteX0" fmla="*/ 78674 w 1941576"/>
              <a:gd name="connsiteY0" fmla="*/ 0 h 471950"/>
              <a:gd name="connsiteX1" fmla="*/ 1862902 w 1941576"/>
              <a:gd name="connsiteY1" fmla="*/ 0 h 471950"/>
              <a:gd name="connsiteX2" fmla="*/ 1941576 w 1941576"/>
              <a:gd name="connsiteY2" fmla="*/ 78674 h 471950"/>
              <a:gd name="connsiteX3" fmla="*/ 1941576 w 1941576"/>
              <a:gd name="connsiteY3" fmla="*/ 471950 h 471950"/>
              <a:gd name="connsiteX4" fmla="*/ 1941576 w 1941576"/>
              <a:gd name="connsiteY4" fmla="*/ 471950 h 471950"/>
              <a:gd name="connsiteX5" fmla="*/ 0 w 1941576"/>
              <a:gd name="connsiteY5" fmla="*/ 471950 h 471950"/>
              <a:gd name="connsiteX6" fmla="*/ 0 w 1941576"/>
              <a:gd name="connsiteY6" fmla="*/ 471950 h 471950"/>
              <a:gd name="connsiteX7" fmla="*/ 0 w 1941576"/>
              <a:gd name="connsiteY7" fmla="*/ 78674 h 471950"/>
              <a:gd name="connsiteX8" fmla="*/ 78674 w 1941576"/>
              <a:gd name="connsiteY8" fmla="*/ 0 h 47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1576" h="471950">
                <a:moveTo>
                  <a:pt x="78674" y="0"/>
                </a:moveTo>
                <a:lnTo>
                  <a:pt x="1862902" y="0"/>
                </a:lnTo>
                <a:cubicBezTo>
                  <a:pt x="1906352" y="0"/>
                  <a:pt x="1941576" y="35224"/>
                  <a:pt x="1941576" y="78674"/>
                </a:cubicBezTo>
                <a:lnTo>
                  <a:pt x="1941576" y="471950"/>
                </a:lnTo>
                <a:lnTo>
                  <a:pt x="1941576" y="471950"/>
                </a:lnTo>
                <a:lnTo>
                  <a:pt x="0" y="471950"/>
                </a:lnTo>
                <a:lnTo>
                  <a:pt x="0" y="471950"/>
                </a:lnTo>
                <a:lnTo>
                  <a:pt x="0" y="78674"/>
                </a:lnTo>
                <a:cubicBezTo>
                  <a:pt x="0" y="35224"/>
                  <a:pt x="35224" y="0"/>
                  <a:pt x="78674" y="0"/>
                </a:cubicBezTo>
                <a:close/>
              </a:path>
            </a:pathLst>
          </a:custGeom>
          <a:solidFill>
            <a:srgbClr val="13A04A"/>
          </a:solidFill>
          <a:ln>
            <a:solidFill>
              <a:srgbClr val="15A14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333" tIns="57333" rIns="57333" bIns="34290" numCol="1" spcCol="1270" anchor="ctr" anchorCtr="0">
            <a:noAutofit/>
          </a:bodyPr>
          <a:lstStyle/>
          <a:p>
            <a:pPr lvl="0" algn="ctr" defTabSz="800100">
              <a:lnSpc>
                <a:spcPct val="90000"/>
              </a:lnSpc>
              <a:spcBef>
                <a:spcPct val="0"/>
              </a:spcBef>
              <a:spcAft>
                <a:spcPct val="35000"/>
              </a:spcAft>
            </a:pPr>
            <a:r>
              <a:rPr lang="fr-FR" sz="2400" dirty="0">
                <a:latin typeface="Museo Slab 500" panose="02000000000000000000" charset="0"/>
              </a:rPr>
              <a:t>Points à retenir </a:t>
            </a:r>
            <a:endParaRPr lang="en-GB" sz="2400" kern="1200" dirty="0">
              <a:latin typeface="Museo Slab 500" panose="02000000000000000000" charset="0"/>
            </a:endParaRPr>
          </a:p>
        </p:txBody>
      </p:sp>
    </p:spTree>
    <p:extLst>
      <p:ext uri="{BB962C8B-B14F-4D97-AF65-F5344CB8AC3E}">
        <p14:creationId xmlns:p14="http://schemas.microsoft.com/office/powerpoint/2010/main" val="113657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690FB-09AB-470C-BD83-B8EEB6C27C00}"/>
              </a:ext>
            </a:extLst>
          </p:cNvPr>
          <p:cNvSpPr>
            <a:spLocks noGrp="1"/>
          </p:cNvSpPr>
          <p:nvPr>
            <p:ph type="sldNum" sz="quarter" idx="12"/>
          </p:nvPr>
        </p:nvSpPr>
        <p:spPr>
          <a:xfrm>
            <a:off x="8583019" y="6337776"/>
            <a:ext cx="2743200" cy="365125"/>
          </a:xfrm>
        </p:spPr>
        <p:txBody>
          <a:bodyPr/>
          <a:lstStyle/>
          <a:p>
            <a:fld id="{78A18621-ACA7-4736-9D07-17BB1E58DC2F}" type="slidenum">
              <a:rPr lang="en-US" smtClean="0"/>
              <a:t>8</a:t>
            </a:fld>
            <a:endParaRPr lang="en-US" dirty="0"/>
          </a:p>
        </p:txBody>
      </p:sp>
      <p:sp>
        <p:nvSpPr>
          <p:cNvPr id="3" name="Title 2">
            <a:extLst>
              <a:ext uri="{FF2B5EF4-FFF2-40B4-BE49-F238E27FC236}">
                <a16:creationId xmlns:a16="http://schemas.microsoft.com/office/drawing/2014/main" id="{2C47D740-FA04-48E8-AB41-C60D9F670D6E}"/>
              </a:ext>
            </a:extLst>
          </p:cNvPr>
          <p:cNvSpPr>
            <a:spLocks noGrp="1"/>
          </p:cNvSpPr>
          <p:nvPr>
            <p:ph type="title"/>
          </p:nvPr>
        </p:nvSpPr>
        <p:spPr>
          <a:xfrm>
            <a:off x="955038" y="549470"/>
            <a:ext cx="9232075" cy="914400"/>
          </a:xfrm>
        </p:spPr>
        <p:txBody>
          <a:bodyPr>
            <a:normAutofit/>
          </a:bodyPr>
          <a:lstStyle/>
          <a:p>
            <a:r>
              <a:rPr lang="en-US" dirty="0" err="1"/>
              <a:t>ExEmple</a:t>
            </a:r>
            <a:r>
              <a:rPr lang="en-US" dirty="0"/>
              <a:t> de Readiness </a:t>
            </a:r>
            <a:r>
              <a:rPr lang="en-US" dirty="0" err="1"/>
              <a:t>RegionalE</a:t>
            </a:r>
            <a:br>
              <a:rPr lang="en-US" dirty="0"/>
            </a:br>
            <a:r>
              <a:rPr lang="en-US" sz="1300" dirty="0" err="1"/>
              <a:t>Appui</a:t>
            </a:r>
            <a:r>
              <a:rPr lang="en-US" sz="1300" dirty="0"/>
              <a:t> a la mise </a:t>
            </a:r>
            <a:r>
              <a:rPr lang="en-US" sz="1300" dirty="0" err="1"/>
              <a:t>en</a:t>
            </a:r>
            <a:r>
              <a:rPr lang="en-US" sz="1300" dirty="0"/>
              <a:t> oeuvre de la </a:t>
            </a:r>
            <a:r>
              <a:rPr lang="en-US" sz="1300" dirty="0" err="1"/>
              <a:t>prise</a:t>
            </a:r>
            <a:r>
              <a:rPr lang="en-US" sz="1300" dirty="0"/>
              <a:t> </a:t>
            </a:r>
            <a:r>
              <a:rPr lang="en-US" sz="1300" dirty="0" err="1"/>
              <a:t>en</a:t>
            </a:r>
            <a:r>
              <a:rPr lang="en-US" sz="1300" dirty="0"/>
              <a:t> </a:t>
            </a:r>
            <a:r>
              <a:rPr lang="en-US" sz="1300" dirty="0" err="1"/>
              <a:t>compte</a:t>
            </a:r>
            <a:r>
              <a:rPr lang="en-US" sz="1300" dirty="0"/>
              <a:t> du </a:t>
            </a:r>
            <a:r>
              <a:rPr lang="en-US" sz="1300" dirty="0" err="1"/>
              <a:t>secteur</a:t>
            </a:r>
            <a:r>
              <a:rPr lang="en-US" sz="1300" dirty="0"/>
              <a:t> de la </a:t>
            </a:r>
            <a:r>
              <a:rPr lang="en-US" sz="1300" dirty="0" err="1"/>
              <a:t>sante</a:t>
            </a:r>
            <a:r>
              <a:rPr lang="en-US" sz="1300" dirty="0"/>
              <a:t> dans les contributions </a:t>
            </a:r>
            <a:r>
              <a:rPr lang="en-US" sz="1300" dirty="0" err="1"/>
              <a:t>determinées</a:t>
            </a:r>
            <a:r>
              <a:rPr lang="en-US" sz="1300" dirty="0"/>
              <a:t> au </a:t>
            </a:r>
            <a:r>
              <a:rPr lang="en-US" sz="1300" dirty="0" err="1"/>
              <a:t>niveau</a:t>
            </a:r>
            <a:r>
              <a:rPr lang="en-US" sz="1300" dirty="0"/>
              <a:t> </a:t>
            </a:r>
            <a:r>
              <a:rPr lang="en-US" sz="1300" dirty="0" err="1"/>
              <a:t>nationAl</a:t>
            </a:r>
            <a:r>
              <a:rPr lang="en-US" sz="1300" dirty="0"/>
              <a:t> (CDN)</a:t>
            </a:r>
          </a:p>
        </p:txBody>
      </p:sp>
      <p:graphicFrame>
        <p:nvGraphicFramePr>
          <p:cNvPr id="4" name="Table 4">
            <a:extLst>
              <a:ext uri="{FF2B5EF4-FFF2-40B4-BE49-F238E27FC236}">
                <a16:creationId xmlns:a16="http://schemas.microsoft.com/office/drawing/2014/main" id="{271D69A5-04A0-47F1-9D95-85A3895740B5}"/>
              </a:ext>
            </a:extLst>
          </p:cNvPr>
          <p:cNvGraphicFramePr>
            <a:graphicFrameLocks noGrp="1"/>
          </p:cNvGraphicFramePr>
          <p:nvPr>
            <p:extLst>
              <p:ext uri="{D42A27DB-BD31-4B8C-83A1-F6EECF244321}">
                <p14:modId xmlns:p14="http://schemas.microsoft.com/office/powerpoint/2010/main" val="3121898253"/>
              </p:ext>
            </p:extLst>
          </p:nvPr>
        </p:nvGraphicFramePr>
        <p:xfrm>
          <a:off x="476248" y="1714915"/>
          <a:ext cx="11084375" cy="1188720"/>
        </p:xfrm>
        <a:graphic>
          <a:graphicData uri="http://schemas.openxmlformats.org/drawingml/2006/table">
            <a:tbl>
              <a:tblPr firstRow="1" bandRow="1">
                <a:tableStyleId>{5C22544A-7EE6-4342-B048-85BDC9FD1C3A}</a:tableStyleId>
              </a:tblPr>
              <a:tblGrid>
                <a:gridCol w="2484665">
                  <a:extLst>
                    <a:ext uri="{9D8B030D-6E8A-4147-A177-3AD203B41FA5}">
                      <a16:colId xmlns:a16="http://schemas.microsoft.com/office/drawing/2014/main" val="4279319110"/>
                    </a:ext>
                  </a:extLst>
                </a:gridCol>
                <a:gridCol w="8599710">
                  <a:extLst>
                    <a:ext uri="{9D8B030D-6E8A-4147-A177-3AD203B41FA5}">
                      <a16:colId xmlns:a16="http://schemas.microsoft.com/office/drawing/2014/main" val="133531257"/>
                    </a:ext>
                  </a:extLst>
                </a:gridCol>
              </a:tblGrid>
              <a:tr h="1042307">
                <a:tc>
                  <a:txBody>
                    <a:bodyPr/>
                    <a:lstStyle/>
                    <a:p>
                      <a:pPr marL="0" indent="0" algn="ctr"/>
                      <a:r>
                        <a:rPr lang="fr-FR" sz="2200" dirty="0"/>
                        <a:t>A</a:t>
                      </a:r>
                      <a:r>
                        <a:rPr lang="en-US" sz="2200" dirty="0" err="1"/>
                        <a:t>pproche</a:t>
                      </a:r>
                      <a:r>
                        <a:rPr lang="en-US" sz="2200" dirty="0"/>
                        <a:t> multi-pays</a:t>
                      </a: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B9444"/>
                    </a:solidFill>
                  </a:tcPr>
                </a:tc>
                <a:tc>
                  <a:txBody>
                    <a:bodyPr/>
                    <a:lstStyle/>
                    <a:p>
                      <a:pPr marL="400050" indent="-285750">
                        <a:lnSpc>
                          <a:spcPct val="100000"/>
                        </a:lnSpc>
                        <a:buFont typeface="Wingdings" panose="05000000000000000000" pitchFamily="2" charset="2"/>
                        <a:buChar char="ü"/>
                      </a:pPr>
                      <a:r>
                        <a:rPr lang="fr-FR" sz="1200" b="0" i="0" u="none" strike="noStrike" kern="1200" baseline="0" dirty="0">
                          <a:solidFill>
                            <a:schemeClr val="tx1"/>
                          </a:solidFill>
                          <a:latin typeface="+mn-lt"/>
                          <a:ea typeface="+mn-ea"/>
                          <a:cs typeface="+mn-cs"/>
                        </a:rPr>
                        <a:t>C</a:t>
                      </a:r>
                      <a:r>
                        <a:rPr lang="en-US" sz="1200" b="0" i="0" u="none" strike="noStrike" kern="1200" baseline="0" dirty="0" err="1">
                          <a:solidFill>
                            <a:schemeClr val="tx1"/>
                          </a:solidFill>
                          <a:latin typeface="+mn-lt"/>
                          <a:ea typeface="+mn-ea"/>
                          <a:cs typeface="+mn-cs"/>
                        </a:rPr>
                        <a:t>haque</a:t>
                      </a:r>
                      <a:r>
                        <a:rPr lang="en-US" sz="1200" b="0" i="0" u="none" strike="noStrike" kern="1200" baseline="0" dirty="0">
                          <a:solidFill>
                            <a:schemeClr val="tx1"/>
                          </a:solidFill>
                          <a:latin typeface="+mn-lt"/>
                          <a:ea typeface="+mn-ea"/>
                          <a:cs typeface="+mn-cs"/>
                        </a:rPr>
                        <a:t> pays </a:t>
                      </a:r>
                      <a:r>
                        <a:rPr lang="en-US" sz="1200" b="0" i="0" u="none" strike="noStrike" kern="1200" baseline="0" dirty="0" err="1">
                          <a:solidFill>
                            <a:schemeClr val="tx1"/>
                          </a:solidFill>
                          <a:latin typeface="+mn-lt"/>
                          <a:ea typeface="+mn-ea"/>
                          <a:cs typeface="+mn-cs"/>
                        </a:rPr>
                        <a:t>utilise</a:t>
                      </a:r>
                      <a:r>
                        <a:rPr lang="en-US" sz="1200" b="0" i="0" u="none" strike="noStrike" kern="1200" baseline="0" dirty="0">
                          <a:solidFill>
                            <a:schemeClr val="tx1"/>
                          </a:solidFill>
                          <a:latin typeface="+mn-lt"/>
                          <a:ea typeface="+mn-ea"/>
                          <a:cs typeface="+mn-cs"/>
                        </a:rPr>
                        <a:t> son allocation </a:t>
                      </a:r>
                      <a:r>
                        <a:rPr lang="en-US" sz="1200" b="0" i="0" u="none" strike="noStrike" kern="1200" baseline="0" dirty="0" err="1">
                          <a:solidFill>
                            <a:schemeClr val="tx1"/>
                          </a:solidFill>
                          <a:latin typeface="+mn-lt"/>
                          <a:ea typeface="+mn-ea"/>
                          <a:cs typeface="+mn-cs"/>
                        </a:rPr>
                        <a:t>annuelle</a:t>
                      </a:r>
                      <a:r>
                        <a:rPr lang="en-US" sz="1200" b="0" i="0" u="none" strike="noStrike" kern="1200" baseline="0" dirty="0">
                          <a:solidFill>
                            <a:schemeClr val="tx1"/>
                          </a:solidFill>
                          <a:latin typeface="+mn-lt"/>
                          <a:ea typeface="+mn-ea"/>
                          <a:cs typeface="+mn-cs"/>
                        </a:rPr>
                        <a:t> de 1 million de dollars et </a:t>
                      </a:r>
                      <a:r>
                        <a:rPr lang="en-US" sz="1200" b="0" i="0" u="none" strike="noStrike" kern="1200" baseline="0" dirty="0" err="1">
                          <a:solidFill>
                            <a:schemeClr val="tx1"/>
                          </a:solidFill>
                          <a:latin typeface="+mn-lt"/>
                          <a:ea typeface="+mn-ea"/>
                          <a:cs typeface="+mn-cs"/>
                        </a:rPr>
                        <a:t>tous</a:t>
                      </a:r>
                      <a:r>
                        <a:rPr lang="en-US" sz="1200" b="0" i="0" u="none" strike="noStrike" kern="1200" baseline="0" dirty="0">
                          <a:solidFill>
                            <a:schemeClr val="tx1"/>
                          </a:solidFill>
                          <a:latin typeface="+mn-lt"/>
                          <a:ea typeface="+mn-ea"/>
                          <a:cs typeface="+mn-cs"/>
                        </a:rPr>
                        <a:t> les pays </a:t>
                      </a:r>
                      <a:r>
                        <a:rPr lang="en-US" sz="1200" b="0" i="0" u="none" strike="noStrike" kern="1200" baseline="0" dirty="0" err="1">
                          <a:solidFill>
                            <a:schemeClr val="tx1"/>
                          </a:solidFill>
                          <a:latin typeface="+mn-lt"/>
                          <a:ea typeface="+mn-ea"/>
                          <a:cs typeface="+mn-cs"/>
                        </a:rPr>
                        <a:t>concernés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bénéficieront</a:t>
                      </a:r>
                      <a:r>
                        <a:rPr lang="en-US" sz="1200" b="0" i="0" u="none" strike="noStrike" kern="1200" baseline="0" dirty="0">
                          <a:solidFill>
                            <a:schemeClr val="tx1"/>
                          </a:solidFill>
                          <a:latin typeface="+mn-lt"/>
                          <a:ea typeface="+mn-ea"/>
                          <a:cs typeface="+mn-cs"/>
                        </a:rPr>
                        <a:t> du </a:t>
                      </a:r>
                      <a:r>
                        <a:rPr lang="en-US" sz="1200" b="0" i="0" u="none" strike="noStrike" kern="1200" baseline="0" dirty="0" err="1">
                          <a:solidFill>
                            <a:schemeClr val="tx1"/>
                          </a:solidFill>
                          <a:latin typeface="+mn-lt"/>
                          <a:ea typeface="+mn-ea"/>
                          <a:cs typeface="+mn-cs"/>
                        </a:rPr>
                        <a:t>projet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si</a:t>
                      </a:r>
                      <a:r>
                        <a:rPr lang="en-US" sz="1200" b="0" i="0" u="none" strike="noStrike" kern="1200" baseline="0" dirty="0">
                          <a:solidFill>
                            <a:schemeClr val="tx1"/>
                          </a:solidFill>
                          <a:latin typeface="+mn-lt"/>
                          <a:ea typeface="+mn-ea"/>
                          <a:cs typeface="+mn-cs"/>
                        </a:rPr>
                        <a:t> par </a:t>
                      </a:r>
                      <a:r>
                        <a:rPr lang="en-US" sz="1200" b="0" i="0" u="none" strike="noStrike" kern="1200" baseline="0" dirty="0" err="1">
                          <a:solidFill>
                            <a:schemeClr val="tx1"/>
                          </a:solidFill>
                          <a:latin typeface="+mn-lt"/>
                          <a:ea typeface="+mn-ea"/>
                          <a:cs typeface="+mn-cs"/>
                        </a:rPr>
                        <a:t>exemple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chaque</a:t>
                      </a:r>
                      <a:r>
                        <a:rPr lang="en-US" sz="1200" b="0" i="0" u="none" strike="noStrike" kern="1200" baseline="0" dirty="0">
                          <a:solidFill>
                            <a:schemeClr val="tx1"/>
                          </a:solidFill>
                          <a:latin typeface="+mn-lt"/>
                          <a:ea typeface="+mn-ea"/>
                          <a:cs typeface="+mn-cs"/>
                        </a:rPr>
                        <a:t> pays propose 300,000, </a:t>
                      </a:r>
                      <a:r>
                        <a:rPr lang="en-US" sz="1200" b="0" i="0" u="none" strike="noStrike" kern="1200" baseline="0" dirty="0" err="1">
                          <a:solidFill>
                            <a:schemeClr val="tx1"/>
                          </a:solidFill>
                          <a:latin typeface="+mn-lt"/>
                          <a:ea typeface="+mn-ea"/>
                          <a:cs typeface="+mn-cs"/>
                        </a:rPr>
                        <a:t>alors</a:t>
                      </a:r>
                      <a:r>
                        <a:rPr lang="en-US" sz="1200" b="0" i="0" u="none" strike="noStrike" kern="1200" baseline="0" dirty="0">
                          <a:solidFill>
                            <a:schemeClr val="tx1"/>
                          </a:solidFill>
                          <a:latin typeface="+mn-lt"/>
                          <a:ea typeface="+mn-ea"/>
                          <a:cs typeface="+mn-cs"/>
                        </a:rPr>
                        <a:t> on aura au total 1,5 million pour le budget du </a:t>
                      </a:r>
                      <a:r>
                        <a:rPr lang="en-US" sz="1200" b="0" i="0" u="none" strike="noStrike" kern="1200" baseline="0" dirty="0" err="1">
                          <a:solidFill>
                            <a:schemeClr val="tx1"/>
                          </a:solidFill>
                          <a:latin typeface="+mn-lt"/>
                          <a:ea typeface="+mn-ea"/>
                          <a:cs typeface="+mn-cs"/>
                        </a:rPr>
                        <a:t>projet</a:t>
                      </a:r>
                      <a:r>
                        <a:rPr lang="en-US" sz="1200" b="0" i="0" u="none" strike="noStrike" kern="1200" baseline="0" dirty="0">
                          <a:solidFill>
                            <a:schemeClr val="tx1"/>
                          </a:solidFill>
                          <a:latin typeface="+mn-lt"/>
                          <a:ea typeface="+mn-ea"/>
                          <a:cs typeface="+mn-cs"/>
                        </a:rPr>
                        <a:t>);</a:t>
                      </a:r>
                    </a:p>
                    <a:p>
                      <a:pPr marL="400050" indent="-285750">
                        <a:lnSpc>
                          <a:spcPct val="100000"/>
                        </a:lnSpc>
                        <a:buFont typeface="Wingdings" panose="05000000000000000000" pitchFamily="2" charset="2"/>
                        <a:buChar char="ü"/>
                      </a:pPr>
                      <a:r>
                        <a:rPr lang="en-US" sz="1200" b="0" i="0" u="none" strike="noStrike" kern="1200" baseline="0" dirty="0">
                          <a:solidFill>
                            <a:schemeClr val="tx1"/>
                          </a:solidFill>
                          <a:latin typeface="+mn-lt"/>
                          <a:ea typeface="+mn-ea"/>
                          <a:cs typeface="+mn-cs"/>
                        </a:rPr>
                        <a:t>L’AND </a:t>
                      </a:r>
                      <a:r>
                        <a:rPr lang="en-US" sz="1200" b="0" i="0" u="none" strike="noStrike" kern="1200" baseline="0" dirty="0" err="1">
                          <a:solidFill>
                            <a:schemeClr val="tx1"/>
                          </a:solidFill>
                          <a:latin typeface="+mn-lt"/>
                          <a:ea typeface="+mn-ea"/>
                          <a:cs typeface="+mn-cs"/>
                        </a:rPr>
                        <a:t>ayant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soumis</a:t>
                      </a:r>
                      <a:r>
                        <a:rPr lang="en-US" sz="1200" b="0" i="0" u="none" strike="noStrike" kern="1200" baseline="0" dirty="0">
                          <a:solidFill>
                            <a:schemeClr val="tx1"/>
                          </a:solidFill>
                          <a:latin typeface="+mn-lt"/>
                          <a:ea typeface="+mn-ea"/>
                          <a:cs typeface="+mn-cs"/>
                        </a:rPr>
                        <a:t> la proposition au FVC </a:t>
                      </a:r>
                      <a:r>
                        <a:rPr lang="en-US" sz="1200" b="0" i="0" u="none" strike="noStrike" kern="1200" baseline="0" dirty="0" err="1">
                          <a:solidFill>
                            <a:schemeClr val="tx1"/>
                          </a:solidFill>
                          <a:latin typeface="+mn-lt"/>
                          <a:ea typeface="+mn-ea"/>
                          <a:cs typeface="+mn-cs"/>
                        </a:rPr>
                        <a:t>doit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servir</a:t>
                      </a:r>
                      <a:r>
                        <a:rPr lang="en-US" sz="1200" b="0" i="0" u="none" strike="noStrike" kern="1200" baseline="0" dirty="0">
                          <a:solidFill>
                            <a:schemeClr val="tx1"/>
                          </a:solidFill>
                          <a:latin typeface="+mn-lt"/>
                          <a:ea typeface="+mn-ea"/>
                          <a:cs typeface="+mn-cs"/>
                        </a:rPr>
                        <a:t> de principal </a:t>
                      </a:r>
                      <a:r>
                        <a:rPr lang="en-US" sz="1200" b="0" i="0" u="none" strike="noStrike" kern="1200" baseline="0" dirty="0" err="1">
                          <a:solidFill>
                            <a:schemeClr val="tx1"/>
                          </a:solidFill>
                          <a:latin typeface="+mn-lt"/>
                          <a:ea typeface="+mn-ea"/>
                          <a:cs typeface="+mn-cs"/>
                        </a:rPr>
                        <a:t>répondant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tandis</a:t>
                      </a:r>
                      <a:r>
                        <a:rPr lang="en-US" sz="1200" b="0" i="0" u="none" strike="noStrike" kern="1200" baseline="0" dirty="0">
                          <a:solidFill>
                            <a:schemeClr val="tx1"/>
                          </a:solidFill>
                          <a:latin typeface="+mn-lt"/>
                          <a:ea typeface="+mn-ea"/>
                          <a:cs typeface="+mn-cs"/>
                        </a:rPr>
                        <a:t> que les </a:t>
                      </a:r>
                      <a:r>
                        <a:rPr lang="en-US" sz="1200" b="0" i="0" u="none" strike="noStrike" kern="1200" baseline="0" dirty="0" err="1">
                          <a:solidFill>
                            <a:schemeClr val="tx1"/>
                          </a:solidFill>
                          <a:latin typeface="+mn-lt"/>
                          <a:ea typeface="+mn-ea"/>
                          <a:cs typeface="+mn-cs"/>
                        </a:rPr>
                        <a:t>autres</a:t>
                      </a:r>
                      <a:r>
                        <a:rPr lang="en-US" sz="1200" b="0" i="0" u="none" strike="noStrike" kern="1200" baseline="0" dirty="0">
                          <a:solidFill>
                            <a:schemeClr val="tx1"/>
                          </a:solidFill>
                          <a:latin typeface="+mn-lt"/>
                          <a:ea typeface="+mn-ea"/>
                          <a:cs typeface="+mn-cs"/>
                        </a:rPr>
                        <a:t> ANDs </a:t>
                      </a:r>
                      <a:r>
                        <a:rPr lang="en-US" sz="1200" b="0" i="0" u="none" strike="noStrike" kern="1200" baseline="0" dirty="0" err="1">
                          <a:solidFill>
                            <a:schemeClr val="tx1"/>
                          </a:solidFill>
                          <a:latin typeface="+mn-lt"/>
                          <a:ea typeface="+mn-ea"/>
                          <a:cs typeface="+mn-cs"/>
                        </a:rPr>
                        <a:t>sont</a:t>
                      </a:r>
                      <a:r>
                        <a:rPr lang="en-US" sz="1200" b="0" i="0" u="none" strike="noStrike" kern="1200" baseline="0" dirty="0">
                          <a:solidFill>
                            <a:schemeClr val="tx1"/>
                          </a:solidFill>
                          <a:latin typeface="+mn-lt"/>
                          <a:ea typeface="+mn-ea"/>
                          <a:cs typeface="+mn-cs"/>
                        </a:rPr>
                        <a:t> tenues de </a:t>
                      </a:r>
                      <a:r>
                        <a:rPr lang="en-US" sz="1200" b="0" i="0" u="none" strike="noStrike" kern="1200" baseline="0" dirty="0" err="1">
                          <a:solidFill>
                            <a:schemeClr val="tx1"/>
                          </a:solidFill>
                          <a:latin typeface="+mn-lt"/>
                          <a:ea typeface="+mn-ea"/>
                          <a:cs typeface="+mn-cs"/>
                        </a:rPr>
                        <a:t>fournir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lettre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d’appui</a:t>
                      </a:r>
                      <a:r>
                        <a:rPr lang="en-US" sz="1200" b="0" i="0" u="none" strike="noStrike" kern="1200" baseline="0" dirty="0">
                          <a:solidFill>
                            <a:schemeClr val="tx1"/>
                          </a:solidFill>
                          <a:latin typeface="+mn-lt"/>
                          <a:ea typeface="+mn-ea"/>
                          <a:cs typeface="+mn-cs"/>
                        </a:rPr>
                        <a:t> financier au FVC;</a:t>
                      </a:r>
                    </a:p>
                    <a:p>
                      <a:pPr marL="400050" indent="-285750">
                        <a:lnSpc>
                          <a:spcPct val="100000"/>
                        </a:lnSpc>
                        <a:buFont typeface="Wingdings" panose="05000000000000000000" pitchFamily="2" charset="2"/>
                        <a:buChar char="ü"/>
                      </a:pPr>
                      <a:r>
                        <a:rPr lang="en-US" sz="1200" b="0" i="0" u="none" strike="noStrike" kern="1200" baseline="0" dirty="0">
                          <a:solidFill>
                            <a:schemeClr val="tx1"/>
                          </a:solidFill>
                          <a:latin typeface="+mn-lt"/>
                          <a:ea typeface="+mn-ea"/>
                          <a:cs typeface="+mn-cs"/>
                        </a:rPr>
                        <a:t>Le </a:t>
                      </a:r>
                      <a:r>
                        <a:rPr lang="en-US" sz="1200" b="0" i="0" u="none" strike="noStrike" kern="1200" baseline="0" dirty="0" err="1">
                          <a:solidFill>
                            <a:schemeClr val="tx1"/>
                          </a:solidFill>
                          <a:latin typeface="+mn-lt"/>
                          <a:ea typeface="+mn-ea"/>
                          <a:cs typeface="+mn-cs"/>
                        </a:rPr>
                        <a:t>partenaire</a:t>
                      </a:r>
                      <a:r>
                        <a:rPr lang="en-US" sz="1200" b="0" i="0" u="none" strike="noStrike" kern="1200" baseline="0" dirty="0">
                          <a:solidFill>
                            <a:schemeClr val="tx1"/>
                          </a:solidFill>
                          <a:latin typeface="+mn-lt"/>
                          <a:ea typeface="+mn-ea"/>
                          <a:cs typeface="+mn-cs"/>
                        </a:rPr>
                        <a:t> de mise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oeuvre </a:t>
                      </a:r>
                      <a:r>
                        <a:rPr lang="en-US" sz="1200" b="0" i="0" u="none" strike="noStrike" kern="1200" baseline="0" dirty="0" err="1">
                          <a:solidFill>
                            <a:schemeClr val="tx1"/>
                          </a:solidFill>
                          <a:latin typeface="+mn-lt"/>
                          <a:ea typeface="+mn-ea"/>
                          <a:cs typeface="+mn-cs"/>
                        </a:rPr>
                        <a:t>doit</a:t>
                      </a:r>
                      <a:r>
                        <a:rPr lang="en-US" sz="1200" b="0" i="0" u="none" strike="noStrike" kern="1200" baseline="0" dirty="0">
                          <a:solidFill>
                            <a:schemeClr val="tx1"/>
                          </a:solidFill>
                          <a:latin typeface="+mn-lt"/>
                          <a:ea typeface="+mn-ea"/>
                          <a:cs typeface="+mn-cs"/>
                        </a:rPr>
                        <a:t> aider à </a:t>
                      </a:r>
                      <a:r>
                        <a:rPr lang="en-US" sz="1200" b="0" i="0" u="none" strike="noStrike" kern="1200" baseline="0" dirty="0" err="1">
                          <a:solidFill>
                            <a:schemeClr val="tx1"/>
                          </a:solidFill>
                          <a:latin typeface="+mn-lt"/>
                          <a:ea typeface="+mn-ea"/>
                          <a:cs typeface="+mn-cs"/>
                        </a:rPr>
                        <a:t>coordonner</a:t>
                      </a:r>
                      <a:r>
                        <a:rPr lang="en-US" sz="1200" b="0" i="0" u="none" strike="noStrike" kern="1200" baseline="0" dirty="0">
                          <a:solidFill>
                            <a:schemeClr val="tx1"/>
                          </a:solidFill>
                          <a:latin typeface="+mn-lt"/>
                          <a:ea typeface="+mn-ea"/>
                          <a:cs typeface="+mn-cs"/>
                        </a:rPr>
                        <a:t> les </a:t>
                      </a:r>
                      <a:r>
                        <a:rPr lang="en-US" sz="1200" b="0" i="0" u="none" strike="noStrike" kern="1200" baseline="0" dirty="0" err="1">
                          <a:solidFill>
                            <a:schemeClr val="tx1"/>
                          </a:solidFill>
                          <a:latin typeface="+mn-lt"/>
                          <a:ea typeface="+mn-ea"/>
                          <a:cs typeface="+mn-cs"/>
                        </a:rPr>
                        <a:t>activités</a:t>
                      </a:r>
                      <a:r>
                        <a:rPr lang="en-US" sz="1200" b="0" i="0" u="none" strike="noStrike" kern="1200" baseline="0" dirty="0">
                          <a:solidFill>
                            <a:schemeClr val="tx1"/>
                          </a:solidFill>
                          <a:latin typeface="+mn-lt"/>
                          <a:ea typeface="+mn-ea"/>
                          <a:cs typeface="+mn-cs"/>
                        </a:rPr>
                        <a:t> avec </a:t>
                      </a:r>
                      <a:r>
                        <a:rPr lang="en-US" sz="1200" b="0" i="0" u="none" strike="noStrike" kern="1200" baseline="0" dirty="0" err="1">
                          <a:solidFill>
                            <a:schemeClr val="tx1"/>
                          </a:solidFill>
                          <a:latin typeface="+mn-lt"/>
                          <a:ea typeface="+mn-ea"/>
                          <a:cs typeface="+mn-cs"/>
                        </a:rPr>
                        <a:t>l’AND</a:t>
                      </a:r>
                      <a:r>
                        <a:rPr lang="en-US" sz="1200" b="0" i="0" u="none" strike="noStrike" kern="1200" baseline="0" dirty="0">
                          <a:solidFill>
                            <a:schemeClr val="tx1"/>
                          </a:solidFill>
                          <a:latin typeface="+mn-lt"/>
                          <a:ea typeface="+mn-ea"/>
                          <a:cs typeface="+mn-cs"/>
                        </a:rPr>
                        <a:t> qui </a:t>
                      </a:r>
                      <a:r>
                        <a:rPr lang="en-US" sz="1200" b="0" i="0" u="none" strike="noStrike" kern="1200" baseline="0" dirty="0" err="1">
                          <a:solidFill>
                            <a:schemeClr val="tx1"/>
                          </a:solidFill>
                          <a:latin typeface="+mn-lt"/>
                          <a:ea typeface="+mn-ea"/>
                          <a:cs typeface="+mn-cs"/>
                        </a:rPr>
                        <a:t>sert</a:t>
                      </a:r>
                      <a:r>
                        <a:rPr lang="en-US" sz="1200" b="0" i="0" u="none" strike="noStrike" kern="1200" baseline="0" dirty="0">
                          <a:solidFill>
                            <a:schemeClr val="tx1"/>
                          </a:solidFill>
                          <a:latin typeface="+mn-lt"/>
                          <a:ea typeface="+mn-ea"/>
                          <a:cs typeface="+mn-cs"/>
                        </a:rPr>
                        <a:t> de principal </a:t>
                      </a:r>
                      <a:r>
                        <a:rPr lang="en-US" sz="1200" b="0" i="0" u="none" strike="noStrike" kern="1200" baseline="0" dirty="0" err="1">
                          <a:solidFill>
                            <a:schemeClr val="tx1"/>
                          </a:solidFill>
                          <a:latin typeface="+mn-lt"/>
                          <a:ea typeface="+mn-ea"/>
                          <a:cs typeface="+mn-cs"/>
                        </a:rPr>
                        <a:t>répondant</a:t>
                      </a:r>
                      <a:r>
                        <a:rPr lang="en-US" sz="1200" b="0" i="0" u="none" strike="noStrike" kern="1200" baseline="0" dirty="0">
                          <a:solidFill>
                            <a:schemeClr val="tx1"/>
                          </a:solidFill>
                          <a:latin typeface="+mn-lt"/>
                          <a:ea typeface="+mn-ea"/>
                          <a:cs typeface="+mn-cs"/>
                        </a:rPr>
                        <a:t> et les </a:t>
                      </a:r>
                      <a:r>
                        <a:rPr lang="en-US" sz="1200" b="0" i="0" u="none" strike="noStrike" kern="1200" baseline="0" dirty="0" err="1">
                          <a:solidFill>
                            <a:schemeClr val="tx1"/>
                          </a:solidFill>
                          <a:latin typeface="+mn-lt"/>
                          <a:ea typeface="+mn-ea"/>
                          <a:cs typeface="+mn-cs"/>
                        </a:rPr>
                        <a:t>autres</a:t>
                      </a:r>
                      <a:r>
                        <a:rPr lang="en-US" sz="1200" b="0" i="0" u="none" strike="noStrike" kern="1200" baseline="0" dirty="0">
                          <a:solidFill>
                            <a:schemeClr val="tx1"/>
                          </a:solidFill>
                          <a:latin typeface="+mn-lt"/>
                          <a:ea typeface="+mn-ea"/>
                          <a:cs typeface="+mn-cs"/>
                        </a:rPr>
                        <a:t> ANDs </a:t>
                      </a:r>
                      <a:r>
                        <a:rPr lang="en-US" sz="1200" b="0" i="0" u="none" strike="noStrike" kern="1200" baseline="0" dirty="0" err="1">
                          <a:solidFill>
                            <a:schemeClr val="tx1"/>
                          </a:solidFill>
                          <a:latin typeface="+mn-lt"/>
                          <a:ea typeface="+mn-ea"/>
                          <a:cs typeface="+mn-cs"/>
                        </a:rPr>
                        <a:t>dès</a:t>
                      </a:r>
                      <a:r>
                        <a:rPr lang="en-US" sz="1200" b="0" i="0" u="none" strike="noStrike" kern="1200" baseline="0" dirty="0">
                          <a:solidFill>
                            <a:schemeClr val="tx1"/>
                          </a:solidFill>
                          <a:latin typeface="+mn-lt"/>
                          <a:ea typeface="+mn-ea"/>
                          <a:cs typeface="+mn-cs"/>
                        </a:rPr>
                        <a:t> la phase de conception de </a:t>
                      </a:r>
                      <a:r>
                        <a:rPr lang="en-US" sz="1200" b="0" i="0" u="none" strike="noStrike" kern="1200" baseline="0" dirty="0" err="1">
                          <a:solidFill>
                            <a:schemeClr val="tx1"/>
                          </a:solidFill>
                          <a:latin typeface="+mn-lt"/>
                          <a:ea typeface="+mn-ea"/>
                          <a:cs typeface="+mn-cs"/>
                        </a:rPr>
                        <a:t>l’idée</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projet</a:t>
                      </a:r>
                      <a:r>
                        <a:rPr lang="en-US" sz="1200" b="0" i="0" u="none" strike="noStrike" kern="1200" baseline="0" dirty="0">
                          <a:solidFill>
                            <a:schemeClr val="tx1"/>
                          </a:solidFill>
                          <a:latin typeface="+mn-lt"/>
                          <a:ea typeface="+mn-ea"/>
                          <a:cs typeface="+mn-cs"/>
                        </a:rPr>
                        <a:t> de Readiness </a:t>
                      </a:r>
                      <a:r>
                        <a:rPr lang="en-US" sz="1200" b="0" i="0" u="none" strike="noStrike" kern="1200" baseline="0" dirty="0" err="1">
                          <a:solidFill>
                            <a:schemeClr val="tx1"/>
                          </a:solidFill>
                          <a:latin typeface="+mn-lt"/>
                          <a:ea typeface="+mn-ea"/>
                          <a:cs typeface="+mn-cs"/>
                        </a:rPr>
                        <a:t>jusqu’au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développement</a:t>
                      </a:r>
                      <a:r>
                        <a:rPr lang="en-US" sz="1200" b="0" i="0" u="none" strike="noStrike" kern="1200" baseline="0" dirty="0">
                          <a:solidFill>
                            <a:schemeClr val="tx1"/>
                          </a:solidFill>
                          <a:latin typeface="+mn-lt"/>
                          <a:ea typeface="+mn-ea"/>
                          <a:cs typeface="+mn-cs"/>
                        </a:rPr>
                        <a:t> de la proposition.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graphicFrame>
        <p:nvGraphicFramePr>
          <p:cNvPr id="5" name="Table 4">
            <a:extLst>
              <a:ext uri="{FF2B5EF4-FFF2-40B4-BE49-F238E27FC236}">
                <a16:creationId xmlns:a16="http://schemas.microsoft.com/office/drawing/2014/main" id="{A5CE4302-75EF-48B6-BD61-EDA7A25B0822}"/>
              </a:ext>
            </a:extLst>
          </p:cNvPr>
          <p:cNvGraphicFramePr>
            <a:graphicFrameLocks noGrp="1"/>
          </p:cNvGraphicFramePr>
          <p:nvPr>
            <p:extLst>
              <p:ext uri="{D42A27DB-BD31-4B8C-83A1-F6EECF244321}">
                <p14:modId xmlns:p14="http://schemas.microsoft.com/office/powerpoint/2010/main" val="978417880"/>
              </p:ext>
            </p:extLst>
          </p:nvPr>
        </p:nvGraphicFramePr>
        <p:xfrm>
          <a:off x="476248" y="3429000"/>
          <a:ext cx="11084375" cy="1371600"/>
        </p:xfrm>
        <a:graphic>
          <a:graphicData uri="http://schemas.openxmlformats.org/drawingml/2006/table">
            <a:tbl>
              <a:tblPr firstRow="1" bandRow="1">
                <a:tableStyleId>{5C22544A-7EE6-4342-B048-85BDC9FD1C3A}</a:tableStyleId>
              </a:tblPr>
              <a:tblGrid>
                <a:gridCol w="2484666">
                  <a:extLst>
                    <a:ext uri="{9D8B030D-6E8A-4147-A177-3AD203B41FA5}">
                      <a16:colId xmlns:a16="http://schemas.microsoft.com/office/drawing/2014/main" val="4279319110"/>
                    </a:ext>
                  </a:extLst>
                </a:gridCol>
                <a:gridCol w="8599709">
                  <a:extLst>
                    <a:ext uri="{9D8B030D-6E8A-4147-A177-3AD203B41FA5}">
                      <a16:colId xmlns:a16="http://schemas.microsoft.com/office/drawing/2014/main" val="133531257"/>
                    </a:ext>
                  </a:extLst>
                </a:gridCol>
              </a:tblGrid>
              <a:tr h="1170890">
                <a:tc>
                  <a:txBody>
                    <a:bodyPr/>
                    <a:lstStyle/>
                    <a:p>
                      <a:pPr marL="0" indent="0" algn="ctr"/>
                      <a:r>
                        <a:rPr lang="en-US" sz="2200" dirty="0" err="1"/>
                        <a:t>Exemples</a:t>
                      </a:r>
                      <a:r>
                        <a:rPr lang="en-US" sz="2200" dirty="0"/>
                        <a:t> </a:t>
                      </a:r>
                      <a:r>
                        <a:rPr lang="en-US" sz="2200" dirty="0" err="1"/>
                        <a:t>d’activités</a:t>
                      </a:r>
                      <a:endParaRPr lang="en-US" sz="2200" dirty="0"/>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56F84"/>
                    </a:solidFill>
                  </a:tcPr>
                </a:tc>
                <a:tc>
                  <a:txBody>
                    <a:bodyPr/>
                    <a:lstStyle/>
                    <a:p>
                      <a:pPr marL="400050" indent="-285750" algn="l" defTabSz="914400" rtl="0" eaLnBrk="1" latinLnBrk="0" hangingPunct="1">
                        <a:lnSpc>
                          <a:spcPct val="100000"/>
                        </a:lnSpc>
                        <a:buFont typeface="Wingdings" panose="05000000000000000000" pitchFamily="2" charset="2"/>
                        <a:buChar char="ü"/>
                      </a:pPr>
                      <a:r>
                        <a:rPr lang="fr-FR" sz="1200" b="0" i="0" u="none" strike="noStrike" kern="1200" baseline="0" dirty="0">
                          <a:solidFill>
                            <a:schemeClr val="tx1"/>
                          </a:solidFill>
                          <a:latin typeface="+mn-lt"/>
                          <a:ea typeface="+mn-ea"/>
                          <a:cs typeface="+mn-cs"/>
                        </a:rPr>
                        <a:t>E</a:t>
                      </a:r>
                      <a:r>
                        <a:rPr lang="en-US" sz="1200" b="0" i="0" u="none" strike="noStrike" kern="1200" baseline="0" dirty="0" err="1">
                          <a:solidFill>
                            <a:schemeClr val="tx1"/>
                          </a:solidFill>
                          <a:latin typeface="+mn-lt"/>
                          <a:ea typeface="+mn-ea"/>
                          <a:cs typeface="+mn-cs"/>
                        </a:rPr>
                        <a:t>ntreprendre</a:t>
                      </a:r>
                      <a:r>
                        <a:rPr lang="en-US" sz="1200" b="0" i="0" u="none" strike="noStrike" kern="1200" baseline="0" dirty="0">
                          <a:solidFill>
                            <a:schemeClr val="tx1"/>
                          </a:solidFill>
                          <a:latin typeface="+mn-lt"/>
                          <a:ea typeface="+mn-ea"/>
                          <a:cs typeface="+mn-cs"/>
                        </a:rPr>
                        <a:t> des consultations et des </a:t>
                      </a:r>
                      <a:r>
                        <a:rPr lang="en-US" sz="1200" b="0" i="0" u="none" strike="noStrike" kern="1200" baseline="0" dirty="0" err="1">
                          <a:solidFill>
                            <a:schemeClr val="tx1"/>
                          </a:solidFill>
                          <a:latin typeface="+mn-lt"/>
                          <a:ea typeface="+mn-ea"/>
                          <a:cs typeface="+mn-cs"/>
                        </a:rPr>
                        <a:t>évaluations</a:t>
                      </a:r>
                      <a:r>
                        <a:rPr lang="en-US" sz="1200" b="0" i="0" u="none" strike="noStrike" kern="1200" baseline="0" dirty="0">
                          <a:solidFill>
                            <a:schemeClr val="tx1"/>
                          </a:solidFill>
                          <a:latin typeface="+mn-lt"/>
                          <a:ea typeface="+mn-ea"/>
                          <a:cs typeface="+mn-cs"/>
                        </a:rPr>
                        <a:t> au </a:t>
                      </a:r>
                      <a:r>
                        <a:rPr lang="en-US" sz="1200" b="0" i="0" u="none" strike="noStrike" kern="1200" baseline="0" dirty="0" err="1">
                          <a:solidFill>
                            <a:schemeClr val="tx1"/>
                          </a:solidFill>
                          <a:latin typeface="+mn-lt"/>
                          <a:ea typeface="+mn-ea"/>
                          <a:cs typeface="+mn-cs"/>
                        </a:rPr>
                        <a:t>niveau</a:t>
                      </a:r>
                      <a:r>
                        <a:rPr lang="en-US" sz="1200" b="0" i="0" u="none" strike="noStrike" kern="1200" baseline="0" dirty="0">
                          <a:solidFill>
                            <a:schemeClr val="tx1"/>
                          </a:solidFill>
                          <a:latin typeface="+mn-lt"/>
                          <a:ea typeface="+mn-ea"/>
                          <a:cs typeface="+mn-cs"/>
                        </a:rPr>
                        <a:t> national et </a:t>
                      </a:r>
                      <a:r>
                        <a:rPr lang="en-US" sz="1200" b="0" i="0" u="none" strike="noStrike" kern="1200" baseline="0" dirty="0" err="1">
                          <a:solidFill>
                            <a:schemeClr val="tx1"/>
                          </a:solidFill>
                          <a:latin typeface="+mn-lt"/>
                          <a:ea typeface="+mn-ea"/>
                          <a:cs typeface="+mn-cs"/>
                        </a:rPr>
                        <a:t>régional</a:t>
                      </a:r>
                      <a:r>
                        <a:rPr lang="en-US" sz="1200" b="0" i="0" u="none" strike="noStrike" kern="1200" baseline="0" dirty="0">
                          <a:solidFill>
                            <a:schemeClr val="tx1"/>
                          </a:solidFill>
                          <a:latin typeface="+mn-lt"/>
                          <a:ea typeface="+mn-ea"/>
                          <a:cs typeface="+mn-cs"/>
                        </a:rPr>
                        <a:t> sur le </a:t>
                      </a:r>
                      <a:r>
                        <a:rPr lang="en-US" sz="1200" b="0" i="0" u="none" strike="noStrike" kern="1200" baseline="0" dirty="0" err="1">
                          <a:solidFill>
                            <a:schemeClr val="tx1"/>
                          </a:solidFill>
                          <a:latin typeface="+mn-lt"/>
                          <a:ea typeface="+mn-ea"/>
                          <a:cs typeface="+mn-cs"/>
                        </a:rPr>
                        <a:t>renforcement</a:t>
                      </a:r>
                      <a:r>
                        <a:rPr lang="en-US" sz="1200" b="0" i="0" u="none" strike="noStrike" kern="1200" baseline="0" dirty="0">
                          <a:solidFill>
                            <a:schemeClr val="tx1"/>
                          </a:solidFill>
                          <a:latin typeface="+mn-lt"/>
                          <a:ea typeface="+mn-ea"/>
                          <a:cs typeface="+mn-cs"/>
                        </a:rPr>
                        <a:t> des aspects </a:t>
                      </a:r>
                      <a:r>
                        <a:rPr lang="en-US" sz="1200" b="0" i="0" u="none" strike="noStrike" kern="1200" baseline="0" dirty="0" err="1">
                          <a:solidFill>
                            <a:schemeClr val="tx1"/>
                          </a:solidFill>
                          <a:latin typeface="+mn-lt"/>
                          <a:ea typeface="+mn-ea"/>
                          <a:cs typeface="+mn-cs"/>
                        </a:rPr>
                        <a:t>liés</a:t>
                      </a:r>
                      <a:r>
                        <a:rPr lang="en-US" sz="1200" b="0" i="0" u="none" strike="noStrike" kern="1200" baseline="0" dirty="0">
                          <a:solidFill>
                            <a:schemeClr val="tx1"/>
                          </a:solidFill>
                          <a:latin typeface="+mn-lt"/>
                          <a:ea typeface="+mn-ea"/>
                          <a:cs typeface="+mn-cs"/>
                        </a:rPr>
                        <a:t> à la santé dans les CDN;</a:t>
                      </a:r>
                    </a:p>
                    <a:p>
                      <a:pPr marL="400050" indent="-285750" algn="l" defTabSz="914400" rtl="0" eaLnBrk="1" latinLnBrk="0" hangingPunct="1">
                        <a:lnSpc>
                          <a:spcPct val="100000"/>
                        </a:lnSpc>
                        <a:buFont typeface="Wingdings" panose="05000000000000000000" pitchFamily="2" charset="2"/>
                        <a:buChar char="ü"/>
                      </a:pPr>
                      <a:r>
                        <a:rPr lang="en-US" sz="1200" b="0" i="0" u="none" strike="noStrike" kern="1200" baseline="0" dirty="0">
                          <a:solidFill>
                            <a:schemeClr val="tx1"/>
                          </a:solidFill>
                          <a:latin typeface="+mn-lt"/>
                          <a:ea typeface="+mn-ea"/>
                          <a:cs typeface="+mn-cs"/>
                        </a:rPr>
                        <a:t>Faire des études de </a:t>
                      </a:r>
                      <a:r>
                        <a:rPr lang="en-US" sz="1200" b="0" i="0" u="none" strike="noStrike" kern="1200" baseline="0" dirty="0" err="1">
                          <a:solidFill>
                            <a:schemeClr val="tx1"/>
                          </a:solidFill>
                          <a:latin typeface="+mn-lt"/>
                          <a:ea typeface="+mn-ea"/>
                          <a:cs typeface="+mn-cs"/>
                        </a:rPr>
                        <a:t>vulnérabilité</a:t>
                      </a:r>
                      <a:r>
                        <a:rPr lang="en-US" sz="1200" b="0" i="0" u="none" strike="noStrike" kern="1200" baseline="0" dirty="0">
                          <a:solidFill>
                            <a:schemeClr val="tx1"/>
                          </a:solidFill>
                          <a:latin typeface="+mn-lt"/>
                          <a:ea typeface="+mn-ea"/>
                          <a:cs typeface="+mn-cs"/>
                        </a:rPr>
                        <a:t> du </a:t>
                      </a:r>
                      <a:r>
                        <a:rPr lang="en-US" sz="1200" b="0" i="0" u="none" strike="noStrike" kern="1200" baseline="0" dirty="0" err="1">
                          <a:solidFill>
                            <a:schemeClr val="tx1"/>
                          </a:solidFill>
                          <a:latin typeface="+mn-lt"/>
                          <a:ea typeface="+mn-ea"/>
                          <a:cs typeface="+mn-cs"/>
                        </a:rPr>
                        <a:t>secteur</a:t>
                      </a:r>
                      <a:r>
                        <a:rPr lang="en-US" sz="1200" b="0" i="0" u="none" strike="noStrike" kern="1200" baseline="0" dirty="0">
                          <a:solidFill>
                            <a:schemeClr val="tx1"/>
                          </a:solidFill>
                          <a:latin typeface="+mn-lt"/>
                          <a:ea typeface="+mn-ea"/>
                          <a:cs typeface="+mn-cs"/>
                        </a:rPr>
                        <a:t> de la santé et identifier les </a:t>
                      </a:r>
                      <a:r>
                        <a:rPr lang="en-US" sz="1200" b="0" i="0" u="none" strike="noStrike" kern="1200" baseline="0" dirty="0" err="1">
                          <a:solidFill>
                            <a:schemeClr val="tx1"/>
                          </a:solidFill>
                          <a:latin typeface="+mn-lt"/>
                          <a:ea typeface="+mn-ea"/>
                          <a:cs typeface="+mn-cs"/>
                        </a:rPr>
                        <a:t>besoins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financement</a:t>
                      </a:r>
                      <a:r>
                        <a:rPr lang="en-US" sz="1200" b="0" i="0" u="none" strike="noStrike" kern="1200" baseline="0" dirty="0">
                          <a:solidFill>
                            <a:schemeClr val="tx1"/>
                          </a:solidFill>
                          <a:latin typeface="+mn-lt"/>
                          <a:ea typeface="+mn-ea"/>
                          <a:cs typeface="+mn-cs"/>
                        </a:rPr>
                        <a:t>;</a:t>
                      </a:r>
                    </a:p>
                    <a:p>
                      <a:pPr marL="400050" indent="-285750" algn="l" defTabSz="914400" rtl="0" eaLnBrk="1" latinLnBrk="0" hangingPunct="1">
                        <a:lnSpc>
                          <a:spcPct val="100000"/>
                        </a:lnSpc>
                        <a:buFont typeface="Wingdings" panose="05000000000000000000" pitchFamily="2" charset="2"/>
                        <a:buChar char="ü"/>
                      </a:pPr>
                      <a:r>
                        <a:rPr lang="en-US" sz="1200" b="0" i="0" u="none" strike="noStrike" kern="1200" baseline="0" dirty="0" err="1">
                          <a:solidFill>
                            <a:schemeClr val="tx1"/>
                          </a:solidFill>
                          <a:latin typeface="+mn-lt"/>
                          <a:ea typeface="+mn-ea"/>
                          <a:cs typeface="+mn-cs"/>
                        </a:rPr>
                        <a:t>Renforcer</a:t>
                      </a:r>
                      <a:r>
                        <a:rPr lang="en-US" sz="1200" b="0" i="0" u="none" strike="noStrike" kern="1200" baseline="0" dirty="0">
                          <a:solidFill>
                            <a:schemeClr val="tx1"/>
                          </a:solidFill>
                          <a:latin typeface="+mn-lt"/>
                          <a:ea typeface="+mn-ea"/>
                          <a:cs typeface="+mn-cs"/>
                        </a:rPr>
                        <a:t> les </a:t>
                      </a:r>
                      <a:r>
                        <a:rPr lang="en-US" sz="1200" b="0" i="0" u="none" strike="noStrike" kern="1200" baseline="0" dirty="0" err="1">
                          <a:solidFill>
                            <a:schemeClr val="tx1"/>
                          </a:solidFill>
                          <a:latin typeface="+mn-lt"/>
                          <a:ea typeface="+mn-ea"/>
                          <a:cs typeface="+mn-cs"/>
                        </a:rPr>
                        <a:t>capacités</a:t>
                      </a:r>
                      <a:r>
                        <a:rPr lang="en-US" sz="1200" b="0" i="0" u="none" strike="noStrike" kern="1200" baseline="0" dirty="0">
                          <a:solidFill>
                            <a:schemeClr val="tx1"/>
                          </a:solidFill>
                          <a:latin typeface="+mn-lt"/>
                          <a:ea typeface="+mn-ea"/>
                          <a:cs typeface="+mn-cs"/>
                        </a:rPr>
                        <a:t> des </a:t>
                      </a:r>
                      <a:r>
                        <a:rPr lang="en-US" sz="1200" b="0" i="0" u="none" strike="noStrike" kern="1200" baseline="0" dirty="0" err="1">
                          <a:solidFill>
                            <a:schemeClr val="tx1"/>
                          </a:solidFill>
                          <a:latin typeface="+mn-lt"/>
                          <a:ea typeface="+mn-ea"/>
                          <a:cs typeface="+mn-cs"/>
                        </a:rPr>
                        <a:t>entités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d’accès</a:t>
                      </a:r>
                      <a:r>
                        <a:rPr lang="en-US" sz="1200" b="0" i="0" u="none" strike="noStrike" kern="1200" baseline="0" dirty="0">
                          <a:solidFill>
                            <a:schemeClr val="tx1"/>
                          </a:solidFill>
                          <a:latin typeface="+mn-lt"/>
                          <a:ea typeface="+mn-ea"/>
                          <a:cs typeface="+mn-cs"/>
                        </a:rPr>
                        <a:t> direct </a:t>
                      </a:r>
                      <a:r>
                        <a:rPr lang="en-US" sz="1200" b="0" i="0" u="none" strike="noStrike" kern="1200" baseline="0" dirty="0" err="1">
                          <a:solidFill>
                            <a:schemeClr val="tx1"/>
                          </a:solidFill>
                          <a:latin typeface="+mn-lt"/>
                          <a:ea typeface="+mn-ea"/>
                          <a:cs typeface="+mn-cs"/>
                        </a:rPr>
                        <a:t>régionales</a:t>
                      </a:r>
                      <a:r>
                        <a:rPr lang="en-US" sz="1200" b="0" i="0" u="none" strike="noStrike" kern="1200" baseline="0" dirty="0">
                          <a:solidFill>
                            <a:schemeClr val="tx1"/>
                          </a:solidFill>
                          <a:latin typeface="+mn-lt"/>
                          <a:ea typeface="+mn-ea"/>
                          <a:cs typeface="+mn-cs"/>
                        </a:rPr>
                        <a:t> qui font la mise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oeuvre des </a:t>
                      </a:r>
                      <a:r>
                        <a:rPr lang="en-US" sz="1200" b="0" i="0" u="none" strike="noStrike" kern="1200" baseline="0" dirty="0" err="1">
                          <a:solidFill>
                            <a:schemeClr val="tx1"/>
                          </a:solidFill>
                          <a:latin typeface="+mn-lt"/>
                          <a:ea typeface="+mn-ea"/>
                          <a:cs typeface="+mn-cs"/>
                        </a:rPr>
                        <a:t>projets</a:t>
                      </a:r>
                      <a:r>
                        <a:rPr lang="en-US" sz="1200" b="0" i="0" u="none" strike="noStrike" kern="1200" baseline="0" dirty="0">
                          <a:solidFill>
                            <a:schemeClr val="tx1"/>
                          </a:solidFill>
                          <a:latin typeface="+mn-lt"/>
                          <a:ea typeface="+mn-ea"/>
                          <a:cs typeface="+mn-cs"/>
                        </a:rPr>
                        <a:t> dans le </a:t>
                      </a:r>
                      <a:r>
                        <a:rPr lang="en-US" sz="1200" b="0" i="0" u="none" strike="noStrike" kern="1200" baseline="0" dirty="0" err="1">
                          <a:solidFill>
                            <a:schemeClr val="tx1"/>
                          </a:solidFill>
                          <a:latin typeface="+mn-lt"/>
                          <a:ea typeface="+mn-ea"/>
                          <a:cs typeface="+mn-cs"/>
                        </a:rPr>
                        <a:t>secteur</a:t>
                      </a:r>
                      <a:r>
                        <a:rPr lang="en-US" sz="1200" b="0" i="0" u="none" strike="noStrike" kern="1200" baseline="0" dirty="0">
                          <a:solidFill>
                            <a:schemeClr val="tx1"/>
                          </a:solidFill>
                          <a:latin typeface="+mn-lt"/>
                          <a:ea typeface="+mn-ea"/>
                          <a:cs typeface="+mn-cs"/>
                        </a:rPr>
                        <a:t> de la santé;</a:t>
                      </a:r>
                    </a:p>
                    <a:p>
                      <a:pPr marL="400050" indent="-285750" algn="l" defTabSz="914400" rtl="0" eaLnBrk="1" latinLnBrk="0" hangingPunct="1">
                        <a:lnSpc>
                          <a:spcPct val="100000"/>
                        </a:lnSpc>
                        <a:buFont typeface="Wingdings" panose="05000000000000000000" pitchFamily="2" charset="2"/>
                        <a:buChar char="ü"/>
                      </a:pPr>
                      <a:r>
                        <a:rPr lang="en-US" sz="1200" b="0" i="0" u="none" strike="noStrike" kern="1200" baseline="0" dirty="0" err="1">
                          <a:solidFill>
                            <a:schemeClr val="tx1"/>
                          </a:solidFill>
                          <a:latin typeface="+mn-lt"/>
                          <a:ea typeface="+mn-ea"/>
                          <a:cs typeface="+mn-cs"/>
                        </a:rPr>
                        <a:t>Développer</a:t>
                      </a:r>
                      <a:r>
                        <a:rPr lang="en-US" sz="1200" b="0" i="0" u="none" strike="noStrike" kern="1200" baseline="0" dirty="0">
                          <a:solidFill>
                            <a:schemeClr val="tx1"/>
                          </a:solidFill>
                          <a:latin typeface="+mn-lt"/>
                          <a:ea typeface="+mn-ea"/>
                          <a:cs typeface="+mn-cs"/>
                        </a:rPr>
                        <a:t> des notes </a:t>
                      </a:r>
                      <a:r>
                        <a:rPr lang="en-US" sz="1200" b="0" i="0" u="none" strike="noStrike" kern="1200" baseline="0" dirty="0" err="1">
                          <a:solidFill>
                            <a:schemeClr val="tx1"/>
                          </a:solidFill>
                          <a:latin typeface="+mn-lt"/>
                          <a:ea typeface="+mn-ea"/>
                          <a:cs typeface="+mn-cs"/>
                        </a:rPr>
                        <a:t>conceptuelles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regionales</a:t>
                      </a:r>
                      <a:r>
                        <a:rPr lang="en-US" sz="1200" b="0" i="0" u="none" strike="noStrike" kern="1200" baseline="0" dirty="0">
                          <a:solidFill>
                            <a:schemeClr val="tx1"/>
                          </a:solidFill>
                          <a:latin typeface="+mn-lt"/>
                          <a:ea typeface="+mn-ea"/>
                          <a:cs typeface="+mn-cs"/>
                        </a:rPr>
                        <a:t> sur le </a:t>
                      </a:r>
                      <a:r>
                        <a:rPr lang="en-US" sz="1200" b="0" i="0" u="none" strike="noStrike" kern="1200" baseline="0" dirty="0" err="1">
                          <a:solidFill>
                            <a:schemeClr val="tx1"/>
                          </a:solidFill>
                          <a:latin typeface="+mn-lt"/>
                          <a:ea typeface="+mn-ea"/>
                          <a:cs typeface="+mn-cs"/>
                        </a:rPr>
                        <a:t>secteur</a:t>
                      </a:r>
                      <a:r>
                        <a:rPr lang="en-US" sz="1200" b="0" i="0" u="none" strike="noStrike" kern="1200" baseline="0" dirty="0">
                          <a:solidFill>
                            <a:schemeClr val="tx1"/>
                          </a:solidFill>
                          <a:latin typeface="+mn-lt"/>
                          <a:ea typeface="+mn-ea"/>
                          <a:cs typeface="+mn-cs"/>
                        </a:rPr>
                        <a:t> de la santé </a:t>
                      </a:r>
                      <a:r>
                        <a:rPr lang="en-US" sz="1200" b="0" i="0" u="none" strike="noStrike" kern="1200" baseline="0" dirty="0" err="1">
                          <a:solidFill>
                            <a:schemeClr val="tx1"/>
                          </a:solidFill>
                          <a:latin typeface="+mn-lt"/>
                          <a:ea typeface="+mn-ea"/>
                          <a:cs typeface="+mn-cs"/>
                        </a:rPr>
                        <a:t>prenant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compte</a:t>
                      </a:r>
                      <a:r>
                        <a:rPr lang="en-US" sz="1200" b="0" i="0" u="none" strike="noStrike" kern="1200" baseline="0" dirty="0">
                          <a:solidFill>
                            <a:schemeClr val="tx1"/>
                          </a:solidFill>
                          <a:latin typeface="+mn-lt"/>
                          <a:ea typeface="+mn-ea"/>
                          <a:cs typeface="+mn-cs"/>
                        </a:rPr>
                        <a:t> les </a:t>
                      </a:r>
                      <a:r>
                        <a:rPr lang="en-US" sz="1200" b="0" i="0" u="none" strike="noStrike" kern="1200" baseline="0" dirty="0" err="1">
                          <a:solidFill>
                            <a:schemeClr val="tx1"/>
                          </a:solidFill>
                          <a:latin typeface="+mn-lt"/>
                          <a:ea typeface="+mn-ea"/>
                          <a:cs typeface="+mn-cs"/>
                        </a:rPr>
                        <a:t>changements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climatiques</a:t>
                      </a:r>
                      <a:r>
                        <a:rPr lang="en-US" sz="1200" b="0" i="0" u="none" strike="noStrike" kern="1200" baseline="0" dirty="0">
                          <a:solidFill>
                            <a:schemeClr val="tx1"/>
                          </a:solidFill>
                          <a:latin typeface="+mn-lt"/>
                          <a:ea typeface="+mn-ea"/>
                          <a:cs typeface="+mn-cs"/>
                        </a:rPr>
                        <a:t> pour </a:t>
                      </a:r>
                      <a:r>
                        <a:rPr lang="en-US" sz="1200" b="0" i="0" u="none" strike="noStrike" kern="1200" baseline="0" dirty="0" err="1">
                          <a:solidFill>
                            <a:schemeClr val="tx1"/>
                          </a:solidFill>
                          <a:latin typeface="+mn-lt"/>
                          <a:ea typeface="+mn-ea"/>
                          <a:cs typeface="+mn-cs"/>
                        </a:rPr>
                        <a:t>soumission</a:t>
                      </a:r>
                      <a:r>
                        <a:rPr lang="en-US" sz="1200" b="0" i="0" u="none" strike="noStrike" kern="1200" baseline="0" dirty="0">
                          <a:solidFill>
                            <a:schemeClr val="tx1"/>
                          </a:solidFill>
                          <a:latin typeface="+mn-lt"/>
                          <a:ea typeface="+mn-ea"/>
                          <a:cs typeface="+mn-cs"/>
                        </a:rPr>
                        <a:t> au FVC </a:t>
                      </a:r>
                      <a:r>
                        <a:rPr lang="en-US" sz="1200" b="0" i="0" u="none" strike="noStrike" kern="1200" baseline="0" dirty="0" err="1">
                          <a:solidFill>
                            <a:schemeClr val="tx1"/>
                          </a:solidFill>
                          <a:latin typeface="+mn-lt"/>
                          <a:ea typeface="+mn-ea"/>
                          <a:cs typeface="+mn-cs"/>
                        </a:rPr>
                        <a:t>ou</a:t>
                      </a:r>
                      <a:r>
                        <a:rPr lang="en-US" sz="1200" b="0" i="0" u="none" strike="noStrike" kern="1200" baseline="0" dirty="0">
                          <a:solidFill>
                            <a:schemeClr val="tx1"/>
                          </a:solidFill>
                          <a:latin typeface="+mn-lt"/>
                          <a:ea typeface="+mn-ea"/>
                          <a:cs typeface="+mn-cs"/>
                        </a:rPr>
                        <a:t> à </a:t>
                      </a:r>
                      <a:r>
                        <a:rPr lang="en-US" sz="1200" b="0" i="0" u="none" strike="noStrike" kern="1200" baseline="0" dirty="0" err="1">
                          <a:solidFill>
                            <a:schemeClr val="tx1"/>
                          </a:solidFill>
                          <a:latin typeface="+mn-lt"/>
                          <a:ea typeface="+mn-ea"/>
                          <a:cs typeface="+mn-cs"/>
                        </a:rPr>
                        <a:t>d’autres</a:t>
                      </a:r>
                      <a:r>
                        <a:rPr lang="en-US" sz="1200" b="0" i="0" u="none" strike="noStrike" kern="1200" baseline="0" dirty="0">
                          <a:solidFill>
                            <a:schemeClr val="tx1"/>
                          </a:solidFill>
                          <a:latin typeface="+mn-lt"/>
                          <a:ea typeface="+mn-ea"/>
                          <a:cs typeface="+mn-cs"/>
                        </a:rPr>
                        <a:t> fonds;</a:t>
                      </a:r>
                    </a:p>
                    <a:p>
                      <a:pPr marL="400050" indent="-285750" algn="l" defTabSz="914400" rtl="0" eaLnBrk="1" latinLnBrk="0" hangingPunct="1">
                        <a:lnSpc>
                          <a:spcPct val="100000"/>
                        </a:lnSpc>
                        <a:buFont typeface="Wingdings" panose="05000000000000000000" pitchFamily="2" charset="2"/>
                        <a:buChar char="ü"/>
                      </a:pPr>
                      <a:r>
                        <a:rPr lang="en-US" sz="1200" b="0" i="0" u="none" strike="noStrike" kern="1200" baseline="0" dirty="0" err="1">
                          <a:solidFill>
                            <a:schemeClr val="tx1"/>
                          </a:solidFill>
                          <a:latin typeface="+mn-lt"/>
                          <a:ea typeface="+mn-ea"/>
                          <a:cs typeface="+mn-cs"/>
                        </a:rPr>
                        <a:t>Développer</a:t>
                      </a:r>
                      <a:r>
                        <a:rPr lang="en-US" sz="1200" b="0" i="0" u="none" strike="noStrike" kern="1200" baseline="0" dirty="0">
                          <a:solidFill>
                            <a:schemeClr val="tx1"/>
                          </a:solidFill>
                          <a:latin typeface="+mn-lt"/>
                          <a:ea typeface="+mn-ea"/>
                          <a:cs typeface="+mn-cs"/>
                        </a:rPr>
                        <a:t> les </a:t>
                      </a:r>
                      <a:r>
                        <a:rPr lang="en-US" sz="1200" b="0" i="0" u="none" strike="noStrike" kern="1200" baseline="0" dirty="0" err="1">
                          <a:solidFill>
                            <a:schemeClr val="tx1"/>
                          </a:solidFill>
                          <a:latin typeface="+mn-lt"/>
                          <a:ea typeface="+mn-ea"/>
                          <a:cs typeface="+mn-cs"/>
                        </a:rPr>
                        <a:t>stratégies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régionales</a:t>
                      </a:r>
                      <a:r>
                        <a:rPr lang="en-US" sz="1200" b="0" i="0" u="none" strike="noStrike" kern="1200" baseline="0" dirty="0">
                          <a:solidFill>
                            <a:schemeClr val="tx1"/>
                          </a:solidFill>
                          <a:latin typeface="+mn-lt"/>
                          <a:ea typeface="+mn-ea"/>
                          <a:cs typeface="+mn-cs"/>
                        </a:rPr>
                        <a:t> de communication sur le </a:t>
                      </a:r>
                      <a:r>
                        <a:rPr lang="en-US" sz="1200" b="0" i="0" u="none" strike="noStrike" kern="1200" baseline="0" dirty="0" err="1">
                          <a:solidFill>
                            <a:schemeClr val="tx1"/>
                          </a:solidFill>
                          <a:latin typeface="+mn-lt"/>
                          <a:ea typeface="+mn-ea"/>
                          <a:cs typeface="+mn-cs"/>
                        </a:rPr>
                        <a:t>secteur</a:t>
                      </a:r>
                      <a:r>
                        <a:rPr lang="en-US" sz="1200" b="0" i="0" u="none" strike="noStrike" kern="1200" baseline="0" dirty="0">
                          <a:solidFill>
                            <a:schemeClr val="tx1"/>
                          </a:solidFill>
                          <a:latin typeface="+mn-lt"/>
                          <a:ea typeface="+mn-ea"/>
                          <a:cs typeface="+mn-cs"/>
                        </a:rPr>
                        <a:t> de la santé.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graphicFrame>
        <p:nvGraphicFramePr>
          <p:cNvPr id="7" name="Table 4">
            <a:extLst>
              <a:ext uri="{FF2B5EF4-FFF2-40B4-BE49-F238E27FC236}">
                <a16:creationId xmlns:a16="http://schemas.microsoft.com/office/drawing/2014/main" id="{44F0E928-7060-4765-A6E9-5165FAA90EB0}"/>
              </a:ext>
            </a:extLst>
          </p:cNvPr>
          <p:cNvGraphicFramePr>
            <a:graphicFrameLocks noGrp="1"/>
          </p:cNvGraphicFramePr>
          <p:nvPr>
            <p:extLst>
              <p:ext uri="{D42A27DB-BD31-4B8C-83A1-F6EECF244321}">
                <p14:modId xmlns:p14="http://schemas.microsoft.com/office/powerpoint/2010/main" val="3185183391"/>
              </p:ext>
            </p:extLst>
          </p:nvPr>
        </p:nvGraphicFramePr>
        <p:xfrm>
          <a:off x="476250" y="5137641"/>
          <a:ext cx="11084373" cy="1170889"/>
        </p:xfrm>
        <a:graphic>
          <a:graphicData uri="http://schemas.openxmlformats.org/drawingml/2006/table">
            <a:tbl>
              <a:tblPr firstRow="1" bandRow="1">
                <a:tableStyleId>{5C22544A-7EE6-4342-B048-85BDC9FD1C3A}</a:tableStyleId>
              </a:tblPr>
              <a:tblGrid>
                <a:gridCol w="2462893">
                  <a:extLst>
                    <a:ext uri="{9D8B030D-6E8A-4147-A177-3AD203B41FA5}">
                      <a16:colId xmlns:a16="http://schemas.microsoft.com/office/drawing/2014/main" val="4279319110"/>
                    </a:ext>
                  </a:extLst>
                </a:gridCol>
                <a:gridCol w="8621480">
                  <a:extLst>
                    <a:ext uri="{9D8B030D-6E8A-4147-A177-3AD203B41FA5}">
                      <a16:colId xmlns:a16="http://schemas.microsoft.com/office/drawing/2014/main" val="133531257"/>
                    </a:ext>
                  </a:extLst>
                </a:gridCol>
              </a:tblGrid>
              <a:tr h="1170889">
                <a:tc>
                  <a:txBody>
                    <a:bodyPr/>
                    <a:lstStyle/>
                    <a:p>
                      <a:pPr marL="0" indent="0" algn="ctr"/>
                      <a:r>
                        <a:rPr lang="en-US" sz="2000" dirty="0"/>
                        <a:t>Dispositions de mise </a:t>
                      </a:r>
                      <a:r>
                        <a:rPr lang="en-US" sz="2000" dirty="0" err="1"/>
                        <a:t>en</a:t>
                      </a:r>
                      <a:r>
                        <a:rPr lang="en-US" sz="2000" dirty="0"/>
                        <a:t> oeuvre </a:t>
                      </a: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108E86"/>
                    </a:solidFill>
                  </a:tcPr>
                </a:tc>
                <a:tc>
                  <a:txBody>
                    <a:bodyPr/>
                    <a:lstStyle/>
                    <a:p>
                      <a:pPr marL="400050" indent="-285750" algn="l" defTabSz="914400" rtl="0" eaLnBrk="1" latinLnBrk="0" hangingPunct="1">
                        <a:lnSpc>
                          <a:spcPct val="100000"/>
                        </a:lnSpc>
                        <a:buFont typeface="Wingdings" panose="05000000000000000000" pitchFamily="2" charset="2"/>
                        <a:buChar char="ü"/>
                      </a:pPr>
                      <a:r>
                        <a:rPr lang="en-US" sz="1200" b="0" i="0" u="none" strike="noStrike" kern="1200" baseline="0" dirty="0">
                          <a:solidFill>
                            <a:schemeClr val="tx1"/>
                          </a:solidFill>
                          <a:latin typeface="+mn-lt"/>
                          <a:ea typeface="+mn-ea"/>
                          <a:cs typeface="+mn-cs"/>
                        </a:rPr>
                        <a:t>Les </a:t>
                      </a:r>
                      <a:r>
                        <a:rPr lang="en-US" sz="1200" b="0" i="0" u="none" strike="noStrike" kern="1200" baseline="0" dirty="0" err="1">
                          <a:solidFill>
                            <a:schemeClr val="tx1"/>
                          </a:solidFill>
                          <a:latin typeface="+mn-lt"/>
                          <a:ea typeface="+mn-ea"/>
                          <a:cs typeface="+mn-cs"/>
                        </a:rPr>
                        <a:t>projets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régionaux</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doivent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tenir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compte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soigneusement</a:t>
                      </a:r>
                      <a:r>
                        <a:rPr lang="en-US" sz="1200" b="0" i="0" u="none" strike="noStrike" kern="1200" baseline="0" dirty="0">
                          <a:solidFill>
                            <a:schemeClr val="tx1"/>
                          </a:solidFill>
                          <a:latin typeface="+mn-lt"/>
                          <a:ea typeface="+mn-ea"/>
                          <a:cs typeface="+mn-cs"/>
                        </a:rPr>
                        <a:t> des dispositions de mise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oeuvre pour les Readiness </a:t>
                      </a:r>
                      <a:r>
                        <a:rPr lang="en-US" sz="1200" b="0" i="0" u="none" strike="noStrike" kern="1200" baseline="0" dirty="0" err="1">
                          <a:solidFill>
                            <a:schemeClr val="tx1"/>
                          </a:solidFill>
                          <a:latin typeface="+mn-lt"/>
                          <a:ea typeface="+mn-ea"/>
                          <a:cs typeface="+mn-cs"/>
                        </a:rPr>
                        <a:t>régionales</a:t>
                      </a:r>
                      <a:r>
                        <a:rPr lang="en-US" sz="1200" b="0" i="0" u="none" strike="noStrike" kern="1200" baseline="0" dirty="0">
                          <a:solidFill>
                            <a:schemeClr val="tx1"/>
                          </a:solidFill>
                          <a:latin typeface="+mn-lt"/>
                          <a:ea typeface="+mn-ea"/>
                          <a:cs typeface="+mn-cs"/>
                        </a:rPr>
                        <a:t> au vu de </a:t>
                      </a:r>
                      <a:r>
                        <a:rPr lang="en-US" sz="1200" b="0" i="0" u="none" strike="noStrike" kern="1200" baseline="0" dirty="0" err="1">
                          <a:solidFill>
                            <a:schemeClr val="tx1"/>
                          </a:solidFill>
                          <a:latin typeface="+mn-lt"/>
                          <a:ea typeface="+mn-ea"/>
                          <a:cs typeface="+mn-cs"/>
                        </a:rPr>
                        <a:t>leur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complexité</a:t>
                      </a:r>
                      <a:r>
                        <a:rPr lang="en-US" sz="1200" b="0" i="0" u="none" strike="noStrike" kern="1200" baseline="0" dirty="0">
                          <a:solidFill>
                            <a:schemeClr val="tx1"/>
                          </a:solidFill>
                          <a:latin typeface="+mn-lt"/>
                          <a:ea typeface="+mn-ea"/>
                          <a:cs typeface="+mn-cs"/>
                        </a:rPr>
                        <a:t>;</a:t>
                      </a:r>
                    </a:p>
                    <a:p>
                      <a:pPr marL="400050" indent="-285750" algn="l" defTabSz="914400" rtl="0" eaLnBrk="1" latinLnBrk="0" hangingPunct="1">
                        <a:lnSpc>
                          <a:spcPct val="100000"/>
                        </a:lnSpc>
                        <a:buFont typeface="Wingdings" panose="05000000000000000000" pitchFamily="2" charset="2"/>
                        <a:buChar char="ü"/>
                      </a:pPr>
                      <a:r>
                        <a:rPr lang="en-US" sz="1200" b="0" i="0" u="none" strike="noStrike" kern="1200" baseline="0" dirty="0" err="1">
                          <a:solidFill>
                            <a:schemeClr val="tx1"/>
                          </a:solidFill>
                          <a:latin typeface="+mn-lt"/>
                          <a:ea typeface="+mn-ea"/>
                          <a:cs typeface="+mn-cs"/>
                        </a:rPr>
                        <a:t>Doit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générer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l’engagements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chaque</a:t>
                      </a:r>
                      <a:r>
                        <a:rPr lang="en-US" sz="1200" b="0" i="0" u="none" strike="noStrike" kern="1200" baseline="0" dirty="0">
                          <a:solidFill>
                            <a:schemeClr val="tx1"/>
                          </a:solidFill>
                          <a:latin typeface="+mn-lt"/>
                          <a:ea typeface="+mn-ea"/>
                          <a:cs typeface="+mn-cs"/>
                        </a:rPr>
                        <a:t> pays et </a:t>
                      </a:r>
                      <a:r>
                        <a:rPr lang="en-US" sz="1200" b="0" i="0" u="none" strike="noStrike" kern="1200" baseline="0" dirty="0" err="1">
                          <a:solidFill>
                            <a:schemeClr val="tx1"/>
                          </a:solidFill>
                          <a:latin typeface="+mn-lt"/>
                          <a:ea typeface="+mn-ea"/>
                          <a:cs typeface="+mn-cs"/>
                        </a:rPr>
                        <a:t>developper</a:t>
                      </a:r>
                      <a:r>
                        <a:rPr lang="en-US" sz="1200" b="0" i="0" u="none" strike="noStrike" kern="1200" baseline="0" dirty="0">
                          <a:solidFill>
                            <a:schemeClr val="tx1"/>
                          </a:solidFill>
                          <a:latin typeface="+mn-lt"/>
                          <a:ea typeface="+mn-ea"/>
                          <a:cs typeface="+mn-cs"/>
                        </a:rPr>
                        <a:t> la structure de </a:t>
                      </a:r>
                      <a:r>
                        <a:rPr lang="en-US" sz="1200" b="0" i="0" u="none" strike="noStrike" kern="1200" baseline="0" dirty="0" err="1">
                          <a:solidFill>
                            <a:schemeClr val="tx1"/>
                          </a:solidFill>
                          <a:latin typeface="+mn-lt"/>
                          <a:ea typeface="+mn-ea"/>
                          <a:cs typeface="+mn-cs"/>
                        </a:rPr>
                        <a:t>projet</a:t>
                      </a:r>
                      <a:r>
                        <a:rPr lang="en-US" sz="1200" b="0" i="0" u="none" strike="noStrike" kern="1200" baseline="0" dirty="0">
                          <a:solidFill>
                            <a:schemeClr val="tx1"/>
                          </a:solidFill>
                          <a:latin typeface="+mn-lt"/>
                          <a:ea typeface="+mn-ea"/>
                          <a:cs typeface="+mn-cs"/>
                        </a:rPr>
                        <a:t> qui </a:t>
                      </a:r>
                      <a:r>
                        <a:rPr lang="en-US" sz="1200" b="0" i="0" u="none" strike="noStrike" kern="1200" baseline="0" dirty="0" err="1">
                          <a:solidFill>
                            <a:schemeClr val="tx1"/>
                          </a:solidFill>
                          <a:latin typeface="+mn-lt"/>
                          <a:ea typeface="+mn-ea"/>
                          <a:cs typeface="+mn-cs"/>
                        </a:rPr>
                        <a:t>conviendrait</a:t>
                      </a:r>
                      <a:r>
                        <a:rPr lang="en-US" sz="1200" b="0" i="0" u="none" strike="noStrike" kern="1200" baseline="0" dirty="0">
                          <a:solidFill>
                            <a:schemeClr val="tx1"/>
                          </a:solidFill>
                          <a:latin typeface="+mn-lt"/>
                          <a:ea typeface="+mn-ea"/>
                          <a:cs typeface="+mn-cs"/>
                        </a:rPr>
                        <a:t> pour la coordination et la mise </a:t>
                      </a:r>
                      <a:r>
                        <a:rPr lang="en-US" sz="1200" b="0" i="0" u="none" strike="noStrike" kern="1200" baseline="0" dirty="0" err="1">
                          <a:solidFill>
                            <a:schemeClr val="tx1"/>
                          </a:solidFill>
                          <a:latin typeface="+mn-lt"/>
                          <a:ea typeface="+mn-ea"/>
                          <a:cs typeface="+mn-cs"/>
                        </a:rPr>
                        <a:t>en</a:t>
                      </a:r>
                      <a:r>
                        <a:rPr lang="en-US" sz="1200" b="0" i="0" u="none" strike="noStrike" kern="1200" baseline="0" dirty="0">
                          <a:solidFill>
                            <a:schemeClr val="tx1"/>
                          </a:solidFill>
                          <a:latin typeface="+mn-lt"/>
                          <a:ea typeface="+mn-ea"/>
                          <a:cs typeface="+mn-cs"/>
                        </a:rPr>
                        <a:t> oeuvre dans </a:t>
                      </a:r>
                      <a:r>
                        <a:rPr lang="en-US" sz="1200" b="0" i="0" u="none" strike="noStrike" kern="1200" baseline="0" dirty="0" err="1">
                          <a:solidFill>
                            <a:schemeClr val="tx1"/>
                          </a:solidFill>
                          <a:latin typeface="+mn-lt"/>
                          <a:ea typeface="+mn-ea"/>
                          <a:cs typeface="+mn-cs"/>
                        </a:rPr>
                        <a:t>tous</a:t>
                      </a:r>
                      <a:r>
                        <a:rPr lang="en-US" sz="1200" b="0" i="0" u="none" strike="noStrike" kern="1200" baseline="0" dirty="0">
                          <a:solidFill>
                            <a:schemeClr val="tx1"/>
                          </a:solidFill>
                          <a:latin typeface="+mn-lt"/>
                          <a:ea typeface="+mn-ea"/>
                          <a:cs typeface="+mn-cs"/>
                        </a:rPr>
                        <a:t> les pays.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spTree>
    <p:extLst>
      <p:ext uri="{BB962C8B-B14F-4D97-AF65-F5344CB8AC3E}">
        <p14:creationId xmlns:p14="http://schemas.microsoft.com/office/powerpoint/2010/main" val="398094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690FB-09AB-470C-BD83-B8EEB6C27C00}"/>
              </a:ext>
            </a:extLst>
          </p:cNvPr>
          <p:cNvSpPr>
            <a:spLocks noGrp="1"/>
          </p:cNvSpPr>
          <p:nvPr>
            <p:ph type="sldNum" sz="quarter" idx="12"/>
          </p:nvPr>
        </p:nvSpPr>
        <p:spPr>
          <a:xfrm>
            <a:off x="8583019" y="6337776"/>
            <a:ext cx="2743200" cy="365125"/>
          </a:xfrm>
        </p:spPr>
        <p:txBody>
          <a:bodyPr/>
          <a:lstStyle/>
          <a:p>
            <a:fld id="{78A18621-ACA7-4736-9D07-17BB1E58DC2F}" type="slidenum">
              <a:rPr lang="en-US" smtClean="0"/>
              <a:t>9</a:t>
            </a:fld>
            <a:endParaRPr lang="en-US" dirty="0"/>
          </a:p>
        </p:txBody>
      </p:sp>
      <p:sp>
        <p:nvSpPr>
          <p:cNvPr id="3" name="Title 2">
            <a:extLst>
              <a:ext uri="{FF2B5EF4-FFF2-40B4-BE49-F238E27FC236}">
                <a16:creationId xmlns:a16="http://schemas.microsoft.com/office/drawing/2014/main" id="{2C47D740-FA04-48E8-AB41-C60D9F670D6E}"/>
              </a:ext>
            </a:extLst>
          </p:cNvPr>
          <p:cNvSpPr>
            <a:spLocks noGrp="1"/>
          </p:cNvSpPr>
          <p:nvPr>
            <p:ph type="title"/>
          </p:nvPr>
        </p:nvSpPr>
        <p:spPr>
          <a:xfrm>
            <a:off x="955038" y="549470"/>
            <a:ext cx="9232075" cy="914400"/>
          </a:xfrm>
        </p:spPr>
        <p:txBody>
          <a:bodyPr>
            <a:normAutofit/>
          </a:bodyPr>
          <a:lstStyle/>
          <a:p>
            <a:r>
              <a:rPr lang="en-US" dirty="0" err="1"/>
              <a:t>ExEmple</a:t>
            </a:r>
            <a:r>
              <a:rPr lang="en-US" dirty="0"/>
              <a:t> de Readiness </a:t>
            </a:r>
            <a:r>
              <a:rPr lang="en-US" dirty="0" err="1"/>
              <a:t>NATIONALe</a:t>
            </a:r>
            <a:br>
              <a:rPr lang="en-US" dirty="0"/>
            </a:br>
            <a:r>
              <a:rPr lang="en-US" sz="1300" dirty="0" err="1"/>
              <a:t>renforcement</a:t>
            </a:r>
            <a:r>
              <a:rPr lang="en-US" sz="1300" dirty="0"/>
              <a:t> de </a:t>
            </a:r>
            <a:r>
              <a:rPr lang="en-US" sz="1300" dirty="0" err="1"/>
              <a:t>capacités</a:t>
            </a:r>
            <a:r>
              <a:rPr lang="en-US" sz="1300" dirty="0"/>
              <a:t> pour </a:t>
            </a:r>
            <a:r>
              <a:rPr lang="en-US" sz="1300" dirty="0" err="1"/>
              <a:t>l’adaptation</a:t>
            </a:r>
            <a:r>
              <a:rPr lang="en-US" sz="1300" dirty="0"/>
              <a:t> aux </a:t>
            </a:r>
            <a:r>
              <a:rPr lang="en-US" sz="1300" dirty="0" err="1"/>
              <a:t>changements</a:t>
            </a:r>
            <a:r>
              <a:rPr lang="en-US" sz="1300" dirty="0"/>
              <a:t> </a:t>
            </a:r>
            <a:r>
              <a:rPr lang="en-US" sz="1300" dirty="0" err="1"/>
              <a:t>climatiques</a:t>
            </a:r>
            <a:r>
              <a:rPr lang="en-US" sz="1300" dirty="0"/>
              <a:t> dans le </a:t>
            </a:r>
            <a:r>
              <a:rPr lang="en-US" sz="1300" dirty="0" err="1"/>
              <a:t>secteur</a:t>
            </a:r>
            <a:r>
              <a:rPr lang="en-US" sz="1300" dirty="0"/>
              <a:t> de </a:t>
            </a:r>
            <a:r>
              <a:rPr lang="en-US" sz="1300" dirty="0" err="1"/>
              <a:t>l’eau</a:t>
            </a:r>
            <a:r>
              <a:rPr lang="en-US" sz="1300" dirty="0"/>
              <a:t>, </a:t>
            </a:r>
            <a:r>
              <a:rPr lang="en-US" sz="1300" dirty="0" err="1"/>
              <a:t>assainissement</a:t>
            </a:r>
            <a:r>
              <a:rPr lang="en-US" sz="1300" dirty="0"/>
              <a:t> et </a:t>
            </a:r>
            <a:r>
              <a:rPr lang="en-US" sz="1300" dirty="0" err="1"/>
              <a:t>hygiène</a:t>
            </a:r>
            <a:r>
              <a:rPr lang="en-US" sz="1300" dirty="0"/>
              <a:t> </a:t>
            </a:r>
          </a:p>
        </p:txBody>
      </p:sp>
      <p:graphicFrame>
        <p:nvGraphicFramePr>
          <p:cNvPr id="5" name="Table 4">
            <a:extLst>
              <a:ext uri="{FF2B5EF4-FFF2-40B4-BE49-F238E27FC236}">
                <a16:creationId xmlns:a16="http://schemas.microsoft.com/office/drawing/2014/main" id="{A5CE4302-75EF-48B6-BD61-EDA7A25B0822}"/>
              </a:ext>
            </a:extLst>
          </p:cNvPr>
          <p:cNvGraphicFramePr>
            <a:graphicFrameLocks noGrp="1"/>
          </p:cNvGraphicFramePr>
          <p:nvPr>
            <p:extLst>
              <p:ext uri="{D42A27DB-BD31-4B8C-83A1-F6EECF244321}">
                <p14:modId xmlns:p14="http://schemas.microsoft.com/office/powerpoint/2010/main" val="3492929862"/>
              </p:ext>
            </p:extLst>
          </p:nvPr>
        </p:nvGraphicFramePr>
        <p:xfrm>
          <a:off x="476248" y="1704975"/>
          <a:ext cx="11084375" cy="3187065"/>
        </p:xfrm>
        <a:graphic>
          <a:graphicData uri="http://schemas.openxmlformats.org/drawingml/2006/table">
            <a:tbl>
              <a:tblPr firstRow="1" bandRow="1">
                <a:tableStyleId>{5C22544A-7EE6-4342-B048-85BDC9FD1C3A}</a:tableStyleId>
              </a:tblPr>
              <a:tblGrid>
                <a:gridCol w="2484666">
                  <a:extLst>
                    <a:ext uri="{9D8B030D-6E8A-4147-A177-3AD203B41FA5}">
                      <a16:colId xmlns:a16="http://schemas.microsoft.com/office/drawing/2014/main" val="4279319110"/>
                    </a:ext>
                  </a:extLst>
                </a:gridCol>
                <a:gridCol w="8599709">
                  <a:extLst>
                    <a:ext uri="{9D8B030D-6E8A-4147-A177-3AD203B41FA5}">
                      <a16:colId xmlns:a16="http://schemas.microsoft.com/office/drawing/2014/main" val="133531257"/>
                    </a:ext>
                  </a:extLst>
                </a:gridCol>
              </a:tblGrid>
              <a:tr h="3187065">
                <a:tc>
                  <a:txBody>
                    <a:bodyPr/>
                    <a:lstStyle/>
                    <a:p>
                      <a:pPr marL="0" indent="0" algn="ctr"/>
                      <a:r>
                        <a:rPr lang="en-US" sz="2200" dirty="0" err="1"/>
                        <a:t>Exemple</a:t>
                      </a:r>
                      <a:r>
                        <a:rPr lang="en-US" sz="2200" dirty="0"/>
                        <a:t> </a:t>
                      </a:r>
                      <a:r>
                        <a:rPr lang="en-US" sz="2200" dirty="0" err="1"/>
                        <a:t>d’Activités</a:t>
                      </a:r>
                      <a:endParaRPr lang="en-US" sz="2200" dirty="0"/>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56F84"/>
                    </a:solidFill>
                  </a:tcPr>
                </a:tc>
                <a:tc>
                  <a:txBody>
                    <a:bodyPr/>
                    <a:lstStyle/>
                    <a:p>
                      <a:pPr marL="114300" indent="0" algn="l" defTabSz="914400" rtl="0" eaLnBrk="1" latinLnBrk="0" hangingPunct="1">
                        <a:lnSpc>
                          <a:spcPct val="100000"/>
                        </a:lnSpc>
                        <a:buFont typeface="Wingdings" panose="05000000000000000000" pitchFamily="2" charset="2"/>
                        <a:buNone/>
                      </a:pPr>
                      <a:r>
                        <a:rPr lang="en-US" sz="1500" b="0" i="0" u="none" strike="noStrike" kern="1200" baseline="0" dirty="0">
                          <a:solidFill>
                            <a:schemeClr val="tx1"/>
                          </a:solidFill>
                          <a:latin typeface="+mn-lt"/>
                          <a:ea typeface="+mn-ea"/>
                          <a:cs typeface="+mn-cs"/>
                        </a:rPr>
                        <a:t>Les </a:t>
                      </a:r>
                      <a:r>
                        <a:rPr lang="en-US" sz="1500" b="0" i="0" u="none" strike="noStrike" kern="1200" baseline="0" dirty="0" err="1">
                          <a:solidFill>
                            <a:schemeClr val="tx1"/>
                          </a:solidFill>
                          <a:latin typeface="+mn-lt"/>
                          <a:ea typeface="+mn-ea"/>
                          <a:cs typeface="+mn-cs"/>
                        </a:rPr>
                        <a:t>activités</a:t>
                      </a:r>
                      <a:r>
                        <a:rPr lang="en-US" sz="1500" b="0" i="0" u="none" strike="noStrike" kern="1200" baseline="0" dirty="0">
                          <a:solidFill>
                            <a:schemeClr val="tx1"/>
                          </a:solidFill>
                          <a:latin typeface="+mn-lt"/>
                          <a:ea typeface="+mn-ea"/>
                          <a:cs typeface="+mn-cs"/>
                        </a:rPr>
                        <a:t> dans le cadre de </a:t>
                      </a:r>
                      <a:r>
                        <a:rPr lang="en-US" sz="1500" b="0" i="0" u="none" strike="noStrike" kern="1200" baseline="0" dirty="0" err="1">
                          <a:solidFill>
                            <a:schemeClr val="tx1"/>
                          </a:solidFill>
                          <a:latin typeface="+mn-lt"/>
                          <a:ea typeface="+mn-ea"/>
                          <a:cs typeface="+mn-cs"/>
                        </a:rPr>
                        <a:t>cette</a:t>
                      </a:r>
                      <a:r>
                        <a:rPr lang="en-US" sz="1500" b="0" i="0" u="none" strike="noStrike" kern="1200" baseline="0" dirty="0">
                          <a:solidFill>
                            <a:schemeClr val="tx1"/>
                          </a:solidFill>
                          <a:latin typeface="+mn-lt"/>
                          <a:ea typeface="+mn-ea"/>
                          <a:cs typeface="+mn-cs"/>
                        </a:rPr>
                        <a:t> proposition  </a:t>
                      </a:r>
                      <a:r>
                        <a:rPr lang="en-US" sz="1500" b="0" i="0" u="none" strike="noStrike" kern="1200" baseline="0" dirty="0" err="1">
                          <a:solidFill>
                            <a:schemeClr val="tx1"/>
                          </a:solidFill>
                          <a:latin typeface="+mn-lt"/>
                          <a:ea typeface="+mn-ea"/>
                          <a:cs typeface="+mn-cs"/>
                        </a:rPr>
                        <a:t>concernent</a:t>
                      </a:r>
                      <a:r>
                        <a:rPr lang="en-US" sz="1500" b="0" i="0" u="none" strike="noStrike" kern="1200" baseline="0" dirty="0">
                          <a:solidFill>
                            <a:schemeClr val="tx1"/>
                          </a:solidFill>
                          <a:latin typeface="+mn-lt"/>
                          <a:ea typeface="+mn-ea"/>
                          <a:cs typeface="+mn-cs"/>
                        </a:rPr>
                        <a:t> le </a:t>
                      </a:r>
                      <a:r>
                        <a:rPr lang="en-US" sz="1500" b="0" i="0" u="none" strike="noStrike" kern="1200" baseline="0" dirty="0" err="1">
                          <a:solidFill>
                            <a:schemeClr val="tx1"/>
                          </a:solidFill>
                          <a:latin typeface="+mn-lt"/>
                          <a:ea typeface="+mn-ea"/>
                          <a:cs typeface="+mn-cs"/>
                        </a:rPr>
                        <a:t>processus</a:t>
                      </a:r>
                      <a:r>
                        <a:rPr lang="en-US" sz="1500" b="0" i="0" u="none" strike="noStrike" kern="1200" baseline="0" dirty="0">
                          <a:solidFill>
                            <a:schemeClr val="tx1"/>
                          </a:solidFill>
                          <a:latin typeface="+mn-lt"/>
                          <a:ea typeface="+mn-ea"/>
                          <a:cs typeface="+mn-cs"/>
                        </a:rPr>
                        <a:t> PNA: </a:t>
                      </a:r>
                    </a:p>
                    <a:p>
                      <a:pPr marL="114300" indent="0" algn="l" defTabSz="914400" rtl="0" eaLnBrk="1" latinLnBrk="0" hangingPunct="1">
                        <a:lnSpc>
                          <a:spcPct val="100000"/>
                        </a:lnSpc>
                        <a:buFont typeface="Wingdings" panose="05000000000000000000" pitchFamily="2" charset="2"/>
                        <a:buNone/>
                      </a:pPr>
                      <a:endParaRPr lang="en-US" sz="1500" b="0" i="0" u="none" strike="noStrike" kern="1200" baseline="0" dirty="0">
                        <a:solidFill>
                          <a:schemeClr val="tx1"/>
                        </a:solidFill>
                        <a:latin typeface="+mn-lt"/>
                        <a:ea typeface="+mn-ea"/>
                        <a:cs typeface="+mn-cs"/>
                      </a:endParaRPr>
                    </a:p>
                    <a:p>
                      <a:pPr marL="400050" indent="-285750" algn="l" defTabSz="914400" rtl="0" eaLnBrk="1" latinLnBrk="0" hangingPunct="1">
                        <a:lnSpc>
                          <a:spcPct val="100000"/>
                        </a:lnSpc>
                        <a:buFont typeface="Wingdings" panose="05000000000000000000" pitchFamily="2" charset="2"/>
                        <a:buChar char="ü"/>
                      </a:pPr>
                      <a:r>
                        <a:rPr lang="en-US" sz="1500" b="0" i="0" u="none" strike="noStrike" kern="1200" baseline="0" dirty="0" err="1">
                          <a:solidFill>
                            <a:schemeClr val="tx1"/>
                          </a:solidFill>
                          <a:latin typeface="+mn-lt"/>
                          <a:ea typeface="+mn-ea"/>
                          <a:cs typeface="+mn-cs"/>
                        </a:rPr>
                        <a:t>Analyser</a:t>
                      </a:r>
                      <a:r>
                        <a:rPr lang="en-US" sz="1500" b="0" i="0" u="none" strike="noStrike" kern="1200" baseline="0" dirty="0">
                          <a:solidFill>
                            <a:schemeClr val="tx1"/>
                          </a:solidFill>
                          <a:latin typeface="+mn-lt"/>
                          <a:ea typeface="+mn-ea"/>
                          <a:cs typeface="+mn-cs"/>
                        </a:rPr>
                        <a:t> les </a:t>
                      </a:r>
                      <a:r>
                        <a:rPr lang="en-US" sz="1500" b="0" i="0" u="none" strike="noStrike" kern="1200" baseline="0" dirty="0" err="1">
                          <a:solidFill>
                            <a:schemeClr val="tx1"/>
                          </a:solidFill>
                          <a:latin typeface="+mn-lt"/>
                          <a:ea typeface="+mn-ea"/>
                          <a:cs typeface="+mn-cs"/>
                        </a:rPr>
                        <a:t>effets</a:t>
                      </a:r>
                      <a:r>
                        <a:rPr lang="en-US" sz="1500" b="0" i="0" u="none" strike="noStrike" kern="1200" baseline="0" dirty="0">
                          <a:solidFill>
                            <a:schemeClr val="tx1"/>
                          </a:solidFill>
                          <a:latin typeface="+mn-lt"/>
                          <a:ea typeface="+mn-ea"/>
                          <a:cs typeface="+mn-cs"/>
                        </a:rPr>
                        <a:t> du </a:t>
                      </a:r>
                      <a:r>
                        <a:rPr lang="en-US" sz="1500" b="0" i="0" u="none" strike="noStrike" kern="1200" baseline="0" dirty="0" err="1">
                          <a:solidFill>
                            <a:schemeClr val="tx1"/>
                          </a:solidFill>
                          <a:latin typeface="+mn-lt"/>
                          <a:ea typeface="+mn-ea"/>
                          <a:cs typeface="+mn-cs"/>
                        </a:rPr>
                        <a:t>changement</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climatique</a:t>
                      </a:r>
                      <a:r>
                        <a:rPr lang="en-US" sz="1500" b="0" i="0" u="none" strike="noStrike" kern="1200" baseline="0" dirty="0">
                          <a:solidFill>
                            <a:schemeClr val="tx1"/>
                          </a:solidFill>
                          <a:latin typeface="+mn-lt"/>
                          <a:ea typeface="+mn-ea"/>
                          <a:cs typeface="+mn-cs"/>
                        </a:rPr>
                        <a:t> sur la </a:t>
                      </a:r>
                      <a:r>
                        <a:rPr lang="en-US" sz="1500" b="0" i="0" u="none" strike="noStrike" kern="1200" baseline="0" dirty="0" err="1">
                          <a:solidFill>
                            <a:schemeClr val="tx1"/>
                          </a:solidFill>
                          <a:latin typeface="+mn-lt"/>
                          <a:ea typeface="+mn-ea"/>
                          <a:cs typeface="+mn-cs"/>
                        </a:rPr>
                        <a:t>disponibilité</a:t>
                      </a:r>
                      <a:r>
                        <a:rPr lang="en-US" sz="1500" b="0" i="0" u="none" strike="noStrike" kern="1200" baseline="0" dirty="0">
                          <a:solidFill>
                            <a:schemeClr val="tx1"/>
                          </a:solidFill>
                          <a:latin typeface="+mn-lt"/>
                          <a:ea typeface="+mn-ea"/>
                          <a:cs typeface="+mn-cs"/>
                        </a:rPr>
                        <a:t> des </a:t>
                      </a:r>
                      <a:r>
                        <a:rPr lang="en-US" sz="1500" b="0" i="0" u="none" strike="noStrike" kern="1200" baseline="0" dirty="0" err="1">
                          <a:solidFill>
                            <a:schemeClr val="tx1"/>
                          </a:solidFill>
                          <a:latin typeface="+mn-lt"/>
                          <a:ea typeface="+mn-ea"/>
                          <a:cs typeface="+mn-cs"/>
                        </a:rPr>
                        <a:t>ressources</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en</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eau</a:t>
                      </a:r>
                      <a:r>
                        <a:rPr lang="en-US" sz="1500" b="0" i="0" u="none" strike="noStrike" kern="1200" baseline="0" dirty="0">
                          <a:solidFill>
                            <a:schemeClr val="tx1"/>
                          </a:solidFill>
                          <a:latin typeface="+mn-lt"/>
                          <a:ea typeface="+mn-ea"/>
                          <a:cs typeface="+mn-cs"/>
                        </a:rPr>
                        <a:t>;</a:t>
                      </a:r>
                    </a:p>
                    <a:p>
                      <a:pPr marL="400050" indent="-285750" algn="l" defTabSz="914400" rtl="0" eaLnBrk="1" latinLnBrk="0" hangingPunct="1">
                        <a:lnSpc>
                          <a:spcPct val="100000"/>
                        </a:lnSpc>
                        <a:buFont typeface="Wingdings" panose="05000000000000000000" pitchFamily="2" charset="2"/>
                        <a:buChar char="ü"/>
                      </a:pPr>
                      <a:r>
                        <a:rPr lang="en-US" sz="1500" b="0" i="0" u="none" strike="noStrike" kern="1200" baseline="0" dirty="0" err="1">
                          <a:solidFill>
                            <a:schemeClr val="tx1"/>
                          </a:solidFill>
                          <a:latin typeface="+mn-lt"/>
                          <a:ea typeface="+mn-ea"/>
                          <a:cs typeface="+mn-cs"/>
                        </a:rPr>
                        <a:t>Analyser</a:t>
                      </a:r>
                      <a:r>
                        <a:rPr lang="en-US" sz="1500" b="0" i="0" u="none" strike="noStrike" kern="1200" baseline="0" dirty="0">
                          <a:solidFill>
                            <a:schemeClr val="tx1"/>
                          </a:solidFill>
                          <a:latin typeface="+mn-lt"/>
                          <a:ea typeface="+mn-ea"/>
                          <a:cs typeface="+mn-cs"/>
                        </a:rPr>
                        <a:t> les impacts de la </a:t>
                      </a:r>
                      <a:r>
                        <a:rPr lang="en-US" sz="1500" b="0" i="0" u="none" strike="noStrike" kern="1200" baseline="0" dirty="0" err="1">
                          <a:solidFill>
                            <a:schemeClr val="tx1"/>
                          </a:solidFill>
                          <a:latin typeface="+mn-lt"/>
                          <a:ea typeface="+mn-ea"/>
                          <a:cs typeface="+mn-cs"/>
                        </a:rPr>
                        <a:t>variabilité</a:t>
                      </a:r>
                      <a:r>
                        <a:rPr lang="en-US" sz="1500" b="0" i="0" u="none" strike="noStrike" kern="1200" baseline="0" dirty="0">
                          <a:solidFill>
                            <a:schemeClr val="tx1"/>
                          </a:solidFill>
                          <a:latin typeface="+mn-lt"/>
                          <a:ea typeface="+mn-ea"/>
                          <a:cs typeface="+mn-cs"/>
                        </a:rPr>
                        <a:t> sur le </a:t>
                      </a:r>
                      <a:r>
                        <a:rPr lang="en-US" sz="1500" b="0" i="0" u="none" strike="noStrike" kern="1200" baseline="0" dirty="0" err="1">
                          <a:solidFill>
                            <a:schemeClr val="tx1"/>
                          </a:solidFill>
                          <a:latin typeface="+mn-lt"/>
                          <a:ea typeface="+mn-ea"/>
                          <a:cs typeface="+mn-cs"/>
                        </a:rPr>
                        <a:t>secteur</a:t>
                      </a:r>
                      <a:r>
                        <a:rPr lang="en-US" sz="1500" b="0" i="0" u="none" strike="noStrike" kern="1200" baseline="0" dirty="0">
                          <a:solidFill>
                            <a:schemeClr val="tx1"/>
                          </a:solidFill>
                          <a:latin typeface="+mn-lt"/>
                          <a:ea typeface="+mn-ea"/>
                          <a:cs typeface="+mn-cs"/>
                        </a:rPr>
                        <a:t> de la santé </a:t>
                      </a:r>
                      <a:r>
                        <a:rPr lang="en-US" sz="1500" b="0" i="0" u="none" strike="noStrike" kern="1200" baseline="0" dirty="0" err="1">
                          <a:solidFill>
                            <a:schemeClr val="tx1"/>
                          </a:solidFill>
                          <a:latin typeface="+mn-lt"/>
                          <a:ea typeface="+mn-ea"/>
                          <a:cs typeface="+mn-cs"/>
                        </a:rPr>
                        <a:t>publique</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principalement</a:t>
                      </a:r>
                      <a:r>
                        <a:rPr lang="en-US" sz="1500" b="0" i="0" u="none" strike="noStrike" kern="1200" baseline="0" dirty="0">
                          <a:solidFill>
                            <a:schemeClr val="tx1"/>
                          </a:solidFill>
                          <a:latin typeface="+mn-lt"/>
                          <a:ea typeface="+mn-ea"/>
                          <a:cs typeface="+mn-cs"/>
                        </a:rPr>
                        <a:t> la </a:t>
                      </a:r>
                      <a:r>
                        <a:rPr lang="en-US" sz="1500" b="0" i="0" u="none" strike="noStrike" kern="1200" baseline="0" dirty="0" err="1">
                          <a:solidFill>
                            <a:schemeClr val="tx1"/>
                          </a:solidFill>
                          <a:latin typeface="+mn-lt"/>
                          <a:ea typeface="+mn-ea"/>
                          <a:cs typeface="+mn-cs"/>
                        </a:rPr>
                        <a:t>survenance</a:t>
                      </a:r>
                      <a:r>
                        <a:rPr lang="en-US" sz="1500" b="0" i="0" u="none" strike="noStrike" kern="1200" baseline="0" dirty="0">
                          <a:solidFill>
                            <a:schemeClr val="tx1"/>
                          </a:solidFill>
                          <a:latin typeface="+mn-lt"/>
                          <a:ea typeface="+mn-ea"/>
                          <a:cs typeface="+mn-cs"/>
                        </a:rPr>
                        <a:t> des maladies et des </a:t>
                      </a:r>
                      <a:r>
                        <a:rPr lang="en-US" sz="1500" b="0" i="0" u="none" strike="noStrike" kern="1200" baseline="0" dirty="0" err="1">
                          <a:solidFill>
                            <a:schemeClr val="tx1"/>
                          </a:solidFill>
                          <a:latin typeface="+mn-lt"/>
                          <a:ea typeface="+mn-ea"/>
                          <a:cs typeface="+mn-cs"/>
                        </a:rPr>
                        <a:t>cas</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d’urgence</a:t>
                      </a:r>
                      <a:r>
                        <a:rPr lang="en-US" sz="1500" b="0" i="0" u="none" strike="noStrike" kern="1200" baseline="0" dirty="0">
                          <a:solidFill>
                            <a:schemeClr val="tx1"/>
                          </a:solidFill>
                          <a:latin typeface="+mn-lt"/>
                          <a:ea typeface="+mn-ea"/>
                          <a:cs typeface="+mn-cs"/>
                        </a:rPr>
                        <a:t> de malnutrition</a:t>
                      </a:r>
                    </a:p>
                    <a:p>
                      <a:pPr marL="400050" indent="-285750" algn="l" defTabSz="914400" rtl="0" eaLnBrk="1" latinLnBrk="0" hangingPunct="1">
                        <a:lnSpc>
                          <a:spcPct val="100000"/>
                        </a:lnSpc>
                        <a:buFont typeface="Wingdings" panose="05000000000000000000" pitchFamily="2" charset="2"/>
                        <a:buChar char="ü"/>
                      </a:pPr>
                      <a:r>
                        <a:rPr lang="en-US" sz="1500" b="0" i="0" u="none" strike="noStrike" kern="1200" baseline="0" dirty="0">
                          <a:solidFill>
                            <a:schemeClr val="tx1"/>
                          </a:solidFill>
                          <a:latin typeface="+mn-lt"/>
                          <a:ea typeface="+mn-ea"/>
                          <a:cs typeface="+mn-cs"/>
                        </a:rPr>
                        <a:t>Identifier les sources </a:t>
                      </a:r>
                      <a:r>
                        <a:rPr lang="en-US" sz="1500" b="0" i="0" u="none" strike="noStrike" kern="1200" baseline="0" dirty="0" err="1">
                          <a:solidFill>
                            <a:schemeClr val="tx1"/>
                          </a:solidFill>
                          <a:latin typeface="+mn-lt"/>
                          <a:ea typeface="+mn-ea"/>
                          <a:cs typeface="+mn-cs"/>
                        </a:rPr>
                        <a:t>d’approvisionnement</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fiables</a:t>
                      </a:r>
                      <a:r>
                        <a:rPr lang="en-US" sz="1500" b="0" i="0" u="none" strike="noStrike" kern="1200" baseline="0" dirty="0">
                          <a:solidFill>
                            <a:schemeClr val="tx1"/>
                          </a:solidFill>
                          <a:latin typeface="+mn-lt"/>
                          <a:ea typeface="+mn-ea"/>
                          <a:cs typeface="+mn-cs"/>
                        </a:rPr>
                        <a:t> et durables </a:t>
                      </a:r>
                      <a:r>
                        <a:rPr lang="en-US" sz="1500" b="0" i="0" u="none" strike="noStrike" kern="1200" baseline="0" dirty="0" err="1">
                          <a:solidFill>
                            <a:schemeClr val="tx1"/>
                          </a:solidFill>
                          <a:latin typeface="+mn-lt"/>
                          <a:ea typeface="+mn-ea"/>
                          <a:cs typeface="+mn-cs"/>
                        </a:rPr>
                        <a:t>en</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eau</a:t>
                      </a:r>
                      <a:r>
                        <a:rPr lang="en-US" sz="1500" b="0" i="0" u="none" strike="noStrike" kern="1200" baseline="0" dirty="0">
                          <a:solidFill>
                            <a:schemeClr val="tx1"/>
                          </a:solidFill>
                          <a:latin typeface="+mn-lt"/>
                          <a:ea typeface="+mn-ea"/>
                          <a:cs typeface="+mn-cs"/>
                        </a:rPr>
                        <a:t>, y </a:t>
                      </a:r>
                      <a:r>
                        <a:rPr lang="en-US" sz="1500" b="0" i="0" u="none" strike="noStrike" kern="1200" baseline="0" dirty="0" err="1">
                          <a:solidFill>
                            <a:schemeClr val="tx1"/>
                          </a:solidFill>
                          <a:latin typeface="+mn-lt"/>
                          <a:ea typeface="+mn-ea"/>
                          <a:cs typeface="+mn-cs"/>
                        </a:rPr>
                        <a:t>compris</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l’évaluation</a:t>
                      </a:r>
                      <a:r>
                        <a:rPr lang="en-US" sz="1500" b="0" i="0" u="none" strike="noStrike" kern="1200" baseline="0" dirty="0">
                          <a:solidFill>
                            <a:schemeClr val="tx1"/>
                          </a:solidFill>
                          <a:latin typeface="+mn-lt"/>
                          <a:ea typeface="+mn-ea"/>
                          <a:cs typeface="+mn-cs"/>
                        </a:rPr>
                        <a:t> du </a:t>
                      </a:r>
                      <a:r>
                        <a:rPr lang="en-US" sz="1500" b="0" i="0" u="none" strike="noStrike" kern="1200" baseline="0" dirty="0" err="1">
                          <a:solidFill>
                            <a:schemeClr val="tx1"/>
                          </a:solidFill>
                          <a:latin typeface="+mn-lt"/>
                          <a:ea typeface="+mn-ea"/>
                          <a:cs typeface="+mn-cs"/>
                        </a:rPr>
                        <a:t>potentiel</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d’utilisation</a:t>
                      </a:r>
                      <a:r>
                        <a:rPr lang="en-US" sz="1500" b="0" i="0" u="none" strike="noStrike" kern="1200" baseline="0" dirty="0">
                          <a:solidFill>
                            <a:schemeClr val="tx1"/>
                          </a:solidFill>
                          <a:latin typeface="+mn-lt"/>
                          <a:ea typeface="+mn-ea"/>
                          <a:cs typeface="+mn-cs"/>
                        </a:rPr>
                        <a:t> des nappes </a:t>
                      </a:r>
                      <a:r>
                        <a:rPr lang="en-US" sz="1500" b="0" i="0" u="none" strike="noStrike" kern="1200" baseline="0" dirty="0" err="1">
                          <a:solidFill>
                            <a:schemeClr val="tx1"/>
                          </a:solidFill>
                          <a:latin typeface="+mn-lt"/>
                          <a:ea typeface="+mn-ea"/>
                          <a:cs typeface="+mn-cs"/>
                        </a:rPr>
                        <a:t>aquifères</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profonds</a:t>
                      </a:r>
                      <a:r>
                        <a:rPr lang="en-US" sz="1500" b="0" i="0" u="none" strike="noStrike" kern="1200" baseline="0" dirty="0">
                          <a:solidFill>
                            <a:schemeClr val="tx1"/>
                          </a:solidFill>
                          <a:latin typeface="+mn-lt"/>
                          <a:ea typeface="+mn-ea"/>
                          <a:cs typeface="+mn-cs"/>
                        </a:rPr>
                        <a:t>;</a:t>
                      </a:r>
                    </a:p>
                    <a:p>
                      <a:pPr marL="400050" indent="-285750" algn="l" defTabSz="914400" rtl="0" eaLnBrk="1" latinLnBrk="0" hangingPunct="1">
                        <a:lnSpc>
                          <a:spcPct val="100000"/>
                        </a:lnSpc>
                        <a:buFont typeface="Wingdings" panose="05000000000000000000" pitchFamily="2" charset="2"/>
                        <a:buChar char="ü"/>
                      </a:pPr>
                      <a:r>
                        <a:rPr lang="en-US" sz="1500" b="0" i="0" u="none" strike="noStrike" kern="1200" baseline="0" dirty="0" err="1">
                          <a:solidFill>
                            <a:schemeClr val="tx1"/>
                          </a:solidFill>
                          <a:latin typeface="+mn-lt"/>
                          <a:ea typeface="+mn-ea"/>
                          <a:cs typeface="+mn-cs"/>
                        </a:rPr>
                        <a:t>Evaluer</a:t>
                      </a:r>
                      <a:r>
                        <a:rPr lang="en-US" sz="1500" b="0" i="0" u="none" strike="noStrike" kern="1200" baseline="0" dirty="0">
                          <a:solidFill>
                            <a:schemeClr val="tx1"/>
                          </a:solidFill>
                          <a:latin typeface="+mn-lt"/>
                          <a:ea typeface="+mn-ea"/>
                          <a:cs typeface="+mn-cs"/>
                        </a:rPr>
                        <a:t> les </a:t>
                      </a:r>
                      <a:r>
                        <a:rPr lang="en-US" sz="1500" b="0" i="0" u="none" strike="noStrike" kern="1200" baseline="0" dirty="0" err="1">
                          <a:solidFill>
                            <a:schemeClr val="tx1"/>
                          </a:solidFill>
                          <a:latin typeface="+mn-lt"/>
                          <a:ea typeface="+mn-ea"/>
                          <a:cs typeface="+mn-cs"/>
                        </a:rPr>
                        <a:t>capacités</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actuelles</a:t>
                      </a:r>
                      <a:r>
                        <a:rPr lang="en-US" sz="1500" b="0" i="0" u="none" strike="noStrike" kern="1200" baseline="0" dirty="0">
                          <a:solidFill>
                            <a:schemeClr val="tx1"/>
                          </a:solidFill>
                          <a:latin typeface="+mn-lt"/>
                          <a:ea typeface="+mn-ea"/>
                          <a:cs typeface="+mn-cs"/>
                        </a:rPr>
                        <a:t> de planification et de mise </a:t>
                      </a:r>
                      <a:r>
                        <a:rPr lang="en-US" sz="1500" b="0" i="0" u="none" strike="noStrike" kern="1200" baseline="0" dirty="0" err="1">
                          <a:solidFill>
                            <a:schemeClr val="tx1"/>
                          </a:solidFill>
                          <a:latin typeface="+mn-lt"/>
                          <a:ea typeface="+mn-ea"/>
                          <a:cs typeface="+mn-cs"/>
                        </a:rPr>
                        <a:t>en</a:t>
                      </a:r>
                      <a:r>
                        <a:rPr lang="en-US" sz="1500" b="0" i="0" u="none" strike="noStrike" kern="1200" baseline="0" dirty="0">
                          <a:solidFill>
                            <a:schemeClr val="tx1"/>
                          </a:solidFill>
                          <a:latin typeface="+mn-lt"/>
                          <a:ea typeface="+mn-ea"/>
                          <a:cs typeface="+mn-cs"/>
                        </a:rPr>
                        <a:t> oeuvre des </a:t>
                      </a:r>
                      <a:r>
                        <a:rPr lang="en-US" sz="1500" b="0" i="0" u="none" strike="noStrike" kern="1200" baseline="0" dirty="0" err="1">
                          <a:solidFill>
                            <a:schemeClr val="tx1"/>
                          </a:solidFill>
                          <a:latin typeface="+mn-lt"/>
                          <a:ea typeface="+mn-ea"/>
                          <a:cs typeface="+mn-cs"/>
                        </a:rPr>
                        <a:t>activités</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d’adaptation</a:t>
                      </a:r>
                      <a:r>
                        <a:rPr lang="en-US" sz="1500" b="0" i="0" u="none" strike="noStrike" kern="1200" baseline="0" dirty="0">
                          <a:solidFill>
                            <a:schemeClr val="tx1"/>
                          </a:solidFill>
                          <a:latin typeface="+mn-lt"/>
                          <a:ea typeface="+mn-ea"/>
                          <a:cs typeface="+mn-cs"/>
                        </a:rPr>
                        <a:t> aux </a:t>
                      </a:r>
                      <a:r>
                        <a:rPr lang="en-US" sz="1500" b="0" i="0" u="none" strike="noStrike" kern="1200" baseline="0" dirty="0" err="1">
                          <a:solidFill>
                            <a:schemeClr val="tx1"/>
                          </a:solidFill>
                          <a:latin typeface="+mn-lt"/>
                          <a:ea typeface="+mn-ea"/>
                          <a:cs typeface="+mn-cs"/>
                        </a:rPr>
                        <a:t>changements</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climatiques</a:t>
                      </a:r>
                      <a:r>
                        <a:rPr lang="en-US" sz="1500" b="0" i="0" u="none" strike="noStrike" kern="1200" baseline="0" dirty="0">
                          <a:solidFill>
                            <a:schemeClr val="tx1"/>
                          </a:solidFill>
                          <a:latin typeface="+mn-lt"/>
                          <a:ea typeface="+mn-ea"/>
                          <a:cs typeface="+mn-cs"/>
                        </a:rPr>
                        <a:t> et les </a:t>
                      </a:r>
                      <a:r>
                        <a:rPr lang="en-US" sz="1500" b="0" i="0" u="none" strike="noStrike" kern="1200" baseline="0" dirty="0" err="1">
                          <a:solidFill>
                            <a:schemeClr val="tx1"/>
                          </a:solidFill>
                          <a:latin typeface="+mn-lt"/>
                          <a:ea typeface="+mn-ea"/>
                          <a:cs typeface="+mn-cs"/>
                        </a:rPr>
                        <a:t>renforcer</a:t>
                      </a:r>
                      <a:r>
                        <a:rPr lang="en-US" sz="1500" b="0" i="0" u="none" strike="noStrike" kern="1200" baseline="0" dirty="0">
                          <a:solidFill>
                            <a:schemeClr val="tx1"/>
                          </a:solidFill>
                          <a:latin typeface="+mn-lt"/>
                          <a:ea typeface="+mn-ea"/>
                          <a:cs typeface="+mn-cs"/>
                        </a:rPr>
                        <a:t>;</a:t>
                      </a:r>
                    </a:p>
                    <a:p>
                      <a:pPr marL="400050" indent="-285750" algn="l" defTabSz="914400" rtl="0" eaLnBrk="1" latinLnBrk="0" hangingPunct="1">
                        <a:lnSpc>
                          <a:spcPct val="100000"/>
                        </a:lnSpc>
                        <a:buFont typeface="Wingdings" panose="05000000000000000000" pitchFamily="2" charset="2"/>
                        <a:buChar char="ü"/>
                      </a:pPr>
                      <a:r>
                        <a:rPr lang="en-US" sz="1500" b="0" i="0" u="none" strike="noStrike" kern="1200" baseline="0" dirty="0" err="1">
                          <a:solidFill>
                            <a:schemeClr val="tx1"/>
                          </a:solidFill>
                          <a:latin typeface="+mn-lt"/>
                          <a:ea typeface="+mn-ea"/>
                          <a:cs typeface="+mn-cs"/>
                        </a:rPr>
                        <a:t>Développer</a:t>
                      </a:r>
                      <a:r>
                        <a:rPr lang="en-US" sz="1500" b="0" i="0" u="none" strike="noStrike" kern="1200" baseline="0" dirty="0">
                          <a:solidFill>
                            <a:schemeClr val="tx1"/>
                          </a:solidFill>
                          <a:latin typeface="+mn-lt"/>
                          <a:ea typeface="+mn-ea"/>
                          <a:cs typeface="+mn-cs"/>
                        </a:rPr>
                        <a:t> et </a:t>
                      </a:r>
                      <a:r>
                        <a:rPr lang="en-US" sz="1500" b="0" i="0" u="none" strike="noStrike" kern="1200" baseline="0" dirty="0" err="1">
                          <a:solidFill>
                            <a:schemeClr val="tx1"/>
                          </a:solidFill>
                          <a:latin typeface="+mn-lt"/>
                          <a:ea typeface="+mn-ea"/>
                          <a:cs typeface="+mn-cs"/>
                        </a:rPr>
                        <a:t>mettre</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en</a:t>
                      </a:r>
                      <a:r>
                        <a:rPr lang="en-US" sz="1500" b="0" i="0" u="none" strike="noStrike" kern="1200" baseline="0" dirty="0">
                          <a:solidFill>
                            <a:schemeClr val="tx1"/>
                          </a:solidFill>
                          <a:latin typeface="+mn-lt"/>
                          <a:ea typeface="+mn-ea"/>
                          <a:cs typeface="+mn-cs"/>
                        </a:rPr>
                        <a:t> oeuvre la </a:t>
                      </a:r>
                      <a:r>
                        <a:rPr lang="en-US" sz="1500" b="0" i="0" u="none" strike="noStrike" kern="1200" baseline="0" dirty="0" err="1">
                          <a:solidFill>
                            <a:schemeClr val="tx1"/>
                          </a:solidFill>
                          <a:latin typeface="+mn-lt"/>
                          <a:ea typeface="+mn-ea"/>
                          <a:cs typeface="+mn-cs"/>
                        </a:rPr>
                        <a:t>stratégie</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d’adaptation</a:t>
                      </a:r>
                      <a:r>
                        <a:rPr lang="en-US" sz="1500" b="0" i="0" u="none" strike="noStrike" kern="1200" baseline="0" dirty="0">
                          <a:solidFill>
                            <a:schemeClr val="tx1"/>
                          </a:solidFill>
                          <a:latin typeface="+mn-lt"/>
                          <a:ea typeface="+mn-ea"/>
                          <a:cs typeface="+mn-cs"/>
                        </a:rPr>
                        <a:t> aux </a:t>
                      </a:r>
                      <a:r>
                        <a:rPr lang="en-US" sz="1500" b="0" i="0" u="none" strike="noStrike" kern="1200" baseline="0" dirty="0" err="1">
                          <a:solidFill>
                            <a:schemeClr val="tx1"/>
                          </a:solidFill>
                          <a:latin typeface="+mn-lt"/>
                          <a:ea typeface="+mn-ea"/>
                          <a:cs typeface="+mn-cs"/>
                        </a:rPr>
                        <a:t>changements</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climatique</a:t>
                      </a:r>
                      <a:r>
                        <a:rPr lang="en-US" sz="1500" b="0" i="0" u="none" strike="noStrike" kern="1200" baseline="0" dirty="0">
                          <a:solidFill>
                            <a:schemeClr val="tx1"/>
                          </a:solidFill>
                          <a:latin typeface="+mn-lt"/>
                          <a:ea typeface="+mn-ea"/>
                          <a:cs typeface="+mn-cs"/>
                        </a:rPr>
                        <a:t> dans le </a:t>
                      </a:r>
                      <a:r>
                        <a:rPr lang="en-US" sz="1500" b="0" i="0" u="none" strike="noStrike" kern="1200" baseline="0" dirty="0" err="1">
                          <a:solidFill>
                            <a:schemeClr val="tx1"/>
                          </a:solidFill>
                          <a:latin typeface="+mn-lt"/>
                          <a:ea typeface="+mn-ea"/>
                          <a:cs typeface="+mn-cs"/>
                        </a:rPr>
                        <a:t>secteur</a:t>
                      </a:r>
                      <a:r>
                        <a:rPr lang="en-US" sz="1500" b="0" i="0" u="none" strike="noStrike" kern="1200" baseline="0" dirty="0">
                          <a:solidFill>
                            <a:schemeClr val="tx1"/>
                          </a:solidFill>
                          <a:latin typeface="+mn-lt"/>
                          <a:ea typeface="+mn-ea"/>
                          <a:cs typeface="+mn-cs"/>
                        </a:rPr>
                        <a:t> des </a:t>
                      </a:r>
                      <a:r>
                        <a:rPr lang="en-US" sz="1500" b="0" i="0" u="none" strike="noStrike" kern="1200" baseline="0" dirty="0" err="1">
                          <a:solidFill>
                            <a:schemeClr val="tx1"/>
                          </a:solidFill>
                          <a:latin typeface="+mn-lt"/>
                          <a:ea typeface="+mn-ea"/>
                          <a:cs typeface="+mn-cs"/>
                        </a:rPr>
                        <a:t>ressources</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en</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eau</a:t>
                      </a:r>
                      <a:r>
                        <a:rPr lang="en-US" sz="1500" b="0" i="0" u="none" strike="noStrike" kern="1200" baseline="0" dirty="0">
                          <a:solidFill>
                            <a:schemeClr val="tx1"/>
                          </a:solidFill>
                          <a:latin typeface="+mn-lt"/>
                          <a:ea typeface="+mn-ea"/>
                          <a:cs typeface="+mn-cs"/>
                        </a:rPr>
                        <a:t>, </a:t>
                      </a:r>
                      <a:r>
                        <a:rPr lang="en-US" sz="1500" b="0" i="0" u="none" strike="noStrike" kern="1200" baseline="0" dirty="0" err="1">
                          <a:solidFill>
                            <a:schemeClr val="tx1"/>
                          </a:solidFill>
                          <a:latin typeface="+mn-lt"/>
                          <a:ea typeface="+mn-ea"/>
                          <a:cs typeface="+mn-cs"/>
                        </a:rPr>
                        <a:t>d’assainissement</a:t>
                      </a:r>
                      <a:r>
                        <a:rPr lang="en-US" sz="1500" b="0" i="0" u="none" strike="noStrike" kern="1200" baseline="0" dirty="0">
                          <a:solidFill>
                            <a:schemeClr val="tx1"/>
                          </a:solidFill>
                          <a:latin typeface="+mn-lt"/>
                          <a:ea typeface="+mn-ea"/>
                          <a:cs typeface="+mn-cs"/>
                        </a:rPr>
                        <a:t> et </a:t>
                      </a:r>
                      <a:r>
                        <a:rPr lang="en-US" sz="1500" b="0" i="0" u="none" strike="noStrike" kern="1200" baseline="0" dirty="0" err="1">
                          <a:solidFill>
                            <a:schemeClr val="tx1"/>
                          </a:solidFill>
                          <a:latin typeface="+mn-lt"/>
                          <a:ea typeface="+mn-ea"/>
                          <a:cs typeface="+mn-cs"/>
                        </a:rPr>
                        <a:t>d’hygiène</a:t>
                      </a:r>
                      <a:r>
                        <a:rPr lang="en-US" sz="1500" b="0" i="0" u="none" strike="noStrike" kern="1200" baseline="0" dirty="0">
                          <a:solidFill>
                            <a:schemeClr val="tx1"/>
                          </a:solidFill>
                          <a:latin typeface="+mn-lt"/>
                          <a:ea typeface="+mn-ea"/>
                          <a:cs typeface="+mn-cs"/>
                        </a:rPr>
                        <a:t> (WASH).</a:t>
                      </a:r>
                    </a:p>
                    <a:p>
                      <a:pPr marL="400050" indent="-285750" algn="l" defTabSz="914400" rtl="0" eaLnBrk="1" latinLnBrk="0" hangingPunct="1">
                        <a:lnSpc>
                          <a:spcPct val="100000"/>
                        </a:lnSpc>
                        <a:buFont typeface="Wingdings" panose="05000000000000000000" pitchFamily="2" charset="2"/>
                        <a:buChar char="ü"/>
                      </a:pPr>
                      <a:endParaRPr lang="en-US" sz="1500" b="0" i="0" u="none" strike="noStrike"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36650"/>
                  </a:ext>
                </a:extLst>
              </a:tr>
            </a:tbl>
          </a:graphicData>
        </a:graphic>
      </p:graphicFrame>
    </p:spTree>
    <p:extLst>
      <p:ext uri="{BB962C8B-B14F-4D97-AF65-F5344CB8AC3E}">
        <p14:creationId xmlns:p14="http://schemas.microsoft.com/office/powerpoint/2010/main" val="2257666275"/>
      </p:ext>
    </p:extLst>
  </p:cSld>
  <p:clrMapOvr>
    <a:masterClrMapping/>
  </p:clrMapOvr>
</p:sld>
</file>

<file path=ppt/theme/theme1.xml><?xml version="1.0" encoding="utf-8"?>
<a:theme xmlns:a="http://schemas.openxmlformats.org/drawingml/2006/main" name="GCF presentation_theme 2019">
  <a:themeElements>
    <a:clrScheme name="GCF">
      <a:dk1>
        <a:srgbClr val="000000"/>
      </a:dk1>
      <a:lt1>
        <a:srgbClr val="FFFFFF"/>
      </a:lt1>
      <a:dk2>
        <a:srgbClr val="4C4C4C"/>
      </a:dk2>
      <a:lt2>
        <a:srgbClr val="E7E6E6"/>
      </a:lt2>
      <a:accent1>
        <a:srgbClr val="8C183B"/>
      </a:accent1>
      <a:accent2>
        <a:srgbClr val="006558"/>
      </a:accent2>
      <a:accent3>
        <a:srgbClr val="125C74"/>
      </a:accent3>
      <a:accent4>
        <a:srgbClr val="3BB0A8"/>
      </a:accent4>
      <a:accent5>
        <a:srgbClr val="89C552"/>
      </a:accent5>
      <a:accent6>
        <a:srgbClr val="0D9F49"/>
      </a:accent6>
      <a:hlink>
        <a:srgbClr val="006558"/>
      </a:hlink>
      <a:folHlink>
        <a:srgbClr val="00433A"/>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F presentation_theme 2019" id="{C41EBE9F-3AB9-1447-9C89-636B3E653C14}" vid="{1D99CB30-282C-5A45-B918-E2C96A81FDE1}"/>
    </a:ext>
  </a:extLst>
</a:theme>
</file>

<file path=ppt/theme/theme2.xml><?xml version="1.0" encoding="utf-8"?>
<a:theme xmlns:a="http://schemas.openxmlformats.org/drawingml/2006/main" name="GCF PPT Master Template">
  <a:themeElements>
    <a:clrScheme name="GCF">
      <a:dk1>
        <a:sysClr val="windowText" lastClr="000000"/>
      </a:dk1>
      <a:lt1>
        <a:sysClr val="window" lastClr="FFFFFF"/>
      </a:lt1>
      <a:dk2>
        <a:srgbClr val="24634F"/>
      </a:dk2>
      <a:lt2>
        <a:srgbClr val="DFDFDF"/>
      </a:lt2>
      <a:accent1>
        <a:srgbClr val="4AA9A7"/>
      </a:accent1>
      <a:accent2>
        <a:srgbClr val="257281"/>
      </a:accent2>
      <a:accent3>
        <a:srgbClr val="346B4C"/>
      </a:accent3>
      <a:accent4>
        <a:srgbClr val="427B3D"/>
      </a:accent4>
      <a:accent5>
        <a:srgbClr val="6E9952"/>
      </a:accent5>
      <a:accent6>
        <a:srgbClr val="8BB85C"/>
      </a:accent6>
      <a:hlink>
        <a:srgbClr val="24634F"/>
      </a:hlink>
      <a:folHlink>
        <a:srgbClr val="304836"/>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algn="l">
          <a:lnSpc>
            <a:spcPct val="90000"/>
          </a:lnSpc>
          <a:defRPr sz="2000" dirty="0" smtClean="0">
            <a:solidFill>
              <a:prstClr val="black"/>
            </a:solidFill>
            <a:latin typeface="Corbel"/>
            <a:cs typeface="Corbel"/>
          </a:defRPr>
        </a:defPPr>
      </a:lstStyle>
    </a:txDef>
  </a:objectDefaults>
  <a:extraClrSchemeLst/>
  <a:extLst>
    <a:ext uri="{05A4C25C-085E-4340-85A3-A5531E510DB2}">
      <thm15:themeFamily xmlns:thm15="http://schemas.microsoft.com/office/thememl/2012/main" name="template_presentation_4x3" id="{5511248E-42E7-134F-9065-156C013CF589}" vid="{1AFECF49-C4FB-F64E-9E82-C2CBD91DC2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7c6edf0-8d10-4123-b9b2-141481ae1f38">
      <UserInfo>
        <DisplayName>Readiness Group</DisplayName>
        <AccountId>15</AccountId>
        <AccountType/>
      </UserInfo>
      <UserInfo>
        <DisplayName>Edward Mishaud</DisplayName>
        <AccountId>13</AccountId>
        <AccountType/>
      </UserInfo>
      <UserInfo>
        <DisplayName>SharingLinks.a64d76f4-d27e-4772-a3be-8062dbe33e91.OrganizationEdit.43536ca2-78ce-4db7-8420-8ab2fb2c405c</DisplayName>
        <AccountId>485</AccountId>
        <AccountType/>
      </UserInfo>
      <UserInfo>
        <DisplayName>Clifford Polycarp</DisplayName>
        <AccountId>43</AccountId>
        <AccountType/>
      </UserInfo>
      <UserInfo>
        <DisplayName>Keith Alger</DisplayName>
        <AccountId>48</AccountId>
        <AccountType/>
      </UserInfo>
      <UserInfo>
        <DisplayName>Baptiste Gaydon</DisplayName>
        <AccountId>49</AccountId>
        <AccountType/>
      </UserInfo>
      <UserInfo>
        <DisplayName>Solongo Khurelbaatar</DisplayName>
        <AccountId>94</AccountId>
        <AccountType/>
      </UserInfo>
      <UserInfo>
        <DisplayName>Emile Habimana</DisplayName>
        <AccountId>351</AccountId>
        <AccountType/>
      </UserInfo>
      <UserInfo>
        <DisplayName>Tony Clamp</DisplayName>
        <AccountId>145</AccountId>
        <AccountType/>
      </UserInfo>
      <UserInfo>
        <DisplayName>Rajeev Mahajan</DisplayName>
        <AccountId>217</AccountId>
        <AccountType/>
      </UserInfo>
      <UserInfo>
        <DisplayName>Thomas Fuhr</DisplayName>
        <AccountId>802</AccountId>
        <AccountType/>
      </UserInfo>
      <UserInfo>
        <DisplayName>German Velasquez</DisplayName>
        <AccountId>91</AccountId>
        <AccountType/>
      </UserInfo>
      <UserInfo>
        <DisplayName>Drazen Kucan</DisplayName>
        <AccountId>136</AccountId>
        <AccountType/>
      </UserInfo>
      <UserInfo>
        <DisplayName>Patrick Van Laake</DisplayName>
        <AccountId>140</AccountId>
        <AccountType/>
      </UserInfo>
      <UserInfo>
        <DisplayName>Julija Kuklyte</DisplayName>
        <AccountId>25</AccountId>
        <AccountType/>
      </UserInfo>
      <UserInfo>
        <DisplayName>Selina Wrighter</DisplayName>
        <AccountId>144</AccountId>
        <AccountType/>
      </UserInfo>
      <UserInfo>
        <DisplayName>Ramona Calin</DisplayName>
        <AccountId>68</AccountId>
        <AccountType/>
      </UserInfo>
      <UserInfo>
        <DisplayName>Oyun Sanjaasuren</DisplayName>
        <AccountId>417</AccountId>
        <AccountType/>
      </UserInfo>
      <UserInfo>
        <DisplayName>Odgerel Chintulga</DisplayName>
        <AccountId>566</AccountId>
        <AccountType/>
      </UserInfo>
      <UserInfo>
        <DisplayName>Simon Wilson</DisplayName>
        <AccountId>89</AccountId>
        <AccountType/>
      </UserInfo>
      <UserInfo>
        <DisplayName>Michele Pietrowski</DisplayName>
        <AccountId>768</AccountId>
        <AccountType/>
      </UserInfo>
      <UserInfo>
        <DisplayName>Darren Karjama</DisplayName>
        <AccountId>557</AccountId>
        <AccountType/>
      </UserInfo>
      <UserInfo>
        <DisplayName>AJ Untalan</DisplayName>
        <AccountId>29</AccountId>
        <AccountType/>
      </UserInfo>
      <UserInfo>
        <DisplayName>Hyunjeong Shim</DisplayName>
        <AccountId>814</AccountId>
        <AccountType/>
      </UserInfo>
      <UserInfo>
        <DisplayName>Damian Gonzalez Viagas</DisplayName>
        <AccountId>133</AccountId>
        <AccountType/>
      </UserInfo>
      <UserInfo>
        <DisplayName>Urvaksh D. Patel</DisplayName>
        <AccountId>70</AccountId>
        <AccountType/>
      </UserInfo>
      <UserInfo>
        <DisplayName>Kabishi Tshilumba</DisplayName>
        <AccountId>46</AccountId>
        <AccountType/>
      </UserInfo>
      <UserInfo>
        <DisplayName>Edson Hlatshwayo</DisplayName>
        <AccountId>205</AccountId>
        <AccountType/>
      </UserInfo>
      <UserInfo>
        <DisplayName>Kate Eunyoung Chang</DisplayName>
        <AccountId>125</AccountId>
        <AccountType/>
      </UserInfo>
      <UserInfo>
        <DisplayName>Jihyeon Jeong</DisplayName>
        <AccountId>235</AccountId>
        <AccountType/>
      </UserInfo>
      <UserInfo>
        <DisplayName>Lixiang Wang</DisplayName>
        <AccountId>207</AccountId>
        <AccountType/>
      </UserInfo>
      <UserInfo>
        <DisplayName>Johann Elysee</DisplayName>
        <AccountId>377</AccountId>
        <AccountType/>
      </UserInfo>
      <UserInfo>
        <DisplayName>Corey Fortin</DisplayName>
        <AccountId>58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D3327536CBB64697306E34271D52AC" ma:contentTypeVersion="13" ma:contentTypeDescription="Create a new document." ma:contentTypeScope="" ma:versionID="dd57adc4968ec061dcf56281ec73d4b9">
  <xsd:schema xmlns:xsd="http://www.w3.org/2001/XMLSchema" xmlns:xs="http://www.w3.org/2001/XMLSchema" xmlns:p="http://schemas.microsoft.com/office/2006/metadata/properties" xmlns:ns3="f8df6dfc-9c06-411f-9a17-af785eb6606d" xmlns:ns4="d7c6edf0-8d10-4123-b9b2-141481ae1f38" targetNamespace="http://schemas.microsoft.com/office/2006/metadata/properties" ma:root="true" ma:fieldsID="e0b0141868aca50cab686fc5ec495767" ns3:_="" ns4:_="">
    <xsd:import namespace="f8df6dfc-9c06-411f-9a17-af785eb6606d"/>
    <xsd:import namespace="d7c6edf0-8d10-4123-b9b2-141481ae1f3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f6dfc-9c06-411f-9a17-af785eb660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c6edf0-8d10-4123-b9b2-141481ae1f3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E65008-FA06-4BA0-9C30-E51C1A921017}">
  <ds:schemaRefs>
    <ds:schemaRef ds:uri="http://schemas.microsoft.com/sharepoint/v3/contenttype/forms"/>
  </ds:schemaRefs>
</ds:datastoreItem>
</file>

<file path=customXml/itemProps2.xml><?xml version="1.0" encoding="utf-8"?>
<ds:datastoreItem xmlns:ds="http://schemas.openxmlformats.org/officeDocument/2006/customXml" ds:itemID="{0CB32B27-9325-47DC-90D0-D441C03E270F}">
  <ds:schemaRefs>
    <ds:schemaRef ds:uri="http://schemas.microsoft.com/office/2006/documentManagement/types"/>
    <ds:schemaRef ds:uri="http://purl.org/dc/terms/"/>
    <ds:schemaRef ds:uri="http://purl.org/dc/dcmitype/"/>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d7c6edf0-8d10-4123-b9b2-141481ae1f38"/>
    <ds:schemaRef ds:uri="f8df6dfc-9c06-411f-9a17-af785eb6606d"/>
  </ds:schemaRefs>
</ds:datastoreItem>
</file>

<file path=customXml/itemProps3.xml><?xml version="1.0" encoding="utf-8"?>
<ds:datastoreItem xmlns:ds="http://schemas.openxmlformats.org/officeDocument/2006/customXml" ds:itemID="{0B42C9C9-A588-4292-B268-D564E2E3B1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f6dfc-9c06-411f-9a17-af785eb6606d"/>
    <ds:schemaRef ds:uri="d7c6edf0-8d10-4123-b9b2-141481a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4397</TotalTime>
  <Words>1496</Words>
  <Application>Microsoft Office PowerPoint</Application>
  <PresentationFormat>Widescreen</PresentationFormat>
  <Paragraphs>154</Paragraphs>
  <Slides>10</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Museo Sans 300</vt:lpstr>
      <vt:lpstr>Calibri</vt:lpstr>
      <vt:lpstr>Museo Sans 700</vt:lpstr>
      <vt:lpstr>Museo Slab 500</vt:lpstr>
      <vt:lpstr>Corbel</vt:lpstr>
      <vt:lpstr>Arial</vt:lpstr>
      <vt:lpstr>Arial Narrow</vt:lpstr>
      <vt:lpstr>Wingdings</vt:lpstr>
      <vt:lpstr>GCF presentation_theme 2019</vt:lpstr>
      <vt:lpstr>GCF PPT Master Template</vt:lpstr>
      <vt:lpstr>WebinaIRE sur l’appui PREPARATOIRE au secteur de la sante </vt:lpstr>
      <vt:lpstr>L’histoire du GCF</vt:lpstr>
      <vt:lpstr>Programmation avec le FVC</vt:lpstr>
      <vt:lpstr>PowerPoint Presentation</vt:lpstr>
      <vt:lpstr>Quels sont les NOUVEAUX aspects DE lA Readiness 2.0?</vt:lpstr>
      <vt:lpstr>ObjectiFs de lA Readiness 2.0?</vt:lpstr>
      <vt:lpstr>PowerPoint Presentation</vt:lpstr>
      <vt:lpstr>ExEmple de Readiness RegionalE Appui a la mise en oeuvre de la prise en compte du secteur de la sante dans les contributions determinées au niveau nationAl (CDN)</vt:lpstr>
      <vt:lpstr>ExEmple de Readiness NATIONALe renforcement de capacités pour l’adaptation aux changements climatiques dans le secteur de l’eau, assainissement et hygiène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with GCF</dc:title>
  <dc:creator>Anupa Lamichhane</dc:creator>
  <cp:lastModifiedBy>Kabishi Tshilumba</cp:lastModifiedBy>
  <cp:revision>251</cp:revision>
  <cp:lastPrinted>2020-06-17T06:42:56Z</cp:lastPrinted>
  <dcterms:created xsi:type="dcterms:W3CDTF">2020-01-16T07:51:32Z</dcterms:created>
  <dcterms:modified xsi:type="dcterms:W3CDTF">2020-06-17T08:27:19Z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0x010100DFD3327536CBB64697306E34271D52AC</vt:lpwstr>
  </property>
</Properties>
</file>