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notesMasterIdLst>
    <p:notesMasterId r:id="rId13"/>
  </p:notesMasterIdLst>
  <p:sldIdLst>
    <p:sldId id="256" r:id="rId5"/>
    <p:sldId id="257" r:id="rId6"/>
    <p:sldId id="262" r:id="rId7"/>
    <p:sldId id="258" r:id="rId8"/>
    <p:sldId id="259" r:id="rId9"/>
    <p:sldId id="260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19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84F19-7EC9-4EC3-9724-E41DB3C991A6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ED754-F2A2-4F1C-8FA1-5ED6131E3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83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7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D11DDD-65BC-4B5F-9060-40CA28FF0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54083" y="2323720"/>
            <a:ext cx="6068070" cy="2152864"/>
          </a:xfrm>
        </p:spPr>
        <p:txBody>
          <a:bodyPr>
            <a:normAutofit/>
          </a:bodyPr>
          <a:lstStyle/>
          <a:p>
            <a:r>
              <a:rPr lang="en-AU" sz="2800" dirty="0"/>
              <a:t>Regional Plan of Action for Implementing the WHO Global Strategy for Health, Environment and Climate Change-Healthy environments for a healthier population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245D3-BE0F-40DD-885B-98521BF95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2163" y="4256908"/>
            <a:ext cx="6037903" cy="914400"/>
          </a:xfrm>
        </p:spPr>
        <p:txBody>
          <a:bodyPr>
            <a:normAutofit/>
          </a:bodyPr>
          <a:lstStyle/>
          <a:p>
            <a:r>
              <a:rPr lang="en-AU" b="1" dirty="0"/>
              <a:t>2020–2030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Picture 3" descr="https://extranet.who.int/datacol/answer_upload.asp?survey_id=475&amp;view_id=326&amp;question_id=15106&amp;answer_id=47397&amp;respondent_id=22278">
            <a:extLst>
              <a:ext uri="{FF2B5EF4-FFF2-40B4-BE49-F238E27FC236}">
                <a16:creationId xmlns:a16="http://schemas.microsoft.com/office/drawing/2014/main" id="{2FE95E73-8274-4A7C-A656-0FD1FBDA631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6177" y="2720306"/>
            <a:ext cx="3458249" cy="1409236"/>
          </a:xfrm>
          <a:prstGeom prst="rect">
            <a:avLst/>
          </a:prstGeom>
          <a:noFill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FBB3B4C-0681-41CF-B8AD-B19C33B70943}"/>
              </a:ext>
            </a:extLst>
          </p:cNvPr>
          <p:cNvSpPr/>
          <p:nvPr/>
        </p:nvSpPr>
        <p:spPr>
          <a:xfrm>
            <a:off x="5015192" y="1313399"/>
            <a:ext cx="60379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Webinar: Climate change and health project ideas for GCF – 3 March 2020</a:t>
            </a:r>
            <a:endParaRPr lang="en-US" sz="20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CAF16E5-E570-427E-8E7A-1FD0FA20FF66}"/>
              </a:ext>
            </a:extLst>
          </p:cNvPr>
          <p:cNvCxnSpPr/>
          <p:nvPr/>
        </p:nvCxnSpPr>
        <p:spPr>
          <a:xfrm>
            <a:off x="5084250" y="2322592"/>
            <a:ext cx="569521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806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004CE-CC1A-4818-A962-34C587271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Regional Plan of Action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15353-7886-4748-913C-592FA121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533" y="864108"/>
            <a:ext cx="7636935" cy="5120640"/>
          </a:xfrm>
        </p:spPr>
        <p:txBody>
          <a:bodyPr>
            <a:normAutofit/>
          </a:bodyPr>
          <a:lstStyle/>
          <a:p>
            <a:r>
              <a:rPr lang="en-US" dirty="0"/>
              <a:t>The WHO South-East Asia Regional Plan of Action for implementing the Global Strategy for Health, Environment and Climate Change is a 10-year set of actions for realizing the Global Strategy at the regional level.</a:t>
            </a:r>
          </a:p>
          <a:p>
            <a:endParaRPr lang="en-US" dirty="0"/>
          </a:p>
          <a:p>
            <a:r>
              <a:rPr lang="en-US" dirty="0"/>
              <a:t>The Plan of Action builds upon </a:t>
            </a:r>
            <a:r>
              <a:rPr lang="en-AU" dirty="0"/>
              <a:t>the</a:t>
            </a:r>
            <a:r>
              <a:rPr lang="en-US" dirty="0"/>
              <a:t> following: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dirty="0"/>
              <a:t>the </a:t>
            </a:r>
            <a:r>
              <a:rPr lang="en-AU" dirty="0" err="1"/>
              <a:t>Malé</a:t>
            </a:r>
            <a:r>
              <a:rPr lang="en-AU" dirty="0"/>
              <a:t> Declaration on Building Health Systems Resilience to Climate Change endorsed at the Seventieth session of the WHO Regional Committee for South-East Asia (Maldives, 2017).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dirty="0"/>
              <a:t>the Framework for Action in Building Health Systems Resilience to Climate Change in WHO South-East Asia Region 2017–2022 (operational guidance for implementing the </a:t>
            </a:r>
            <a:r>
              <a:rPr lang="en-AU" dirty="0" err="1"/>
              <a:t>Malé</a:t>
            </a:r>
            <a:r>
              <a:rPr lang="en-AU" dirty="0"/>
              <a:t> Declaration)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dirty="0"/>
              <a:t>discussions at the Thirty-second Meeting of Ministers of Health of the WHO SEA Region in Dhaka, Bangladesh, 2014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dirty="0"/>
              <a:t>the eight Regional Flagship Priority areas for achieving health imperatives in the Region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dirty="0"/>
              <a:t>resolutions adopted at the World Health Assembly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886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004CE-CC1A-4818-A962-34C587271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Components of the Regional Plan of Action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15353-7886-4748-913C-592FA121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533" y="864108"/>
            <a:ext cx="7636935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Component 1 – </a:t>
            </a:r>
            <a:r>
              <a:rPr lang="en-US" dirty="0"/>
              <a:t>Leadership and governance </a:t>
            </a:r>
          </a:p>
          <a:p>
            <a:pPr marL="0" indent="0">
              <a:buNone/>
            </a:pPr>
            <a:r>
              <a:rPr lang="en-US" b="1" dirty="0"/>
              <a:t>Component 2 – </a:t>
            </a:r>
            <a:r>
              <a:rPr lang="en-US" dirty="0"/>
              <a:t>Health workforce </a:t>
            </a:r>
          </a:p>
          <a:p>
            <a:pPr marL="0" indent="0">
              <a:buNone/>
            </a:pPr>
            <a:r>
              <a:rPr lang="en-US" b="1" dirty="0"/>
              <a:t>Component 3 – </a:t>
            </a:r>
            <a:r>
              <a:rPr lang="en-US" dirty="0"/>
              <a:t>Vulnerability, capacity and adaptation assessment </a:t>
            </a:r>
          </a:p>
          <a:p>
            <a:pPr marL="0" indent="0">
              <a:buNone/>
            </a:pPr>
            <a:r>
              <a:rPr lang="en-US" b="1" dirty="0"/>
              <a:t>Component 4 – </a:t>
            </a:r>
            <a:r>
              <a:rPr lang="en-US" dirty="0"/>
              <a:t>Integrated risk monitoring and early warning </a:t>
            </a:r>
          </a:p>
          <a:p>
            <a:pPr marL="0" indent="0">
              <a:buNone/>
            </a:pPr>
            <a:r>
              <a:rPr lang="en-US" b="1" dirty="0"/>
              <a:t>Component 5 – </a:t>
            </a:r>
            <a:r>
              <a:rPr lang="en-US" dirty="0"/>
              <a:t>Health and climate research </a:t>
            </a:r>
          </a:p>
          <a:p>
            <a:pPr marL="0" indent="0">
              <a:buNone/>
            </a:pPr>
            <a:r>
              <a:rPr lang="en-US" b="1" dirty="0"/>
              <a:t>Component 6 – </a:t>
            </a:r>
            <a:r>
              <a:rPr lang="en-US" dirty="0"/>
              <a:t>Climate-resilient and sustainable technologies and infrastructure </a:t>
            </a:r>
          </a:p>
          <a:p>
            <a:pPr marL="0" indent="0">
              <a:buNone/>
            </a:pPr>
            <a:r>
              <a:rPr lang="en-US" b="1" dirty="0"/>
              <a:t>Component 7 –</a:t>
            </a:r>
            <a:r>
              <a:rPr lang="en-US" dirty="0"/>
              <a:t> Managing the environmental determinants of health </a:t>
            </a:r>
          </a:p>
          <a:p>
            <a:pPr marL="0" indent="0">
              <a:buNone/>
            </a:pPr>
            <a:r>
              <a:rPr lang="en-US" b="1" dirty="0"/>
              <a:t>Component 8 – </a:t>
            </a:r>
            <a:r>
              <a:rPr lang="en-US" dirty="0"/>
              <a:t>Climate-informed health </a:t>
            </a:r>
            <a:r>
              <a:rPr lang="en-US" dirty="0" err="1"/>
              <a:t>programmes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="1" dirty="0"/>
              <a:t>Component 9 – </a:t>
            </a:r>
            <a:r>
              <a:rPr lang="en-US" dirty="0"/>
              <a:t>Emergency preparedness and management </a:t>
            </a:r>
          </a:p>
          <a:p>
            <a:pPr marL="0" indent="0">
              <a:buNone/>
            </a:pPr>
            <a:r>
              <a:rPr lang="en-US" b="1" dirty="0"/>
              <a:t>Component 10 – </a:t>
            </a:r>
            <a:r>
              <a:rPr lang="en-US" dirty="0"/>
              <a:t>Climate and health financing </a:t>
            </a:r>
          </a:p>
        </p:txBody>
      </p:sp>
    </p:spTree>
    <p:extLst>
      <p:ext uri="{BB962C8B-B14F-4D97-AF65-F5344CB8AC3E}">
        <p14:creationId xmlns:p14="http://schemas.microsoft.com/office/powerpoint/2010/main" val="3861188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2BCB4-DF48-4EB6-938E-2F32051F1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Regional</a:t>
            </a:r>
            <a:br>
              <a:rPr lang="en-US" b="1" dirty="0"/>
            </a:br>
            <a:r>
              <a:rPr lang="en-US" b="1" dirty="0"/>
              <a:t>Indicators-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Readiness Activity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DE3A98-8F7F-4412-927E-9EB5533D19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749936"/>
              </p:ext>
            </p:extLst>
          </p:nvPr>
        </p:nvGraphicFramePr>
        <p:xfrm>
          <a:off x="3682752" y="1369157"/>
          <a:ext cx="7728283" cy="411054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997282">
                  <a:extLst>
                    <a:ext uri="{9D8B030D-6E8A-4147-A177-3AD203B41FA5}">
                      <a16:colId xmlns:a16="http://schemas.microsoft.com/office/drawing/2014/main" val="2462212165"/>
                    </a:ext>
                  </a:extLst>
                </a:gridCol>
                <a:gridCol w="3796937">
                  <a:extLst>
                    <a:ext uri="{9D8B030D-6E8A-4147-A177-3AD203B41FA5}">
                      <a16:colId xmlns:a16="http://schemas.microsoft.com/office/drawing/2014/main" val="4263873877"/>
                    </a:ext>
                  </a:extLst>
                </a:gridCol>
                <a:gridCol w="1467032">
                  <a:extLst>
                    <a:ext uri="{9D8B030D-6E8A-4147-A177-3AD203B41FA5}">
                      <a16:colId xmlns:a16="http://schemas.microsoft.com/office/drawing/2014/main" val="299213633"/>
                    </a:ext>
                  </a:extLst>
                </a:gridCol>
                <a:gridCol w="1467032">
                  <a:extLst>
                    <a:ext uri="{9D8B030D-6E8A-4147-A177-3AD203B41FA5}">
                      <a16:colId xmlns:a16="http://schemas.microsoft.com/office/drawing/2014/main" val="483038500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Guiding action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National actions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Regional Actions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Deliverables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295752"/>
                  </a:ext>
                </a:extLst>
              </a:tr>
              <a:tr h="1085337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1 Leadership and governance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• Strengthen CC&amp;H unit with focal point and budget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r>
                        <a:rPr lang="en-US" sz="1200" u="none" strike="noStrike" dirty="0">
                          <a:effectLst/>
                        </a:rPr>
                        <a:t>• Develop coordinating platforms for CC&amp;H focal point to other climate-sensitive </a:t>
                      </a:r>
                      <a:r>
                        <a:rPr lang="en-US" sz="1200" u="none" strike="noStrike" dirty="0" err="1">
                          <a:effectLst/>
                        </a:rPr>
                        <a:t>programmes</a:t>
                      </a:r>
                      <a:r>
                        <a:rPr lang="en-US" sz="1200" u="none" strike="noStrike" dirty="0">
                          <a:effectLst/>
                        </a:rPr>
                        <a:t> and health-determining sectors (such as water, environment, agriculture, energy). 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• Provide training to CC&amp;H focal points.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Competent and functional climate change and health (CC&amp;H) unit in each country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84397"/>
                  </a:ext>
                </a:extLst>
              </a:tr>
              <a:tr h="950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• Develop/revise health national adaptation plan (HNAP).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• Provide guidance in development/revision of the HNAP.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Updated HNAP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787432"/>
                  </a:ext>
                </a:extLst>
              </a:tr>
              <a:tr h="1494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2  Health workforce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• Advocate on climate and health for policy-makers.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r>
                        <a:rPr lang="en-US" sz="1200" u="none" strike="noStrike" dirty="0">
                          <a:effectLst/>
                        </a:rPr>
                        <a:t>• Provide in-service training for selective health workforce on CC&amp;H. 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r>
                        <a:rPr lang="en-US" sz="1200" u="none" strike="noStrike" dirty="0">
                          <a:effectLst/>
                        </a:rPr>
                        <a:t>• Integrate climate and health modules in existing curricula/courses such as community medicine and public health.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r>
                        <a:rPr lang="en-US" sz="1200" u="none" strike="noStrike" dirty="0">
                          <a:effectLst/>
                        </a:rPr>
                        <a:t>• Develop and implement a CC&amp;H communication strategy (awareness and advocacy).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• Continue advocacy on CC&amp;H at global, regional and national levels.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r>
                        <a:rPr lang="en-US" sz="1200" u="none" strike="noStrike" dirty="0">
                          <a:effectLst/>
                        </a:rPr>
                        <a:t>• Update regional training modules.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Health professionals with better awareness and understanding on CC&amp;H  (both at executive and operational levels)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48" marR="5048" marT="5048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179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795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18C45-C4FD-4D54-8ADB-EA12A37D0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Regional</a:t>
            </a:r>
            <a:br>
              <a:rPr lang="en-US" b="1" dirty="0"/>
            </a:br>
            <a:r>
              <a:rPr lang="en-US" b="1" dirty="0"/>
              <a:t>Indicators (1/2)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Readiness NAP Activity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DBECAE-FCEF-40D9-A083-21DC5B1F6F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632072"/>
              </p:ext>
            </p:extLst>
          </p:nvPr>
        </p:nvGraphicFramePr>
        <p:xfrm>
          <a:off x="3572933" y="405828"/>
          <a:ext cx="8001000" cy="603371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134534">
                  <a:extLst>
                    <a:ext uri="{9D8B030D-6E8A-4147-A177-3AD203B41FA5}">
                      <a16:colId xmlns:a16="http://schemas.microsoft.com/office/drawing/2014/main" val="1546448001"/>
                    </a:ext>
                  </a:extLst>
                </a:gridCol>
                <a:gridCol w="3650149">
                  <a:extLst>
                    <a:ext uri="{9D8B030D-6E8A-4147-A177-3AD203B41FA5}">
                      <a16:colId xmlns:a16="http://schemas.microsoft.com/office/drawing/2014/main" val="3198889056"/>
                    </a:ext>
                  </a:extLst>
                </a:gridCol>
                <a:gridCol w="2352717">
                  <a:extLst>
                    <a:ext uri="{9D8B030D-6E8A-4147-A177-3AD203B41FA5}">
                      <a16:colId xmlns:a16="http://schemas.microsoft.com/office/drawing/2014/main" val="2946451394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918451975"/>
                    </a:ext>
                  </a:extLst>
                </a:gridCol>
              </a:tblGrid>
              <a:tr h="228599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Guiding action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National actions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Regional Actions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Deliverables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578096"/>
                  </a:ext>
                </a:extLst>
              </a:tr>
              <a:tr h="633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3 Vulnerability, capacity and adaptation assessment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Develop/update health vulnerability assessment.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Develop regional pool of expertise (individual/institution) on climate and health.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Designate at least one regional institute as WHO collaborating </a:t>
                      </a:r>
                      <a:r>
                        <a:rPr lang="en-US" sz="1000" u="none" strike="noStrike" dirty="0" err="1">
                          <a:effectLst/>
                        </a:rPr>
                        <a:t>centre</a:t>
                      </a:r>
                      <a:r>
                        <a:rPr lang="en-US" sz="1000" u="none" strike="noStrike" dirty="0">
                          <a:effectLst/>
                        </a:rPr>
                        <a:t> on climate and health.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Health V&amp;A developed and reported for each country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3991477"/>
                  </a:ext>
                </a:extLst>
              </a:tr>
              <a:tr h="633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4  Integrated risk monitoring and early warning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Prioritize at least three CSDs and develop integrated monitoring system with climate data.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Prepare health risk maps for the selected three CSDs.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Pilot-test early warning system for these CSDs. 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Develop and implement effective risk communication strategy for the health issues of </a:t>
                      </a:r>
                      <a:r>
                        <a:rPr lang="en-US" sz="1000" u="none" strike="noStrike" dirty="0" err="1">
                          <a:effectLst/>
                        </a:rPr>
                        <a:t>concer.n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Identify experts to support countries in analysis of health and climate data in order to develop/strengthen early warning system.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Early warning system developed, for at least three country-selected CSDs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783776"/>
                  </a:ext>
                </a:extLst>
              </a:tr>
              <a:tr h="1085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5  Health and climate research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Set up national research agenda on CC&amp;H through participatory process.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Facilitate access to meteorological data and develop capacity for conducting research on health impacts and effectiveness of adaptation measures.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Establish/strengthen and support research networks, within and across country.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Integrate research dissemination in the broader communication strategy, including promoting research–policy linkage.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Facilitate south–south cooperation on climate and health research or exchange of experience.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Develop and support SEA Region CC&amp;H research network.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Climate and health research initiated in countries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4589216"/>
                  </a:ext>
                </a:extLst>
              </a:tr>
              <a:tr h="192113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6  Essential medical products and technologies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• Formulate and implement plans of action to promote climate-resilient health facilities, including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1. assess vulnerability of health-care facilities to climate risks and implement interventions to make them resilient to climate change (retrofitting to make them safe from various climatic hazards such as flooding, storms);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2. ensure that new health-care facilities incorporate climate risks in their building design and siting is in safe areas;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3. implement sustainable and environment-friendly products and services in health-care facilities (water, waste management, locally grown food, renewal energy).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• Promote measurement of the health sector carbon footprint and implement measures to reduce emissions and monitor progress, inter alia, as the role model to other sectors.</a:t>
                      </a:r>
                      <a:br>
                        <a:rPr lang="en-US" sz="1000" u="none" strike="noStrike">
                          <a:effectLst/>
                        </a:rPr>
                      </a:b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Develop a guidance tool for assessing the vulnerability of health-care facilities to climate change.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Document and disseminate the good practices in the Region. 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Vulnerability of health-care facilities identified by countries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80" marR="3480" marT="348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480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445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18C45-C4FD-4D54-8ADB-EA12A37D0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Regional</a:t>
            </a:r>
            <a:br>
              <a:rPr lang="en-US" b="1" dirty="0"/>
            </a:br>
            <a:r>
              <a:rPr lang="en-US" b="1" dirty="0"/>
              <a:t>Indicators (2/2)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Readiness NAP Activity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001D49A-90C7-467D-84F3-1334383B0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790106"/>
              </p:ext>
            </p:extLst>
          </p:nvPr>
        </p:nvGraphicFramePr>
        <p:xfrm>
          <a:off x="3556000" y="1022424"/>
          <a:ext cx="8102600" cy="4804007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3103685410"/>
                    </a:ext>
                  </a:extLst>
                </a:gridCol>
                <a:gridCol w="3725333">
                  <a:extLst>
                    <a:ext uri="{9D8B030D-6E8A-4147-A177-3AD203B41FA5}">
                      <a16:colId xmlns:a16="http://schemas.microsoft.com/office/drawing/2014/main" val="3902706694"/>
                    </a:ext>
                  </a:extLst>
                </a:gridCol>
                <a:gridCol w="1721581">
                  <a:extLst>
                    <a:ext uri="{9D8B030D-6E8A-4147-A177-3AD203B41FA5}">
                      <a16:colId xmlns:a16="http://schemas.microsoft.com/office/drawing/2014/main" val="2852946621"/>
                    </a:ext>
                  </a:extLst>
                </a:gridCol>
                <a:gridCol w="1538086">
                  <a:extLst>
                    <a:ext uri="{9D8B030D-6E8A-4147-A177-3AD203B41FA5}">
                      <a16:colId xmlns:a16="http://schemas.microsoft.com/office/drawing/2014/main" val="3376185278"/>
                    </a:ext>
                  </a:extLst>
                </a:gridCol>
              </a:tblGrid>
              <a:tr h="211667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Guiding action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National actions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Regional Actions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Deliverables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998016"/>
                  </a:ext>
                </a:extLst>
              </a:tr>
              <a:tr h="500411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7  Management of environmental determinants of health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Strengthen existing monitoring system for air quality and link with disease surveillance for promoting cross-sectoral action.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• Develop and promote the use of tools for integrated monitoring of air quality and health data.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Integrated air quality monitoring developed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extLst>
                  <a:ext uri="{0D108BD9-81ED-4DB2-BD59-A6C34878D82A}">
                    <a16:rowId xmlns:a16="http://schemas.microsoft.com/office/drawing/2014/main" val="3152821901"/>
                  </a:ext>
                </a:extLst>
              </a:tr>
              <a:tr h="6102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• Strengthen water quality monitoring system and capacity.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• Implement climate-resilient water safety plans in both health-care facilities and communities.</a:t>
                      </a:r>
                      <a:br>
                        <a:rPr lang="en-US" sz="1000" u="none" strike="noStrike">
                          <a:effectLst/>
                        </a:rPr>
                      </a:b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• Develop guidance for climate-resilient water safety plans.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Water safety plan strengthened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extLst>
                  <a:ext uri="{0D108BD9-81ED-4DB2-BD59-A6C34878D82A}">
                    <a16:rowId xmlns:a16="http://schemas.microsoft.com/office/drawing/2014/main" val="2113059180"/>
                  </a:ext>
                </a:extLst>
              </a:tr>
              <a:tr h="9275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8  Climate-informed programmes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Develop risk map for CSDs using geographical information systems (GIS). 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Develop preventive measures for those most at risk based on risk maps. 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Ensure climate change risks are considered in the planning and implementation process of CSD control </a:t>
                      </a:r>
                      <a:r>
                        <a:rPr lang="en-US" sz="1000" u="none" strike="noStrike" dirty="0" err="1">
                          <a:effectLst/>
                        </a:rPr>
                        <a:t>programmes</a:t>
                      </a:r>
                      <a:r>
                        <a:rPr lang="en-US" sz="1000" u="none" strike="noStrike" dirty="0">
                          <a:effectLst/>
                        </a:rPr>
                        <a:t>.  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• Develop tools to advocate for climate change risks to various CSD programmes.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• Support Member States to develop/update risk maps for selected areas. </a:t>
                      </a:r>
                      <a:br>
                        <a:rPr lang="en-US" sz="1000" u="none" strike="noStrike">
                          <a:effectLst/>
                        </a:rPr>
                      </a:b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Climate risks included in planning and implementation of CSD </a:t>
                      </a:r>
                      <a:r>
                        <a:rPr lang="en-US" sz="1000" b="1" u="none" strike="noStrike" dirty="0" err="1">
                          <a:effectLst/>
                        </a:rPr>
                        <a:t>programmes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extLst>
                  <a:ext uri="{0D108BD9-81ED-4DB2-BD59-A6C34878D82A}">
                    <a16:rowId xmlns:a16="http://schemas.microsoft.com/office/drawing/2014/main" val="2530168684"/>
                  </a:ext>
                </a:extLst>
              </a:tr>
              <a:tr h="896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9  Emergency preparedness and management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Include climate-sensitive health risks in national disaster risk reduction strategy or plans. 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Include climate risks in emergency preparedness and response plans for health facilities. 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Prepare contingency plan for extreme weather event management.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• Liaise with WHO emergency team to include climate risks in their risk reduction plans and programmes.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Climate risks included in disaster risk management plans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extLst>
                  <a:ext uri="{0D108BD9-81ED-4DB2-BD59-A6C34878D82A}">
                    <a16:rowId xmlns:a16="http://schemas.microsoft.com/office/drawing/2014/main" val="3093721039"/>
                  </a:ext>
                </a:extLst>
              </a:tr>
              <a:tr h="1301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 Climate and health financing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• Conduct needs assessment and resource monitoring exercises for CC&amp;H.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Develop resource mobilization plan/strategy (domestic and external) with proactive role of the health sector. 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Conduct sensitization and advocacy exercises within and outside the health sector for allocation of resources to address climate risks.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• Develop quality CC&amp;H proposals for development partners, preferably on co-financing basis.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• Facilitate development of regional/subregional/country-specific proposals and submission to potential funding agencies.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• Develop tool for tracking finance in climate and health work.</a:t>
                      </a:r>
                      <a:br>
                        <a:rPr lang="en-US" sz="1000" u="none" strike="noStrike">
                          <a:effectLst/>
                        </a:rPr>
                      </a:b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Funds mobilized for adaptation and mitigation measures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8" marR="4068" marT="4068" marB="0" anchor="b"/>
                </a:tc>
                <a:extLst>
                  <a:ext uri="{0D108BD9-81ED-4DB2-BD59-A6C34878D82A}">
                    <a16:rowId xmlns:a16="http://schemas.microsoft.com/office/drawing/2014/main" val="2901879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012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18C45-C4FD-4D54-8ADB-EA12A37D0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do some of our countries fare?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C3D8A82-ADB3-45A4-AE0A-EDBFB1F68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284791"/>
              </p:ext>
            </p:extLst>
          </p:nvPr>
        </p:nvGraphicFramePr>
        <p:xfrm>
          <a:off x="3956051" y="799368"/>
          <a:ext cx="7404101" cy="553785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656362">
                  <a:extLst>
                    <a:ext uri="{9D8B030D-6E8A-4147-A177-3AD203B41FA5}">
                      <a16:colId xmlns:a16="http://schemas.microsoft.com/office/drawing/2014/main" val="2245659020"/>
                    </a:ext>
                  </a:extLst>
                </a:gridCol>
                <a:gridCol w="769743">
                  <a:extLst>
                    <a:ext uri="{9D8B030D-6E8A-4147-A177-3AD203B41FA5}">
                      <a16:colId xmlns:a16="http://schemas.microsoft.com/office/drawing/2014/main" val="2670436235"/>
                    </a:ext>
                  </a:extLst>
                </a:gridCol>
                <a:gridCol w="858882">
                  <a:extLst>
                    <a:ext uri="{9D8B030D-6E8A-4147-A177-3AD203B41FA5}">
                      <a16:colId xmlns:a16="http://schemas.microsoft.com/office/drawing/2014/main" val="2121283240"/>
                    </a:ext>
                  </a:extLst>
                </a:gridCol>
                <a:gridCol w="826200">
                  <a:extLst>
                    <a:ext uri="{9D8B030D-6E8A-4147-A177-3AD203B41FA5}">
                      <a16:colId xmlns:a16="http://schemas.microsoft.com/office/drawing/2014/main" val="1542970918"/>
                    </a:ext>
                  </a:extLst>
                </a:gridCol>
                <a:gridCol w="885639">
                  <a:extLst>
                    <a:ext uri="{9D8B030D-6E8A-4147-A177-3AD203B41FA5}">
                      <a16:colId xmlns:a16="http://schemas.microsoft.com/office/drawing/2014/main" val="431990358"/>
                    </a:ext>
                  </a:extLst>
                </a:gridCol>
                <a:gridCol w="897527">
                  <a:extLst>
                    <a:ext uri="{9D8B030D-6E8A-4147-A177-3AD203B41FA5}">
                      <a16:colId xmlns:a16="http://schemas.microsoft.com/office/drawing/2014/main" val="896298421"/>
                    </a:ext>
                  </a:extLst>
                </a:gridCol>
                <a:gridCol w="754874">
                  <a:extLst>
                    <a:ext uri="{9D8B030D-6E8A-4147-A177-3AD203B41FA5}">
                      <a16:colId xmlns:a16="http://schemas.microsoft.com/office/drawing/2014/main" val="3999270612"/>
                    </a:ext>
                  </a:extLst>
                </a:gridCol>
                <a:gridCol w="754874">
                  <a:extLst>
                    <a:ext uri="{9D8B030D-6E8A-4147-A177-3AD203B41FA5}">
                      <a16:colId xmlns:a16="http://schemas.microsoft.com/office/drawing/2014/main" val="4165607477"/>
                    </a:ext>
                  </a:extLst>
                </a:gridCol>
              </a:tblGrid>
              <a:tr h="336539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Deliverables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Kingdom of Bhutan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Republic of Indonesia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Republic of the Union of Myanmar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Federal Democratic Republic of Nepal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Kingdom of Thailand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Democratic Socialist Republic of Sri Lanka</a:t>
                      </a:r>
                    </a:p>
                  </a:txBody>
                  <a:tcPr marL="1547" marR="1547" marT="1547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Democratic Republic of Timor-Leste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892477"/>
                  </a:ext>
                </a:extLst>
              </a:tr>
              <a:tr h="3780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169470"/>
                  </a:ext>
                </a:extLst>
              </a:tr>
              <a:tr h="33267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Competent and functional climate change and health (CC&amp;H) unit in each country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114169"/>
                  </a:ext>
                </a:extLst>
              </a:tr>
              <a:tr h="4023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Updated HNAP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791014"/>
                  </a:ext>
                </a:extLst>
              </a:tr>
              <a:tr h="45800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Health professionals with better awareness and understanding on CC&amp;H  (both at executive and operational levels)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319192"/>
                  </a:ext>
                </a:extLst>
              </a:tr>
              <a:tr h="28161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Health V&amp;A developed and reported for each country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4402191"/>
                  </a:ext>
                </a:extLst>
              </a:tr>
              <a:tr h="28161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Early warning system developed, for at least three country-selected CSDs 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In process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175926"/>
                  </a:ext>
                </a:extLst>
              </a:tr>
              <a:tr h="48276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Climate and health research initiated in countries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090896"/>
                  </a:ext>
                </a:extLst>
              </a:tr>
              <a:tr h="54905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Vulnerability of health-care facilities identified by countries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In process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361480"/>
                  </a:ext>
                </a:extLst>
              </a:tr>
              <a:tr h="19031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Integrated air quality monitoring developed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049304"/>
                  </a:ext>
                </a:extLst>
              </a:tr>
              <a:tr h="23209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Water safety plan strengthened 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19369"/>
                  </a:ext>
                </a:extLst>
              </a:tr>
              <a:tr h="35278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Climate risks included in planning and implementation of CSD programmes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In process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027943"/>
                  </a:ext>
                </a:extLst>
              </a:tr>
              <a:tr h="34087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Climate risks included in disaster risk management plans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745313"/>
                  </a:ext>
                </a:extLst>
              </a:tr>
              <a:tr h="49513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Funds mobilized for adaptation and mitigation measures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7" marR="1547" marT="1547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39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350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08C7C8-F81B-46EF-A384-5868F92663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45615942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057CE6873D104EB4A2BC127C2BD9BA" ma:contentTypeVersion="9" ma:contentTypeDescription="Create a new document." ma:contentTypeScope="" ma:versionID="0557409b11b201dd5a213ad1ec9505b3">
  <xsd:schema xmlns:xsd="http://www.w3.org/2001/XMLSchema" xmlns:xs="http://www.w3.org/2001/XMLSchema" xmlns:p="http://schemas.microsoft.com/office/2006/metadata/properties" xmlns:ns3="13ff39e8-b220-475c-a339-f0c852fd17c0" targetNamespace="http://schemas.microsoft.com/office/2006/metadata/properties" ma:root="true" ma:fieldsID="d1fd68101045d381ce4bb3825ba7b1ea" ns3:_="">
    <xsd:import namespace="13ff39e8-b220-475c-a339-f0c852fd17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ff39e8-b220-475c-a339-f0c852fd1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E0BA197-64BC-4CC7-992E-FC11E51D96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ff39e8-b220-475c-a339-f0c852fd17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C8A939-EBD5-40ED-A57E-8150506C90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338ED0-DD7D-493B-9FC3-B209BDF8EE35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3ff39e8-b220-475c-a339-f0c852fd17c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70</TotalTime>
  <Words>1006</Words>
  <Application>Microsoft Office PowerPoint</Application>
  <PresentationFormat>Widescreen</PresentationFormat>
  <Paragraphs>193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Corbel</vt:lpstr>
      <vt:lpstr>Courier New</vt:lpstr>
      <vt:lpstr>Times New Roman</vt:lpstr>
      <vt:lpstr>Wingdings 2</vt:lpstr>
      <vt:lpstr>Frame</vt:lpstr>
      <vt:lpstr>Regional Plan of Action for Implementing the WHO Global Strategy for Health, Environment and Climate Change-Healthy environments for a healthier population </vt:lpstr>
      <vt:lpstr>About the Regional Plan of Action </vt:lpstr>
      <vt:lpstr>Key Components of the Regional Plan of Action </vt:lpstr>
      <vt:lpstr>Regional Indicators-  Readiness Activity</vt:lpstr>
      <vt:lpstr>Regional Indicators (1/2)  Readiness NAP Activity</vt:lpstr>
      <vt:lpstr>Regional Indicators (2/2)  Readiness NAP Activity</vt:lpstr>
      <vt:lpstr>How do some of our countries fare?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Plan of Action for Implementing the WHO Global Strategy for Health, Environment and Climate Change-Healthy environments for a healthier population</dc:title>
  <dc:creator>GOMEZ, Faustina</dc:creator>
  <cp:lastModifiedBy>RASHEED, Hussain</cp:lastModifiedBy>
  <cp:revision>13</cp:revision>
  <dcterms:created xsi:type="dcterms:W3CDTF">2020-03-03T04:53:39Z</dcterms:created>
  <dcterms:modified xsi:type="dcterms:W3CDTF">2020-03-03T07:14:08Z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0x010100E4057CE6873D104EB4A2BC127C2BD9BA</vt:lpwstr>
  </property>
</Properties>
</file>