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3"/>
  </p:notesMasterIdLst>
  <p:sldIdLst>
    <p:sldId id="256" r:id="rId5"/>
    <p:sldId id="266" r:id="rId6"/>
    <p:sldId id="341" r:id="rId7"/>
    <p:sldId id="307" r:id="rId8"/>
    <p:sldId id="339" r:id="rId9"/>
    <p:sldId id="334" r:id="rId10"/>
    <p:sldId id="337" r:id="rId11"/>
    <p:sldId id="342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CFC59D2-5B38-3167-DF06-E463624E66DE}" name="Piotr Źrołka" initials="PŹ" userId="S::piotr@kinaole.onmicrosoft.com::5d4a00a2-d2cd-4e85-bca7-7f41ce0fb8f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EFF9"/>
    <a:srgbClr val="C9DDF3"/>
    <a:srgbClr val="79B5E3"/>
    <a:srgbClr val="F16829"/>
    <a:srgbClr val="00205C"/>
    <a:srgbClr val="009A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080A130-483F-2E62-4264-5ABAD8CC5A3E}" v="31" dt="2025-11-19T07:06:18.687"/>
    <p1510:client id="{62B5EE4D-546D-474D-CC8A-44A1F699981E}" v="14" dt="2025-11-18T14:51:04.610"/>
    <p1510:client id="{7F293E4A-46AB-766F-A55C-2CEC53B09468}" v="1" dt="2025-11-18T15:26:12.855"/>
    <p1510:client id="{A58DE768-6F32-52CA-4CB6-E9307AF6B18E}" v="10" dt="2025-11-19T11:01:18.35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20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OYIE, Stephen Leshan" userId="S::koyies@who.int::709fa35e-95b4-42da-85a7-2500e2c23c85" providerId="AD" clId="Web-{2080A130-483F-2E62-4264-5ABAD8CC5A3E}"/>
    <pc:docChg chg="modSld">
      <pc:chgData name="KOYIE, Stephen Leshan" userId="S::koyies@who.int::709fa35e-95b4-42da-85a7-2500e2c23c85" providerId="AD" clId="Web-{2080A130-483F-2E62-4264-5ABAD8CC5A3E}" dt="2025-11-19T07:06:18.687" v="29" actId="20577"/>
      <pc:docMkLst>
        <pc:docMk/>
      </pc:docMkLst>
      <pc:sldChg chg="modSp">
        <pc:chgData name="KOYIE, Stephen Leshan" userId="S::koyies@who.int::709fa35e-95b4-42da-85a7-2500e2c23c85" providerId="AD" clId="Web-{2080A130-483F-2E62-4264-5ABAD8CC5A3E}" dt="2025-11-19T07:00:14.854" v="23" actId="20577"/>
        <pc:sldMkLst>
          <pc:docMk/>
          <pc:sldMk cId="3806831138" sldId="341"/>
        </pc:sldMkLst>
        <pc:spChg chg="mod">
          <ac:chgData name="KOYIE, Stephen Leshan" userId="S::koyies@who.int::709fa35e-95b4-42da-85a7-2500e2c23c85" providerId="AD" clId="Web-{2080A130-483F-2E62-4264-5ABAD8CC5A3E}" dt="2025-11-19T07:00:14.854" v="23" actId="20577"/>
          <ac:spMkLst>
            <pc:docMk/>
            <pc:sldMk cId="3806831138" sldId="341"/>
            <ac:spMk id="4" creationId="{5570139E-7535-1C40-9FC2-0D62861FFADF}"/>
          </ac:spMkLst>
        </pc:spChg>
        <pc:picChg chg="mod">
          <ac:chgData name="KOYIE, Stephen Leshan" userId="S::koyies@who.int::709fa35e-95b4-42da-85a7-2500e2c23c85" providerId="AD" clId="Web-{2080A130-483F-2E62-4264-5ABAD8CC5A3E}" dt="2025-11-19T06:59:15.165" v="6" actId="1076"/>
          <ac:picMkLst>
            <pc:docMk/>
            <pc:sldMk cId="3806831138" sldId="341"/>
            <ac:picMk id="5" creationId="{00000000-0000-0000-0000-000000000000}"/>
          </ac:picMkLst>
        </pc:picChg>
      </pc:sldChg>
      <pc:sldChg chg="modSp">
        <pc:chgData name="KOYIE, Stephen Leshan" userId="S::koyies@who.int::709fa35e-95b4-42da-85a7-2500e2c23c85" providerId="AD" clId="Web-{2080A130-483F-2E62-4264-5ABAD8CC5A3E}" dt="2025-11-19T07:06:18.687" v="29" actId="20577"/>
        <pc:sldMkLst>
          <pc:docMk/>
          <pc:sldMk cId="3340736674" sldId="342"/>
        </pc:sldMkLst>
        <pc:spChg chg="mod">
          <ac:chgData name="KOYIE, Stephen Leshan" userId="S::koyies@who.int::709fa35e-95b4-42da-85a7-2500e2c23c85" providerId="AD" clId="Web-{2080A130-483F-2E62-4264-5ABAD8CC5A3E}" dt="2025-11-18T15:36:32.348" v="5" actId="20577"/>
          <ac:spMkLst>
            <pc:docMk/>
            <pc:sldMk cId="3340736674" sldId="342"/>
            <ac:spMk id="3" creationId="{9D5160CB-51C7-3146-AF7D-F62DF9CA03AD}"/>
          </ac:spMkLst>
        </pc:spChg>
        <pc:spChg chg="mod">
          <ac:chgData name="KOYIE, Stephen Leshan" userId="S::koyies@who.int::709fa35e-95b4-42da-85a7-2500e2c23c85" providerId="AD" clId="Web-{2080A130-483F-2E62-4264-5ABAD8CC5A3E}" dt="2025-11-19T07:06:18.687" v="29" actId="20577"/>
          <ac:spMkLst>
            <pc:docMk/>
            <pc:sldMk cId="3340736674" sldId="342"/>
            <ac:spMk id="4" creationId="{5570139E-7535-1C40-9FC2-0D62861FFADF}"/>
          </ac:spMkLst>
        </pc:spChg>
      </pc:sldChg>
    </pc:docChg>
  </pc:docChgLst>
  <pc:docChgLst>
    <pc:chgData name="KOYIE, Stephen Leshan" userId="S::koyies@who.int::709fa35e-95b4-42da-85a7-2500e2c23c85" providerId="AD" clId="Web-{62B5EE4D-546D-474D-CC8A-44A1F699981E}"/>
    <pc:docChg chg="modSld">
      <pc:chgData name="KOYIE, Stephen Leshan" userId="S::koyies@who.int::709fa35e-95b4-42da-85a7-2500e2c23c85" providerId="AD" clId="Web-{62B5EE4D-546D-474D-CC8A-44A1F699981E}" dt="2025-11-18T14:51:04.126" v="12" actId="20577"/>
      <pc:docMkLst>
        <pc:docMk/>
      </pc:docMkLst>
      <pc:sldChg chg="modSp">
        <pc:chgData name="KOYIE, Stephen Leshan" userId="S::koyies@who.int::709fa35e-95b4-42da-85a7-2500e2c23c85" providerId="AD" clId="Web-{62B5EE4D-546D-474D-CC8A-44A1F699981E}" dt="2025-11-18T14:51:04.126" v="12" actId="20577"/>
        <pc:sldMkLst>
          <pc:docMk/>
          <pc:sldMk cId="3340736674" sldId="342"/>
        </pc:sldMkLst>
        <pc:spChg chg="mod">
          <ac:chgData name="KOYIE, Stephen Leshan" userId="S::koyies@who.int::709fa35e-95b4-42da-85a7-2500e2c23c85" providerId="AD" clId="Web-{62B5EE4D-546D-474D-CC8A-44A1F699981E}" dt="2025-11-18T14:51:04.126" v="12" actId="20577"/>
          <ac:spMkLst>
            <pc:docMk/>
            <pc:sldMk cId="3340736674" sldId="342"/>
            <ac:spMk id="4" creationId="{5570139E-7535-1C40-9FC2-0D62861FFADF}"/>
          </ac:spMkLst>
        </pc:spChg>
      </pc:sldChg>
    </pc:docChg>
  </pc:docChgLst>
  <pc:docChgLst>
    <pc:chgData name="KOYIE, Stephen Leshan" userId="S::koyies@who.int::709fa35e-95b4-42da-85a7-2500e2c23c85" providerId="AD" clId="Web-{A58DE768-6F32-52CA-4CB6-E9307AF6B18E}"/>
    <pc:docChg chg="modSld">
      <pc:chgData name="KOYIE, Stephen Leshan" userId="S::koyies@who.int::709fa35e-95b4-42da-85a7-2500e2c23c85" providerId="AD" clId="Web-{A58DE768-6F32-52CA-4CB6-E9307AF6B18E}" dt="2025-11-19T11:01:17.624" v="8" actId="20577"/>
      <pc:docMkLst>
        <pc:docMk/>
      </pc:docMkLst>
      <pc:sldChg chg="modSp">
        <pc:chgData name="KOYIE, Stephen Leshan" userId="S::koyies@who.int::709fa35e-95b4-42da-85a7-2500e2c23c85" providerId="AD" clId="Web-{A58DE768-6F32-52CA-4CB6-E9307AF6B18E}" dt="2025-11-19T11:01:17.624" v="8" actId="20577"/>
        <pc:sldMkLst>
          <pc:docMk/>
          <pc:sldMk cId="2351781221" sldId="307"/>
        </pc:sldMkLst>
        <pc:spChg chg="mod">
          <ac:chgData name="KOYIE, Stephen Leshan" userId="S::koyies@who.int::709fa35e-95b4-42da-85a7-2500e2c23c85" providerId="AD" clId="Web-{A58DE768-6F32-52CA-4CB6-E9307AF6B18E}" dt="2025-11-19T11:01:17.624" v="8" actId="20577"/>
          <ac:spMkLst>
            <pc:docMk/>
            <pc:sldMk cId="2351781221" sldId="307"/>
            <ac:spMk id="6" creationId="{55AD39D5-559B-04D4-5754-886305FC8A0D}"/>
          </ac:spMkLst>
        </pc:spChg>
      </pc:sldChg>
    </pc:docChg>
  </pc:docChgLst>
  <pc:docChgLst>
    <pc:chgData name="DEGAIL CHABRAT, Marie-Amélie" userId="S::degailm@who.int::04a390d8-f467-4764-9394-6db599b61f50" providerId="AD" clId="Web-{7F293E4A-46AB-766F-A55C-2CEC53B09468}"/>
    <pc:docChg chg="modSld">
      <pc:chgData name="DEGAIL CHABRAT, Marie-Amélie" userId="S::degailm@who.int::04a390d8-f467-4764-9394-6db599b61f50" providerId="AD" clId="Web-{7F293E4A-46AB-766F-A55C-2CEC53B09468}" dt="2025-11-18T15:26:12.855" v="0" actId="1076"/>
      <pc:docMkLst>
        <pc:docMk/>
      </pc:docMkLst>
      <pc:sldChg chg="modSp">
        <pc:chgData name="DEGAIL CHABRAT, Marie-Amélie" userId="S::degailm@who.int::04a390d8-f467-4764-9394-6db599b61f50" providerId="AD" clId="Web-{7F293E4A-46AB-766F-A55C-2CEC53B09468}" dt="2025-11-18T15:26:12.855" v="0" actId="1076"/>
        <pc:sldMkLst>
          <pc:docMk/>
          <pc:sldMk cId="3340736674" sldId="342"/>
        </pc:sldMkLst>
        <pc:spChg chg="mod">
          <ac:chgData name="DEGAIL CHABRAT, Marie-Amélie" userId="S::degailm@who.int::04a390d8-f467-4764-9394-6db599b61f50" providerId="AD" clId="Web-{7F293E4A-46AB-766F-A55C-2CEC53B09468}" dt="2025-11-18T15:26:12.855" v="0" actId="1076"/>
          <ac:spMkLst>
            <pc:docMk/>
            <pc:sldMk cId="3340736674" sldId="342"/>
            <ac:spMk id="4" creationId="{5570139E-7535-1C40-9FC2-0D62861FFAD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B25686-C135-714D-ADAE-A031C4BC0204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85B747-18E9-E746-A276-B387773C2A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771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5B747-18E9-E746-A276-B387773C2AC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508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5B747-18E9-E746-A276-B387773C2AC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4848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5B747-18E9-E746-A276-B387773C2AC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4429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5B747-18E9-E746-A276-B387773C2AC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1685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5B747-18E9-E746-A276-B387773C2AC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9566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5B747-18E9-E746-A276-B387773C2AC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4508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5B747-18E9-E746-A276-B387773C2AC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3035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5B747-18E9-E746-A276-B387773C2AC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39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navy background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1483D-923E-144D-9141-59E56DC794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685419"/>
            <a:ext cx="5638800" cy="2387600"/>
          </a:xfrm>
        </p:spPr>
        <p:txBody>
          <a:bodyPr anchor="t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9D2BC0-3B2B-2444-BFD2-05B4702116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3200400"/>
            <a:ext cx="56388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0CB99A3-E1BC-0B46-9A11-79A3F59F9B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World Health Organization logo ">
            <a:extLst>
              <a:ext uri="{FF2B5EF4-FFF2-40B4-BE49-F238E27FC236}">
                <a16:creationId xmlns:a16="http://schemas.microsoft.com/office/drawing/2014/main" id="{522893C7-C83B-014A-8B5D-560C13D798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1" y="5852984"/>
            <a:ext cx="2314640" cy="704736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C6BBDF4-255F-DE1B-9706-7A7A930734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00172" y="6397384"/>
            <a:ext cx="5154592" cy="32409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04E82C0-6E0F-00EB-4712-502CE30A17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4764" y="6397384"/>
            <a:ext cx="380035" cy="32067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948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3ED49-EBD8-B24A-AA9F-F66408900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9005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1669460"/>
          </a:xfrm>
          <a:solidFill>
            <a:srgbClr val="C9DDF3">
              <a:alpha val="80000"/>
            </a:srgbClr>
          </a:solidFill>
        </p:spPr>
        <p:txBody>
          <a:bodyPr lIns="144000" anchor="t" anchorCtr="0">
            <a:sp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00172" y="6397384"/>
            <a:ext cx="5154592" cy="3240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World Health Organization logo ">
            <a:extLst>
              <a:ext uri="{FF2B5EF4-FFF2-40B4-BE49-F238E27FC236}">
                <a16:creationId xmlns:a16="http://schemas.microsoft.com/office/drawing/2014/main" id="{9F263B6D-8996-474F-BAA8-575C05E666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3" y="6000906"/>
            <a:ext cx="1828798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053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3ED49-EBD8-B24A-AA9F-F66408900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1661993"/>
          </a:xfrm>
          <a:solidFill>
            <a:srgbClr val="DDEFF9">
              <a:alpha val="80000"/>
            </a:srgbClr>
          </a:solidFill>
        </p:spPr>
        <p:txBody>
          <a:bodyPr wrap="square" lIns="144000" anchor="t" anchorCtr="0">
            <a:spAutoFit/>
          </a:bodyPr>
          <a:lstStyle>
            <a:lvl1pPr>
              <a:defRPr sz="6000"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00172" y="6397384"/>
            <a:ext cx="5154592" cy="3240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World Health Organization logo ">
            <a:extLst>
              <a:ext uri="{FF2B5EF4-FFF2-40B4-BE49-F238E27FC236}">
                <a16:creationId xmlns:a16="http://schemas.microsoft.com/office/drawing/2014/main" id="{C31A47E6-021F-C944-BAE1-D55D61F608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3" y="6000906"/>
            <a:ext cx="1828798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2163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3ED49-EBD8-B24A-AA9F-F66408900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1661993"/>
          </a:xfrm>
          <a:solidFill>
            <a:srgbClr val="C9DDF3">
              <a:alpha val="80000"/>
            </a:srgbClr>
          </a:solidFill>
        </p:spPr>
        <p:txBody>
          <a:bodyPr lIns="144000" anchor="t" anchorCtr="0">
            <a:spAutoFit/>
          </a:bodyPr>
          <a:lstStyle>
            <a:lvl1pPr>
              <a:defRPr sz="6000"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00172" y="6397384"/>
            <a:ext cx="5154592" cy="3240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World Health Organization logo ">
            <a:extLst>
              <a:ext uri="{FF2B5EF4-FFF2-40B4-BE49-F238E27FC236}">
                <a16:creationId xmlns:a16="http://schemas.microsoft.com/office/drawing/2014/main" id="{D8591945-98AC-6ECD-0960-38810276F97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239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3ED49-EBD8-B24A-AA9F-F66408900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88" y="0"/>
            <a:ext cx="1219199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1661993"/>
          </a:xfrm>
          <a:solidFill>
            <a:srgbClr val="C9DDF3">
              <a:alpha val="80000"/>
            </a:srgbClr>
          </a:solidFill>
        </p:spPr>
        <p:txBody>
          <a:bodyPr lIns="144000" anchor="t" anchorCtr="0">
            <a:spAutoFit/>
          </a:bodyPr>
          <a:lstStyle>
            <a:lvl1pPr>
              <a:defRPr sz="6000"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00172" y="6397384"/>
            <a:ext cx="5154592" cy="3240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World Health Organization logo ">
            <a:extLst>
              <a:ext uri="{FF2B5EF4-FFF2-40B4-BE49-F238E27FC236}">
                <a16:creationId xmlns:a16="http://schemas.microsoft.com/office/drawing/2014/main" id="{0C9FB247-3197-0943-93E9-189420DEBD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3" y="6000906"/>
            <a:ext cx="1828798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9055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3ED49-EBD8-B24A-AA9F-F66408900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1661993"/>
          </a:xfrm>
          <a:solidFill>
            <a:srgbClr val="C9DDF3">
              <a:alpha val="80000"/>
            </a:srgbClr>
          </a:solidFill>
        </p:spPr>
        <p:txBody>
          <a:bodyPr lIns="144000" anchor="t" anchorCtr="0">
            <a:spAutoFit/>
          </a:bodyPr>
          <a:lstStyle>
            <a:lvl1pPr>
              <a:defRPr sz="6000"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00172" y="6397384"/>
            <a:ext cx="5154592" cy="3240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World Health Organization logo ">
            <a:extLst>
              <a:ext uri="{FF2B5EF4-FFF2-40B4-BE49-F238E27FC236}">
                <a16:creationId xmlns:a16="http://schemas.microsoft.com/office/drawing/2014/main" id="{69980E6F-8A3C-16B6-F34B-10A38190A99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4848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3ED49-EBD8-B24A-AA9F-F66408900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685801"/>
            <a:ext cx="6982691" cy="1669470"/>
          </a:xfrm>
          <a:solidFill>
            <a:srgbClr val="C9DDF3">
              <a:alpha val="80000"/>
            </a:srgbClr>
          </a:solidFill>
        </p:spPr>
        <p:txBody>
          <a:bodyPr lIns="144000" anchor="t" anchorCtr="0">
            <a:spAutoFit/>
          </a:bodyPr>
          <a:lstStyle>
            <a:lvl1pPr>
              <a:defRPr sz="6000"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00172" y="6397384"/>
            <a:ext cx="5154592" cy="3240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World Health Organization logo ">
            <a:extLst>
              <a:ext uri="{FF2B5EF4-FFF2-40B4-BE49-F238E27FC236}">
                <a16:creationId xmlns:a16="http://schemas.microsoft.com/office/drawing/2014/main" id="{DCEB4C6A-ABE1-CC43-80D7-96BB3E6B03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3" y="6000906"/>
            <a:ext cx="1828798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327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AD15AB5-9F8B-CF48-0A1A-FEDEE943A1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1661993"/>
          </a:xfrm>
          <a:solidFill>
            <a:srgbClr val="C9DDF3">
              <a:alpha val="80000"/>
            </a:srgbClr>
          </a:solidFill>
        </p:spPr>
        <p:txBody>
          <a:bodyPr lIns="144000" anchor="t" anchorCtr="0">
            <a:spAutoFit/>
          </a:bodyPr>
          <a:lstStyle>
            <a:lvl1pPr>
              <a:defRPr sz="6000"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World Health Organization logo ">
            <a:extLst>
              <a:ext uri="{FF2B5EF4-FFF2-40B4-BE49-F238E27FC236}">
                <a16:creationId xmlns:a16="http://schemas.microsoft.com/office/drawing/2014/main" id="{DCEB4C6A-ABE1-CC43-80D7-96BB3E6B03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3" y="6000906"/>
            <a:ext cx="1828798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6727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3ED49-EBD8-B24A-AA9F-F66408900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39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1661993"/>
          </a:xfrm>
          <a:solidFill>
            <a:srgbClr val="C9DDF3">
              <a:alpha val="80000"/>
            </a:srgbClr>
          </a:solidFill>
        </p:spPr>
        <p:txBody>
          <a:bodyPr lIns="144000" anchor="t" anchorCtr="0">
            <a:spAutoFit/>
          </a:bodyPr>
          <a:lstStyle>
            <a:lvl1pPr>
              <a:defRPr sz="6000"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00172" y="6397384"/>
            <a:ext cx="5154592" cy="3240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World Health Organization logo ">
            <a:extLst>
              <a:ext uri="{FF2B5EF4-FFF2-40B4-BE49-F238E27FC236}">
                <a16:creationId xmlns:a16="http://schemas.microsoft.com/office/drawing/2014/main" id="{652B58DC-A02B-F0B1-89A3-2012646CE31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4252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3ED49-EBD8-B24A-AA9F-F66408900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1661993"/>
          </a:xfrm>
        </p:spPr>
        <p:txBody>
          <a:bodyPr lIns="144000" anchor="t" anchorCtr="0">
            <a:spAutoFit/>
          </a:bodyPr>
          <a:lstStyle>
            <a:lvl1pPr>
              <a:defRPr sz="6000"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00172" y="6397384"/>
            <a:ext cx="5154592" cy="3240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World Health Organization logo ">
            <a:extLst>
              <a:ext uri="{FF2B5EF4-FFF2-40B4-BE49-F238E27FC236}">
                <a16:creationId xmlns:a16="http://schemas.microsoft.com/office/drawing/2014/main" id="{85FCFE85-65AF-3D40-9C08-454356D6DD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3545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3ED49-EBD8-B24A-AA9F-F66408900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345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1661993"/>
          </a:xfrm>
          <a:solidFill>
            <a:srgbClr val="C9DDF3">
              <a:alpha val="80000"/>
            </a:srgbClr>
          </a:solidFill>
        </p:spPr>
        <p:txBody>
          <a:bodyPr lIns="144000" anchor="t" anchorCtr="0">
            <a:spAutoFit/>
          </a:bodyPr>
          <a:lstStyle>
            <a:lvl1pPr>
              <a:defRPr sz="6000"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00172" y="6397384"/>
            <a:ext cx="5154592" cy="3240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World Health Organization logo ">
            <a:extLst>
              <a:ext uri="{FF2B5EF4-FFF2-40B4-BE49-F238E27FC236}">
                <a16:creationId xmlns:a16="http://schemas.microsoft.com/office/drawing/2014/main" id="{85FCFE85-65AF-3D40-9C08-454356D6DD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12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navy with pattern background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AD99E1C-D74E-374D-8800-FB673CA412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2000"/>
          </a:blip>
          <a:stretch>
            <a:fillRect/>
          </a:stretch>
        </p:blipFill>
        <p:spPr>
          <a:xfrm>
            <a:off x="0" y="63736"/>
            <a:ext cx="12192000" cy="6730528"/>
          </a:xfrm>
          <a:prstGeom prst="rect">
            <a:avLst/>
          </a:prstGeom>
          <a:solidFill>
            <a:srgbClr val="00208A">
              <a:alpha val="0"/>
            </a:srgbClr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541483D-923E-144D-9141-59E56DC794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685419"/>
            <a:ext cx="5638800" cy="2387600"/>
          </a:xfrm>
        </p:spPr>
        <p:txBody>
          <a:bodyPr anchor="t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9D2BC0-3B2B-2444-BFD2-05B4702116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3200400"/>
            <a:ext cx="56388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0CB99A3-E1BC-0B46-9A11-79A3F59F9B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World Health Organization logo ">
            <a:extLst>
              <a:ext uri="{FF2B5EF4-FFF2-40B4-BE49-F238E27FC236}">
                <a16:creationId xmlns:a16="http://schemas.microsoft.com/office/drawing/2014/main" id="{522893C7-C83B-014A-8B5D-560C13D7980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1" y="5852984"/>
            <a:ext cx="2314640" cy="704736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4706F60-D920-20AC-2ECD-53232044E9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4764" y="6397384"/>
            <a:ext cx="380035" cy="32067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550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3ED49-EBD8-B24A-AA9F-F66408900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4238786" cy="2492990"/>
          </a:xfrm>
          <a:solidFill>
            <a:srgbClr val="C9DDF3">
              <a:alpha val="80000"/>
            </a:srgbClr>
          </a:solidFill>
        </p:spPr>
        <p:txBody>
          <a:bodyPr lIns="144000" anchor="t" anchorCtr="0">
            <a:spAutoFit/>
          </a:bodyPr>
          <a:lstStyle>
            <a:lvl1pPr>
              <a:defRPr sz="6000"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00172" y="6397384"/>
            <a:ext cx="5154592" cy="3240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World Health Organization logo ">
            <a:extLst>
              <a:ext uri="{FF2B5EF4-FFF2-40B4-BE49-F238E27FC236}">
                <a16:creationId xmlns:a16="http://schemas.microsoft.com/office/drawing/2014/main" id="{85FCFE85-65AF-3D40-9C08-454356D6DD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1610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3ED49-EBD8-B24A-AA9F-F66408900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4238786" cy="2743200"/>
          </a:xfrm>
          <a:solidFill>
            <a:srgbClr val="C9DDF3">
              <a:alpha val="80000"/>
            </a:srgbClr>
          </a:solidFill>
        </p:spPr>
        <p:txBody>
          <a:bodyPr lIns="144000" anchor="t" anchorCtr="0">
            <a:normAutofit/>
          </a:bodyPr>
          <a:lstStyle>
            <a:lvl1pPr>
              <a:defRPr sz="6000"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00172" y="6397384"/>
            <a:ext cx="5154592" cy="3240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World Health Organization logo ">
            <a:extLst>
              <a:ext uri="{FF2B5EF4-FFF2-40B4-BE49-F238E27FC236}">
                <a16:creationId xmlns:a16="http://schemas.microsoft.com/office/drawing/2014/main" id="{85FCFE85-65AF-3D40-9C08-454356D6DD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9587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846372"/>
            <a:ext cx="9700351" cy="2743200"/>
          </a:xfrm>
        </p:spPr>
        <p:txBody>
          <a:bodyPr anchor="t" anchorCtr="0">
            <a:normAutofit/>
          </a:bodyPr>
          <a:lstStyle>
            <a:lvl1pPr marL="228600" indent="-228600">
              <a:defRPr sz="4000">
                <a:solidFill>
                  <a:srgbClr val="009ADE"/>
                </a:solidFill>
              </a:defRPr>
            </a:lvl1pPr>
          </a:lstStyle>
          <a:p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00172" y="6397384"/>
            <a:ext cx="5154592" cy="3240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A20877-C6F5-D948-A95F-D08C52CB35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4734772"/>
            <a:ext cx="9700351" cy="760413"/>
          </a:xfrm>
        </p:spPr>
        <p:txBody>
          <a:bodyPr/>
          <a:lstStyle>
            <a:lvl1pPr marL="0" indent="0">
              <a:buNone/>
              <a:defRPr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World Health Organization logo ">
            <a:extLst>
              <a:ext uri="{FF2B5EF4-FFF2-40B4-BE49-F238E27FC236}">
                <a16:creationId xmlns:a16="http://schemas.microsoft.com/office/drawing/2014/main" id="{1ECEC661-474A-1A4C-9F57-9C28C3FE5F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3091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_navy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39590"/>
            <a:ext cx="9700351" cy="219810"/>
          </a:xfrm>
        </p:spPr>
        <p:txBody>
          <a:bodyPr anchor="t" anchorCtr="0">
            <a:normAutofit/>
          </a:bodyPr>
          <a:lstStyle>
            <a:lvl1pPr marL="0" indent="0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00172" y="6397384"/>
            <a:ext cx="5154592" cy="3240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A20877-C6F5-D948-A95F-D08C52CB35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574800"/>
            <a:ext cx="9700351" cy="3920385"/>
          </a:xfrm>
        </p:spPr>
        <p:txBody>
          <a:bodyPr>
            <a:normAutofit/>
          </a:bodyPr>
          <a:lstStyle>
            <a:lvl1pPr marL="0" indent="0">
              <a:spcBef>
                <a:spcPts val="1800"/>
              </a:spcBef>
              <a:buNone/>
              <a:defRPr sz="4000" b="0" i="0">
                <a:solidFill>
                  <a:srgbClr val="009AD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World Health Organization logo ">
            <a:extLst>
              <a:ext uri="{FF2B5EF4-FFF2-40B4-BE49-F238E27FC236}">
                <a16:creationId xmlns:a16="http://schemas.microsoft.com/office/drawing/2014/main" id="{1ECEC661-474A-1A4C-9F57-9C28C3FE5F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166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">
    <p:bg>
      <p:bgPr>
        <a:solidFill>
          <a:srgbClr val="DDEF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00172" y="6397384"/>
            <a:ext cx="5154592" cy="3240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A20877-C6F5-D948-A95F-D08C52CB35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4229051"/>
            <a:ext cx="7020558" cy="760413"/>
          </a:xfrm>
        </p:spPr>
        <p:txBody>
          <a:bodyPr/>
          <a:lstStyle>
            <a:lvl1pPr marL="0" indent="0">
              <a:buNone/>
              <a:defRPr b="1" i="0">
                <a:solidFill>
                  <a:srgbClr val="00205C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World Health Organization logo ">
            <a:extLst>
              <a:ext uri="{FF2B5EF4-FFF2-40B4-BE49-F238E27FC236}">
                <a16:creationId xmlns:a16="http://schemas.microsoft.com/office/drawing/2014/main" id="{1ECEC661-474A-1A4C-9F57-9C28C3FE5F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5" y="6000906"/>
            <a:ext cx="1828792" cy="556811"/>
          </a:xfrm>
          <a:prstGeom prst="rect">
            <a:avLst/>
          </a:prstGeom>
        </p:spPr>
      </p:pic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9DD4EE67-57B6-3E41-9A9B-D3C3BD8E5C0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760800" y="1551943"/>
            <a:ext cx="3973999" cy="347724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DA67AD6-D8C7-B74A-B8D9-C0B4BE696ED5}"/>
              </a:ext>
            </a:extLst>
          </p:cNvPr>
          <p:cNvSpPr txBox="1">
            <a:spLocks/>
          </p:cNvSpPr>
          <p:nvPr userDrawn="1"/>
        </p:nvSpPr>
        <p:spPr>
          <a:xfrm>
            <a:off x="457201" y="1139590"/>
            <a:ext cx="7305040" cy="21981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0" i="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5C"/>
                </a:solidFill>
              </a:rPr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4CB5F0B-02BD-614A-851C-63011963ECD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1" y="1574801"/>
            <a:ext cx="7020559" cy="2654250"/>
          </a:xfrm>
        </p:spPr>
        <p:txBody>
          <a:bodyPr>
            <a:normAutofit/>
          </a:bodyPr>
          <a:lstStyle>
            <a:lvl1pPr marL="0" indent="0">
              <a:spcBef>
                <a:spcPts val="1800"/>
              </a:spcBef>
              <a:buNone/>
              <a:defRPr sz="4000" b="0" i="0">
                <a:solidFill>
                  <a:srgbClr val="00205C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801071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2964F-381C-7B4D-833B-E524C7882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11277600" cy="1004888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1B538-2004-A148-91A7-DDAD8DCB0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25625"/>
            <a:ext cx="11277600" cy="38842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EB427A-B671-5046-997C-FBCC440F9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00172" y="6397384"/>
            <a:ext cx="5154592" cy="3240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EF5830-4E1F-5A49-AE5A-AC956905C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BBF25AF-1AFC-F84B-8963-B94D2AEA127A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World Health Organization logo ">
            <a:extLst>
              <a:ext uri="{FF2B5EF4-FFF2-40B4-BE49-F238E27FC236}">
                <a16:creationId xmlns:a16="http://schemas.microsoft.com/office/drawing/2014/main" id="{E3EDB005-A3A8-244D-9176-D7DF06EAD0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3408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2964F-381C-7B4D-833B-E524C7882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11277600" cy="563877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1B538-2004-A148-91A7-DDAD8DCB0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4979393"/>
            <a:ext cx="3657600" cy="882921"/>
          </a:xfrm>
        </p:spPr>
        <p:txBody>
          <a:bodyPr>
            <a:normAutofit/>
          </a:bodyPr>
          <a:lstStyle>
            <a:lvl1pPr marL="0" indent="0">
              <a:buNone/>
              <a:defRPr sz="1200" b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EB427A-B671-5046-997C-FBCC440F9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00172" y="6397384"/>
            <a:ext cx="5154592" cy="3240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EF5830-4E1F-5A49-AE5A-AC956905C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BBF25AF-1AFC-F84B-8963-B94D2AEA127A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World Health Organization logo ">
            <a:extLst>
              <a:ext uri="{FF2B5EF4-FFF2-40B4-BE49-F238E27FC236}">
                <a16:creationId xmlns:a16="http://schemas.microsoft.com/office/drawing/2014/main" id="{E3EDB005-A3A8-244D-9176-D7DF06EAD0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FE6E48B-14B1-A34F-BE35-F35F8B6054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1600200"/>
            <a:ext cx="3657600" cy="32004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Picture Placeholder 11">
            <a:extLst>
              <a:ext uri="{FF2B5EF4-FFF2-40B4-BE49-F238E27FC236}">
                <a16:creationId xmlns:a16="http://schemas.microsoft.com/office/drawing/2014/main" id="{8F898B1A-280F-FE45-8D41-1CB270410E7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67200" y="1600200"/>
            <a:ext cx="3657600" cy="32004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Picture Placeholder 11">
            <a:extLst>
              <a:ext uri="{FF2B5EF4-FFF2-40B4-BE49-F238E27FC236}">
                <a16:creationId xmlns:a16="http://schemas.microsoft.com/office/drawing/2014/main" id="{30F77ACD-9F22-9B44-AE97-B98CCD01BE6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77200" y="1600200"/>
            <a:ext cx="3657600" cy="32004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224E5827-DC51-2E44-A3BF-A892FE8FADC9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267199" y="4979393"/>
            <a:ext cx="3657600" cy="882921"/>
          </a:xfrm>
        </p:spPr>
        <p:txBody>
          <a:bodyPr>
            <a:normAutofit/>
          </a:bodyPr>
          <a:lstStyle>
            <a:lvl1pPr marL="0" indent="0">
              <a:buNone/>
              <a:defRPr sz="1200" b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BFF5458C-BD2E-A546-9365-90B8F7ADAED4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8077199" y="4979393"/>
            <a:ext cx="3657600" cy="882921"/>
          </a:xfrm>
        </p:spPr>
        <p:txBody>
          <a:bodyPr>
            <a:normAutofit/>
          </a:bodyPr>
          <a:lstStyle>
            <a:lvl1pPr marL="0" indent="0">
              <a:buNone/>
              <a:defRPr sz="1200" b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11287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+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2964F-381C-7B4D-833B-E524C7882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11277600" cy="1004888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1B538-2004-A148-91A7-DDAD8DCB0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25625"/>
            <a:ext cx="7467600" cy="38842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EB427A-B671-5046-997C-FBCC440F9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00172" y="6397384"/>
            <a:ext cx="5154592" cy="3240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EF5830-4E1F-5A49-AE5A-AC956905C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BBF25AF-1AFC-F84B-8963-B94D2AEA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A92FD39-3BDA-A44D-BDE3-A5569FD6A0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77200" y="1828801"/>
            <a:ext cx="3657600" cy="4343400"/>
          </a:xfrm>
          <a:solidFill>
            <a:srgbClr val="DDEFF9"/>
          </a:solidFill>
        </p:spPr>
        <p:txBody>
          <a:bodyPr lIns="182880" tIns="182880" rIns="182880" bIns="182880">
            <a:normAutofit/>
          </a:bodyPr>
          <a:lstStyle>
            <a:lvl1pPr marL="0" indent="0">
              <a:buNone/>
              <a:defRPr sz="2000">
                <a:solidFill>
                  <a:srgbClr val="00205C"/>
                </a:solidFill>
              </a:defRPr>
            </a:lvl1pPr>
            <a:lvl2pPr marL="457200" indent="0">
              <a:buNone/>
              <a:defRPr sz="2000">
                <a:solidFill>
                  <a:srgbClr val="00205C"/>
                </a:solidFill>
              </a:defRPr>
            </a:lvl2pPr>
            <a:lvl3pPr marL="914400" indent="0">
              <a:buNone/>
              <a:defRPr sz="2000">
                <a:solidFill>
                  <a:srgbClr val="00205C"/>
                </a:solidFill>
              </a:defRPr>
            </a:lvl3pPr>
            <a:lvl4pPr marL="1371600" indent="0">
              <a:buNone/>
              <a:defRPr sz="2000">
                <a:solidFill>
                  <a:srgbClr val="00205C"/>
                </a:solidFill>
              </a:defRPr>
            </a:lvl4pPr>
            <a:lvl5pPr marL="1828800" indent="0">
              <a:buNone/>
              <a:defRPr sz="2000">
                <a:solidFill>
                  <a:srgbClr val="00205C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 descr="World Health Organization logo ">
            <a:extLst>
              <a:ext uri="{FF2B5EF4-FFF2-40B4-BE49-F238E27FC236}">
                <a16:creationId xmlns:a16="http://schemas.microsoft.com/office/drawing/2014/main" id="{0D77C92E-FD76-CA4F-9DDF-75EE90F0F3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0502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A116F-33D4-214F-8363-398140754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11277600" cy="1004888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0AB01D-7345-234E-A3DA-20878B807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00172" y="6397384"/>
            <a:ext cx="5154592" cy="3240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8F8493-D439-A54B-B38D-F16C729EB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CD24C2A-6EDC-0343-99A8-1F88C30FE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World Health Organization logo ">
            <a:extLst>
              <a:ext uri="{FF2B5EF4-FFF2-40B4-BE49-F238E27FC236}">
                <a16:creationId xmlns:a16="http://schemas.microsoft.com/office/drawing/2014/main" id="{3B07DB3F-88D4-4949-9C4B-3D78CB2090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3981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navy background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A116F-33D4-214F-8363-398140754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11277600" cy="10048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0AB01D-7345-234E-A3DA-20878B807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00172" y="6397384"/>
            <a:ext cx="5154592" cy="3240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8F8493-D439-A54B-B38D-F16C729EB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CD24C2A-6EDC-0343-99A8-1F88C30FE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World Health Organization logo ">
            <a:extLst>
              <a:ext uri="{FF2B5EF4-FFF2-40B4-BE49-F238E27FC236}">
                <a16:creationId xmlns:a16="http://schemas.microsoft.com/office/drawing/2014/main" id="{3B07DB3F-88D4-4949-9C4B-3D78CB2090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930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navy + blue log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1483D-923E-144D-9141-59E56DC794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685419"/>
            <a:ext cx="5638800" cy="2387600"/>
          </a:xfrm>
        </p:spPr>
        <p:txBody>
          <a:bodyPr anchor="t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9D2BC0-3B2B-2444-BFD2-05B4702116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3200400"/>
            <a:ext cx="56388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0CB99A3-E1BC-0B46-9A11-79A3F59F9B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9A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World Health Organization logo ">
            <a:extLst>
              <a:ext uri="{FF2B5EF4-FFF2-40B4-BE49-F238E27FC236}">
                <a16:creationId xmlns:a16="http://schemas.microsoft.com/office/drawing/2014/main" id="{522893C7-C83B-014A-8B5D-560C13D798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2" y="5852984"/>
            <a:ext cx="2314637" cy="704735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9CC8919-662B-B3FF-7C3F-B7449EFD52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4764" y="6397384"/>
            <a:ext cx="380035" cy="32067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5595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light blue">
    <p:bg>
      <p:bgPr>
        <a:solidFill>
          <a:srgbClr val="DDEF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2964F-381C-7B4D-833B-E524C7882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4572000" cy="1004888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1B538-2004-A148-91A7-DDAD8DCB0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25625"/>
            <a:ext cx="4572000" cy="3884295"/>
          </a:xfrm>
        </p:spPr>
        <p:txBody>
          <a:bodyPr/>
          <a:lstStyle>
            <a:lvl1pPr marL="0" indent="0">
              <a:buNone/>
              <a:defRPr/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EB427A-B671-5046-997C-FBCC440F9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00172" y="6404128"/>
            <a:ext cx="5154592" cy="3206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EF5830-4E1F-5A49-AE5A-AC956905C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BBF25AF-1AFC-F84B-8963-B94D2AEA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World Health Organization logo ">
            <a:extLst>
              <a:ext uri="{FF2B5EF4-FFF2-40B4-BE49-F238E27FC236}">
                <a16:creationId xmlns:a16="http://schemas.microsoft.com/office/drawing/2014/main" id="{B0D277E7-B8AB-6149-A9B0-222EC5A514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9937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Two columns lo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331F6-1DFC-6D42-A5DB-377B0A137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5486399" cy="1004888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AE99C-0336-6345-BC88-F8EEF8EE1F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517751"/>
            <a:ext cx="5486398" cy="31921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043BC3-F104-1B49-9F4F-1315C3526B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8403" y="2517751"/>
            <a:ext cx="5486400" cy="31921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88FECC-C832-1C43-B845-8E730059B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00172" y="6397384"/>
            <a:ext cx="5154592" cy="3240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5C3B43-C9D7-D149-A035-216CDF583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11A4368-A5DE-FB44-8CFA-D7BBE509E18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57200" y="1828800"/>
            <a:ext cx="5486399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C429D4F-74BB-004B-AEC1-783776700C30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248404" y="1828800"/>
            <a:ext cx="5494112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D8DB0DA-065A-3D4A-881B-8C3F59254ACF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World Health Organization logo ">
            <a:extLst>
              <a:ext uri="{FF2B5EF4-FFF2-40B4-BE49-F238E27FC236}">
                <a16:creationId xmlns:a16="http://schemas.microsoft.com/office/drawing/2014/main" id="{D6B883BC-ECF6-C547-8C20-CE0694CA25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4512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Two columns long_lt blue">
    <p:bg>
      <p:bgPr>
        <a:solidFill>
          <a:srgbClr val="DDEF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331F6-1DFC-6D42-A5DB-377B0A137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5486399" cy="1004888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11A4368-A5DE-FB44-8CFA-D7BBE509E18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57200" y="1828800"/>
            <a:ext cx="5486399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C429D4F-74BB-004B-AEC1-783776700C30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248404" y="1828800"/>
            <a:ext cx="5494112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AE99C-0336-6345-BC88-F8EEF8EE1F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517751"/>
            <a:ext cx="5486398" cy="31921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043BC3-F104-1B49-9F4F-1315C3526B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8403" y="2517751"/>
            <a:ext cx="5486400" cy="31921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5C3B43-C9D7-D149-A035-216CDF583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D8DB0DA-065A-3D4A-881B-8C3F59254A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World Health Organization logo ">
            <a:extLst>
              <a:ext uri="{FF2B5EF4-FFF2-40B4-BE49-F238E27FC236}">
                <a16:creationId xmlns:a16="http://schemas.microsoft.com/office/drawing/2014/main" id="{900D91A6-1DEF-C742-BB2B-4F0CE8BD17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2450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331F6-1DFC-6D42-A5DB-377B0A137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5486399" cy="1004888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AE99C-0336-6345-BC88-F8EEF8EE1F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517750"/>
            <a:ext cx="3657598" cy="31940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5C3B43-C9D7-D149-A035-216CDF583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11A4368-A5DE-FB44-8CFA-D7BBE509E18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57200" y="1828800"/>
            <a:ext cx="3657600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D8DB0DA-065A-3D4A-881B-8C3F59254A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07F70BE-CB24-3442-8592-A6FFA4981F1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269036" y="2517750"/>
            <a:ext cx="3657598" cy="31940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749FC0E-0F2F-094B-8C94-48717D7C345D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269036" y="1828800"/>
            <a:ext cx="3657600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2D1EB86-22C0-554C-8156-5D3F5DE47136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069856" y="2517750"/>
            <a:ext cx="3657598" cy="31940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C67BFE9-FA82-8A47-87CA-56246F893F1E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069856" y="1828800"/>
            <a:ext cx="3657600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5" name="Picture 14" descr="World Health Organization logo ">
            <a:extLst>
              <a:ext uri="{FF2B5EF4-FFF2-40B4-BE49-F238E27FC236}">
                <a16:creationId xmlns:a16="http://schemas.microsoft.com/office/drawing/2014/main" id="{E1CFAF92-E612-AE40-ABFE-2A513B425F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3069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Three columns_lt blue">
    <p:bg>
      <p:bgPr>
        <a:solidFill>
          <a:srgbClr val="DDEF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331F6-1DFC-6D42-A5DB-377B0A137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5486399" cy="1004888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AE99C-0336-6345-BC88-F8EEF8EE1F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517750"/>
            <a:ext cx="3657598" cy="31940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5C3B43-C9D7-D149-A035-216CDF583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11A4368-A5DE-FB44-8CFA-D7BBE509E18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57200" y="1828800"/>
            <a:ext cx="3657600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D8DB0DA-065A-3D4A-881B-8C3F59254A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07F70BE-CB24-3442-8592-A6FFA4981F1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269036" y="2517750"/>
            <a:ext cx="3657598" cy="31940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749FC0E-0F2F-094B-8C94-48717D7C345D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269036" y="1828800"/>
            <a:ext cx="3657600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2D1EB86-22C0-554C-8156-5D3F5DE47136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069856" y="2517750"/>
            <a:ext cx="3657598" cy="31940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C67BFE9-FA82-8A47-87CA-56246F893F1E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069856" y="1828800"/>
            <a:ext cx="3657600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5" name="Picture 14" descr="World Health Organization logo ">
            <a:extLst>
              <a:ext uri="{FF2B5EF4-FFF2-40B4-BE49-F238E27FC236}">
                <a16:creationId xmlns:a16="http://schemas.microsoft.com/office/drawing/2014/main" id="{B61AF795-8C85-814F-914D-9EBE0519A1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9992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_ Tw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331F6-1DFC-6D42-A5DB-377B0A137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5486399" cy="10048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AE99C-0336-6345-BC88-F8EEF8EE1F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9" y="4071396"/>
            <a:ext cx="5486400" cy="168931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043BC3-F104-1B49-9F4F-1315C3526B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5352" y="4050792"/>
            <a:ext cx="5486400" cy="170588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5C3B43-C9D7-D149-A035-216CDF583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11A4368-A5DE-FB44-8CFA-D7BBE509E18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57200" y="2998280"/>
            <a:ext cx="5486399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rgbClr val="009AD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C429D4F-74BB-004B-AEC1-783776700C30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248404" y="2998280"/>
            <a:ext cx="5494112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rgbClr val="009AD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D8DB0DA-065A-3D4A-881B-8C3F59254ACF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World Health Organization logo ">
            <a:extLst>
              <a:ext uri="{FF2B5EF4-FFF2-40B4-BE49-F238E27FC236}">
                <a16:creationId xmlns:a16="http://schemas.microsoft.com/office/drawing/2014/main" id="{A3318E81-63F9-2444-AF93-3EF243AFF1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3393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_ Three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638C7-E24F-E84A-8A79-2D89619AA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5638800" cy="113453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FE4183-96D7-744D-8DFD-4B5CF171B7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1" y="4051583"/>
            <a:ext cx="3657600" cy="166055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E1CDE4-68A4-444E-A1DB-6DB20F3DB1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276222" y="4051583"/>
            <a:ext cx="3648578" cy="166055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F68175-0DD6-164B-8823-0BB395D92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E81021D4-D0CA-9643-B255-9450B2B4003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061767" y="4051583"/>
            <a:ext cx="3648578" cy="166055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78C0A84-F996-E447-B5A6-E7580AB01597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267200" y="3388291"/>
            <a:ext cx="3657600" cy="527289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rgbClr val="009AD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83D59E60-2BBC-8D47-BE05-D1C3EE75C4F8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57200" y="3408116"/>
            <a:ext cx="3657600" cy="527289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rgbClr val="009AD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B6BFF59-A5AB-774C-ABAB-C052FE11D8A5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8077200" y="3408116"/>
            <a:ext cx="3657600" cy="527289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rgbClr val="009AD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 descr="World Health Organization logo ">
            <a:extLst>
              <a:ext uri="{FF2B5EF4-FFF2-40B4-BE49-F238E27FC236}">
                <a16:creationId xmlns:a16="http://schemas.microsoft.com/office/drawing/2014/main" id="{60CC6A7D-F186-344A-AFAE-1F4FB8A6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5541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D8E279F-2BBA-1D44-B270-AA9874F04DB2}"/>
              </a:ext>
            </a:extLst>
          </p:cNvPr>
          <p:cNvSpPr/>
          <p:nvPr userDrawn="1"/>
        </p:nvSpPr>
        <p:spPr>
          <a:xfrm>
            <a:off x="4259484" y="0"/>
            <a:ext cx="7932516" cy="6858000"/>
          </a:xfrm>
          <a:prstGeom prst="rect">
            <a:avLst/>
          </a:prstGeom>
          <a:solidFill>
            <a:srgbClr val="DDEF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485297-9C41-6C4E-8A84-CACB42015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435" y="685800"/>
            <a:ext cx="3335388" cy="839788"/>
          </a:xfrm>
        </p:spPr>
        <p:txBody>
          <a:bodyPr anchor="t" anchorCtr="0">
            <a:normAutofit/>
          </a:bodyPr>
          <a:lstStyle>
            <a:lvl1pPr>
              <a:defRPr sz="2400"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407C06-6CF8-2F41-BC67-54F13BB0A8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C0C6F6-8639-BE4B-BAD3-FFDBE27818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1828801"/>
            <a:ext cx="3335388" cy="3952232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F08247-7496-3348-B3C4-9BDDB676B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AE8B88C-5FF6-8C4C-B269-E15964BDCE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3338623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World Health Organization logo ">
            <a:extLst>
              <a:ext uri="{FF2B5EF4-FFF2-40B4-BE49-F238E27FC236}">
                <a16:creationId xmlns:a16="http://schemas.microsoft.com/office/drawing/2014/main" id="{895724E3-FDE3-2149-BB91-FE058CAA94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6981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47DDD-7B22-4B4B-AF9B-229B49A9A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3337560" cy="857150"/>
          </a:xfrm>
        </p:spPr>
        <p:txBody>
          <a:bodyPr anchor="t" anchorCtr="0">
            <a:normAutofit/>
          </a:bodyPr>
          <a:lstStyle>
            <a:lvl1pPr>
              <a:defRPr sz="2400"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010153-3787-EA4E-BC67-F986AEE886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67200" y="0"/>
            <a:ext cx="7924800" cy="6858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4C8B99-BBF3-CC4A-B7FE-B150924800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1828800"/>
            <a:ext cx="3337560" cy="3881120"/>
          </a:xfrm>
        </p:spPr>
        <p:txBody>
          <a:bodyPr>
            <a:normAutofit/>
          </a:bodyPr>
          <a:lstStyle>
            <a:lvl1pPr marL="285750" indent="-285750">
              <a:spcBef>
                <a:spcPts val="16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51B503-85CA-F24C-915F-EDB0C0315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D472D18-BE55-9E45-89BD-2847F7014D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333756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World Health Organization logo ">
            <a:extLst>
              <a:ext uri="{FF2B5EF4-FFF2-40B4-BE49-F238E27FC236}">
                <a16:creationId xmlns:a16="http://schemas.microsoft.com/office/drawing/2014/main" id="{42992776-3670-F24B-B4C8-03460D5C00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8712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bg>
      <p:bgPr>
        <a:solidFill>
          <a:srgbClr val="DDEF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47DDD-7B22-4B4B-AF9B-229B49A9A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3337560" cy="857150"/>
          </a:xfrm>
        </p:spPr>
        <p:txBody>
          <a:bodyPr anchor="t" anchorCtr="0">
            <a:normAutofit/>
          </a:bodyPr>
          <a:lstStyle>
            <a:lvl1pPr>
              <a:defRPr sz="2400"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4C8B99-BBF3-CC4A-B7FE-B150924800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1828800"/>
            <a:ext cx="3337560" cy="388112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51B503-85CA-F24C-915F-EDB0C0315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D472D18-BE55-9E45-89BD-2847F7014D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333756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World Health Organization logo ">
            <a:extLst>
              <a:ext uri="{FF2B5EF4-FFF2-40B4-BE49-F238E27FC236}">
                <a16:creationId xmlns:a16="http://schemas.microsoft.com/office/drawing/2014/main" id="{1484C8C0-9FE5-7B48-A8C7-062291516A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602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light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0C07BE4-5AF9-FF47-B682-ABA70C1652CA}"/>
              </a:ext>
            </a:extLst>
          </p:cNvPr>
          <p:cNvSpPr/>
          <p:nvPr userDrawn="1"/>
        </p:nvSpPr>
        <p:spPr>
          <a:xfrm>
            <a:off x="0" y="0"/>
            <a:ext cx="12192000" cy="5347504"/>
          </a:xfrm>
          <a:prstGeom prst="rect">
            <a:avLst/>
          </a:prstGeom>
          <a:solidFill>
            <a:srgbClr val="DDEF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41483D-923E-144D-9141-59E56DC794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685419"/>
            <a:ext cx="5638800" cy="2387600"/>
          </a:xfrm>
        </p:spPr>
        <p:txBody>
          <a:bodyPr anchor="t" anchorCtr="0">
            <a:normAutofit/>
          </a:bodyPr>
          <a:lstStyle>
            <a:lvl1pPr algn="l">
              <a:defRPr sz="4800"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9D2BC0-3B2B-2444-BFD2-05B4702116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3200400"/>
            <a:ext cx="56388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00205C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0CB99A3-E1BC-0B46-9A11-79A3F59F9B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World Health Organization logo ">
            <a:extLst>
              <a:ext uri="{FF2B5EF4-FFF2-40B4-BE49-F238E27FC236}">
                <a16:creationId xmlns:a16="http://schemas.microsoft.com/office/drawing/2014/main" id="{807A3732-E7A9-B344-8DAE-D56547DA56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2" y="5852984"/>
            <a:ext cx="2314637" cy="704736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F093C36-97F6-C926-9CB5-87B624BAF5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4764" y="6397384"/>
            <a:ext cx="380035" cy="32067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9294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End page_navy background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1483D-923E-144D-9141-59E56DC794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1828800"/>
            <a:ext cx="5638800" cy="1325499"/>
          </a:xfrm>
        </p:spPr>
        <p:txBody>
          <a:bodyPr anchor="t" anchorCtr="0">
            <a:normAutofit/>
          </a:bodyPr>
          <a:lstStyle>
            <a:lvl1pPr algn="l">
              <a:defRPr sz="4800">
                <a:solidFill>
                  <a:srgbClr val="009ADE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9D2BC0-3B2B-2444-BFD2-05B4702116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3429000"/>
            <a:ext cx="5638800" cy="1655762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0CB99A3-E1BC-0B46-9A11-79A3F59F9B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World Health Organization logo ">
            <a:extLst>
              <a:ext uri="{FF2B5EF4-FFF2-40B4-BE49-F238E27FC236}">
                <a16:creationId xmlns:a16="http://schemas.microsoft.com/office/drawing/2014/main" id="{522893C7-C83B-014A-8B5D-560C13D798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1" y="5852984"/>
            <a:ext cx="2314640" cy="7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926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navy+blue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4200">
                <a:solidFill>
                  <a:srgbClr val="009ADE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00172" y="6397384"/>
            <a:ext cx="5154592" cy="3240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World Health Organization logo ">
            <a:extLst>
              <a:ext uri="{FF2B5EF4-FFF2-40B4-BE49-F238E27FC236}">
                <a16:creationId xmlns:a16="http://schemas.microsoft.com/office/drawing/2014/main" id="{41AFBD7E-873F-FC49-A840-08A744808D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2" y="5852984"/>
            <a:ext cx="2314637" cy="70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920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navy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00172" y="6397384"/>
            <a:ext cx="5154592" cy="3240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World Health Organization logo ">
            <a:extLst>
              <a:ext uri="{FF2B5EF4-FFF2-40B4-BE49-F238E27FC236}">
                <a16:creationId xmlns:a16="http://schemas.microsoft.com/office/drawing/2014/main" id="{DF07AB91-D215-9B41-9808-46FFB4D275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3" y="6000906"/>
            <a:ext cx="1828798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244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ection Header_navy with bullets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2964F-381C-7B4D-833B-E524C7882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799"/>
            <a:ext cx="5638800" cy="3075869"/>
          </a:xfrm>
        </p:spPr>
        <p:txBody>
          <a:bodyPr>
            <a:normAutofit/>
          </a:bodyPr>
          <a:lstStyle>
            <a:lvl1pPr>
              <a:defRPr sz="4200">
                <a:solidFill>
                  <a:srgbClr val="009ADE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1B538-2004-A148-91A7-DDAD8DCB0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17084" y="685800"/>
            <a:ext cx="3817716" cy="546099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EB427A-B671-5046-997C-FBCC440F9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00172" y="6397384"/>
            <a:ext cx="5154592" cy="3240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EF5830-4E1F-5A49-AE5A-AC956905C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7586040-0D3B-0A43-AF9D-DF0628A080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World Health Organization logo ">
            <a:extLst>
              <a:ext uri="{FF2B5EF4-FFF2-40B4-BE49-F238E27FC236}">
                <a16:creationId xmlns:a16="http://schemas.microsoft.com/office/drawing/2014/main" id="{1A501AEF-ABA1-5B46-9DF6-FA16A49F32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3" y="6000906"/>
            <a:ext cx="1828798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663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light blue">
    <p:bg>
      <p:bgPr>
        <a:solidFill>
          <a:srgbClr val="DDEF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4200"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00172" y="6397384"/>
            <a:ext cx="5154592" cy="3240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World Health Organization logo ">
            <a:extLst>
              <a:ext uri="{FF2B5EF4-FFF2-40B4-BE49-F238E27FC236}">
                <a16:creationId xmlns:a16="http://schemas.microsoft.com/office/drawing/2014/main" id="{8D1B0992-9F08-4D46-9772-C6DCA591D5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3" y="6000906"/>
            <a:ext cx="1828798" cy="556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9127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light blue+image">
    <p:bg>
      <p:bgPr>
        <a:solidFill>
          <a:srgbClr val="DDEF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4200"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00172" y="6397384"/>
            <a:ext cx="5154592" cy="3240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358AE12E-C068-CD44-A709-794E11A2B7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9499" y="-51762"/>
            <a:ext cx="11102500" cy="6909762"/>
          </a:xfrm>
          <a:prstGeom prst="rect">
            <a:avLst/>
          </a:prstGeom>
        </p:spPr>
      </p:pic>
      <p:pic>
        <p:nvPicPr>
          <p:cNvPr id="9" name="Picture 8" descr="World Health Organization logo ">
            <a:extLst>
              <a:ext uri="{FF2B5EF4-FFF2-40B4-BE49-F238E27FC236}">
                <a16:creationId xmlns:a16="http://schemas.microsoft.com/office/drawing/2014/main" id="{185721B3-1393-424A-8F5B-131AC862532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3" y="6000906"/>
            <a:ext cx="1828798" cy="556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22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1342D1-2D03-6345-A214-DB5C9B4F3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11277600" cy="100488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3F734F-57A1-F647-8BF4-103A6F49AE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825625"/>
            <a:ext cx="11277600" cy="434657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B1056B-352D-9345-9A93-0EC73276E8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4764" y="6397384"/>
            <a:ext cx="380035" cy="32067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6FCB857-0D21-D10D-9A97-7D80B6C37A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00172" y="6397384"/>
            <a:ext cx="5154592" cy="32409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773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5" r:id="rId3"/>
    <p:sldLayoutId id="2147483649" r:id="rId4"/>
    <p:sldLayoutId id="2147483658" r:id="rId5"/>
    <p:sldLayoutId id="2147483667" r:id="rId6"/>
    <p:sldLayoutId id="2147483660" r:id="rId7"/>
    <p:sldLayoutId id="2147483662" r:id="rId8"/>
    <p:sldLayoutId id="2147483673" r:id="rId9"/>
    <p:sldLayoutId id="2147483669" r:id="rId10"/>
    <p:sldLayoutId id="2147483670" r:id="rId11"/>
    <p:sldLayoutId id="2147483671" r:id="rId12"/>
    <p:sldLayoutId id="2147483678" r:id="rId13"/>
    <p:sldLayoutId id="2147483681" r:id="rId14"/>
    <p:sldLayoutId id="2147483687" r:id="rId15"/>
    <p:sldLayoutId id="2147483688" r:id="rId16"/>
    <p:sldLayoutId id="2147483680" r:id="rId17"/>
    <p:sldLayoutId id="2147483679" r:id="rId18"/>
    <p:sldLayoutId id="2147483689" r:id="rId19"/>
    <p:sldLayoutId id="2147483694" r:id="rId20"/>
    <p:sldLayoutId id="2147483695" r:id="rId21"/>
    <p:sldLayoutId id="2147483677" r:id="rId22"/>
    <p:sldLayoutId id="2147483692" r:id="rId23"/>
    <p:sldLayoutId id="2147483693" r:id="rId24"/>
    <p:sldLayoutId id="2147483650" r:id="rId25"/>
    <p:sldLayoutId id="2147483690" r:id="rId26"/>
    <p:sldLayoutId id="2147483676" r:id="rId27"/>
    <p:sldLayoutId id="2147483654" r:id="rId28"/>
    <p:sldLayoutId id="2147483691" r:id="rId29"/>
    <p:sldLayoutId id="2147483666" r:id="rId30"/>
    <p:sldLayoutId id="2147483674" r:id="rId31"/>
    <p:sldLayoutId id="2147483683" r:id="rId32"/>
    <p:sldLayoutId id="2147483675" r:id="rId33"/>
    <p:sldLayoutId id="2147483684" r:id="rId34"/>
    <p:sldLayoutId id="2147483652" r:id="rId35"/>
    <p:sldLayoutId id="2147483653" r:id="rId36"/>
    <p:sldLayoutId id="2147483656" r:id="rId37"/>
    <p:sldLayoutId id="2147483657" r:id="rId38"/>
    <p:sldLayoutId id="2147483685" r:id="rId39"/>
    <p:sldLayoutId id="2147483686" r:id="rId4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288">
          <p15:clr>
            <a:srgbClr val="F26B43"/>
          </p15:clr>
        </p15:guide>
        <p15:guide id="4" orient="horz" pos="288">
          <p15:clr>
            <a:srgbClr val="F26B43"/>
          </p15:clr>
        </p15:guide>
        <p15:guide id="5" pos="7392">
          <p15:clr>
            <a:srgbClr val="F26B43"/>
          </p15:clr>
        </p15:guide>
        <p15:guide id="6" orient="horz" pos="3888">
          <p15:clr>
            <a:srgbClr val="F26B43"/>
          </p15:clr>
        </p15:guide>
        <p15:guide id="7" orient="horz" pos="4032">
          <p15:clr>
            <a:srgbClr val="F26B43"/>
          </p15:clr>
        </p15:guide>
        <p15:guide id="8" orient="horz" pos="432">
          <p15:clr>
            <a:srgbClr val="F26B43"/>
          </p15:clr>
        </p15:guide>
        <p15:guide id="9" pos="2592">
          <p15:clr>
            <a:srgbClr val="F26B43"/>
          </p15:clr>
        </p15:guide>
        <p15:guide id="10" pos="2688">
          <p15:clr>
            <a:srgbClr val="F26B43"/>
          </p15:clr>
        </p15:guide>
        <p15:guide id="11" pos="4992">
          <p15:clr>
            <a:srgbClr val="F26B43"/>
          </p15:clr>
        </p15:guide>
        <p15:guide id="12" pos="5088">
          <p15:clr>
            <a:srgbClr val="F26B43"/>
          </p15:clr>
        </p15:guide>
        <p15:guide id="13" orient="horz" pos="115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ho.int/emergencies/outbreak-toolkit" TargetMode="External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ho.int/emergencies/outbreak-toolkit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ho.int/emergencies/outbreak-toolkit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E9BE6-770B-E546-B856-9AE8A8AD611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WHO Outbreak toolkit (OTK)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D05776-BD58-2F49-9E15-216C84F4F90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One stop shop of WHO existing guidance and tools for outbreak investigation 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5AC8175-572C-4B05-C08F-1CE75DE3CB27}"/>
              </a:ext>
            </a:extLst>
          </p:cNvPr>
          <p:cNvSpPr txBox="1">
            <a:spLocks/>
          </p:cNvSpPr>
          <p:nvPr/>
        </p:nvSpPr>
        <p:spPr>
          <a:xfrm>
            <a:off x="7036149" y="5455300"/>
            <a:ext cx="5081960" cy="1402700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rgbClr val="00205C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b="1"/>
              <a:t>OTK Project Team</a:t>
            </a:r>
          </a:p>
          <a:p>
            <a:pPr>
              <a:spcBef>
                <a:spcPts val="0"/>
              </a:spcBef>
            </a:pPr>
            <a:r>
              <a:rPr lang="en-US"/>
              <a:t>Leshan </a:t>
            </a:r>
            <a:r>
              <a:rPr lang="en-US" err="1"/>
              <a:t>Koyie</a:t>
            </a:r>
            <a:endParaRPr lang="en-US"/>
          </a:p>
          <a:p>
            <a:pPr>
              <a:spcBef>
                <a:spcPts val="0"/>
              </a:spcBef>
            </a:pPr>
            <a:r>
              <a:rPr lang="en-US"/>
              <a:t>Stacie Dunkle</a:t>
            </a:r>
          </a:p>
          <a:p>
            <a:pPr>
              <a:spcBef>
                <a:spcPts val="0"/>
              </a:spcBef>
            </a:pPr>
            <a:r>
              <a:rPr lang="en-US"/>
              <a:t>Marie-Amélie Degail</a:t>
            </a:r>
          </a:p>
        </p:txBody>
      </p:sp>
      <p:pic>
        <p:nvPicPr>
          <p:cNvPr id="8" name="Picture 7" descr="A blue and white questionnaire&#10;&#10;Description automatically generated">
            <a:extLst>
              <a:ext uri="{FF2B5EF4-FFF2-40B4-BE49-F238E27FC236}">
                <a16:creationId xmlns:a16="http://schemas.microsoft.com/office/drawing/2014/main" id="{986BA4D3-A533-CD08-70EC-7031BD2278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6149" y="998129"/>
            <a:ext cx="4698651" cy="3858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5552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D5160CB-51C7-3146-AF7D-F62DF9CA0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Background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70139E-7535-1C40-9FC2-0D62861FF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88244"/>
            <a:ext cx="6442364" cy="4697730"/>
          </a:xfrm>
        </p:spPr>
        <p:txBody>
          <a:bodyPr vert="horz" lIns="0" tIns="0" rIns="0" bIns="0" rtlCol="0" anchor="t">
            <a:normAutofit lnSpcReduction="10000"/>
          </a:bodyPr>
          <a:lstStyle/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en-US" sz="2400">
                <a:solidFill>
                  <a:srgbClr val="000000"/>
                </a:solidFill>
                <a:latin typeface="+mn-lt"/>
              </a:rPr>
              <a:t>Lessons learned from Ebola in West Africa </a:t>
            </a:r>
            <a:br>
              <a:rPr lang="en-US" sz="2400">
                <a:solidFill>
                  <a:srgbClr val="000000"/>
                </a:solidFill>
                <a:latin typeface="+mn-lt"/>
              </a:rPr>
            </a:br>
            <a:r>
              <a:rPr lang="en-US" sz="2400">
                <a:solidFill>
                  <a:srgbClr val="000000"/>
                </a:solidFill>
                <a:latin typeface="+mn-lt"/>
              </a:rPr>
              <a:t>(2013-2017) </a:t>
            </a:r>
          </a:p>
          <a:p>
            <a:pPr marL="835025" lvl="5" indent="-457200" defTabSz="803275">
              <a:lnSpc>
                <a:spcPct val="110000"/>
              </a:lnSpc>
              <a:buFont typeface="Calibri" panose="020F0502020204030204" pitchFamily="34" charset="0"/>
              <a:buChar char="‒"/>
              <a:defRPr/>
            </a:pPr>
            <a:r>
              <a:rPr lang="en-US" sz="2400">
                <a:solidFill>
                  <a:srgbClr val="000000"/>
                </a:solidFill>
              </a:rPr>
              <a:t>Initial field investigations were delayed and did not meet required quality standards</a:t>
            </a:r>
          </a:p>
          <a:p>
            <a:pPr marL="835025" lvl="5" indent="-457200" defTabSz="803275">
              <a:lnSpc>
                <a:spcPct val="110000"/>
              </a:lnSpc>
              <a:buFont typeface="Calibri" panose="020F0502020204030204" pitchFamily="34" charset="0"/>
              <a:buChar char="‒"/>
              <a:defRPr/>
            </a:pPr>
            <a:r>
              <a:rPr lang="en-US" sz="2400">
                <a:solidFill>
                  <a:srgbClr val="000000"/>
                </a:solidFill>
              </a:rPr>
              <a:t>Data was collected for too long, with no clear standards, and much of it was never analyzed.</a:t>
            </a:r>
          </a:p>
          <a:p>
            <a:pPr marL="835025" lvl="5" indent="-457200" defTabSz="803275">
              <a:lnSpc>
                <a:spcPct val="110000"/>
              </a:lnSpc>
              <a:buFont typeface="Calibri" panose="020F0502020204030204" pitchFamily="34" charset="0"/>
              <a:buChar char="‒"/>
              <a:defRPr/>
            </a:pPr>
            <a:r>
              <a:rPr lang="en-US" altLang="en-US" sz="2400">
                <a:solidFill>
                  <a:srgbClr val="000000"/>
                </a:solidFill>
              </a:rPr>
              <a:t>WHO guidance was spread across many different webpages, making it hard to find.</a:t>
            </a:r>
          </a:p>
          <a:p>
            <a:pPr marL="377825" lvl="5" indent="0" defTabSz="803275">
              <a:lnSpc>
                <a:spcPct val="110000"/>
              </a:lnSpc>
              <a:buNone/>
              <a:defRPr/>
            </a:pPr>
            <a:r>
              <a:rPr lang="en-US" sz="2400">
                <a:solidFill>
                  <a:srgbClr val="000000"/>
                </a:solidFill>
              </a:rPr>
              <a:t>Response quality depended heavily on good early analysis — which required reliable data collected from the start.</a:t>
            </a:r>
            <a:endParaRPr lang="en-US" sz="24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80C14E-0B17-4641-9DE3-787ADB999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GB" smtClean="0"/>
              <a:pPr/>
              <a:t>2</a:t>
            </a:fld>
            <a:endParaRPr lang="en-GB"/>
          </a:p>
        </p:txBody>
      </p:sp>
      <p:pic>
        <p:nvPicPr>
          <p:cNvPr id="7" name="Picture 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7E6177A7-C2CE-4AA4-3E12-9BD0B9964D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564" y="1690688"/>
            <a:ext cx="5180646" cy="3453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7269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D5160CB-51C7-3146-AF7D-F62DF9CA0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Background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70139E-7535-1C40-9FC2-0D62861FF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86852"/>
            <a:ext cx="6442364" cy="4445318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en-GB" sz="2400" dirty="0"/>
              <a:t>Recent events and observations during field missions have highlighted several recurring, action-limiting issues such as: </a:t>
            </a:r>
          </a:p>
          <a:p>
            <a:pPr marL="835025" lvl="5" indent="-457200" defTabSz="803275">
              <a:lnSpc>
                <a:spcPct val="100000"/>
              </a:lnSpc>
              <a:buFont typeface="Calibri" panose="020F0502020204030204" pitchFamily="34" charset="0"/>
              <a:buChar char="‒"/>
              <a:defRPr/>
            </a:pPr>
            <a:r>
              <a:rPr lang="en-GB" sz="2400" dirty="0">
                <a:solidFill>
                  <a:srgbClr val="000000"/>
                </a:solidFill>
              </a:rPr>
              <a:t>Time lost in gathering and adapting various technical resources</a:t>
            </a:r>
            <a:endParaRPr lang="en-GB" sz="2400" dirty="0">
              <a:solidFill>
                <a:srgbClr val="000000"/>
              </a:solidFill>
              <a:ea typeface="Calibri"/>
              <a:cs typeface="Calibri"/>
            </a:endParaRPr>
          </a:p>
          <a:p>
            <a:pPr marL="835025" lvl="5" indent="-457200" defTabSz="803275">
              <a:lnSpc>
                <a:spcPct val="100000"/>
              </a:lnSpc>
              <a:buFont typeface="Calibri" panose="020F0502020204030204" pitchFamily="34" charset="0"/>
              <a:buChar char="‒"/>
              <a:defRPr/>
            </a:pPr>
            <a:r>
              <a:rPr lang="en-GB" sz="2400" dirty="0">
                <a:solidFill>
                  <a:srgbClr val="000000"/>
                </a:solidFill>
              </a:rPr>
              <a:t>Extensive and poorly formatted data</a:t>
            </a:r>
            <a:endParaRPr lang="en-GB" sz="2400" dirty="0">
              <a:solidFill>
                <a:srgbClr val="000000"/>
              </a:solidFill>
              <a:ea typeface="Calibri"/>
              <a:cs typeface="Calibri"/>
            </a:endParaRPr>
          </a:p>
          <a:p>
            <a:pPr marL="835025" lvl="5" indent="-457200" defTabSz="803275">
              <a:lnSpc>
                <a:spcPct val="100000"/>
              </a:lnSpc>
              <a:buFont typeface="Calibri" panose="020F0502020204030204" pitchFamily="34" charset="0"/>
              <a:buChar char="‒"/>
              <a:defRPr/>
            </a:pPr>
            <a:r>
              <a:rPr lang="en-GB" sz="2400" dirty="0">
                <a:solidFill>
                  <a:srgbClr val="000000"/>
                </a:solidFill>
              </a:rPr>
              <a:t>Poor linkage of epidemiological, clinical and laboratory data and limited tools to guide investigations of outbreaks of unknown origin. </a:t>
            </a:r>
            <a:endParaRPr lang="en-KE" sz="2400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80C14E-0B17-4641-9DE3-787ADB999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GB" smtClean="0"/>
              <a:pPr/>
              <a:t>3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7020" y="2188886"/>
            <a:ext cx="5314837" cy="2812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8311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F463BF4-7C53-294C-9666-19F9A0A8E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/>
              <a:t>Goal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185A2D-F570-FA42-BB2D-85BE3ACB05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0435" y="1525587"/>
            <a:ext cx="3640510" cy="2778558"/>
          </a:xfrm>
        </p:spPr>
        <p:txBody>
          <a:bodyPr>
            <a:normAutofit/>
          </a:bodyPr>
          <a:lstStyle/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limit the impact of outbreaks by improving the quality, timeliness, and use of data during outbreak investigations.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CCA3FC-8E0B-FF46-8B8A-E6811DD66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4D8B6F8D-1724-5BCA-5043-6FE0FE1F9AE8}"/>
              </a:ext>
            </a:extLst>
          </p:cNvPr>
          <p:cNvSpPr txBox="1">
            <a:spLocks/>
          </p:cNvSpPr>
          <p:nvPr/>
        </p:nvSpPr>
        <p:spPr>
          <a:xfrm>
            <a:off x="4442691" y="603250"/>
            <a:ext cx="7292109" cy="100488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rgbClr val="00205C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GB" sz="3200"/>
              <a:t>Objective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55AD39D5-559B-04D4-5754-886305FC8A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2691" y="1525587"/>
            <a:ext cx="7292108" cy="5070966"/>
          </a:xfrm>
        </p:spPr>
        <p:txBody>
          <a:bodyPr vert="horz" lIns="0" tIns="0" rIns="0" bIns="0" rtlCol="0" anchor="t">
            <a:normAutofit/>
          </a:bodyPr>
          <a:lstStyle/>
          <a:p>
            <a:pPr marL="434975" lvl="2" indent="-342900"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 provide technical support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 primary respondent facing an outbreak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 remote place with limited resources.</a:t>
            </a:r>
          </a:p>
          <a:p>
            <a:pPr marL="434975" lvl="2" indent="-342900">
              <a:defRPr/>
            </a:pPr>
            <a:r>
              <a:rPr lang="en-US" dirty="0">
                <a:solidFill>
                  <a:srgbClr val="000000"/>
                </a:solidFill>
              </a:rPr>
              <a:t>To </a:t>
            </a:r>
            <a:r>
              <a:rPr lang="en-US" b="1" dirty="0">
                <a:solidFill>
                  <a:srgbClr val="000000"/>
                </a:solidFill>
              </a:rPr>
              <a:t>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mprove quality, comparability and timeliness of outbreak investigations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reinforcing epidemiological principles and good practices.</a:t>
            </a:r>
            <a:endParaRPr lang="en-US" sz="2400" b="0" dirty="0">
              <a:solidFill>
                <a:srgbClr val="000000"/>
              </a:solidFill>
              <a:latin typeface="+mn-lt"/>
              <a:ea typeface="Calibri"/>
              <a:cs typeface="Calibri"/>
            </a:endParaRPr>
          </a:p>
          <a:p>
            <a:pPr marL="434975" lvl="2" indent="-342900">
              <a:defRPr/>
            </a:pPr>
            <a:r>
              <a:rPr lang="en-US" dirty="0">
                <a:solidFill>
                  <a:srgbClr val="000000"/>
                </a:solidFill>
              </a:rPr>
              <a:t>To </a:t>
            </a:r>
            <a:r>
              <a:rPr lang="en-US" b="1" dirty="0">
                <a:solidFill>
                  <a:srgbClr val="000000"/>
                </a:solidFill>
              </a:rPr>
              <a:t>l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imit mortality, morbidity and economic impact of outbreak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by supporting rapid identification of the cause of any outbreak</a:t>
            </a:r>
            <a:r>
              <a:rPr lang="en-US" dirty="0">
                <a:solidFill>
                  <a:srgbClr val="000000"/>
                </a:solidFill>
              </a:rPr>
              <a:t> including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public health event of unknown origin.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17812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D5160CB-51C7-3146-AF7D-F62DF9CA0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Approach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70139E-7535-1C40-9FC2-0D62861FF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486852"/>
            <a:ext cx="11152909" cy="4211984"/>
          </a:xfrm>
        </p:spPr>
        <p:txBody>
          <a:bodyPr vert="horz" lIns="0" tIns="0" rIns="0" bIns="0" rtlCol="0" anchor="t">
            <a:noAutofit/>
          </a:bodyPr>
          <a:lstStyle/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GB" sz="2400">
                <a:ea typeface="Times New Roman" panose="02020603050405020304" pitchFamily="18" charset="0"/>
                <a:cs typeface="Calibri" panose="020F0502020204030204" pitchFamily="34" charset="0"/>
              </a:rPr>
              <a:t>A </a:t>
            </a:r>
            <a:r>
              <a:rPr lang="en-GB" sz="2400" b="1">
                <a:highlight>
                  <a:srgbClr val="DDEFF9"/>
                </a:highlight>
                <a:ea typeface="Times New Roman" panose="02020603050405020304" pitchFamily="18" charset="0"/>
                <a:cs typeface="Calibri" panose="020F0502020204030204" pitchFamily="34" charset="0"/>
              </a:rPr>
              <a:t>repository of WHO resources for outbreak investigation and response </a:t>
            </a:r>
            <a:r>
              <a:rPr lang="en-GB" sz="2400">
                <a:ea typeface="Times New Roman" panose="02020603050405020304" pitchFamily="18" charset="0"/>
                <a:cs typeface="Calibri" panose="020F0502020204030204" pitchFamily="34" charset="0"/>
              </a:rPr>
              <a:t>organised by disease, and regularly updated  </a:t>
            </a: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GB" sz="2400">
                <a:ea typeface="Times New Roman" panose="02020603050405020304" pitchFamily="18" charset="0"/>
                <a:cs typeface="Calibri" panose="020F0502020204030204" pitchFamily="34" charset="0"/>
              </a:rPr>
              <a:t>A </a:t>
            </a:r>
            <a:r>
              <a:rPr lang="en-GB" sz="2400" b="1">
                <a:highlight>
                  <a:srgbClr val="DDEFF9"/>
                </a:highlight>
                <a:ea typeface="Times New Roman" panose="02020603050405020304" pitchFamily="18" charset="0"/>
                <a:cs typeface="Calibri" panose="020F0502020204030204" pitchFamily="34" charset="0"/>
              </a:rPr>
              <a:t>set of generic outbreak investigation packages </a:t>
            </a:r>
            <a:r>
              <a:rPr lang="en-GB" sz="2400">
                <a:ea typeface="Times New Roman" panose="02020603050405020304" pitchFamily="18" charset="0"/>
                <a:cs typeface="Calibri" panose="020F0502020204030204" pitchFamily="34" charset="0"/>
              </a:rPr>
              <a:t>that can be adaptable to various contexts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GB" sz="2400">
                <a:ea typeface="Times New Roman" panose="02020603050405020304" pitchFamily="18" charset="0"/>
                <a:cs typeface="Calibri" panose="020F0502020204030204" pitchFamily="34" charset="0"/>
              </a:rPr>
              <a:t>Developed</a:t>
            </a:r>
            <a:r>
              <a:rPr lang="en-GB" sz="2400" b="1"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400" b="1">
                <a:highlight>
                  <a:srgbClr val="DDEFF9"/>
                </a:highlight>
                <a:ea typeface="Times New Roman" panose="02020603050405020304" pitchFamily="18" charset="0"/>
                <a:cs typeface="Calibri" panose="020F0502020204030204" pitchFamily="34" charset="0"/>
              </a:rPr>
              <a:t>collaboratively</a:t>
            </a:r>
            <a:r>
              <a:rPr lang="en-GB" sz="2400">
                <a:highlight>
                  <a:srgbClr val="DDEFF9"/>
                </a:highlight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400" b="1">
                <a:highlight>
                  <a:srgbClr val="DDEFF9"/>
                </a:highlight>
                <a:ea typeface="Times New Roman" panose="02020603050405020304" pitchFamily="18" charset="0"/>
                <a:cs typeface="Calibri" panose="020F0502020204030204" pitchFamily="34" charset="0"/>
              </a:rPr>
              <a:t>by a multidisciplinary team</a:t>
            </a:r>
            <a:r>
              <a:rPr lang="en-GB" sz="2400">
                <a:highlight>
                  <a:srgbClr val="DDEFF9"/>
                </a:highlight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400">
                <a:ea typeface="Times New Roman" panose="02020603050405020304" pitchFamily="18" charset="0"/>
                <a:cs typeface="Calibri" panose="020F0502020204030204" pitchFamily="34" charset="0"/>
              </a:rPr>
              <a:t>working collectively across WHO and in collaboration with partners</a:t>
            </a:r>
            <a:endParaRPr lang="fr-FR" sz="240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GB" sz="2400">
                <a:ea typeface="Times New Roman" panose="02020603050405020304" pitchFamily="18" charset="0"/>
                <a:cs typeface="Calibri" panose="020F0502020204030204" pitchFamily="34" charset="0"/>
              </a:rPr>
              <a:t>Designed to Support </a:t>
            </a:r>
            <a:r>
              <a:rPr lang="en-GB" sz="2400" b="1">
                <a:highlight>
                  <a:srgbClr val="DDEFF9"/>
                </a:highlight>
                <a:ea typeface="Times New Roman" panose="02020603050405020304" pitchFamily="18" charset="0"/>
                <a:cs typeface="Calibri" panose="020F0502020204030204" pitchFamily="34" charset="0"/>
              </a:rPr>
              <a:t>f</a:t>
            </a:r>
            <a:r>
              <a:rPr lang="en-GB" sz="2400" b="1">
                <a:effectLst/>
                <a:highlight>
                  <a:srgbClr val="DDEFF9"/>
                </a:highlight>
                <a:ea typeface="Times New Roman" panose="02020603050405020304" pitchFamily="18" charset="0"/>
                <a:cs typeface="Calibri" panose="020F0502020204030204" pitchFamily="34" charset="0"/>
              </a:rPr>
              <a:t>ield investigators </a:t>
            </a:r>
            <a:r>
              <a:rPr lang="en-GB" sz="2400">
                <a:effectLst/>
                <a:highlight>
                  <a:srgbClr val="DDEFF9"/>
                </a:highlight>
                <a:ea typeface="Times New Roman" panose="02020603050405020304" pitchFamily="18" charset="0"/>
                <a:cs typeface="Calibri" panose="020F0502020204030204" pitchFamily="34" charset="0"/>
              </a:rPr>
              <a:t>and </a:t>
            </a:r>
            <a:r>
              <a:rPr lang="en-GB" sz="2400" b="1">
                <a:effectLst/>
                <a:highlight>
                  <a:srgbClr val="DDEFF9"/>
                </a:highlight>
                <a:ea typeface="Times New Roman" panose="02020603050405020304" pitchFamily="18" charset="0"/>
                <a:cs typeface="Calibri" panose="020F0502020204030204" pitchFamily="34" charset="0"/>
              </a:rPr>
              <a:t>frontline responders</a:t>
            </a:r>
            <a:endParaRPr lang="fr-FR" sz="2400" b="1">
              <a:effectLst/>
              <a:highlight>
                <a:srgbClr val="DDEFF9"/>
              </a:highlight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GB" sz="2400">
                <a:ea typeface="Times New Roman" panose="02020603050405020304" pitchFamily="18" charset="0"/>
                <a:cs typeface="Calibri" panose="020F0502020204030204" pitchFamily="34" charset="0"/>
              </a:rPr>
              <a:t>Prioritizes on</a:t>
            </a:r>
            <a:r>
              <a:rPr lang="en-GB" sz="240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400" b="1">
                <a:effectLst/>
                <a:highlight>
                  <a:srgbClr val="DDEFF9"/>
                </a:highlight>
                <a:ea typeface="Times New Roman" panose="02020603050405020304" pitchFamily="18" charset="0"/>
                <a:cs typeface="Calibri" panose="020F0502020204030204" pitchFamily="34" charset="0"/>
              </a:rPr>
              <a:t>essential description, analysis, and interpretation of epidemiological data</a:t>
            </a:r>
            <a:r>
              <a:rPr lang="en-GB" sz="240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, not research, focusing on the utilization of data for informed decision-making and reporting</a:t>
            </a:r>
            <a:endParaRPr lang="fr-FR" sz="240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80C14E-0B17-4641-9DE3-787ADB999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89428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E849D-A69E-BA6A-D355-33481608B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dedicated set of webpages on </a:t>
            </a:r>
            <a:r>
              <a:rPr lang="en-US">
                <a:hlinkClick r:id="rId3"/>
              </a:rPr>
              <a:t>WHO website </a:t>
            </a:r>
            <a:endParaRPr lang="fr-F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9884EB-C978-F13C-978C-5D5EA6476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A1D31CA-C243-F7EA-F157-EE9DC7FC6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2116" y="1249677"/>
            <a:ext cx="3804165" cy="4292600"/>
          </a:xfrm>
        </p:spPr>
        <p:txBody>
          <a:bodyPr>
            <a:noAutofit/>
          </a:bodyPr>
          <a:lstStyle/>
          <a:p>
            <a:r>
              <a:rPr lang="en-US" sz="2400" b="1">
                <a:highlight>
                  <a:srgbClr val="DDEFF9"/>
                </a:highlight>
              </a:rPr>
              <a:t>Disease specific guidance for 23 diseases and conditions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Key reference documents including guidelines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Case definitions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Laboratory sampling and testing methods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Response tools and resources (including digital data collection tools)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Other resources </a:t>
            </a:r>
          </a:p>
          <a:p>
            <a:endParaRPr lang="fr-FR" sz="2400" b="1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77D3F68-E44D-CC75-81BB-B9DE69A128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8112" y="1425625"/>
            <a:ext cx="5170310" cy="341766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4DD7AA6-BD40-0C54-A072-BB8B2489BB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30636" y="1826586"/>
            <a:ext cx="4261364" cy="391903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8381D84-ACBB-4EF0-FBC7-18C38A7A0C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67645" y="1657629"/>
            <a:ext cx="3267154" cy="417774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ABC1BE0-56E3-87DA-0C33-DF96EF4F02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06281" y="1249677"/>
            <a:ext cx="4261364" cy="3919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860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E849D-A69E-BA6A-D355-33481608B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dedicated set of webpages on </a:t>
            </a:r>
            <a:r>
              <a:rPr lang="en-US">
                <a:hlinkClick r:id="rId3"/>
              </a:rPr>
              <a:t>WHO website </a:t>
            </a:r>
            <a:endParaRPr lang="fr-F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9884EB-C978-F13C-978C-5D5EA6476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73BE8F4-8CB7-21E1-A8F2-A88DAFC601E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6273" y="1600198"/>
            <a:ext cx="5668884" cy="343088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BEE8BFF-78CC-34C7-608E-DFFBEB45D5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6273" y="1600198"/>
            <a:ext cx="5747828" cy="361981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BBEA950-7C56-3879-A1E6-02E2C4A3CB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6273" y="1600197"/>
            <a:ext cx="7014812" cy="4318821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A82E934-9CA6-0891-CB3E-AEB49A2C0C2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67200" y="1600199"/>
            <a:ext cx="3657600" cy="3430887"/>
          </a:xfrm>
        </p:spPr>
        <p:txBody>
          <a:bodyPr/>
          <a:lstStyle/>
          <a:p>
            <a:endParaRPr lang="fr-FR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858E0173-3AF3-F04E-3A94-F8FEBE163CD8}"/>
              </a:ext>
            </a:extLst>
          </p:cNvPr>
          <p:cNvSpPr txBox="1">
            <a:spLocks/>
          </p:cNvSpPr>
          <p:nvPr/>
        </p:nvSpPr>
        <p:spPr>
          <a:xfrm>
            <a:off x="352871" y="1322064"/>
            <a:ext cx="3914329" cy="473816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>
                <a:highlight>
                  <a:srgbClr val="DDEFF9"/>
                </a:highlight>
              </a:rPr>
              <a:t>Standardized generic data collection tools and packages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/>
              <a:t>Initial generic case investigation form (T0) </a:t>
            </a:r>
            <a:r>
              <a:rPr lang="en-US" sz="2400"/>
              <a:t>– core set of data for the investigation of an outbreak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/>
              <a:t>Case investigation form for outbreaks of unknown cause (T1)</a:t>
            </a:r>
            <a:endParaRPr lang="en-US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/>
              <a:t>One Health page and RCCE resources</a:t>
            </a:r>
          </a:p>
          <a:p>
            <a:endParaRPr lang="en-US" sz="2400"/>
          </a:p>
          <a:p>
            <a:endParaRPr lang="en-US" sz="2400" b="1"/>
          </a:p>
          <a:p>
            <a:endParaRPr lang="fr-FR" sz="2400" b="1"/>
          </a:p>
        </p:txBody>
      </p:sp>
    </p:spTree>
    <p:extLst>
      <p:ext uri="{BB962C8B-B14F-4D97-AF65-F5344CB8AC3E}">
        <p14:creationId xmlns:p14="http://schemas.microsoft.com/office/powerpoint/2010/main" val="2134573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D5160CB-51C7-3146-AF7D-F62DF9CA0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11277600" cy="730069"/>
          </a:xfrm>
        </p:spPr>
        <p:txBody>
          <a:bodyPr/>
          <a:lstStyle/>
          <a:p>
            <a:r>
              <a:rPr lang="en-GB">
                <a:ea typeface="Calibri"/>
                <a:cs typeface="Calibri"/>
              </a:rPr>
              <a:t>What Next?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70139E-7535-1C40-9FC2-0D62861FF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408533"/>
            <a:ext cx="11152909" cy="4437195"/>
          </a:xfrm>
        </p:spPr>
        <p:txBody>
          <a:bodyPr vert="horz" lIns="0" tIns="0" rIns="0" bIns="0" rtlCol="0" anchor="t">
            <a:no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</a:pPr>
            <a:r>
              <a:rPr lang="en-US" sz="2400" b="1" dirty="0"/>
              <a:t>Explore the Toolkit </a:t>
            </a:r>
            <a:r>
              <a:rPr lang="en-US" sz="2400" dirty="0"/>
              <a:t>– Visit the WHO Outbreak Toolkit and familiarize yourself with its key resources. </a:t>
            </a:r>
            <a:r>
              <a:rPr lang="en-US" sz="2400" dirty="0">
                <a:ea typeface="+mn-lt"/>
                <a:cs typeface="+mn-lt"/>
                <a:hlinkClick r:id="rId3"/>
              </a:rPr>
              <a:t>https://www.who.int/emergencies/outbreak-toolkit</a:t>
            </a:r>
            <a:r>
              <a:rPr lang="en-US" sz="2400" dirty="0">
                <a:ea typeface="+mn-lt"/>
                <a:cs typeface="+mn-lt"/>
              </a:rPr>
              <a:t>. </a:t>
            </a:r>
            <a:endParaRPr lang="en-US" sz="2400" dirty="0">
              <a:ea typeface="Calibri"/>
              <a:cs typeface="Calibri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</a:pPr>
            <a:r>
              <a:rPr lang="en-US" sz="2400" b="1" dirty="0"/>
              <a:t>Adopt the Tools in Field response </a:t>
            </a:r>
            <a:r>
              <a:rPr lang="en-US" sz="2400" dirty="0"/>
              <a:t>–  T0/T1 forms, Disease specific CIFs.</a:t>
            </a:r>
            <a:endParaRPr lang="en-US" sz="2400" dirty="0">
              <a:ea typeface="Calibri"/>
              <a:cs typeface="Calibri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</a:pPr>
            <a:r>
              <a:rPr lang="en-US" sz="2400" b="1" dirty="0"/>
              <a:t>Share with Your Teams </a:t>
            </a:r>
            <a:r>
              <a:rPr lang="en-US" sz="2400" dirty="0"/>
              <a:t>– Disseminate the toolkit across national, subnational, and frontline response teams to harmonize practices.</a:t>
            </a:r>
            <a:endParaRPr lang="en-US" sz="2400" dirty="0">
              <a:ea typeface="Calibri"/>
              <a:cs typeface="Calibri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</a:pPr>
            <a:r>
              <a:rPr lang="en-US" sz="2400" b="1" dirty="0"/>
              <a:t>Provide Feedback </a:t>
            </a:r>
            <a:r>
              <a:rPr lang="en-US" sz="2400" dirty="0"/>
              <a:t>– Contribute suggestions to help refine, update, and localize the toolkit for your context.</a:t>
            </a:r>
            <a:endParaRPr lang="en-US" sz="2400" dirty="0">
              <a:ea typeface="Calibri"/>
              <a:cs typeface="Calibri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</a:pPr>
            <a:r>
              <a:rPr lang="en-US" sz="2400" b="1" dirty="0"/>
              <a:t>Stay Updated </a:t>
            </a:r>
            <a:r>
              <a:rPr lang="en-US" sz="2400" dirty="0"/>
              <a:t>– Follow the periodic updates and new language additions to ensure your teams are using the latest versions.</a:t>
            </a:r>
            <a:endParaRPr lang="en-US" sz="2400" dirty="0">
              <a:ea typeface="Calibri"/>
              <a:cs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80C14E-0B17-4641-9DE3-787ADB999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07366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WHO_palette">
      <a:dk1>
        <a:srgbClr val="000000"/>
      </a:dk1>
      <a:lt1>
        <a:srgbClr val="FFFFFF"/>
      </a:lt1>
      <a:dk2>
        <a:srgbClr val="00205C"/>
      </a:dk2>
      <a:lt2>
        <a:srgbClr val="E7E6E6"/>
      </a:lt2>
      <a:accent1>
        <a:srgbClr val="0099DD"/>
      </a:accent1>
      <a:accent2>
        <a:srgbClr val="F16829"/>
      </a:accent2>
      <a:accent3>
        <a:srgbClr val="F3A81C"/>
      </a:accent3>
      <a:accent4>
        <a:srgbClr val="A6228C"/>
      </a:accent4>
      <a:accent5>
        <a:srgbClr val="5B2C86"/>
      </a:accent5>
      <a:accent6>
        <a:srgbClr val="80BC5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HO_presentation_template_R1_V06" id="{1BDC1073-AB81-8147-89C3-A79EC2A6301F}" vid="{9D092595-E6B8-C345-B470-402B85CA4A4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94a4242-da51-4b1d-bad4-07d006b730d3">
      <Terms xmlns="http://schemas.microsoft.com/office/infopath/2007/PartnerControls"/>
    </lcf76f155ced4ddcb4097134ff3c332f>
    <TaxCatchAll xmlns="bd879b36-96f5-4c4e-979a-9eb1cd712529" xsi:nil="true"/>
    <SharedWithUsers xmlns="bd879b36-96f5-4c4e-979a-9eb1cd712529">
      <UserInfo>
        <DisplayName>RANJAN, Radhika</DisplayName>
        <AccountId>793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4389C59ADE53C49B45E3B489436BC07" ma:contentTypeVersion="18" ma:contentTypeDescription="Create a new document." ma:contentTypeScope="" ma:versionID="8f6cabcb63619f8d8e4ee0f842025c92">
  <xsd:schema xmlns:xsd="http://www.w3.org/2001/XMLSchema" xmlns:xs="http://www.w3.org/2001/XMLSchema" xmlns:p="http://schemas.microsoft.com/office/2006/metadata/properties" xmlns:ns2="f94a4242-da51-4b1d-bad4-07d006b730d3" xmlns:ns3="bd879b36-96f5-4c4e-979a-9eb1cd712529" targetNamespace="http://schemas.microsoft.com/office/2006/metadata/properties" ma:root="true" ma:fieldsID="df3a975df5b56474e8ccbb44a88dc77b" ns2:_="" ns3:_="">
    <xsd:import namespace="f94a4242-da51-4b1d-bad4-07d006b730d3"/>
    <xsd:import namespace="bd879b36-96f5-4c4e-979a-9eb1cd71252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4a4242-da51-4b1d-bad4-07d006b730d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aa4eac88-8ae6-4a96-90c7-97bc93c844e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879b36-96f5-4c4e-979a-9eb1cd712529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d52edfb5-6ab5-4a67-b8c8-74eaf5c36299}" ma:internalName="TaxCatchAll" ma:showField="CatchAllData" ma:web="bd879b36-96f5-4c4e-979a-9eb1cd71252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EAAE073-15C6-4297-9457-7C9F8A75D7C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7F73142-980B-4AF5-84F5-2B9AB6814D1B}">
  <ds:schemaRefs>
    <ds:schemaRef ds:uri="353d0dad-3a9b-4257-aac4-be4a80e234c2"/>
    <ds:schemaRef ds:uri="442d9681-7f4e-44c1-99f1-cff7cbfc79b5"/>
    <ds:schemaRef ds:uri="bd879b36-96f5-4c4e-979a-9eb1cd712529"/>
    <ds:schemaRef ds:uri="f94a4242-da51-4b1d-bad4-07d006b730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645949B2-564D-4E56-8525-DF3C26166001}">
  <ds:schemaRefs>
    <ds:schemaRef ds:uri="bd879b36-96f5-4c4e-979a-9eb1cd712529"/>
    <ds:schemaRef ds:uri="f94a4242-da51-4b1d-bad4-07d006b730d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WHO_presentation_template_R1_V06</Template>
  <Application>Microsoft Office PowerPoint</Application>
  <PresentationFormat>Widescreen</PresentationFormat>
  <Slides>8</Slides>
  <Notes>8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WHO Outbreak toolkit (OTK)</vt:lpstr>
      <vt:lpstr>Background</vt:lpstr>
      <vt:lpstr>Background</vt:lpstr>
      <vt:lpstr>Goal</vt:lpstr>
      <vt:lpstr>Approach </vt:lpstr>
      <vt:lpstr>A dedicated set of webpages on WHO website </vt:lpstr>
      <vt:lpstr>A dedicated set of webpages on WHO website </vt:lpstr>
      <vt:lpstr>What Next?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{Main title presentation}</dc:title>
  <dc:subject/>
  <dc:creator>{Enter autor's name}</dc:creator>
  <cp:keywords/>
  <dc:description/>
  <cp:revision>12</cp:revision>
  <dcterms:created xsi:type="dcterms:W3CDTF">2022-05-27T09:31:14Z</dcterms:created>
  <dcterms:modified xsi:type="dcterms:W3CDTF">2025-11-19T11:01:23Z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0x010100C4389C59ADE53C49B45E3B489436BC07</vt:lpwstr>
  </property>
</Properties>
</file>