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5" r:id="rId4"/>
    <p:sldMasterId id="2147483761" r:id="rId5"/>
  </p:sldMasterIdLst>
  <p:notesMasterIdLst>
    <p:notesMasterId r:id="rId19"/>
  </p:notesMasterIdLst>
  <p:sldIdLst>
    <p:sldId id="2147479454" r:id="rId6"/>
    <p:sldId id="2147479455" r:id="rId7"/>
    <p:sldId id="2147479456" r:id="rId8"/>
    <p:sldId id="2147479457" r:id="rId9"/>
    <p:sldId id="2147479458" r:id="rId10"/>
    <p:sldId id="2147479459" r:id="rId11"/>
    <p:sldId id="2147479460" r:id="rId12"/>
    <p:sldId id="2147479461" r:id="rId13"/>
    <p:sldId id="2147479462" r:id="rId14"/>
    <p:sldId id="2147479463" r:id="rId15"/>
    <p:sldId id="2147479464" r:id="rId16"/>
    <p:sldId id="2147479465" r:id="rId17"/>
    <p:sldId id="214747946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71"/>
    <p:restoredTop sz="94656"/>
  </p:normalViewPr>
  <p:slideViewPr>
    <p:cSldViewPr snapToGrid="0">
      <p:cViewPr varScale="1">
        <p:scale>
          <a:sx n="56" d="100"/>
          <a:sy n="56" d="100"/>
        </p:scale>
        <p:origin x="200" y="12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9CED98-11CA-464A-B120-3CEEDACF8A91}" type="datetimeFigureOut">
              <a:rPr lang="en-US" smtClean="0"/>
              <a:t>11/22/2024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E06956-EEBB-A44F-A0F2-A573838D4D7D}" type="slidenum">
              <a:rPr lang="en-US" smtClean="0"/>
              <a:t>‹#›</a:t>
            </a:fld>
            <a:endParaRPr lang="en-US"/>
          </a:p>
        </p:txBody>
      </p:sp>
    </p:spTree>
    <p:extLst>
      <p:ext uri="{BB962C8B-B14F-4D97-AF65-F5344CB8AC3E}">
        <p14:creationId xmlns:p14="http://schemas.microsoft.com/office/powerpoint/2010/main" val="4262106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070D1-AADE-DBC3-3D94-358DB1B3A4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6678D4-12C8-0122-B383-A511E48A1B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58D4C7-F24A-E93A-656A-3FD8FAD73CE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7A8EAE1-BCC0-C0A7-912B-8C937A9801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5B747-18E9-E746-A276-B387773C2A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51336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Master" Target="../slideMasters/slideMaster2.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emf"/><Relationship Id="rId7"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D074F7C-017B-20D3-1612-FD2B3A9B93CA}"/>
              </a:ext>
            </a:extLst>
          </p:cNvPr>
          <p:cNvSpPr/>
          <p:nvPr userDrawn="1"/>
        </p:nvSpPr>
        <p:spPr>
          <a:xfrm>
            <a:off x="5" y="0"/>
            <a:ext cx="12191999"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D5223E3D-CE76-66E2-48D3-B10E405C3F8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10800000">
            <a:off x="-6" y="2520"/>
            <a:ext cx="12192001" cy="6855480"/>
          </a:xfrm>
          <a:prstGeom prst="rect">
            <a:avLst/>
          </a:prstGeom>
          <a:ln>
            <a:noFill/>
          </a:ln>
        </p:spPr>
      </p:pic>
      <p:sp>
        <p:nvSpPr>
          <p:cNvPr id="2" name="Title 1"/>
          <p:cNvSpPr>
            <a:spLocks noGrp="1"/>
          </p:cNvSpPr>
          <p:nvPr>
            <p:ph type="ctrTitle"/>
          </p:nvPr>
        </p:nvSpPr>
        <p:spPr>
          <a:xfrm>
            <a:off x="914403" y="1860602"/>
            <a:ext cx="8286364" cy="2387600"/>
          </a:xfrm>
        </p:spPr>
        <p:txBody>
          <a:bodyPr anchor="b">
            <a:normAutofit/>
          </a:bodyPr>
          <a:lstStyle>
            <a:lvl1pPr algn="l">
              <a:defRPr sz="4800">
                <a:solidFill>
                  <a:schemeClr val="accent1"/>
                </a:solidFill>
                <a:latin typeface="Avenir Book" panose="02000503020000020003" pitchFamily="2" charset="0"/>
              </a:defRPr>
            </a:lvl1pPr>
          </a:lstStyle>
          <a:p>
            <a:r>
              <a:rPr lang="en-US" dirty="0"/>
              <a:t>Click to edit Master title style</a:t>
            </a:r>
          </a:p>
        </p:txBody>
      </p:sp>
      <p:sp>
        <p:nvSpPr>
          <p:cNvPr id="3" name="Subtitle 2"/>
          <p:cNvSpPr>
            <a:spLocks noGrp="1"/>
          </p:cNvSpPr>
          <p:nvPr>
            <p:ph type="subTitle" idx="1"/>
          </p:nvPr>
        </p:nvSpPr>
        <p:spPr>
          <a:xfrm>
            <a:off x="914403" y="4328932"/>
            <a:ext cx="8286364" cy="928868"/>
          </a:xfrm>
        </p:spPr>
        <p:txBody>
          <a:bodyPr>
            <a:normAutofit/>
          </a:bodyPr>
          <a:lstStyle>
            <a:lvl1pPr marL="0" indent="0" algn="l">
              <a:buNone/>
              <a:defRPr sz="2000">
                <a:solidFill>
                  <a:schemeClr val="accent2"/>
                </a:solidFill>
                <a:latin typeface="Avenir Book" panose="02000503020000020003" pitchFamily="2" charset="0"/>
              </a:defRPr>
            </a:lvl1pPr>
            <a:lvl2pPr marL="457224" indent="0" algn="ctr">
              <a:buNone/>
              <a:defRPr sz="2000"/>
            </a:lvl2pPr>
            <a:lvl3pPr marL="914446" indent="0" algn="ctr">
              <a:buNone/>
              <a:defRPr sz="1800"/>
            </a:lvl3pPr>
            <a:lvl4pPr marL="1371668" indent="0" algn="ctr">
              <a:buNone/>
              <a:defRPr sz="1600"/>
            </a:lvl4pPr>
            <a:lvl5pPr marL="1828892" indent="0" algn="ctr">
              <a:buNone/>
              <a:defRPr sz="1600"/>
            </a:lvl5pPr>
            <a:lvl6pPr marL="2286114" indent="0" algn="ctr">
              <a:buNone/>
              <a:defRPr sz="1600"/>
            </a:lvl6pPr>
            <a:lvl7pPr marL="2743337" indent="0" algn="ctr">
              <a:buNone/>
              <a:defRPr sz="1600"/>
            </a:lvl7pPr>
            <a:lvl8pPr marL="3200560" indent="0" algn="ctr">
              <a:buNone/>
              <a:defRPr sz="1600"/>
            </a:lvl8pPr>
            <a:lvl9pPr marL="3657782" indent="0" algn="ctr">
              <a:buNone/>
              <a:defRPr sz="1600"/>
            </a:lvl9pPr>
          </a:lstStyle>
          <a:p>
            <a:r>
              <a:rPr lang="en-US" dirty="0"/>
              <a:t>Click to edit Master subtitle style</a:t>
            </a:r>
          </a:p>
        </p:txBody>
      </p:sp>
      <p:cxnSp>
        <p:nvCxnSpPr>
          <p:cNvPr id="7" name="Straight Connector 6">
            <a:extLst>
              <a:ext uri="{FF2B5EF4-FFF2-40B4-BE49-F238E27FC236}">
                <a16:creationId xmlns:a16="http://schemas.microsoft.com/office/drawing/2014/main" id="{80D23820-CC2F-8F5A-8AE1-39B7ED9F4030}"/>
              </a:ext>
            </a:extLst>
          </p:cNvPr>
          <p:cNvCxnSpPr/>
          <p:nvPr userDrawn="1"/>
        </p:nvCxnSpPr>
        <p:spPr>
          <a:xfrm>
            <a:off x="0" y="4266236"/>
            <a:ext cx="9200767" cy="0"/>
          </a:xfrm>
          <a:prstGeom prst="line">
            <a:avLst/>
          </a:prstGeom>
          <a:ln w="12700">
            <a:solidFill>
              <a:schemeClr val="accent2"/>
            </a:solidFill>
          </a:ln>
        </p:spPr>
        <p:style>
          <a:lnRef idx="1">
            <a:schemeClr val="accent2"/>
          </a:lnRef>
          <a:fillRef idx="0">
            <a:schemeClr val="accent2"/>
          </a:fillRef>
          <a:effectRef idx="0">
            <a:schemeClr val="accent2"/>
          </a:effectRef>
          <a:fontRef idx="minor">
            <a:schemeClr val="tx1"/>
          </a:fontRef>
        </p:style>
      </p:cxnSp>
      <p:grpSp>
        <p:nvGrpSpPr>
          <p:cNvPr id="10" name="Group 9">
            <a:extLst>
              <a:ext uri="{FF2B5EF4-FFF2-40B4-BE49-F238E27FC236}">
                <a16:creationId xmlns:a16="http://schemas.microsoft.com/office/drawing/2014/main" id="{EBFF6D48-18AC-7397-BD93-0EFA9580F08F}"/>
              </a:ext>
            </a:extLst>
          </p:cNvPr>
          <p:cNvGrpSpPr/>
          <p:nvPr userDrawn="1"/>
        </p:nvGrpSpPr>
        <p:grpSpPr>
          <a:xfrm>
            <a:off x="770009" y="5719308"/>
            <a:ext cx="3467467" cy="517320"/>
            <a:chOff x="770009" y="5719308"/>
            <a:chExt cx="3467467" cy="517320"/>
          </a:xfrm>
        </p:grpSpPr>
        <p:grpSp>
          <p:nvGrpSpPr>
            <p:cNvPr id="11" name="Group 10">
              <a:extLst>
                <a:ext uri="{FF2B5EF4-FFF2-40B4-BE49-F238E27FC236}">
                  <a16:creationId xmlns:a16="http://schemas.microsoft.com/office/drawing/2014/main" id="{58C05C84-29AB-4B9E-6F3D-F290FA450F67}"/>
                </a:ext>
              </a:extLst>
            </p:cNvPr>
            <p:cNvGrpSpPr/>
            <p:nvPr userDrawn="1"/>
          </p:nvGrpSpPr>
          <p:grpSpPr>
            <a:xfrm>
              <a:off x="770009" y="5719308"/>
              <a:ext cx="3467467" cy="517320"/>
              <a:chOff x="770009" y="5719308"/>
              <a:chExt cx="3467467" cy="517320"/>
            </a:xfrm>
          </p:grpSpPr>
          <p:pic>
            <p:nvPicPr>
              <p:cNvPr id="13" name="Picture 44">
                <a:extLst>
                  <a:ext uri="{FF2B5EF4-FFF2-40B4-BE49-F238E27FC236}">
                    <a16:creationId xmlns:a16="http://schemas.microsoft.com/office/drawing/2014/main" id="{6DD1648C-EB4D-7C12-40D1-5E1FFCA87669}"/>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9421" r="-9421"/>
              <a:stretch/>
            </p:blipFill>
            <p:spPr>
              <a:xfrm>
                <a:off x="2686707" y="5720108"/>
                <a:ext cx="1550769" cy="516520"/>
              </a:xfrm>
              <a:prstGeom prst="rect">
                <a:avLst/>
              </a:prstGeom>
            </p:spPr>
          </p:pic>
          <p:pic>
            <p:nvPicPr>
              <p:cNvPr id="14" name="Picture 8">
                <a:extLst>
                  <a:ext uri="{FF2B5EF4-FFF2-40B4-BE49-F238E27FC236}">
                    <a16:creationId xmlns:a16="http://schemas.microsoft.com/office/drawing/2014/main" id="{42B3CEED-1A2C-3ED7-DE3F-A6A323A8EDE4}"/>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l="-11604" r="-11604"/>
              <a:stretch/>
            </p:blipFill>
            <p:spPr>
              <a:xfrm>
                <a:off x="770009" y="5719308"/>
                <a:ext cx="1772304" cy="440275"/>
              </a:xfrm>
              <a:prstGeom prst="rect">
                <a:avLst/>
              </a:prstGeom>
            </p:spPr>
          </p:pic>
        </p:grpSp>
        <p:cxnSp>
          <p:nvCxnSpPr>
            <p:cNvPr id="12" name="Straight Connector 11">
              <a:extLst>
                <a:ext uri="{FF2B5EF4-FFF2-40B4-BE49-F238E27FC236}">
                  <a16:creationId xmlns:a16="http://schemas.microsoft.com/office/drawing/2014/main" id="{1BFFC573-F09E-38A1-8AAD-010923BA97B1}"/>
                </a:ext>
              </a:extLst>
            </p:cNvPr>
            <p:cNvCxnSpPr/>
            <p:nvPr userDrawn="1"/>
          </p:nvCxnSpPr>
          <p:spPr>
            <a:xfrm>
              <a:off x="2601395" y="5760063"/>
              <a:ext cx="0" cy="3587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97258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075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93" y="987427"/>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1" y="2057400"/>
            <a:ext cx="3932238" cy="3811588"/>
          </a:xfrm>
        </p:spPr>
        <p:txBody>
          <a:bodyPr/>
          <a:lstStyle>
            <a:lvl1pPr marL="0" indent="0">
              <a:buNone/>
              <a:defRPr sz="1600"/>
            </a:lvl1pPr>
            <a:lvl2pPr marL="457224"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2" indent="0">
              <a:buNone/>
              <a:defRPr sz="1000"/>
            </a:lvl9pPr>
          </a:lstStyle>
          <a:p>
            <a:pPr lvl="0"/>
            <a:r>
              <a:rPr lang="en-US"/>
              <a:t>Click to edit Master text styles</a:t>
            </a:r>
          </a:p>
        </p:txBody>
      </p:sp>
    </p:spTree>
    <p:extLst>
      <p:ext uri="{BB962C8B-B14F-4D97-AF65-F5344CB8AC3E}">
        <p14:creationId xmlns:p14="http://schemas.microsoft.com/office/powerpoint/2010/main" val="1109942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16263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8296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D8F646-5F3D-0C96-AC66-E6997C3C4210}"/>
              </a:ext>
            </a:extLst>
          </p:cNvPr>
          <p:cNvSpPr>
            <a:spLocks noGrp="1" noRot="1" noMove="1" noResize="1" noEditPoints="1" noAdjustHandles="1" noChangeArrowheads="1" noChangeShapeType="1"/>
          </p:cNvSpPr>
          <p:nvPr userDrawn="1"/>
        </p:nvSpPr>
        <p:spPr>
          <a:xfrm>
            <a:off x="0" y="0"/>
            <a:ext cx="12192000" cy="428822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935036C-CA16-5394-D5CA-033664A3A1A2}"/>
              </a:ext>
            </a:extLst>
          </p:cNvPr>
          <p:cNvPicPr>
            <a:picLocks noGrp="1" noRot="1" noChangeAspect="1" noMove="1" noResize="1" noEditPoints="1" noAdjustHandles="1" noChangeArrowheads="1" noChangeShapeType="1" noCrop="1"/>
          </p:cNvPicPr>
          <p:nvPr userDrawn="1"/>
        </p:nvPicPr>
        <p:blipFill>
          <a:blip r:embed="rId2" cstate="print">
            <a:duotone>
              <a:prstClr val="black"/>
              <a:schemeClr val="accent1">
                <a:tint val="45000"/>
                <a:satMod val="400000"/>
              </a:schemeClr>
            </a:duotone>
            <a:alphaModFix amt="50000"/>
            <a:extLst>
              <a:ext uri="{28A0092B-C50C-407E-A947-70E740481C1C}">
                <a14:useLocalDpi xmlns:a14="http://schemas.microsoft.com/office/drawing/2010/main"/>
              </a:ext>
            </a:extLst>
          </a:blip>
          <a:srcRect/>
          <a:stretch/>
        </p:blipFill>
        <p:spPr>
          <a:xfrm>
            <a:off x="6474373" y="0"/>
            <a:ext cx="5717626" cy="4288220"/>
          </a:xfrm>
          <a:prstGeom prst="rect">
            <a:avLst/>
          </a:prstGeom>
        </p:spPr>
      </p:pic>
      <p:sp>
        <p:nvSpPr>
          <p:cNvPr id="2" name="Title 1">
            <a:extLst>
              <a:ext uri="{FF2B5EF4-FFF2-40B4-BE49-F238E27FC236}">
                <a16:creationId xmlns:a16="http://schemas.microsoft.com/office/drawing/2014/main" id="{4806EF85-C834-39AD-A4C9-585EDAF48606}"/>
              </a:ext>
            </a:extLst>
          </p:cNvPr>
          <p:cNvSpPr>
            <a:spLocks noGrp="1"/>
          </p:cNvSpPr>
          <p:nvPr>
            <p:ph type="ctrTitle"/>
          </p:nvPr>
        </p:nvSpPr>
        <p:spPr>
          <a:xfrm>
            <a:off x="457200" y="1808545"/>
            <a:ext cx="9144000" cy="2479675"/>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EA820945-669C-5735-3DD7-127B3E0D0201}"/>
              </a:ext>
            </a:extLst>
          </p:cNvPr>
          <p:cNvSpPr>
            <a:spLocks noGrp="1"/>
          </p:cNvSpPr>
          <p:nvPr>
            <p:ph type="subTitle" idx="1"/>
          </p:nvPr>
        </p:nvSpPr>
        <p:spPr>
          <a:xfrm>
            <a:off x="457200" y="4374357"/>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6C23CC-17BE-5365-CEB9-3FD614902CA3}"/>
              </a:ext>
            </a:extLst>
          </p:cNvPr>
          <p:cNvSpPr>
            <a:spLocks noGrp="1"/>
          </p:cNvSpPr>
          <p:nvPr>
            <p:ph type="dt" sz="half" idx="10"/>
          </p:nvPr>
        </p:nvSpPr>
        <p:spPr/>
        <p:txBody>
          <a:bodyPr/>
          <a:lstStyle/>
          <a:p>
            <a:fld id="{263BB19C-BF31-BC4C-A83D-3084712DA4DA}" type="datetimeFigureOut">
              <a:t>11/22/2024</a:t>
            </a:fld>
            <a:endParaRPr lang="en-US"/>
          </a:p>
        </p:txBody>
      </p:sp>
      <p:sp>
        <p:nvSpPr>
          <p:cNvPr id="5" name="Footer Placeholder 4">
            <a:extLst>
              <a:ext uri="{FF2B5EF4-FFF2-40B4-BE49-F238E27FC236}">
                <a16:creationId xmlns:a16="http://schemas.microsoft.com/office/drawing/2014/main" id="{2546386E-67FB-F8C5-5E61-1AF4302D4F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8AC35C-0710-4A75-ABF8-147290E753A8}"/>
              </a:ext>
            </a:extLst>
          </p:cNvPr>
          <p:cNvSpPr>
            <a:spLocks noGrp="1"/>
          </p:cNvSpPr>
          <p:nvPr>
            <p:ph type="sldNum" sz="quarter" idx="12"/>
          </p:nvPr>
        </p:nvSpPr>
        <p:spPr/>
        <p:txBody>
          <a:bodyPr/>
          <a:lstStyle/>
          <a:p>
            <a:fld id="{48125607-3CCB-FC49-88FF-D0E21707BB11}" type="slidenum">
              <a:t>‹#›</a:t>
            </a:fld>
            <a:endParaRPr lang="en-US"/>
          </a:p>
        </p:txBody>
      </p:sp>
      <p:sp>
        <p:nvSpPr>
          <p:cNvPr id="9" name="TextBox 8">
            <a:extLst>
              <a:ext uri="{FF2B5EF4-FFF2-40B4-BE49-F238E27FC236}">
                <a16:creationId xmlns:a16="http://schemas.microsoft.com/office/drawing/2014/main" id="{F3AD210F-177D-0257-BFED-231219BA2024}"/>
              </a:ext>
            </a:extLst>
          </p:cNvPr>
          <p:cNvSpPr txBox="1"/>
          <p:nvPr userDrawn="1"/>
        </p:nvSpPr>
        <p:spPr>
          <a:xfrm>
            <a:off x="-5253" y="914017"/>
            <a:ext cx="4534391" cy="400110"/>
          </a:xfrm>
          <a:prstGeom prst="rect">
            <a:avLst/>
          </a:prstGeom>
          <a:solidFill>
            <a:schemeClr val="accent2"/>
          </a:solidFill>
        </p:spPr>
        <p:txBody>
          <a:bodyPr wrap="square" lIns="180000" rIns="180000">
            <a:spAutoFit/>
          </a:bodyPr>
          <a:lstStyle/>
          <a:p>
            <a:pPr algn="r"/>
            <a:r>
              <a:rPr lang="en-US" sz="2000" b="1" i="0" spc="500" baseline="0">
                <a:solidFill>
                  <a:schemeClr val="tx2"/>
                </a:solidFill>
                <a:latin typeface="Avenir Black" panose="02000503020000020003" pitchFamily="2" charset="0"/>
              </a:rPr>
              <a:t>WHO EPI-WIN DIGEST</a:t>
            </a:r>
          </a:p>
        </p:txBody>
      </p:sp>
      <p:grpSp>
        <p:nvGrpSpPr>
          <p:cNvPr id="98" name="Group 97">
            <a:extLst>
              <a:ext uri="{FF2B5EF4-FFF2-40B4-BE49-F238E27FC236}">
                <a16:creationId xmlns:a16="http://schemas.microsoft.com/office/drawing/2014/main" id="{59FD0655-9A2B-F56D-98EC-DD19E8C49935}"/>
              </a:ext>
            </a:extLst>
          </p:cNvPr>
          <p:cNvGrpSpPr/>
          <p:nvPr userDrawn="1"/>
        </p:nvGrpSpPr>
        <p:grpSpPr>
          <a:xfrm>
            <a:off x="11377534" y="279942"/>
            <a:ext cx="563886" cy="3780823"/>
            <a:chOff x="11581420" y="279942"/>
            <a:chExt cx="360000" cy="2413779"/>
          </a:xfrm>
        </p:grpSpPr>
        <p:pic>
          <p:nvPicPr>
            <p:cNvPr id="51" name="Graphic 50">
              <a:extLst>
                <a:ext uri="{FF2B5EF4-FFF2-40B4-BE49-F238E27FC236}">
                  <a16:creationId xmlns:a16="http://schemas.microsoft.com/office/drawing/2014/main" id="{195FD391-E83A-9149-5ADB-12D7DD6BA96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651654" y="279942"/>
              <a:ext cx="219533" cy="323901"/>
            </a:xfrm>
            <a:prstGeom prst="rect">
              <a:avLst/>
            </a:prstGeom>
          </p:spPr>
        </p:pic>
        <p:pic>
          <p:nvPicPr>
            <p:cNvPr id="69" name="Graphic 68">
              <a:extLst>
                <a:ext uri="{FF2B5EF4-FFF2-40B4-BE49-F238E27FC236}">
                  <a16:creationId xmlns:a16="http://schemas.microsoft.com/office/drawing/2014/main" id="{17DB8334-30FC-B964-E682-60A0B541A42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605052" y="800564"/>
              <a:ext cx="312736" cy="323901"/>
            </a:xfrm>
            <a:prstGeom prst="rect">
              <a:avLst/>
            </a:prstGeom>
          </p:spPr>
        </p:pic>
        <p:pic>
          <p:nvPicPr>
            <p:cNvPr id="87" name="Graphic 86">
              <a:extLst>
                <a:ext uri="{FF2B5EF4-FFF2-40B4-BE49-F238E27FC236}">
                  <a16:creationId xmlns:a16="http://schemas.microsoft.com/office/drawing/2014/main" id="{7B1C6507-EEA7-75F3-F66B-B063DA21A343}"/>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1703694" y="1841808"/>
              <a:ext cx="115453" cy="323901"/>
            </a:xfrm>
            <a:prstGeom prst="rect">
              <a:avLst/>
            </a:prstGeom>
          </p:spPr>
        </p:pic>
        <p:pic>
          <p:nvPicPr>
            <p:cNvPr id="77" name="Graphic 76">
              <a:extLst>
                <a:ext uri="{FF2B5EF4-FFF2-40B4-BE49-F238E27FC236}">
                  <a16:creationId xmlns:a16="http://schemas.microsoft.com/office/drawing/2014/main" id="{8DEF7177-3A4E-0C58-256A-9826027C6C43}"/>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1667534" y="1321186"/>
              <a:ext cx="187773" cy="323901"/>
            </a:xfrm>
            <a:prstGeom prst="rect">
              <a:avLst/>
            </a:prstGeom>
          </p:spPr>
        </p:pic>
        <p:pic>
          <p:nvPicPr>
            <p:cNvPr id="97" name="Graphic 96" descr="Ui Ux with solid fill">
              <a:extLst>
                <a:ext uri="{FF2B5EF4-FFF2-40B4-BE49-F238E27FC236}">
                  <a16:creationId xmlns:a16="http://schemas.microsoft.com/office/drawing/2014/main" id="{000AF2D5-FD16-52C5-10BD-306505C029F5}"/>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581420" y="2333721"/>
              <a:ext cx="360000" cy="360000"/>
            </a:xfrm>
            <a:prstGeom prst="rect">
              <a:avLst/>
            </a:prstGeom>
          </p:spPr>
        </p:pic>
      </p:grpSp>
      <p:pic>
        <p:nvPicPr>
          <p:cNvPr id="100" name="Picture 99" descr="A black and white sign with white text&#10;&#10;Description automatically generated">
            <a:extLst>
              <a:ext uri="{FF2B5EF4-FFF2-40B4-BE49-F238E27FC236}">
                <a16:creationId xmlns:a16="http://schemas.microsoft.com/office/drawing/2014/main" id="{3F92CB6A-9DD3-8621-D4A7-261A8AAA5709}"/>
              </a:ext>
            </a:extLst>
          </p:cNvPr>
          <p:cNvPicPr>
            <a:picLocks noChangeAspect="1"/>
          </p:cNvPicPr>
          <p:nvPr userDrawn="1"/>
        </p:nvPicPr>
        <p:blipFill>
          <a:blip r:embed="rId13"/>
          <a:stretch>
            <a:fillRect/>
          </a:stretch>
        </p:blipFill>
        <p:spPr>
          <a:xfrm>
            <a:off x="457200" y="345249"/>
            <a:ext cx="1450975" cy="442035"/>
          </a:xfrm>
          <a:prstGeom prst="rect">
            <a:avLst/>
          </a:prstGeom>
        </p:spPr>
      </p:pic>
      <p:sp>
        <p:nvSpPr>
          <p:cNvPr id="101" name="Rectangle 100">
            <a:extLst>
              <a:ext uri="{FF2B5EF4-FFF2-40B4-BE49-F238E27FC236}">
                <a16:creationId xmlns:a16="http://schemas.microsoft.com/office/drawing/2014/main" id="{DE860CC7-4A6E-B4B8-D9A0-D0042D36BEF1}"/>
              </a:ext>
            </a:extLst>
          </p:cNvPr>
          <p:cNvSpPr/>
          <p:nvPr userDrawn="1"/>
        </p:nvSpPr>
        <p:spPr>
          <a:xfrm>
            <a:off x="342900" y="6378575"/>
            <a:ext cx="3028950" cy="228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2798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55C4A51-D0C2-E828-1B68-8FAF8DDE0BB2}"/>
              </a:ext>
            </a:extLst>
          </p:cNvPr>
          <p:cNvSpPr/>
          <p:nvPr userDrawn="1"/>
        </p:nvSpPr>
        <p:spPr>
          <a:xfrm>
            <a:off x="0" y="0"/>
            <a:ext cx="12192000" cy="123444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65EB7B5-846B-E06B-7802-1419E1321B18}"/>
              </a:ext>
            </a:extLst>
          </p:cNvPr>
          <p:cNvPicPr>
            <a:picLocks noGrp="1" noRot="1" noMove="1" noResize="1" noEditPoints="1" noAdjustHandles="1" noChangeArrowheads="1" noChangeShapeType="1" noCrop="1"/>
          </p:cNvPicPr>
          <p:nvPr userDrawn="1"/>
        </p:nvPicPr>
        <p:blipFill>
          <a:blip r:embed="rId2" cstate="print">
            <a:alphaModFix amt="25000"/>
            <a:duotone>
              <a:prstClr val="black"/>
              <a:schemeClr val="accent4">
                <a:tint val="45000"/>
                <a:satMod val="400000"/>
              </a:schemeClr>
            </a:duotone>
            <a:extLst>
              <a:ext uri="{28A0092B-C50C-407E-A947-70E740481C1C}">
                <a14:useLocalDpi xmlns:a14="http://schemas.microsoft.com/office/drawing/2010/main"/>
              </a:ext>
            </a:extLst>
          </a:blip>
          <a:srcRect l="-786" t="15857" b="40971"/>
          <a:stretch/>
        </p:blipFill>
        <p:spPr>
          <a:xfrm>
            <a:off x="8349521" y="1"/>
            <a:ext cx="3842478" cy="1234440"/>
          </a:xfrm>
          <a:prstGeom prst="rect">
            <a:avLst/>
          </a:prstGeom>
        </p:spPr>
      </p:pic>
      <p:sp>
        <p:nvSpPr>
          <p:cNvPr id="2" name="Title 1">
            <a:extLst>
              <a:ext uri="{FF2B5EF4-FFF2-40B4-BE49-F238E27FC236}">
                <a16:creationId xmlns:a16="http://schemas.microsoft.com/office/drawing/2014/main" id="{D30E44F6-8906-8BEC-1355-9722E2A3DF21}"/>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E95AC52-85FE-D376-4B0B-5BC7A8244D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9180FB-00A6-16D8-F4CE-B9299F638FFA}"/>
              </a:ext>
            </a:extLst>
          </p:cNvPr>
          <p:cNvSpPr>
            <a:spLocks noGrp="1"/>
          </p:cNvSpPr>
          <p:nvPr>
            <p:ph type="dt" sz="half" idx="10"/>
          </p:nvPr>
        </p:nvSpPr>
        <p:spPr>
          <a:xfrm>
            <a:off x="8929515" y="6399345"/>
            <a:ext cx="1305910" cy="228600"/>
          </a:xfrm>
        </p:spPr>
        <p:txBody>
          <a:bodyPr/>
          <a:lstStyle/>
          <a:p>
            <a:fld id="{263BB19C-BF31-BC4C-A83D-3084712DA4DA}" type="datetimeFigureOut">
              <a:t>11/22/2024</a:t>
            </a:fld>
            <a:endParaRPr lang="en-US"/>
          </a:p>
        </p:txBody>
      </p:sp>
      <p:sp>
        <p:nvSpPr>
          <p:cNvPr id="5" name="Footer Placeholder 4">
            <a:extLst>
              <a:ext uri="{FF2B5EF4-FFF2-40B4-BE49-F238E27FC236}">
                <a16:creationId xmlns:a16="http://schemas.microsoft.com/office/drawing/2014/main" id="{F10548F3-6818-6373-1E06-6C86FA48DC1F}"/>
              </a:ext>
            </a:extLst>
          </p:cNvPr>
          <p:cNvSpPr>
            <a:spLocks noGrp="1"/>
          </p:cNvSpPr>
          <p:nvPr>
            <p:ph type="ftr" sz="quarter" idx="11"/>
          </p:nvPr>
        </p:nvSpPr>
        <p:spPr>
          <a:xfrm>
            <a:off x="5508885" y="6399345"/>
            <a:ext cx="2630214" cy="228600"/>
          </a:xfrm>
        </p:spPr>
        <p:txBody>
          <a:bodyPr/>
          <a:lstStyle>
            <a:lvl1pPr>
              <a:defRPr b="0" i="0" spc="0" baseline="0">
                <a:latin typeface="Aptos" panose="020B0004020202020204" pitchFamily="34" charset="0"/>
              </a:defRPr>
            </a:lvl1pPr>
          </a:lstStyle>
          <a:p>
            <a:endParaRPr lang="en-US"/>
          </a:p>
        </p:txBody>
      </p:sp>
      <p:sp>
        <p:nvSpPr>
          <p:cNvPr id="6" name="Slide Number Placeholder 5">
            <a:extLst>
              <a:ext uri="{FF2B5EF4-FFF2-40B4-BE49-F238E27FC236}">
                <a16:creationId xmlns:a16="http://schemas.microsoft.com/office/drawing/2014/main" id="{F328B2FA-61BC-8F81-FC32-C1784D3B1B9B}"/>
              </a:ext>
            </a:extLst>
          </p:cNvPr>
          <p:cNvSpPr>
            <a:spLocks noGrp="1"/>
          </p:cNvSpPr>
          <p:nvPr>
            <p:ph type="sldNum" sz="quarter" idx="12"/>
          </p:nvPr>
        </p:nvSpPr>
        <p:spPr>
          <a:xfrm>
            <a:off x="8242645" y="6399345"/>
            <a:ext cx="583324" cy="228600"/>
          </a:xfrm>
        </p:spPr>
        <p:txBody>
          <a:bodyPr/>
          <a:lstStyle/>
          <a:p>
            <a:fld id="{48125607-3CCB-FC49-88FF-D0E21707BB11}" type="slidenum">
              <a:t>‹#›</a:t>
            </a:fld>
            <a:endParaRPr lang="en-US"/>
          </a:p>
        </p:txBody>
      </p:sp>
      <p:cxnSp>
        <p:nvCxnSpPr>
          <p:cNvPr id="13" name="Straight Connector 12">
            <a:extLst>
              <a:ext uri="{FF2B5EF4-FFF2-40B4-BE49-F238E27FC236}">
                <a16:creationId xmlns:a16="http://schemas.microsoft.com/office/drawing/2014/main" id="{A265C0AB-1630-BC40-0577-3DAE02480931}"/>
              </a:ext>
            </a:extLst>
          </p:cNvPr>
          <p:cNvCxnSpPr/>
          <p:nvPr userDrawn="1"/>
        </p:nvCxnSpPr>
        <p:spPr>
          <a:xfrm>
            <a:off x="457200" y="330200"/>
            <a:ext cx="11277600" cy="0"/>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8503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E44F6-8906-8BEC-1355-9722E2A3DF21}"/>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E95AC52-85FE-D376-4B0B-5BC7A8244D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9180FB-00A6-16D8-F4CE-B9299F638FFA}"/>
              </a:ext>
            </a:extLst>
          </p:cNvPr>
          <p:cNvSpPr>
            <a:spLocks noGrp="1"/>
          </p:cNvSpPr>
          <p:nvPr>
            <p:ph type="dt" sz="half" idx="10"/>
          </p:nvPr>
        </p:nvSpPr>
        <p:spPr>
          <a:xfrm>
            <a:off x="8929515" y="6399345"/>
            <a:ext cx="1305910" cy="228600"/>
          </a:xfrm>
        </p:spPr>
        <p:txBody>
          <a:bodyPr/>
          <a:lstStyle/>
          <a:p>
            <a:fld id="{263BB19C-BF31-BC4C-A83D-3084712DA4DA}" type="datetimeFigureOut">
              <a:t>11/22/2024</a:t>
            </a:fld>
            <a:endParaRPr lang="en-US"/>
          </a:p>
        </p:txBody>
      </p:sp>
      <p:sp>
        <p:nvSpPr>
          <p:cNvPr id="5" name="Footer Placeholder 4">
            <a:extLst>
              <a:ext uri="{FF2B5EF4-FFF2-40B4-BE49-F238E27FC236}">
                <a16:creationId xmlns:a16="http://schemas.microsoft.com/office/drawing/2014/main" id="{F10548F3-6818-6373-1E06-6C86FA48DC1F}"/>
              </a:ext>
            </a:extLst>
          </p:cNvPr>
          <p:cNvSpPr>
            <a:spLocks noGrp="1"/>
          </p:cNvSpPr>
          <p:nvPr>
            <p:ph type="ftr" sz="quarter" idx="11"/>
          </p:nvPr>
        </p:nvSpPr>
        <p:spPr>
          <a:xfrm>
            <a:off x="5508885" y="6399345"/>
            <a:ext cx="2630214" cy="228600"/>
          </a:xfrm>
        </p:spPr>
        <p:txBody>
          <a:bodyPr/>
          <a:lstStyle>
            <a:lvl1pPr>
              <a:defRPr b="0" i="0" spc="0" baseline="0">
                <a:latin typeface="Aptos" panose="020B0004020202020204" pitchFamily="34" charset="0"/>
              </a:defRPr>
            </a:lvl1pPr>
          </a:lstStyle>
          <a:p>
            <a:endParaRPr lang="en-US"/>
          </a:p>
        </p:txBody>
      </p:sp>
      <p:sp>
        <p:nvSpPr>
          <p:cNvPr id="6" name="Slide Number Placeholder 5">
            <a:extLst>
              <a:ext uri="{FF2B5EF4-FFF2-40B4-BE49-F238E27FC236}">
                <a16:creationId xmlns:a16="http://schemas.microsoft.com/office/drawing/2014/main" id="{F328B2FA-61BC-8F81-FC32-C1784D3B1B9B}"/>
              </a:ext>
            </a:extLst>
          </p:cNvPr>
          <p:cNvSpPr>
            <a:spLocks noGrp="1"/>
          </p:cNvSpPr>
          <p:nvPr>
            <p:ph type="sldNum" sz="quarter" idx="12"/>
          </p:nvPr>
        </p:nvSpPr>
        <p:spPr>
          <a:xfrm>
            <a:off x="8242645" y="6399345"/>
            <a:ext cx="583324" cy="228600"/>
          </a:xfrm>
        </p:spPr>
        <p:txBody>
          <a:bodyPr/>
          <a:lstStyle/>
          <a:p>
            <a:fld id="{48125607-3CCB-FC49-88FF-D0E21707BB11}" type="slidenum">
              <a:t>‹#›</a:t>
            </a:fld>
            <a:endParaRPr lang="en-US"/>
          </a:p>
        </p:txBody>
      </p:sp>
      <p:cxnSp>
        <p:nvCxnSpPr>
          <p:cNvPr id="8" name="Straight Connector 7">
            <a:extLst>
              <a:ext uri="{FF2B5EF4-FFF2-40B4-BE49-F238E27FC236}">
                <a16:creationId xmlns:a16="http://schemas.microsoft.com/office/drawing/2014/main" id="{A9240CA0-D6BC-98AF-CB94-2E99D66E1295}"/>
              </a:ext>
            </a:extLst>
          </p:cNvPr>
          <p:cNvCxnSpPr/>
          <p:nvPr userDrawn="1"/>
        </p:nvCxnSpPr>
        <p:spPr>
          <a:xfrm>
            <a:off x="457200" y="330200"/>
            <a:ext cx="11277600" cy="0"/>
          </a:xfrm>
          <a:prstGeom prst="line">
            <a:avLst/>
          </a:prstGeom>
          <a:ln w="28575">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219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5CA33-396A-80EA-8DE7-C6A3B6E5581E}"/>
              </a:ext>
            </a:extLst>
          </p:cNvPr>
          <p:cNvSpPr>
            <a:spLocks noGrp="1"/>
          </p:cNvSpPr>
          <p:nvPr>
            <p:ph type="title"/>
          </p:nvPr>
        </p:nvSpPr>
        <p:spPr>
          <a:xfrm>
            <a:off x="457200" y="1709738"/>
            <a:ext cx="112649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649013-0DBA-7B3B-BCB5-2AABB7FBD20D}"/>
              </a:ext>
            </a:extLst>
          </p:cNvPr>
          <p:cNvSpPr>
            <a:spLocks noGrp="1"/>
          </p:cNvSpPr>
          <p:nvPr>
            <p:ph type="body" idx="1"/>
          </p:nvPr>
        </p:nvSpPr>
        <p:spPr>
          <a:xfrm>
            <a:off x="457200" y="4589463"/>
            <a:ext cx="112649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DA61CB-F889-9621-B8AD-3676F87C1B6E}"/>
              </a:ext>
            </a:extLst>
          </p:cNvPr>
          <p:cNvSpPr>
            <a:spLocks noGrp="1"/>
          </p:cNvSpPr>
          <p:nvPr>
            <p:ph type="dt" sz="half" idx="10"/>
          </p:nvPr>
        </p:nvSpPr>
        <p:spPr/>
        <p:txBody>
          <a:bodyPr/>
          <a:lstStyle/>
          <a:p>
            <a:fld id="{263BB19C-BF31-BC4C-A83D-3084712DA4DA}" type="datetimeFigureOut">
              <a:t>11/22/2024</a:t>
            </a:fld>
            <a:endParaRPr lang="en-US"/>
          </a:p>
        </p:txBody>
      </p:sp>
      <p:sp>
        <p:nvSpPr>
          <p:cNvPr id="5" name="Footer Placeholder 4">
            <a:extLst>
              <a:ext uri="{FF2B5EF4-FFF2-40B4-BE49-F238E27FC236}">
                <a16:creationId xmlns:a16="http://schemas.microsoft.com/office/drawing/2014/main" id="{99759E4B-48F3-5861-00DA-EF49F4D812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9C1887-877C-1E50-165B-77EABD438DF8}"/>
              </a:ext>
            </a:extLst>
          </p:cNvPr>
          <p:cNvSpPr>
            <a:spLocks noGrp="1"/>
          </p:cNvSpPr>
          <p:nvPr>
            <p:ph type="sldNum" sz="quarter" idx="12"/>
          </p:nvPr>
        </p:nvSpPr>
        <p:spPr/>
        <p:txBody>
          <a:bodyPr/>
          <a:lstStyle/>
          <a:p>
            <a:fld id="{48125607-3CCB-FC49-88FF-D0E21707BB11}" type="slidenum">
              <a:t>‹#›</a:t>
            </a:fld>
            <a:endParaRPr lang="en-US"/>
          </a:p>
        </p:txBody>
      </p:sp>
    </p:spTree>
    <p:extLst>
      <p:ext uri="{BB962C8B-B14F-4D97-AF65-F5344CB8AC3E}">
        <p14:creationId xmlns:p14="http://schemas.microsoft.com/office/powerpoint/2010/main" val="2976632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D8448-36B0-C08E-1C34-C25543E76B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1314CE-4168-098B-0041-673B15681966}"/>
              </a:ext>
            </a:extLst>
          </p:cNvPr>
          <p:cNvSpPr>
            <a:spLocks noGrp="1"/>
          </p:cNvSpPr>
          <p:nvPr>
            <p:ph sz="half" idx="1"/>
          </p:nvPr>
        </p:nvSpPr>
        <p:spPr>
          <a:xfrm>
            <a:off x="457200" y="1364105"/>
            <a:ext cx="5562600" cy="48128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0EC306-1654-BFDA-8994-FECADBBD1962}"/>
              </a:ext>
            </a:extLst>
          </p:cNvPr>
          <p:cNvSpPr>
            <a:spLocks noGrp="1"/>
          </p:cNvSpPr>
          <p:nvPr>
            <p:ph sz="half" idx="2"/>
          </p:nvPr>
        </p:nvSpPr>
        <p:spPr>
          <a:xfrm>
            <a:off x="6172200" y="1364105"/>
            <a:ext cx="5562600" cy="48128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2B9A72-0532-3545-A79A-85A23D9CF663}"/>
              </a:ext>
            </a:extLst>
          </p:cNvPr>
          <p:cNvSpPr>
            <a:spLocks noGrp="1"/>
          </p:cNvSpPr>
          <p:nvPr>
            <p:ph type="dt" sz="half" idx="10"/>
          </p:nvPr>
        </p:nvSpPr>
        <p:spPr/>
        <p:txBody>
          <a:bodyPr/>
          <a:lstStyle/>
          <a:p>
            <a:fld id="{263BB19C-BF31-BC4C-A83D-3084712DA4DA}" type="datetimeFigureOut">
              <a:t>11/22/2024</a:t>
            </a:fld>
            <a:endParaRPr lang="en-US"/>
          </a:p>
        </p:txBody>
      </p:sp>
      <p:sp>
        <p:nvSpPr>
          <p:cNvPr id="6" name="Footer Placeholder 5">
            <a:extLst>
              <a:ext uri="{FF2B5EF4-FFF2-40B4-BE49-F238E27FC236}">
                <a16:creationId xmlns:a16="http://schemas.microsoft.com/office/drawing/2014/main" id="{2BDD6D08-6AA6-E41D-DC12-9ED8CE2404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45519D-9457-AD2E-B5FA-ED90FFD3E6FD}"/>
              </a:ext>
            </a:extLst>
          </p:cNvPr>
          <p:cNvSpPr>
            <a:spLocks noGrp="1"/>
          </p:cNvSpPr>
          <p:nvPr>
            <p:ph type="sldNum" sz="quarter" idx="12"/>
          </p:nvPr>
        </p:nvSpPr>
        <p:spPr/>
        <p:txBody>
          <a:bodyPr/>
          <a:lstStyle/>
          <a:p>
            <a:fld id="{48125607-3CCB-FC49-88FF-D0E21707BB11}" type="slidenum">
              <a:t>‹#›</a:t>
            </a:fld>
            <a:endParaRPr lang="en-US"/>
          </a:p>
        </p:txBody>
      </p:sp>
    </p:spTree>
    <p:extLst>
      <p:ext uri="{BB962C8B-B14F-4D97-AF65-F5344CB8AC3E}">
        <p14:creationId xmlns:p14="http://schemas.microsoft.com/office/powerpoint/2010/main" val="35164328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D0301-026E-90B4-3907-D923561A74E4}"/>
              </a:ext>
            </a:extLst>
          </p:cNvPr>
          <p:cNvSpPr>
            <a:spLocks noGrp="1"/>
          </p:cNvSpPr>
          <p:nvPr>
            <p:ph type="title"/>
          </p:nvPr>
        </p:nvSpPr>
        <p:spPr>
          <a:xfrm>
            <a:off x="457200" y="365125"/>
            <a:ext cx="11280776"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6F34D8-A54F-86B0-D31D-95C1990DCD0F}"/>
              </a:ext>
            </a:extLst>
          </p:cNvPr>
          <p:cNvSpPr>
            <a:spLocks noGrp="1"/>
          </p:cNvSpPr>
          <p:nvPr>
            <p:ph type="body" idx="1"/>
          </p:nvPr>
        </p:nvSpPr>
        <p:spPr>
          <a:xfrm>
            <a:off x="457200" y="1753849"/>
            <a:ext cx="5540375" cy="70625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19AE89-4AE0-54BF-2B89-A26DEFC2F7B1}"/>
              </a:ext>
            </a:extLst>
          </p:cNvPr>
          <p:cNvSpPr>
            <a:spLocks noGrp="1"/>
          </p:cNvSpPr>
          <p:nvPr>
            <p:ph sz="half" idx="2"/>
          </p:nvPr>
        </p:nvSpPr>
        <p:spPr>
          <a:xfrm>
            <a:off x="457200" y="2505075"/>
            <a:ext cx="554037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1BA874-B7AC-3158-70ED-AD0544FFC0F2}"/>
              </a:ext>
            </a:extLst>
          </p:cNvPr>
          <p:cNvSpPr>
            <a:spLocks noGrp="1"/>
          </p:cNvSpPr>
          <p:nvPr>
            <p:ph type="body" sz="quarter" idx="3"/>
          </p:nvPr>
        </p:nvSpPr>
        <p:spPr>
          <a:xfrm>
            <a:off x="6172200" y="1753849"/>
            <a:ext cx="5562600" cy="70625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6D9EC6-1D22-D4A6-4BD0-0F423017E9A2}"/>
              </a:ext>
            </a:extLst>
          </p:cNvPr>
          <p:cNvSpPr>
            <a:spLocks noGrp="1"/>
          </p:cNvSpPr>
          <p:nvPr>
            <p:ph sz="quarter" idx="4"/>
          </p:nvPr>
        </p:nvSpPr>
        <p:spPr>
          <a:xfrm>
            <a:off x="6172200" y="2505075"/>
            <a:ext cx="55626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EF5B1C-5801-AAE9-0D03-C13FD379B820}"/>
              </a:ext>
            </a:extLst>
          </p:cNvPr>
          <p:cNvSpPr>
            <a:spLocks noGrp="1"/>
          </p:cNvSpPr>
          <p:nvPr>
            <p:ph type="dt" sz="half" idx="10"/>
          </p:nvPr>
        </p:nvSpPr>
        <p:spPr/>
        <p:txBody>
          <a:bodyPr/>
          <a:lstStyle/>
          <a:p>
            <a:fld id="{263BB19C-BF31-BC4C-A83D-3084712DA4DA}" type="datetimeFigureOut">
              <a:t>11/22/2024</a:t>
            </a:fld>
            <a:endParaRPr lang="en-US"/>
          </a:p>
        </p:txBody>
      </p:sp>
      <p:sp>
        <p:nvSpPr>
          <p:cNvPr id="8" name="Footer Placeholder 7">
            <a:extLst>
              <a:ext uri="{FF2B5EF4-FFF2-40B4-BE49-F238E27FC236}">
                <a16:creationId xmlns:a16="http://schemas.microsoft.com/office/drawing/2014/main" id="{06BD6DBF-FFC6-7CAA-73E5-8FDA3EE1C1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C9E877-185B-6501-8583-757DF85F8D41}"/>
              </a:ext>
            </a:extLst>
          </p:cNvPr>
          <p:cNvSpPr>
            <a:spLocks noGrp="1"/>
          </p:cNvSpPr>
          <p:nvPr>
            <p:ph type="sldNum" sz="quarter" idx="12"/>
          </p:nvPr>
        </p:nvSpPr>
        <p:spPr/>
        <p:txBody>
          <a:bodyPr/>
          <a:lstStyle/>
          <a:p>
            <a:fld id="{48125607-3CCB-FC49-88FF-D0E21707BB11}" type="slidenum">
              <a:t>‹#›</a:t>
            </a:fld>
            <a:endParaRPr lang="en-US"/>
          </a:p>
        </p:txBody>
      </p:sp>
    </p:spTree>
    <p:extLst>
      <p:ext uri="{BB962C8B-B14F-4D97-AF65-F5344CB8AC3E}">
        <p14:creationId xmlns:p14="http://schemas.microsoft.com/office/powerpoint/2010/main" val="764462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D074F7C-017B-20D3-1612-FD2B3A9B93CA}"/>
              </a:ext>
            </a:extLst>
          </p:cNvPr>
          <p:cNvSpPr/>
          <p:nvPr userDrawn="1"/>
        </p:nvSpPr>
        <p:spPr>
          <a:xfrm>
            <a:off x="5" y="0"/>
            <a:ext cx="12191999"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D5223E3D-CE76-66E2-48D3-B10E405C3F80}"/>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rcRect/>
          <a:stretch/>
        </p:blipFill>
        <p:spPr>
          <a:xfrm>
            <a:off x="-1" y="1260"/>
            <a:ext cx="12192001" cy="6855480"/>
          </a:xfrm>
          <a:prstGeom prst="rect">
            <a:avLst/>
          </a:prstGeom>
          <a:ln>
            <a:noFill/>
          </a:ln>
        </p:spPr>
      </p:pic>
      <p:sp>
        <p:nvSpPr>
          <p:cNvPr id="2" name="Title 1"/>
          <p:cNvSpPr>
            <a:spLocks noGrp="1"/>
          </p:cNvSpPr>
          <p:nvPr>
            <p:ph type="ctrTitle"/>
          </p:nvPr>
        </p:nvSpPr>
        <p:spPr>
          <a:xfrm>
            <a:off x="2991228" y="1860602"/>
            <a:ext cx="8286364" cy="2387600"/>
          </a:xfrm>
        </p:spPr>
        <p:txBody>
          <a:bodyPr anchor="b">
            <a:normAutofit/>
          </a:bodyPr>
          <a:lstStyle>
            <a:lvl1pPr algn="l">
              <a:defRPr sz="4800">
                <a:solidFill>
                  <a:schemeClr val="accent1"/>
                </a:solidFill>
                <a:latin typeface="Avenir Book" panose="02000503020000020003" pitchFamily="2" charset="0"/>
              </a:defRPr>
            </a:lvl1pPr>
          </a:lstStyle>
          <a:p>
            <a:r>
              <a:rPr lang="en-US" dirty="0"/>
              <a:t>Click to edit Master title style</a:t>
            </a:r>
          </a:p>
        </p:txBody>
      </p:sp>
      <p:sp>
        <p:nvSpPr>
          <p:cNvPr id="3" name="Subtitle 2"/>
          <p:cNvSpPr>
            <a:spLocks noGrp="1"/>
          </p:cNvSpPr>
          <p:nvPr>
            <p:ph type="subTitle" idx="1"/>
          </p:nvPr>
        </p:nvSpPr>
        <p:spPr>
          <a:xfrm>
            <a:off x="2991228" y="4328932"/>
            <a:ext cx="8286364" cy="928868"/>
          </a:xfrm>
        </p:spPr>
        <p:txBody>
          <a:bodyPr>
            <a:normAutofit/>
          </a:bodyPr>
          <a:lstStyle>
            <a:lvl1pPr marL="0" indent="0" algn="l">
              <a:buNone/>
              <a:defRPr sz="2000">
                <a:solidFill>
                  <a:schemeClr val="accent2"/>
                </a:solidFill>
                <a:latin typeface="Avenir Book" panose="02000503020000020003" pitchFamily="2" charset="0"/>
              </a:defRPr>
            </a:lvl1pPr>
            <a:lvl2pPr marL="457224" indent="0" algn="ctr">
              <a:buNone/>
              <a:defRPr sz="2000"/>
            </a:lvl2pPr>
            <a:lvl3pPr marL="914446" indent="0" algn="ctr">
              <a:buNone/>
              <a:defRPr sz="1800"/>
            </a:lvl3pPr>
            <a:lvl4pPr marL="1371668" indent="0" algn="ctr">
              <a:buNone/>
              <a:defRPr sz="1600"/>
            </a:lvl4pPr>
            <a:lvl5pPr marL="1828892" indent="0" algn="ctr">
              <a:buNone/>
              <a:defRPr sz="1600"/>
            </a:lvl5pPr>
            <a:lvl6pPr marL="2286114" indent="0" algn="ctr">
              <a:buNone/>
              <a:defRPr sz="1600"/>
            </a:lvl6pPr>
            <a:lvl7pPr marL="2743337" indent="0" algn="ctr">
              <a:buNone/>
              <a:defRPr sz="1600"/>
            </a:lvl7pPr>
            <a:lvl8pPr marL="3200560" indent="0" algn="ctr">
              <a:buNone/>
              <a:defRPr sz="1600"/>
            </a:lvl8pPr>
            <a:lvl9pPr marL="3657782" indent="0" algn="ctr">
              <a:buNone/>
              <a:defRPr sz="1600"/>
            </a:lvl9pPr>
          </a:lstStyle>
          <a:p>
            <a:r>
              <a:rPr lang="en-US" dirty="0"/>
              <a:t>Click to edit Master subtitle style</a:t>
            </a:r>
          </a:p>
        </p:txBody>
      </p:sp>
      <p:cxnSp>
        <p:nvCxnSpPr>
          <p:cNvPr id="7" name="Straight Connector 6">
            <a:extLst>
              <a:ext uri="{FF2B5EF4-FFF2-40B4-BE49-F238E27FC236}">
                <a16:creationId xmlns:a16="http://schemas.microsoft.com/office/drawing/2014/main" id="{80D23820-CC2F-8F5A-8AE1-39B7ED9F4030}"/>
              </a:ext>
            </a:extLst>
          </p:cNvPr>
          <p:cNvCxnSpPr>
            <a:cxnSpLocks/>
          </p:cNvCxnSpPr>
          <p:nvPr userDrawn="1"/>
        </p:nvCxnSpPr>
        <p:spPr>
          <a:xfrm>
            <a:off x="2991233" y="4266236"/>
            <a:ext cx="9200767" cy="0"/>
          </a:xfrm>
          <a:prstGeom prst="line">
            <a:avLst/>
          </a:prstGeom>
          <a:ln w="12700">
            <a:solidFill>
              <a:schemeClr val="accent2"/>
            </a:solidFill>
          </a:ln>
        </p:spPr>
        <p:style>
          <a:lnRef idx="1">
            <a:schemeClr val="accent2"/>
          </a:lnRef>
          <a:fillRef idx="0">
            <a:schemeClr val="accent2"/>
          </a:fillRef>
          <a:effectRef idx="0">
            <a:schemeClr val="accent2"/>
          </a:effectRef>
          <a:fontRef idx="minor">
            <a:schemeClr val="tx1"/>
          </a:fontRef>
        </p:style>
      </p:cxnSp>
      <p:grpSp>
        <p:nvGrpSpPr>
          <p:cNvPr id="14" name="Group 13">
            <a:extLst>
              <a:ext uri="{FF2B5EF4-FFF2-40B4-BE49-F238E27FC236}">
                <a16:creationId xmlns:a16="http://schemas.microsoft.com/office/drawing/2014/main" id="{A16E6A5D-B6B6-C5F7-E593-A5A885FE2C9C}"/>
              </a:ext>
            </a:extLst>
          </p:cNvPr>
          <p:cNvGrpSpPr/>
          <p:nvPr userDrawn="1"/>
        </p:nvGrpSpPr>
        <p:grpSpPr>
          <a:xfrm>
            <a:off x="7810125" y="5719308"/>
            <a:ext cx="3467467" cy="517320"/>
            <a:chOff x="770009" y="5719308"/>
            <a:chExt cx="3467467" cy="517320"/>
          </a:xfrm>
        </p:grpSpPr>
        <p:grpSp>
          <p:nvGrpSpPr>
            <p:cNvPr id="15" name="Group 14">
              <a:extLst>
                <a:ext uri="{FF2B5EF4-FFF2-40B4-BE49-F238E27FC236}">
                  <a16:creationId xmlns:a16="http://schemas.microsoft.com/office/drawing/2014/main" id="{6E9319AD-4907-BA45-C6D1-5ABCDA5107AE}"/>
                </a:ext>
              </a:extLst>
            </p:cNvPr>
            <p:cNvGrpSpPr/>
            <p:nvPr userDrawn="1"/>
          </p:nvGrpSpPr>
          <p:grpSpPr>
            <a:xfrm>
              <a:off x="770009" y="5719308"/>
              <a:ext cx="3467467" cy="517320"/>
              <a:chOff x="770009" y="5719308"/>
              <a:chExt cx="3467467" cy="517320"/>
            </a:xfrm>
          </p:grpSpPr>
          <p:pic>
            <p:nvPicPr>
              <p:cNvPr id="17" name="Picture 44">
                <a:extLst>
                  <a:ext uri="{FF2B5EF4-FFF2-40B4-BE49-F238E27FC236}">
                    <a16:creationId xmlns:a16="http://schemas.microsoft.com/office/drawing/2014/main" id="{675BA04A-DC5B-6FCF-4469-B6BD53E644B0}"/>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9421" r="-9421"/>
              <a:stretch/>
            </p:blipFill>
            <p:spPr>
              <a:xfrm>
                <a:off x="2686707" y="5720108"/>
                <a:ext cx="1550769" cy="516520"/>
              </a:xfrm>
              <a:prstGeom prst="rect">
                <a:avLst/>
              </a:prstGeom>
            </p:spPr>
          </p:pic>
          <p:pic>
            <p:nvPicPr>
              <p:cNvPr id="18" name="Picture 8">
                <a:extLst>
                  <a:ext uri="{FF2B5EF4-FFF2-40B4-BE49-F238E27FC236}">
                    <a16:creationId xmlns:a16="http://schemas.microsoft.com/office/drawing/2014/main" id="{84ECCED7-D677-B33C-7C1D-D0D63E88EAFD}"/>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l="-11604" r="-11604"/>
              <a:stretch/>
            </p:blipFill>
            <p:spPr>
              <a:xfrm>
                <a:off x="770009" y="5719308"/>
                <a:ext cx="1772304" cy="440275"/>
              </a:xfrm>
              <a:prstGeom prst="rect">
                <a:avLst/>
              </a:prstGeom>
            </p:spPr>
          </p:pic>
        </p:grpSp>
        <p:cxnSp>
          <p:nvCxnSpPr>
            <p:cNvPr id="16" name="Straight Connector 15">
              <a:extLst>
                <a:ext uri="{FF2B5EF4-FFF2-40B4-BE49-F238E27FC236}">
                  <a16:creationId xmlns:a16="http://schemas.microsoft.com/office/drawing/2014/main" id="{4F4ED5AE-291D-5D1A-1F9F-2D5D625634FF}"/>
                </a:ext>
              </a:extLst>
            </p:cNvPr>
            <p:cNvCxnSpPr/>
            <p:nvPr userDrawn="1"/>
          </p:nvCxnSpPr>
          <p:spPr>
            <a:xfrm>
              <a:off x="2601395" y="5760063"/>
              <a:ext cx="0" cy="3587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257208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8C98D-187B-F05F-81EB-5494F14025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D49A63-C043-391A-8DB5-3BAE2D5E094D}"/>
              </a:ext>
            </a:extLst>
          </p:cNvPr>
          <p:cNvSpPr>
            <a:spLocks noGrp="1"/>
          </p:cNvSpPr>
          <p:nvPr>
            <p:ph type="dt" sz="half" idx="10"/>
          </p:nvPr>
        </p:nvSpPr>
        <p:spPr/>
        <p:txBody>
          <a:bodyPr/>
          <a:lstStyle/>
          <a:p>
            <a:fld id="{263BB19C-BF31-BC4C-A83D-3084712DA4DA}" type="datetimeFigureOut">
              <a:t>11/22/2024</a:t>
            </a:fld>
            <a:endParaRPr lang="en-US"/>
          </a:p>
        </p:txBody>
      </p:sp>
      <p:sp>
        <p:nvSpPr>
          <p:cNvPr id="4" name="Footer Placeholder 3">
            <a:extLst>
              <a:ext uri="{FF2B5EF4-FFF2-40B4-BE49-F238E27FC236}">
                <a16:creationId xmlns:a16="http://schemas.microsoft.com/office/drawing/2014/main" id="{FDB4AFDB-5A93-67FE-7A2C-F657C088FC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B9A8EF-5366-1945-6A17-C45A763D5DEA}"/>
              </a:ext>
            </a:extLst>
          </p:cNvPr>
          <p:cNvSpPr>
            <a:spLocks noGrp="1"/>
          </p:cNvSpPr>
          <p:nvPr>
            <p:ph type="sldNum" sz="quarter" idx="12"/>
          </p:nvPr>
        </p:nvSpPr>
        <p:spPr/>
        <p:txBody>
          <a:bodyPr/>
          <a:lstStyle/>
          <a:p>
            <a:fld id="{48125607-3CCB-FC49-88FF-D0E21707BB11}" type="slidenum">
              <a:t>‹#›</a:t>
            </a:fld>
            <a:endParaRPr lang="en-US"/>
          </a:p>
        </p:txBody>
      </p:sp>
    </p:spTree>
    <p:extLst>
      <p:ext uri="{BB962C8B-B14F-4D97-AF65-F5344CB8AC3E}">
        <p14:creationId xmlns:p14="http://schemas.microsoft.com/office/powerpoint/2010/main" val="37228930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41737F-3A2D-16D5-2937-2C62B1926FD2}"/>
              </a:ext>
            </a:extLst>
          </p:cNvPr>
          <p:cNvSpPr>
            <a:spLocks noGrp="1"/>
          </p:cNvSpPr>
          <p:nvPr>
            <p:ph type="dt" sz="half" idx="10"/>
          </p:nvPr>
        </p:nvSpPr>
        <p:spPr/>
        <p:txBody>
          <a:bodyPr/>
          <a:lstStyle/>
          <a:p>
            <a:fld id="{263BB19C-BF31-BC4C-A83D-3084712DA4DA}" type="datetimeFigureOut">
              <a:t>11/22/2024</a:t>
            </a:fld>
            <a:endParaRPr lang="en-US"/>
          </a:p>
        </p:txBody>
      </p:sp>
      <p:sp>
        <p:nvSpPr>
          <p:cNvPr id="3" name="Footer Placeholder 2">
            <a:extLst>
              <a:ext uri="{FF2B5EF4-FFF2-40B4-BE49-F238E27FC236}">
                <a16:creationId xmlns:a16="http://schemas.microsoft.com/office/drawing/2014/main" id="{CE4510FE-251F-3650-E105-6A02B6C155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F939D0-87F8-5A77-0350-5680398C5E69}"/>
              </a:ext>
            </a:extLst>
          </p:cNvPr>
          <p:cNvSpPr>
            <a:spLocks noGrp="1"/>
          </p:cNvSpPr>
          <p:nvPr>
            <p:ph type="sldNum" sz="quarter" idx="12"/>
          </p:nvPr>
        </p:nvSpPr>
        <p:spPr/>
        <p:txBody>
          <a:bodyPr/>
          <a:lstStyle/>
          <a:p>
            <a:fld id="{48125607-3CCB-FC49-88FF-D0E21707BB11}" type="slidenum">
              <a:t>‹#›</a:t>
            </a:fld>
            <a:endParaRPr lang="en-US"/>
          </a:p>
        </p:txBody>
      </p:sp>
    </p:spTree>
    <p:extLst>
      <p:ext uri="{BB962C8B-B14F-4D97-AF65-F5344CB8AC3E}">
        <p14:creationId xmlns:p14="http://schemas.microsoft.com/office/powerpoint/2010/main" val="4420670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A4831-DF71-87B3-67A9-7E2895EAD5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AAB38B-9426-5219-BF88-CDF1B29A3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ECC298-C34D-46B1-9FBF-0D3BDE9A9D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0E7C71-5FCA-7733-09EE-D408381EA58C}"/>
              </a:ext>
            </a:extLst>
          </p:cNvPr>
          <p:cNvSpPr>
            <a:spLocks noGrp="1"/>
          </p:cNvSpPr>
          <p:nvPr>
            <p:ph type="dt" sz="half" idx="10"/>
          </p:nvPr>
        </p:nvSpPr>
        <p:spPr/>
        <p:txBody>
          <a:bodyPr/>
          <a:lstStyle/>
          <a:p>
            <a:fld id="{263BB19C-BF31-BC4C-A83D-3084712DA4DA}" type="datetimeFigureOut">
              <a:t>11/22/2024</a:t>
            </a:fld>
            <a:endParaRPr lang="en-US"/>
          </a:p>
        </p:txBody>
      </p:sp>
      <p:sp>
        <p:nvSpPr>
          <p:cNvPr id="6" name="Footer Placeholder 5">
            <a:extLst>
              <a:ext uri="{FF2B5EF4-FFF2-40B4-BE49-F238E27FC236}">
                <a16:creationId xmlns:a16="http://schemas.microsoft.com/office/drawing/2014/main" id="{82B00BDA-431F-2D13-BBF3-94D79F8EAD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72030D-EEBF-B6C5-EF08-208B889792E9}"/>
              </a:ext>
            </a:extLst>
          </p:cNvPr>
          <p:cNvSpPr>
            <a:spLocks noGrp="1"/>
          </p:cNvSpPr>
          <p:nvPr>
            <p:ph type="sldNum" sz="quarter" idx="12"/>
          </p:nvPr>
        </p:nvSpPr>
        <p:spPr/>
        <p:txBody>
          <a:bodyPr/>
          <a:lstStyle/>
          <a:p>
            <a:fld id="{48125607-3CCB-FC49-88FF-D0E21707BB11}" type="slidenum">
              <a:t>‹#›</a:t>
            </a:fld>
            <a:endParaRPr lang="en-US"/>
          </a:p>
        </p:txBody>
      </p:sp>
    </p:spTree>
    <p:extLst>
      <p:ext uri="{BB962C8B-B14F-4D97-AF65-F5344CB8AC3E}">
        <p14:creationId xmlns:p14="http://schemas.microsoft.com/office/powerpoint/2010/main" val="17303923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F1AD3-F912-540D-ABD7-8DDC035F4D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8E896E-AAC7-BD19-7070-631AB69957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771F012-6ED5-99A2-DB48-43DC1386AE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E8E42C-4301-43EC-82DE-01DE0540310A}"/>
              </a:ext>
            </a:extLst>
          </p:cNvPr>
          <p:cNvSpPr>
            <a:spLocks noGrp="1"/>
          </p:cNvSpPr>
          <p:nvPr>
            <p:ph type="dt" sz="half" idx="10"/>
          </p:nvPr>
        </p:nvSpPr>
        <p:spPr/>
        <p:txBody>
          <a:bodyPr/>
          <a:lstStyle/>
          <a:p>
            <a:fld id="{263BB19C-BF31-BC4C-A83D-3084712DA4DA}" type="datetimeFigureOut">
              <a:t>11/22/2024</a:t>
            </a:fld>
            <a:endParaRPr lang="en-US"/>
          </a:p>
        </p:txBody>
      </p:sp>
      <p:sp>
        <p:nvSpPr>
          <p:cNvPr id="6" name="Footer Placeholder 5">
            <a:extLst>
              <a:ext uri="{FF2B5EF4-FFF2-40B4-BE49-F238E27FC236}">
                <a16:creationId xmlns:a16="http://schemas.microsoft.com/office/drawing/2014/main" id="{A179654A-947C-974F-44D5-2A99CB6E6B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399988-8AF4-68EB-8B84-FA06160AC7B3}"/>
              </a:ext>
            </a:extLst>
          </p:cNvPr>
          <p:cNvSpPr>
            <a:spLocks noGrp="1"/>
          </p:cNvSpPr>
          <p:nvPr>
            <p:ph type="sldNum" sz="quarter" idx="12"/>
          </p:nvPr>
        </p:nvSpPr>
        <p:spPr/>
        <p:txBody>
          <a:bodyPr/>
          <a:lstStyle/>
          <a:p>
            <a:fld id="{48125607-3CCB-FC49-88FF-D0E21707BB11}" type="slidenum">
              <a:t>‹#›</a:t>
            </a:fld>
            <a:endParaRPr lang="en-US"/>
          </a:p>
        </p:txBody>
      </p:sp>
    </p:spTree>
    <p:extLst>
      <p:ext uri="{BB962C8B-B14F-4D97-AF65-F5344CB8AC3E}">
        <p14:creationId xmlns:p14="http://schemas.microsoft.com/office/powerpoint/2010/main" val="35909914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B2C07-3134-019A-C960-232684BC12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97900E-5E1C-DE09-E1AD-1D1D8C17DB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EC7320-E7E7-431C-D568-582066789939}"/>
              </a:ext>
            </a:extLst>
          </p:cNvPr>
          <p:cNvSpPr>
            <a:spLocks noGrp="1"/>
          </p:cNvSpPr>
          <p:nvPr>
            <p:ph type="dt" sz="half" idx="10"/>
          </p:nvPr>
        </p:nvSpPr>
        <p:spPr/>
        <p:txBody>
          <a:bodyPr/>
          <a:lstStyle/>
          <a:p>
            <a:fld id="{263BB19C-BF31-BC4C-A83D-3084712DA4DA}" type="datetimeFigureOut">
              <a:t>11/22/2024</a:t>
            </a:fld>
            <a:endParaRPr lang="en-US"/>
          </a:p>
        </p:txBody>
      </p:sp>
      <p:sp>
        <p:nvSpPr>
          <p:cNvPr id="5" name="Footer Placeholder 4">
            <a:extLst>
              <a:ext uri="{FF2B5EF4-FFF2-40B4-BE49-F238E27FC236}">
                <a16:creationId xmlns:a16="http://schemas.microsoft.com/office/drawing/2014/main" id="{F8797C18-F5C0-2E09-F261-2EAB2A6EEC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FAFC60-C42C-5D83-7E4A-2001E4CD7031}"/>
              </a:ext>
            </a:extLst>
          </p:cNvPr>
          <p:cNvSpPr>
            <a:spLocks noGrp="1"/>
          </p:cNvSpPr>
          <p:nvPr>
            <p:ph type="sldNum" sz="quarter" idx="12"/>
          </p:nvPr>
        </p:nvSpPr>
        <p:spPr/>
        <p:txBody>
          <a:bodyPr/>
          <a:lstStyle/>
          <a:p>
            <a:fld id="{48125607-3CCB-FC49-88FF-D0E21707BB11}" type="slidenum">
              <a:t>‹#›</a:t>
            </a:fld>
            <a:endParaRPr lang="en-US"/>
          </a:p>
        </p:txBody>
      </p:sp>
    </p:spTree>
    <p:extLst>
      <p:ext uri="{BB962C8B-B14F-4D97-AF65-F5344CB8AC3E}">
        <p14:creationId xmlns:p14="http://schemas.microsoft.com/office/powerpoint/2010/main" val="12008381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FB0442-542A-E9F1-641B-A990A4135F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CC0833-5D3B-1656-959A-15BABF7975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9A4E5D-BD64-C0DD-0D89-40DE3357F33B}"/>
              </a:ext>
            </a:extLst>
          </p:cNvPr>
          <p:cNvSpPr>
            <a:spLocks noGrp="1"/>
          </p:cNvSpPr>
          <p:nvPr>
            <p:ph type="dt" sz="half" idx="10"/>
          </p:nvPr>
        </p:nvSpPr>
        <p:spPr/>
        <p:txBody>
          <a:bodyPr/>
          <a:lstStyle/>
          <a:p>
            <a:fld id="{263BB19C-BF31-BC4C-A83D-3084712DA4DA}" type="datetimeFigureOut">
              <a:t>11/22/2024</a:t>
            </a:fld>
            <a:endParaRPr lang="en-US"/>
          </a:p>
        </p:txBody>
      </p:sp>
      <p:sp>
        <p:nvSpPr>
          <p:cNvPr id="5" name="Footer Placeholder 4">
            <a:extLst>
              <a:ext uri="{FF2B5EF4-FFF2-40B4-BE49-F238E27FC236}">
                <a16:creationId xmlns:a16="http://schemas.microsoft.com/office/drawing/2014/main" id="{606986EF-6BD4-1A67-EFBF-0133EF1BE3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D83EA8-457A-700C-AD53-13233605113B}"/>
              </a:ext>
            </a:extLst>
          </p:cNvPr>
          <p:cNvSpPr>
            <a:spLocks noGrp="1"/>
          </p:cNvSpPr>
          <p:nvPr>
            <p:ph type="sldNum" sz="quarter" idx="12"/>
          </p:nvPr>
        </p:nvSpPr>
        <p:spPr/>
        <p:txBody>
          <a:bodyPr/>
          <a:lstStyle/>
          <a:p>
            <a:fld id="{48125607-3CCB-FC49-88FF-D0E21707BB11}" type="slidenum">
              <a:t>‹#›</a:t>
            </a:fld>
            <a:endParaRPr lang="en-US"/>
          </a:p>
        </p:txBody>
      </p:sp>
    </p:spTree>
    <p:extLst>
      <p:ext uri="{BB962C8B-B14F-4D97-AF65-F5344CB8AC3E}">
        <p14:creationId xmlns:p14="http://schemas.microsoft.com/office/powerpoint/2010/main" val="3376897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Overvi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4666891"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4666891"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
        <p:nvSpPr>
          <p:cNvPr id="9" name="Rectangle: Rounded Corners 8">
            <a:extLst>
              <a:ext uri="{FF2B5EF4-FFF2-40B4-BE49-F238E27FC236}">
                <a16:creationId xmlns:a16="http://schemas.microsoft.com/office/drawing/2014/main" id="{DC1D1764-450B-4CDC-890D-93761971937F}"/>
              </a:ext>
            </a:extLst>
          </p:cNvPr>
          <p:cNvSpPr/>
          <p:nvPr userDrawn="1"/>
        </p:nvSpPr>
        <p:spPr>
          <a:xfrm>
            <a:off x="5829524" y="685800"/>
            <a:ext cx="2832113" cy="927208"/>
          </a:xfrm>
          <a:prstGeom prst="roundRect">
            <a:avLst/>
          </a:prstGeom>
          <a:solidFill>
            <a:srgbClr val="009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400" b="0" i="0">
              <a:solidFill>
                <a:srgbClr val="FFFFFF"/>
              </a:solidFill>
              <a:effectLst/>
              <a:latin typeface="Source Sans Pro" panose="020B0503030403020204" pitchFamily="34" charset="0"/>
            </a:endParaRPr>
          </a:p>
        </p:txBody>
      </p:sp>
      <p:sp>
        <p:nvSpPr>
          <p:cNvPr id="10" name="Rectangle: Rounded Corners 9">
            <a:extLst>
              <a:ext uri="{FF2B5EF4-FFF2-40B4-BE49-F238E27FC236}">
                <a16:creationId xmlns:a16="http://schemas.microsoft.com/office/drawing/2014/main" id="{11F4AD6C-AE63-4D17-9F89-03D4BF97D86E}"/>
              </a:ext>
            </a:extLst>
          </p:cNvPr>
          <p:cNvSpPr/>
          <p:nvPr userDrawn="1"/>
        </p:nvSpPr>
        <p:spPr>
          <a:xfrm>
            <a:off x="8812021" y="674363"/>
            <a:ext cx="2832113" cy="927208"/>
          </a:xfrm>
          <a:prstGeom prst="roundRect">
            <a:avLst/>
          </a:prstGeom>
          <a:solidFill>
            <a:srgbClr val="F4A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a:latin typeface="Source Sans Pro" panose="020B0503030403020204" pitchFamily="34" charset="0"/>
            </a:endParaRPr>
          </a:p>
          <a:p>
            <a:pPr algn="r"/>
            <a:endParaRPr lang="en-GB"/>
          </a:p>
        </p:txBody>
      </p:sp>
      <p:sp>
        <p:nvSpPr>
          <p:cNvPr id="11" name="Rectangle: Rounded Corners 10">
            <a:extLst>
              <a:ext uri="{FF2B5EF4-FFF2-40B4-BE49-F238E27FC236}">
                <a16:creationId xmlns:a16="http://schemas.microsoft.com/office/drawing/2014/main" id="{00A41029-1689-48C8-A2AD-3F9419BD9AD6}"/>
              </a:ext>
            </a:extLst>
          </p:cNvPr>
          <p:cNvSpPr/>
          <p:nvPr userDrawn="1"/>
        </p:nvSpPr>
        <p:spPr>
          <a:xfrm>
            <a:off x="5829523" y="1733552"/>
            <a:ext cx="2832113" cy="927208"/>
          </a:xfrm>
          <a:prstGeom prst="roundRect">
            <a:avLst/>
          </a:prstGeom>
          <a:solidFill>
            <a:srgbClr val="F26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a:latin typeface="Source Sans Pro" panose="020B0503030403020204" pitchFamily="34" charset="0"/>
            </a:endParaRPr>
          </a:p>
          <a:p>
            <a:pPr algn="ctr"/>
            <a:endParaRPr lang="en-GB"/>
          </a:p>
        </p:txBody>
      </p:sp>
      <p:sp>
        <p:nvSpPr>
          <p:cNvPr id="12" name="Rectangle: Rounded Corners 11">
            <a:extLst>
              <a:ext uri="{FF2B5EF4-FFF2-40B4-BE49-F238E27FC236}">
                <a16:creationId xmlns:a16="http://schemas.microsoft.com/office/drawing/2014/main" id="{A26B3C0C-1BD6-4AB7-BCE5-61B62ACCDFD6}"/>
              </a:ext>
            </a:extLst>
          </p:cNvPr>
          <p:cNvSpPr/>
          <p:nvPr userDrawn="1"/>
        </p:nvSpPr>
        <p:spPr>
          <a:xfrm>
            <a:off x="8834215" y="1733552"/>
            <a:ext cx="2832113" cy="927208"/>
          </a:xfrm>
          <a:prstGeom prst="roundRect">
            <a:avLst/>
          </a:prstGeom>
          <a:solidFill>
            <a:srgbClr val="A62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a:extLst>
              <a:ext uri="{FF2B5EF4-FFF2-40B4-BE49-F238E27FC236}">
                <a16:creationId xmlns:a16="http://schemas.microsoft.com/office/drawing/2014/main" id="{BFCD6775-584C-4766-86B6-BE412C9F731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56496" y="810529"/>
            <a:ext cx="708878" cy="630114"/>
          </a:xfrm>
          <a:prstGeom prst="rect">
            <a:avLst/>
          </a:prstGeom>
        </p:spPr>
      </p:pic>
      <p:pic>
        <p:nvPicPr>
          <p:cNvPr id="14" name="Graphic 13">
            <a:extLst>
              <a:ext uri="{FF2B5EF4-FFF2-40B4-BE49-F238E27FC236}">
                <a16:creationId xmlns:a16="http://schemas.microsoft.com/office/drawing/2014/main" id="{D05DEE8F-B426-48CD-94FF-D90EF72364B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967883" y="809531"/>
            <a:ext cx="634787" cy="634787"/>
          </a:xfrm>
          <a:prstGeom prst="rect">
            <a:avLst/>
          </a:prstGeom>
        </p:spPr>
      </p:pic>
      <p:pic>
        <p:nvPicPr>
          <p:cNvPr id="15" name="Graphic 14">
            <a:extLst>
              <a:ext uri="{FF2B5EF4-FFF2-40B4-BE49-F238E27FC236}">
                <a16:creationId xmlns:a16="http://schemas.microsoft.com/office/drawing/2014/main" id="{49013D1A-FAB5-499A-BEE2-428EFE70CEB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056496" y="1833080"/>
            <a:ext cx="708878" cy="708878"/>
          </a:xfrm>
          <a:prstGeom prst="rect">
            <a:avLst/>
          </a:prstGeom>
        </p:spPr>
      </p:pic>
      <p:pic>
        <p:nvPicPr>
          <p:cNvPr id="16" name="Graphic 15">
            <a:extLst>
              <a:ext uri="{FF2B5EF4-FFF2-40B4-BE49-F238E27FC236}">
                <a16:creationId xmlns:a16="http://schemas.microsoft.com/office/drawing/2014/main" id="{7B635936-B7D5-40E9-8BBF-5C013E3B464F}"/>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8986620" y="1857651"/>
            <a:ext cx="726759" cy="646008"/>
          </a:xfrm>
          <a:prstGeom prst="rect">
            <a:avLst/>
          </a:prstGeom>
        </p:spPr>
      </p:pic>
      <p:sp>
        <p:nvSpPr>
          <p:cNvPr id="17" name="Text cases">
            <a:extLst>
              <a:ext uri="{FF2B5EF4-FFF2-40B4-BE49-F238E27FC236}">
                <a16:creationId xmlns:a16="http://schemas.microsoft.com/office/drawing/2014/main" id="{4AFDBFF8-7301-46AA-B38B-8A4EC6C44142}"/>
              </a:ext>
            </a:extLst>
          </p:cNvPr>
          <p:cNvSpPr>
            <a:spLocks noGrp="1"/>
          </p:cNvSpPr>
          <p:nvPr>
            <p:ph type="body" sz="quarter" idx="13"/>
          </p:nvPr>
        </p:nvSpPr>
        <p:spPr>
          <a:xfrm>
            <a:off x="6865728" y="809531"/>
            <a:ext cx="1695450" cy="705392"/>
          </a:xfrm>
        </p:spPr>
        <p:txBody>
          <a:bodyPr/>
          <a:lstStyle>
            <a:lvl1pPr marL="0" indent="0" algn="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0" name="Text severe_cases">
            <a:extLst>
              <a:ext uri="{FF2B5EF4-FFF2-40B4-BE49-F238E27FC236}">
                <a16:creationId xmlns:a16="http://schemas.microsoft.com/office/drawing/2014/main" id="{0E98ECBC-C574-460F-B175-68141AF2AFB9}"/>
              </a:ext>
            </a:extLst>
          </p:cNvPr>
          <p:cNvSpPr>
            <a:spLocks noGrp="1"/>
          </p:cNvSpPr>
          <p:nvPr>
            <p:ph type="body" sz="quarter" idx="14"/>
          </p:nvPr>
        </p:nvSpPr>
        <p:spPr>
          <a:xfrm>
            <a:off x="9818154" y="809531"/>
            <a:ext cx="1695450" cy="705392"/>
          </a:xfrm>
        </p:spPr>
        <p:txBody>
          <a:bodyPr/>
          <a:lstStyle>
            <a:lvl1pPr marL="0" indent="0" algn="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1" name="Text confirmed_cases">
            <a:extLst>
              <a:ext uri="{FF2B5EF4-FFF2-40B4-BE49-F238E27FC236}">
                <a16:creationId xmlns:a16="http://schemas.microsoft.com/office/drawing/2014/main" id="{738435E9-17C4-45D8-91EC-91316E4DAF8B}"/>
              </a:ext>
            </a:extLst>
          </p:cNvPr>
          <p:cNvSpPr>
            <a:spLocks noGrp="1"/>
          </p:cNvSpPr>
          <p:nvPr>
            <p:ph type="body" sz="quarter" idx="15"/>
          </p:nvPr>
        </p:nvSpPr>
        <p:spPr>
          <a:xfrm>
            <a:off x="6865728" y="1827959"/>
            <a:ext cx="1695450" cy="705392"/>
          </a:xfrm>
        </p:spPr>
        <p:txBody>
          <a:bodyPr/>
          <a:lstStyle>
            <a:lvl1pPr marL="0" indent="0" algn="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2" name="Text deaths">
            <a:extLst>
              <a:ext uri="{FF2B5EF4-FFF2-40B4-BE49-F238E27FC236}">
                <a16:creationId xmlns:a16="http://schemas.microsoft.com/office/drawing/2014/main" id="{2969522C-807B-4561-970E-951657D3F92C}"/>
              </a:ext>
            </a:extLst>
          </p:cNvPr>
          <p:cNvSpPr>
            <a:spLocks noGrp="1"/>
          </p:cNvSpPr>
          <p:nvPr>
            <p:ph type="body" sz="quarter" idx="16"/>
          </p:nvPr>
        </p:nvSpPr>
        <p:spPr>
          <a:xfrm>
            <a:off x="9818154" y="1844460"/>
            <a:ext cx="1695450" cy="705392"/>
          </a:xfrm>
        </p:spPr>
        <p:txBody>
          <a:bodyPr/>
          <a:lstStyle>
            <a:lvl1pPr marL="0" indent="0" algn="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785449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Regional Overvi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4666891" cy="1004888"/>
          </a:xfrm>
        </p:spPr>
        <p:txBody>
          <a:bodyPr/>
          <a:lstStyle>
            <a:lvl1pPr>
              <a:defRPr>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
        <p:nvSpPr>
          <p:cNvPr id="9" name="Content Placeholder 8">
            <a:extLst>
              <a:ext uri="{FF2B5EF4-FFF2-40B4-BE49-F238E27FC236}">
                <a16:creationId xmlns:a16="http://schemas.microsoft.com/office/drawing/2014/main" id="{FCF99F5C-3E7B-40B2-BEE4-74BEA9F27F37}"/>
              </a:ext>
            </a:extLst>
          </p:cNvPr>
          <p:cNvSpPr>
            <a:spLocks noGrp="1"/>
          </p:cNvSpPr>
          <p:nvPr>
            <p:ph sz="quarter" idx="13"/>
          </p:nvPr>
        </p:nvSpPr>
        <p:spPr>
          <a:xfrm>
            <a:off x="457200" y="1836737"/>
            <a:ext cx="4666891" cy="4029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99343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1" y="1611430"/>
            <a:ext cx="10515600" cy="44988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79989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4" y="1709743"/>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4" y="4589466"/>
            <a:ext cx="10515600" cy="1225548"/>
          </a:xfrm>
        </p:spPr>
        <p:txBody>
          <a:bodyPr/>
          <a:lstStyle>
            <a:lvl1pPr marL="0" indent="0">
              <a:buNone/>
              <a:defRPr sz="2400">
                <a:solidFill>
                  <a:schemeClr val="accent2"/>
                </a:solidFill>
              </a:defRPr>
            </a:lvl1pPr>
            <a:lvl2pPr marL="457224" indent="0">
              <a:buNone/>
              <a:defRPr sz="2000">
                <a:solidFill>
                  <a:schemeClr val="tx1">
                    <a:tint val="75000"/>
                  </a:schemeClr>
                </a:solidFill>
              </a:defRPr>
            </a:lvl2pPr>
            <a:lvl3pPr marL="914446" indent="0">
              <a:buNone/>
              <a:defRPr sz="1800">
                <a:solidFill>
                  <a:schemeClr val="tx1">
                    <a:tint val="75000"/>
                  </a:schemeClr>
                </a:solidFill>
              </a:defRPr>
            </a:lvl3pPr>
            <a:lvl4pPr marL="1371668" indent="0">
              <a:buNone/>
              <a:defRPr sz="1600">
                <a:solidFill>
                  <a:schemeClr val="tx1">
                    <a:tint val="75000"/>
                  </a:schemeClr>
                </a:solidFill>
              </a:defRPr>
            </a:lvl4pPr>
            <a:lvl5pPr marL="1828892"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2"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048189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1825631"/>
            <a:ext cx="5181600" cy="4017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1" y="1825631"/>
            <a:ext cx="5181600" cy="4017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2760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90"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2" y="1681163"/>
            <a:ext cx="5157787" cy="823912"/>
          </a:xfrm>
        </p:spPr>
        <p:txBody>
          <a:bodyPr anchor="b"/>
          <a:lstStyle>
            <a:lvl1pPr marL="0" indent="0">
              <a:buNone/>
              <a:defRPr sz="2400" b="1"/>
            </a:lvl1pPr>
            <a:lvl2pPr marL="457224" indent="0">
              <a:buNone/>
              <a:defRPr sz="2000" b="1"/>
            </a:lvl2pPr>
            <a:lvl3pPr marL="914446" indent="0">
              <a:buNone/>
              <a:defRPr sz="1800" b="1"/>
            </a:lvl3pPr>
            <a:lvl4pPr marL="1371668" indent="0">
              <a:buNone/>
              <a:defRPr sz="1600" b="1"/>
            </a:lvl4pPr>
            <a:lvl5pPr marL="1828892" indent="0">
              <a:buNone/>
              <a:defRPr sz="1600" b="1"/>
            </a:lvl5pPr>
            <a:lvl6pPr marL="2286114" indent="0">
              <a:buNone/>
              <a:defRPr sz="1600" b="1"/>
            </a:lvl6pPr>
            <a:lvl7pPr marL="2743337" indent="0">
              <a:buNone/>
              <a:defRPr sz="1600" b="1"/>
            </a:lvl7pPr>
            <a:lvl8pPr marL="3200560" indent="0">
              <a:buNone/>
              <a:defRPr sz="1600" b="1"/>
            </a:lvl8pPr>
            <a:lvl9pPr marL="3657782"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2" y="2505075"/>
            <a:ext cx="5157787" cy="3324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24" indent="0">
              <a:buNone/>
              <a:defRPr sz="2000" b="1"/>
            </a:lvl2pPr>
            <a:lvl3pPr marL="914446" indent="0">
              <a:buNone/>
              <a:defRPr sz="1800" b="1"/>
            </a:lvl3pPr>
            <a:lvl4pPr marL="1371668" indent="0">
              <a:buNone/>
              <a:defRPr sz="1600" b="1"/>
            </a:lvl4pPr>
            <a:lvl5pPr marL="1828892" indent="0">
              <a:buNone/>
              <a:defRPr sz="1600" b="1"/>
            </a:lvl5pPr>
            <a:lvl6pPr marL="2286114" indent="0">
              <a:buNone/>
              <a:defRPr sz="1600" b="1"/>
            </a:lvl6pPr>
            <a:lvl7pPr marL="2743337" indent="0">
              <a:buNone/>
              <a:defRPr sz="1600" b="1"/>
            </a:lvl7pPr>
            <a:lvl8pPr marL="3200560" indent="0">
              <a:buNone/>
              <a:defRPr sz="1600" b="1"/>
            </a:lvl8pPr>
            <a:lvl9pPr marL="365778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324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5042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5C59BF1-2582-DBFB-38DD-20ED84CDD7D3}"/>
              </a:ext>
            </a:extLst>
          </p:cNvPr>
          <p:cNvPicPr/>
          <p:nvPr userDrawn="1"/>
        </p:nvPicPr>
        <p:blipFill>
          <a:blip r:embed="rId2" cstate="print">
            <a:extLst>
              <a:ext uri="{28A0092B-C50C-407E-A947-70E740481C1C}">
                <a14:useLocalDpi xmlns:a14="http://schemas.microsoft.com/office/drawing/2010/main"/>
              </a:ext>
            </a:extLst>
          </a:blip>
          <a:srcRect/>
          <a:stretch/>
        </p:blipFill>
        <p:spPr>
          <a:xfrm>
            <a:off x="-1" y="1260"/>
            <a:ext cx="12192001" cy="6855480"/>
          </a:xfrm>
          <a:prstGeom prst="rect">
            <a:avLst/>
          </a:prstGeom>
          <a:ln>
            <a:noFill/>
          </a:ln>
        </p:spPr>
      </p:pic>
      <p:pic>
        <p:nvPicPr>
          <p:cNvPr id="6" name="Picture 5">
            <a:extLst>
              <a:ext uri="{FF2B5EF4-FFF2-40B4-BE49-F238E27FC236}">
                <a16:creationId xmlns:a16="http://schemas.microsoft.com/office/drawing/2014/main" id="{8AB6863E-04F1-8017-0EA5-99097896EC43}"/>
              </a:ext>
            </a:extLst>
          </p:cNvPr>
          <p:cNvPicPr>
            <a:picLocks noChangeAspect="1"/>
          </p:cNvPicPr>
          <p:nvPr userDrawn="1"/>
        </p:nvPicPr>
        <p:blipFill>
          <a:blip r:embed="rId3"/>
          <a:stretch>
            <a:fillRect/>
          </a:stretch>
        </p:blipFill>
        <p:spPr>
          <a:xfrm>
            <a:off x="7001201" y="2360058"/>
            <a:ext cx="860427" cy="453852"/>
          </a:xfrm>
          <a:prstGeom prst="rect">
            <a:avLst/>
          </a:prstGeom>
        </p:spPr>
      </p:pic>
      <p:sp>
        <p:nvSpPr>
          <p:cNvPr id="8" name="Rectangle 7">
            <a:extLst>
              <a:ext uri="{FF2B5EF4-FFF2-40B4-BE49-F238E27FC236}">
                <a16:creationId xmlns:a16="http://schemas.microsoft.com/office/drawing/2014/main" id="{C88F3AF5-B1C2-28F6-4FCE-24B4992DB9DE}"/>
              </a:ext>
            </a:extLst>
          </p:cNvPr>
          <p:cNvSpPr/>
          <p:nvPr userDrawn="1"/>
        </p:nvSpPr>
        <p:spPr>
          <a:xfrm>
            <a:off x="5588927" y="2944682"/>
            <a:ext cx="6237472" cy="2882685"/>
          </a:xfrm>
          <a:prstGeom prst="rect">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7001418" y="3153905"/>
            <a:ext cx="4428679"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761904" y="1"/>
            <a:ext cx="5818917" cy="6369802"/>
          </a:xfrm>
        </p:spPr>
        <p:txBody>
          <a:bodyPr anchor="t"/>
          <a:lstStyle>
            <a:lvl1pPr marL="0" indent="0">
              <a:buNone/>
              <a:defRPr sz="3200"/>
            </a:lvl1pPr>
            <a:lvl2pPr marL="457224" indent="0">
              <a:buNone/>
              <a:defRPr sz="2800"/>
            </a:lvl2pPr>
            <a:lvl3pPr marL="914446" indent="0">
              <a:buNone/>
              <a:defRPr sz="2400"/>
            </a:lvl3pPr>
            <a:lvl4pPr marL="1371668" indent="0">
              <a:buNone/>
              <a:defRPr sz="2000"/>
            </a:lvl4pPr>
            <a:lvl5pPr marL="1828892" indent="0">
              <a:buNone/>
              <a:defRPr sz="2000"/>
            </a:lvl5pPr>
            <a:lvl6pPr marL="2286114" indent="0">
              <a:buNone/>
              <a:defRPr sz="2000"/>
            </a:lvl6pPr>
            <a:lvl7pPr marL="2743337" indent="0">
              <a:buNone/>
              <a:defRPr sz="2000"/>
            </a:lvl7pPr>
            <a:lvl8pPr marL="3200560" indent="0">
              <a:buNone/>
              <a:defRPr sz="2000"/>
            </a:lvl8pPr>
            <a:lvl9pPr marL="3657782"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001418" y="4839345"/>
            <a:ext cx="4428679" cy="785544"/>
          </a:xfrm>
        </p:spPr>
        <p:txBody>
          <a:bodyPr/>
          <a:lstStyle>
            <a:lvl1pPr marL="0" indent="0">
              <a:buNone/>
              <a:defRPr sz="1600"/>
            </a:lvl1pPr>
            <a:lvl2pPr marL="457224"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2" indent="0">
              <a:buNone/>
              <a:defRPr sz="1000"/>
            </a:lvl9pPr>
          </a:lstStyle>
          <a:p>
            <a:pPr lvl="0"/>
            <a:r>
              <a:rPr lang="en-US" dirty="0"/>
              <a:t>Click to edit Master text styles</a:t>
            </a:r>
          </a:p>
        </p:txBody>
      </p:sp>
      <p:grpSp>
        <p:nvGrpSpPr>
          <p:cNvPr id="27" name="Group 26">
            <a:extLst>
              <a:ext uri="{FF2B5EF4-FFF2-40B4-BE49-F238E27FC236}">
                <a16:creationId xmlns:a16="http://schemas.microsoft.com/office/drawing/2014/main" id="{B884DB58-3538-1AA1-B907-0094924D26F5}"/>
              </a:ext>
            </a:extLst>
          </p:cNvPr>
          <p:cNvGrpSpPr/>
          <p:nvPr userDrawn="1"/>
        </p:nvGrpSpPr>
        <p:grpSpPr>
          <a:xfrm>
            <a:off x="8355067" y="6230532"/>
            <a:ext cx="3173226" cy="446110"/>
            <a:chOff x="742951" y="5719299"/>
            <a:chExt cx="2989846" cy="517329"/>
          </a:xfrm>
        </p:grpSpPr>
        <p:pic>
          <p:nvPicPr>
            <p:cNvPr id="28" name="Picture 44">
              <a:extLst>
                <a:ext uri="{FF2B5EF4-FFF2-40B4-BE49-F238E27FC236}">
                  <a16:creationId xmlns:a16="http://schemas.microsoft.com/office/drawing/2014/main" id="{60598DCF-0A8B-D74E-BA9E-645DEBADB49B}"/>
                </a:ext>
              </a:extLst>
            </p:cNvPr>
            <p:cNvPicPr>
              <a:picLocks noChangeAspect="1"/>
            </p:cNvPicPr>
            <p:nvPr userDrawn="1"/>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9421" r="-9421"/>
            <a:stretch/>
          </p:blipFill>
          <p:spPr>
            <a:xfrm>
              <a:off x="2472797" y="5720108"/>
              <a:ext cx="1260000" cy="516520"/>
            </a:xfrm>
            <a:prstGeom prst="rect">
              <a:avLst/>
            </a:prstGeom>
          </p:spPr>
        </p:pic>
        <p:pic>
          <p:nvPicPr>
            <p:cNvPr id="29" name="Picture 24">
              <a:extLst>
                <a:ext uri="{FF2B5EF4-FFF2-40B4-BE49-F238E27FC236}">
                  <a16:creationId xmlns:a16="http://schemas.microsoft.com/office/drawing/2014/main" id="{30B44D16-A5A3-2B29-ADC6-0D16C2969EE7}"/>
                </a:ext>
              </a:extLst>
            </p:cNvPr>
            <p:cNvPicPr>
              <a:picLocks noChangeAspect="1"/>
            </p:cNvPicPr>
            <p:nvPr userDrawn="1"/>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l="-11664" r="-11664"/>
            <a:stretch/>
          </p:blipFill>
          <p:spPr>
            <a:xfrm>
              <a:off x="742951" y="5719299"/>
              <a:ext cx="1439996" cy="440275"/>
            </a:xfrm>
            <a:prstGeom prst="rect">
              <a:avLst/>
            </a:prstGeom>
          </p:spPr>
        </p:pic>
      </p:grpSp>
      <p:grpSp>
        <p:nvGrpSpPr>
          <p:cNvPr id="7" name="Group 6">
            <a:extLst>
              <a:ext uri="{FF2B5EF4-FFF2-40B4-BE49-F238E27FC236}">
                <a16:creationId xmlns:a16="http://schemas.microsoft.com/office/drawing/2014/main" id="{D9F29343-E915-B5A7-BD1A-425AA90F18B3}"/>
              </a:ext>
            </a:extLst>
          </p:cNvPr>
          <p:cNvGrpSpPr/>
          <p:nvPr userDrawn="1"/>
        </p:nvGrpSpPr>
        <p:grpSpPr>
          <a:xfrm>
            <a:off x="8662695" y="6230532"/>
            <a:ext cx="2865598" cy="446110"/>
            <a:chOff x="1032801" y="5719299"/>
            <a:chExt cx="2699996" cy="517329"/>
          </a:xfrm>
        </p:grpSpPr>
        <p:pic>
          <p:nvPicPr>
            <p:cNvPr id="26" name="Picture 44">
              <a:extLst>
                <a:ext uri="{FF2B5EF4-FFF2-40B4-BE49-F238E27FC236}">
                  <a16:creationId xmlns:a16="http://schemas.microsoft.com/office/drawing/2014/main" id="{CE1C33F3-DB87-8F74-B789-4B2F80D99E44}"/>
                </a:ext>
              </a:extLst>
            </p:cNvPr>
            <p:cNvPicPr>
              <a:picLocks noChangeAspect="1"/>
            </p:cNvPicPr>
            <p:nvPr userDrawn="1"/>
          </p:nvPicPr>
          <p:blipFill rotWithShape="1">
            <a:blip r:embed="rId8" cstate="print">
              <a:extLst>
                <a:ext uri="{28A0092B-C50C-407E-A947-70E740481C1C}">
                  <a14:useLocalDpi xmlns:a14="http://schemas.microsoft.com/office/drawing/2010/main"/>
                </a:ext>
              </a:extLst>
            </a:blip>
            <a:srcRect l="-9527" r="-9527"/>
            <a:stretch/>
          </p:blipFill>
          <p:spPr>
            <a:xfrm>
              <a:off x="2472797" y="5720108"/>
              <a:ext cx="1260000" cy="516520"/>
            </a:xfrm>
            <a:prstGeom prst="rect">
              <a:avLst/>
            </a:prstGeom>
          </p:spPr>
        </p:pic>
        <p:pic>
          <p:nvPicPr>
            <p:cNvPr id="30" name="Picture 24">
              <a:extLst>
                <a:ext uri="{FF2B5EF4-FFF2-40B4-BE49-F238E27FC236}">
                  <a16:creationId xmlns:a16="http://schemas.microsoft.com/office/drawing/2014/main" id="{00D10E8C-13D2-31D3-0CBE-893593A44359}"/>
                </a:ext>
              </a:extLst>
            </p:cNvPr>
            <p:cNvPicPr>
              <a:picLocks noChangeAspect="1"/>
            </p:cNvPicPr>
            <p:nvPr userDrawn="1"/>
          </p:nvPicPr>
          <p:blipFill rotWithShape="1">
            <a:blip r:embed="rId9" cstate="print">
              <a:extLst>
                <a:ext uri="{28A0092B-C50C-407E-A947-70E740481C1C}">
                  <a14:useLocalDpi xmlns:a14="http://schemas.microsoft.com/office/drawing/2010/main"/>
                </a:ext>
              </a:extLst>
            </a:blip>
            <a:srcRect l="-11604" r="-11604"/>
            <a:stretch/>
          </p:blipFill>
          <p:spPr>
            <a:xfrm>
              <a:off x="1032801" y="5719299"/>
              <a:ext cx="1439996" cy="440275"/>
            </a:xfrm>
            <a:prstGeom prst="rect">
              <a:avLst/>
            </a:prstGeom>
          </p:spPr>
        </p:pic>
      </p:grpSp>
    </p:spTree>
    <p:extLst>
      <p:ext uri="{BB962C8B-B14F-4D97-AF65-F5344CB8AC3E}">
        <p14:creationId xmlns:p14="http://schemas.microsoft.com/office/powerpoint/2010/main" val="473503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CB6FE63-A032-4BF5-03A4-CFAF308F1A4A}"/>
              </a:ext>
            </a:extLst>
          </p:cNvPr>
          <p:cNvPicPr>
            <a:picLocks noChangeAspect="1"/>
          </p:cNvPicPr>
          <p:nvPr userDrawn="1"/>
        </p:nvPicPr>
        <p:blipFill rotWithShape="1">
          <a:blip r:embed="rId2"/>
          <a:srcRect/>
          <a:stretch/>
        </p:blipFill>
        <p:spPr>
          <a:xfrm>
            <a:off x="-1" y="0"/>
            <a:ext cx="12192000" cy="6858000"/>
          </a:xfrm>
          <a:prstGeom prst="rect">
            <a:avLst/>
          </a:prstGeom>
          <a:solidFill>
            <a:schemeClr val="bg1"/>
          </a:solidFill>
        </p:spPr>
      </p:pic>
      <p:sp>
        <p:nvSpPr>
          <p:cNvPr id="21" name="Rectangle 20">
            <a:extLst>
              <a:ext uri="{FF2B5EF4-FFF2-40B4-BE49-F238E27FC236}">
                <a16:creationId xmlns:a16="http://schemas.microsoft.com/office/drawing/2014/main" id="{08D7E330-79B2-C173-B532-F35D5FACC227}"/>
              </a:ext>
            </a:extLst>
          </p:cNvPr>
          <p:cNvSpPr/>
          <p:nvPr userDrawn="1"/>
        </p:nvSpPr>
        <p:spPr>
          <a:xfrm>
            <a:off x="3" y="1143000"/>
            <a:ext cx="10978662" cy="42291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2" name="Picture 21">
            <a:extLst>
              <a:ext uri="{FF2B5EF4-FFF2-40B4-BE49-F238E27FC236}">
                <a16:creationId xmlns:a16="http://schemas.microsoft.com/office/drawing/2014/main" id="{DFA85A1A-8E25-59E6-8423-8FB7A2E1B269}"/>
              </a:ext>
            </a:extLst>
          </p:cNvPr>
          <p:cNvPicPr>
            <a:picLocks noChangeAspect="1"/>
          </p:cNvPicPr>
          <p:nvPr userDrawn="1"/>
        </p:nvPicPr>
        <p:blipFill>
          <a:blip r:embed="rId3"/>
          <a:stretch>
            <a:fillRect/>
          </a:stretch>
        </p:blipFill>
        <p:spPr>
          <a:xfrm>
            <a:off x="10625100" y="1920700"/>
            <a:ext cx="860427" cy="453852"/>
          </a:xfrm>
          <a:prstGeom prst="rect">
            <a:avLst/>
          </a:prstGeom>
        </p:spPr>
      </p:pic>
      <p:sp>
        <p:nvSpPr>
          <p:cNvPr id="25" name="Text Placeholder 24">
            <a:extLst>
              <a:ext uri="{FF2B5EF4-FFF2-40B4-BE49-F238E27FC236}">
                <a16:creationId xmlns:a16="http://schemas.microsoft.com/office/drawing/2014/main" id="{E726BFD9-F417-F53D-B52C-FC67F1776E3F}"/>
              </a:ext>
            </a:extLst>
          </p:cNvPr>
          <p:cNvSpPr>
            <a:spLocks noGrp="1"/>
          </p:cNvSpPr>
          <p:nvPr>
            <p:ph type="body" sz="quarter" idx="10"/>
          </p:nvPr>
        </p:nvSpPr>
        <p:spPr>
          <a:xfrm>
            <a:off x="2082001" y="1907053"/>
            <a:ext cx="7901514" cy="2250101"/>
          </a:xfrm>
        </p:spPr>
        <p:txBody>
          <a:bodyPr>
            <a:normAutofit/>
          </a:bodyPr>
          <a:lstStyle>
            <a:lvl1pPr marL="0" indent="0">
              <a:buNone/>
              <a:defRPr sz="4800">
                <a:solidFill>
                  <a:schemeClr val="bg1"/>
                </a:solidFill>
              </a:defRPr>
            </a:lvl1pPr>
            <a:lvl2pPr marL="277826" indent="0">
              <a:buNone/>
              <a:defRPr sz="3200">
                <a:solidFill>
                  <a:schemeClr val="bg1"/>
                </a:solidFill>
              </a:defRPr>
            </a:lvl2pPr>
            <a:lvl3pPr marL="603280" indent="0">
              <a:buNone/>
              <a:defRPr sz="2800">
                <a:solidFill>
                  <a:schemeClr val="bg1"/>
                </a:solidFill>
              </a:defRPr>
            </a:lvl3pPr>
            <a:lvl4pPr marL="835067" indent="0">
              <a:buNone/>
              <a:defRPr sz="2400">
                <a:solidFill>
                  <a:schemeClr val="bg1"/>
                </a:solidFill>
              </a:defRPr>
            </a:lvl4pPr>
            <a:lvl5pPr marL="1082729" indent="0">
              <a:buNone/>
              <a:defRPr sz="2400">
                <a:solidFill>
                  <a:schemeClr val="bg1"/>
                </a:solidFill>
              </a:defRPr>
            </a:lvl5pPr>
          </a:lstStyle>
          <a:p>
            <a:pPr lvl="0"/>
            <a:r>
              <a:rPr lang="en-US" dirty="0"/>
              <a:t>Click to edit Master text styles</a:t>
            </a:r>
          </a:p>
        </p:txBody>
      </p:sp>
      <p:sp>
        <p:nvSpPr>
          <p:cNvPr id="26" name="Text Placeholder 3">
            <a:extLst>
              <a:ext uri="{FF2B5EF4-FFF2-40B4-BE49-F238E27FC236}">
                <a16:creationId xmlns:a16="http://schemas.microsoft.com/office/drawing/2014/main" id="{F141B7BD-C4A3-9EC4-7F5C-E6E0CEBC574B}"/>
              </a:ext>
            </a:extLst>
          </p:cNvPr>
          <p:cNvSpPr>
            <a:spLocks noGrp="1"/>
          </p:cNvSpPr>
          <p:nvPr>
            <p:ph type="body" sz="half" idx="2"/>
          </p:nvPr>
        </p:nvSpPr>
        <p:spPr>
          <a:xfrm>
            <a:off x="5551605" y="4267521"/>
            <a:ext cx="4428679" cy="785544"/>
          </a:xfrm>
        </p:spPr>
        <p:txBody>
          <a:bodyPr/>
          <a:lstStyle>
            <a:lvl1pPr marL="0" indent="0" algn="r">
              <a:buNone/>
              <a:defRPr sz="1600" b="1">
                <a:solidFill>
                  <a:schemeClr val="bg1"/>
                </a:solidFill>
              </a:defRPr>
            </a:lvl1pPr>
            <a:lvl2pPr marL="457224"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2" indent="0">
              <a:buNone/>
              <a:defRPr sz="1000"/>
            </a:lvl9pPr>
          </a:lstStyle>
          <a:p>
            <a:pPr lvl="0"/>
            <a:r>
              <a:rPr lang="en-US" dirty="0"/>
              <a:t>Click to edit Master text styles</a:t>
            </a:r>
          </a:p>
        </p:txBody>
      </p:sp>
      <p:sp>
        <p:nvSpPr>
          <p:cNvPr id="27" name="TextBox 26">
            <a:extLst>
              <a:ext uri="{FF2B5EF4-FFF2-40B4-BE49-F238E27FC236}">
                <a16:creationId xmlns:a16="http://schemas.microsoft.com/office/drawing/2014/main" id="{A998C17D-7CD7-CA39-FF67-CB8452F1BA1C}"/>
              </a:ext>
            </a:extLst>
          </p:cNvPr>
          <p:cNvSpPr txBox="1"/>
          <p:nvPr userDrawn="1"/>
        </p:nvSpPr>
        <p:spPr>
          <a:xfrm>
            <a:off x="1136686" y="1485907"/>
            <a:ext cx="720969" cy="1323439"/>
          </a:xfrm>
          <a:prstGeom prst="rect">
            <a:avLst/>
          </a:prstGeom>
          <a:noFill/>
        </p:spPr>
        <p:txBody>
          <a:bodyPr wrap="square" rtlCol="0">
            <a:spAutoFit/>
          </a:bodyPr>
          <a:lstStyle/>
          <a:p>
            <a:r>
              <a:rPr lang="en-US" sz="8000" dirty="0">
                <a:solidFill>
                  <a:schemeClr val="accent4"/>
                </a:solidFill>
                <a:latin typeface="Avenir Book" panose="02000503020000020003" pitchFamily="2" charset="0"/>
              </a:rPr>
              <a:t>“</a:t>
            </a:r>
          </a:p>
        </p:txBody>
      </p:sp>
      <p:grpSp>
        <p:nvGrpSpPr>
          <p:cNvPr id="3" name="Group 2">
            <a:extLst>
              <a:ext uri="{FF2B5EF4-FFF2-40B4-BE49-F238E27FC236}">
                <a16:creationId xmlns:a16="http://schemas.microsoft.com/office/drawing/2014/main" id="{EE25A38C-842F-3FB0-8791-4FF284BD7442}"/>
              </a:ext>
            </a:extLst>
          </p:cNvPr>
          <p:cNvGrpSpPr/>
          <p:nvPr userDrawn="1"/>
        </p:nvGrpSpPr>
        <p:grpSpPr>
          <a:xfrm>
            <a:off x="8662695" y="6230532"/>
            <a:ext cx="2865598" cy="446110"/>
            <a:chOff x="1032801" y="5719299"/>
            <a:chExt cx="2699996" cy="517329"/>
          </a:xfrm>
        </p:grpSpPr>
        <p:pic>
          <p:nvPicPr>
            <p:cNvPr id="4" name="Picture 44">
              <a:extLst>
                <a:ext uri="{FF2B5EF4-FFF2-40B4-BE49-F238E27FC236}">
                  <a16:creationId xmlns:a16="http://schemas.microsoft.com/office/drawing/2014/main" id="{8CE6BBED-36DF-A99A-C019-DC60DD803CEA}"/>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9527" r="-9527"/>
            <a:stretch/>
          </p:blipFill>
          <p:spPr>
            <a:xfrm>
              <a:off x="2472797" y="5720108"/>
              <a:ext cx="1260000" cy="516520"/>
            </a:xfrm>
            <a:prstGeom prst="rect">
              <a:avLst/>
            </a:prstGeom>
          </p:spPr>
        </p:pic>
        <p:pic>
          <p:nvPicPr>
            <p:cNvPr id="5" name="Picture 24">
              <a:extLst>
                <a:ext uri="{FF2B5EF4-FFF2-40B4-BE49-F238E27FC236}">
                  <a16:creationId xmlns:a16="http://schemas.microsoft.com/office/drawing/2014/main" id="{1B3CE847-6732-70FE-1C72-9E7C6DAA22CA}"/>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l="-11604" r="-11604"/>
            <a:stretch/>
          </p:blipFill>
          <p:spPr>
            <a:xfrm>
              <a:off x="1032801" y="5719299"/>
              <a:ext cx="1439996" cy="440275"/>
            </a:xfrm>
            <a:prstGeom prst="rect">
              <a:avLst/>
            </a:prstGeom>
          </p:spPr>
        </p:pic>
      </p:grpSp>
    </p:spTree>
    <p:extLst>
      <p:ext uri="{BB962C8B-B14F-4D97-AF65-F5344CB8AC3E}">
        <p14:creationId xmlns:p14="http://schemas.microsoft.com/office/powerpoint/2010/main" val="3477120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47187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14.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490122-BC2C-1E20-4BEA-F4BB7055AB09}"/>
              </a:ext>
            </a:extLst>
          </p:cNvPr>
          <p:cNvPicPr>
            <a:picLocks noChangeAspect="1"/>
          </p:cNvPicPr>
          <p:nvPr userDrawn="1"/>
        </p:nvPicPr>
        <p:blipFill>
          <a:blip r:embed="rId15" cstate="print">
            <a:extLst>
              <a:ext uri="{28A0092B-C50C-407E-A947-70E740481C1C}">
                <a14:useLocalDpi xmlns:a14="http://schemas.microsoft.com/office/drawing/2010/main"/>
              </a:ext>
            </a:extLst>
          </a:blip>
          <a:srcRect/>
          <a:stretch/>
        </p:blipFill>
        <p:spPr>
          <a:xfrm>
            <a:off x="-1" y="1260"/>
            <a:ext cx="12192001" cy="6855480"/>
          </a:xfrm>
          <a:prstGeom prst="rect">
            <a:avLst/>
          </a:prstGeom>
        </p:spPr>
      </p:pic>
      <p:sp>
        <p:nvSpPr>
          <p:cNvPr id="2" name="Title Placeholder 1"/>
          <p:cNvSpPr>
            <a:spLocks noGrp="1"/>
          </p:cNvSpPr>
          <p:nvPr>
            <p:ph type="title"/>
          </p:nvPr>
        </p:nvSpPr>
        <p:spPr>
          <a:xfrm>
            <a:off x="838201" y="365130"/>
            <a:ext cx="10515600" cy="1086346"/>
          </a:xfrm>
          <a:prstGeom prst="rect">
            <a:avLst/>
          </a:prstGeom>
        </p:spPr>
        <p:txBody>
          <a:bodyPr vert="horz" lIns="91440" tIns="45720" rIns="91440" bIns="45720" rtlCol="0" anchor="b" anchorCtr="0">
            <a:normAutofit/>
          </a:bodyPr>
          <a:lstStyle/>
          <a:p>
            <a:r>
              <a:rPr lang="en-US" dirty="0"/>
              <a:t>Click to edit Master title style</a:t>
            </a:r>
          </a:p>
        </p:txBody>
      </p:sp>
      <p:sp>
        <p:nvSpPr>
          <p:cNvPr id="3" name="Text Placeholder 2"/>
          <p:cNvSpPr>
            <a:spLocks noGrp="1"/>
          </p:cNvSpPr>
          <p:nvPr>
            <p:ph type="body" idx="1"/>
          </p:nvPr>
        </p:nvSpPr>
        <p:spPr>
          <a:xfrm>
            <a:off x="838201" y="1628522"/>
            <a:ext cx="10515600" cy="42285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38201" y="635636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D87C7-E5C9-2642-AF71-C7D3F04A8E32}" type="slidenum">
              <a:rPr lang="en-US" smtClean="0"/>
              <a:pPr/>
              <a:t>‹#›</a:t>
            </a:fld>
            <a:endParaRPr lang="en-US"/>
          </a:p>
        </p:txBody>
      </p:sp>
      <p:pic>
        <p:nvPicPr>
          <p:cNvPr id="11" name="Picture 10">
            <a:extLst>
              <a:ext uri="{FF2B5EF4-FFF2-40B4-BE49-F238E27FC236}">
                <a16:creationId xmlns:a16="http://schemas.microsoft.com/office/drawing/2014/main" id="{59BB2D92-EC9F-9943-E038-65D67185FFD1}"/>
              </a:ext>
            </a:extLst>
          </p:cNvPr>
          <p:cNvPicPr>
            <a:picLocks noChangeAspect="1"/>
          </p:cNvPicPr>
          <p:nvPr userDrawn="1"/>
        </p:nvPicPr>
        <p:blipFill>
          <a:blip r:embed="rId16" cstate="print">
            <a:alphaModFix amt="20000"/>
            <a:extLst>
              <a:ext uri="{28A0092B-C50C-407E-A947-70E740481C1C}">
                <a14:useLocalDpi xmlns:a14="http://schemas.microsoft.com/office/drawing/2010/main"/>
              </a:ext>
            </a:extLst>
          </a:blip>
          <a:stretch>
            <a:fillRect/>
          </a:stretch>
        </p:blipFill>
        <p:spPr>
          <a:xfrm>
            <a:off x="11868745" y="0"/>
            <a:ext cx="268065" cy="6858000"/>
          </a:xfrm>
          <a:prstGeom prst="rect">
            <a:avLst/>
          </a:prstGeom>
        </p:spPr>
      </p:pic>
      <p:grpSp>
        <p:nvGrpSpPr>
          <p:cNvPr id="14" name="Group 13">
            <a:extLst>
              <a:ext uri="{FF2B5EF4-FFF2-40B4-BE49-F238E27FC236}">
                <a16:creationId xmlns:a16="http://schemas.microsoft.com/office/drawing/2014/main" id="{70C04F22-694E-0958-A441-B8EA5D4F6ED7}"/>
              </a:ext>
            </a:extLst>
          </p:cNvPr>
          <p:cNvGrpSpPr/>
          <p:nvPr userDrawn="1"/>
        </p:nvGrpSpPr>
        <p:grpSpPr>
          <a:xfrm>
            <a:off x="8521143" y="6230532"/>
            <a:ext cx="3007150" cy="446110"/>
            <a:chOff x="8521143" y="6230532"/>
            <a:chExt cx="3007150" cy="446110"/>
          </a:xfrm>
        </p:grpSpPr>
        <p:pic>
          <p:nvPicPr>
            <p:cNvPr id="15" name="Picture 44">
              <a:extLst>
                <a:ext uri="{FF2B5EF4-FFF2-40B4-BE49-F238E27FC236}">
                  <a16:creationId xmlns:a16="http://schemas.microsoft.com/office/drawing/2014/main" id="{8F5AE883-A253-B76D-2D87-F9113A0C17C6}"/>
                </a:ext>
              </a:extLst>
            </p:cNvPr>
            <p:cNvPicPr>
              <a:picLocks noChangeAspect="1"/>
            </p:cNvPicPr>
            <p:nvPr userDrawn="1"/>
          </p:nvPicPr>
          <p:blipFill rotWithShape="1">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rcRect l="-9421" r="-9421"/>
            <a:stretch/>
          </p:blipFill>
          <p:spPr>
            <a:xfrm>
              <a:off x="10191012" y="6231230"/>
              <a:ext cx="1337281" cy="445412"/>
            </a:xfrm>
            <a:prstGeom prst="rect">
              <a:avLst/>
            </a:prstGeom>
          </p:spPr>
        </p:pic>
        <p:pic>
          <p:nvPicPr>
            <p:cNvPr id="16" name="Picture 24">
              <a:extLst>
                <a:ext uri="{FF2B5EF4-FFF2-40B4-BE49-F238E27FC236}">
                  <a16:creationId xmlns:a16="http://schemas.microsoft.com/office/drawing/2014/main" id="{D8804E08-10C2-3D7F-14B3-D555F6D632C2}"/>
                </a:ext>
              </a:extLst>
            </p:cNvPr>
            <p:cNvPicPr>
              <a:picLocks noChangeAspect="1"/>
            </p:cNvPicPr>
            <p:nvPr userDrawn="1"/>
          </p:nvPicPr>
          <p:blipFill rotWithShape="1">
            <a:blip r:embed="rId19" cstate="print">
              <a:extLst>
                <a:ext uri="{28A0092B-C50C-407E-A947-70E740481C1C}">
                  <a14:useLocalDpi xmlns:a14="http://schemas.microsoft.com/office/drawing/2010/main"/>
                </a:ext>
              </a:extLst>
            </a:blip>
            <a:srcRect l="-11604" r="-11604"/>
            <a:stretch/>
          </p:blipFill>
          <p:spPr>
            <a:xfrm>
              <a:off x="8521143" y="6230532"/>
              <a:ext cx="1528316" cy="379664"/>
            </a:xfrm>
            <a:prstGeom prst="rect">
              <a:avLst/>
            </a:prstGeom>
          </p:spPr>
        </p:pic>
        <p:cxnSp>
          <p:nvCxnSpPr>
            <p:cNvPr id="17" name="Straight Connector 16">
              <a:extLst>
                <a:ext uri="{FF2B5EF4-FFF2-40B4-BE49-F238E27FC236}">
                  <a16:creationId xmlns:a16="http://schemas.microsoft.com/office/drawing/2014/main" id="{64681262-687C-303D-2F00-78550FAD2910}"/>
                </a:ext>
              </a:extLst>
            </p:cNvPr>
            <p:cNvCxnSpPr>
              <a:cxnSpLocks/>
            </p:cNvCxnSpPr>
            <p:nvPr userDrawn="1"/>
          </p:nvCxnSpPr>
          <p:spPr>
            <a:xfrm>
              <a:off x="10092155" y="6283325"/>
              <a:ext cx="0" cy="288000"/>
            </a:xfrm>
            <a:prstGeom prst="line">
              <a:avLst/>
            </a:prstGeom>
            <a:ln>
              <a:solidFill>
                <a:schemeClr val="tx1"/>
              </a:solidFill>
            </a:ln>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413446572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Lst>
  <p:txStyles>
    <p:titleStyle>
      <a:lvl1pPr algn="l" defTabSz="914446" rtl="0" eaLnBrk="1" latinLnBrk="0" hangingPunct="1">
        <a:lnSpc>
          <a:spcPct val="90000"/>
        </a:lnSpc>
        <a:spcBef>
          <a:spcPct val="0"/>
        </a:spcBef>
        <a:buNone/>
        <a:defRPr sz="3600" kern="1200">
          <a:solidFill>
            <a:schemeClr val="accent1"/>
          </a:solidFill>
          <a:latin typeface="Avenir Book" panose="02000503020000020003" pitchFamily="2" charset="0"/>
          <a:ea typeface="+mj-ea"/>
          <a:cs typeface="+mj-cs"/>
        </a:defRPr>
      </a:lvl1pPr>
    </p:titleStyle>
    <p:bodyStyle>
      <a:lvl1pPr marL="228612" indent="-228612" algn="l" defTabSz="914446" rtl="0" eaLnBrk="1" latinLnBrk="0" hangingPunct="1">
        <a:lnSpc>
          <a:spcPct val="90000"/>
        </a:lnSpc>
        <a:spcBef>
          <a:spcPts val="1000"/>
        </a:spcBef>
        <a:buClr>
          <a:schemeClr val="accent2"/>
        </a:buClr>
        <a:buFont typeface="Arial" panose="020B0604020202020204" pitchFamily="34" charset="0"/>
        <a:buChar char="•"/>
        <a:defRPr sz="2400" kern="1200">
          <a:solidFill>
            <a:schemeClr val="tx1"/>
          </a:solidFill>
          <a:latin typeface="Avenir Book" panose="02000503020000020003" pitchFamily="2" charset="0"/>
          <a:ea typeface="+mn-ea"/>
          <a:cs typeface="+mn-cs"/>
        </a:defRPr>
      </a:lvl1pPr>
      <a:lvl2pPr marL="587405" indent="-309579" algn="l" defTabSz="914446" rtl="0" eaLnBrk="1" latinLnBrk="0" hangingPunct="1">
        <a:lnSpc>
          <a:spcPct val="90000"/>
        </a:lnSpc>
        <a:spcBef>
          <a:spcPts val="500"/>
        </a:spcBef>
        <a:buClr>
          <a:schemeClr val="accent2"/>
        </a:buClr>
        <a:buSzPct val="100000"/>
        <a:buFont typeface="System Font Regular"/>
        <a:buChar char="‣"/>
        <a:tabLst/>
        <a:defRPr sz="2000" kern="1200">
          <a:solidFill>
            <a:schemeClr val="tx1"/>
          </a:solidFill>
          <a:latin typeface="Avenir Book" panose="02000503020000020003" pitchFamily="2" charset="0"/>
          <a:ea typeface="+mn-ea"/>
          <a:cs typeface="+mn-cs"/>
        </a:defRPr>
      </a:lvl2pPr>
      <a:lvl3pPr marL="804903" indent="-201623" algn="l" defTabSz="914446" rtl="0" eaLnBrk="1" latinLnBrk="0" hangingPunct="1">
        <a:lnSpc>
          <a:spcPct val="90000"/>
        </a:lnSpc>
        <a:spcBef>
          <a:spcPts val="500"/>
        </a:spcBef>
        <a:buClr>
          <a:schemeClr val="accent3"/>
        </a:buClr>
        <a:buFont typeface="Arial" panose="020B0604020202020204" pitchFamily="34" charset="0"/>
        <a:buChar char="•"/>
        <a:tabLst/>
        <a:defRPr sz="1800" kern="1200">
          <a:solidFill>
            <a:schemeClr val="tx1"/>
          </a:solidFill>
          <a:latin typeface="Avenir Book" panose="02000503020000020003" pitchFamily="2" charset="0"/>
          <a:ea typeface="+mn-ea"/>
          <a:cs typeface="+mn-cs"/>
        </a:defRPr>
      </a:lvl3pPr>
      <a:lvl4pPr marL="1068442" indent="-233375" algn="l" defTabSz="914446" rtl="0" eaLnBrk="1" latinLnBrk="0" hangingPunct="1">
        <a:lnSpc>
          <a:spcPct val="90000"/>
        </a:lnSpc>
        <a:spcBef>
          <a:spcPts val="500"/>
        </a:spcBef>
        <a:buClr>
          <a:schemeClr val="accent3"/>
        </a:buClr>
        <a:buFont typeface="System Font Regular"/>
        <a:buChar char="‣"/>
        <a:tabLst/>
        <a:defRPr sz="1600" kern="1200">
          <a:solidFill>
            <a:schemeClr val="tx1"/>
          </a:solidFill>
          <a:latin typeface="Avenir Book" panose="02000503020000020003" pitchFamily="2" charset="0"/>
          <a:ea typeface="+mn-ea"/>
          <a:cs typeface="+mn-cs"/>
        </a:defRPr>
      </a:lvl4pPr>
      <a:lvl5pPr marL="1300228" indent="-217498" algn="l" defTabSz="914446" rtl="0" eaLnBrk="1" latinLnBrk="0" hangingPunct="1">
        <a:lnSpc>
          <a:spcPct val="90000"/>
        </a:lnSpc>
        <a:spcBef>
          <a:spcPts val="500"/>
        </a:spcBef>
        <a:buClr>
          <a:schemeClr val="accent3"/>
        </a:buClr>
        <a:buSzPct val="80000"/>
        <a:buFont typeface="Courier New" panose="02070309020205020404" pitchFamily="49" charset="0"/>
        <a:buChar char="o"/>
        <a:tabLst/>
        <a:defRPr sz="1600" kern="1200">
          <a:solidFill>
            <a:schemeClr val="tx1"/>
          </a:solidFill>
          <a:latin typeface="Avenir Book" panose="02000503020000020003" pitchFamily="2" charset="0"/>
          <a:ea typeface="+mn-ea"/>
          <a:cs typeface="+mn-cs"/>
        </a:defRPr>
      </a:lvl5pPr>
      <a:lvl6pPr marL="2514726" indent="-228612"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2"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2" indent="-228612"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2"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4"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8" algn="l" defTabSz="914446" rtl="0" eaLnBrk="1" latinLnBrk="0" hangingPunct="1">
        <a:defRPr sz="1800" kern="1200">
          <a:solidFill>
            <a:schemeClr val="tx1"/>
          </a:solidFill>
          <a:latin typeface="+mn-lt"/>
          <a:ea typeface="+mn-ea"/>
          <a:cs typeface="+mn-cs"/>
        </a:defRPr>
      </a:lvl4pPr>
      <a:lvl5pPr marL="1828892"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2" algn="l" defTabSz="9144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02E924-449B-7F83-897B-417AE181E8E2}"/>
              </a:ext>
            </a:extLst>
          </p:cNvPr>
          <p:cNvSpPr>
            <a:spLocks noGrp="1"/>
          </p:cNvSpPr>
          <p:nvPr>
            <p:ph type="title"/>
          </p:nvPr>
        </p:nvSpPr>
        <p:spPr>
          <a:xfrm>
            <a:off x="457200" y="365125"/>
            <a:ext cx="11277600" cy="869315"/>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AC48E3FF-9D7A-BB80-45A7-9AF6788811C3}"/>
              </a:ext>
            </a:extLst>
          </p:cNvPr>
          <p:cNvSpPr>
            <a:spLocks noGrp="1"/>
          </p:cNvSpPr>
          <p:nvPr>
            <p:ph type="body" idx="1"/>
          </p:nvPr>
        </p:nvSpPr>
        <p:spPr>
          <a:xfrm>
            <a:off x="457200" y="1481959"/>
            <a:ext cx="11277600" cy="46950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7EF9B3-35AD-CAE0-8470-2F3F53D47CCD}"/>
              </a:ext>
            </a:extLst>
          </p:cNvPr>
          <p:cNvSpPr>
            <a:spLocks noGrp="1"/>
          </p:cNvSpPr>
          <p:nvPr>
            <p:ph type="dt" sz="half" idx="2"/>
          </p:nvPr>
        </p:nvSpPr>
        <p:spPr>
          <a:xfrm>
            <a:off x="8707005" y="6378575"/>
            <a:ext cx="1305910" cy="228600"/>
          </a:xfrm>
          <a:prstGeom prst="rect">
            <a:avLst/>
          </a:prstGeom>
        </p:spPr>
        <p:txBody>
          <a:bodyPr vert="horz" lIns="91440" tIns="45720" rIns="91440" bIns="45720" rtlCol="0" anchor="ctr"/>
          <a:lstStyle>
            <a:lvl1pPr algn="l">
              <a:defRPr sz="1200">
                <a:solidFill>
                  <a:schemeClr val="tx1">
                    <a:tint val="82000"/>
                  </a:schemeClr>
                </a:solidFill>
              </a:defRPr>
            </a:lvl1pPr>
          </a:lstStyle>
          <a:p>
            <a:fld id="{263BB19C-BF31-BC4C-A83D-3084712DA4DA}" type="datetimeFigureOut">
              <a:t>11/22/2024</a:t>
            </a:fld>
            <a:endParaRPr lang="en-US"/>
          </a:p>
        </p:txBody>
      </p:sp>
      <p:sp>
        <p:nvSpPr>
          <p:cNvPr id="5" name="Footer Placeholder 4">
            <a:extLst>
              <a:ext uri="{FF2B5EF4-FFF2-40B4-BE49-F238E27FC236}">
                <a16:creationId xmlns:a16="http://schemas.microsoft.com/office/drawing/2014/main" id="{1EF68B9C-B029-8232-EAEE-A39E3C7C5074}"/>
              </a:ext>
            </a:extLst>
          </p:cNvPr>
          <p:cNvSpPr>
            <a:spLocks noGrp="1"/>
          </p:cNvSpPr>
          <p:nvPr>
            <p:ph type="ftr" sz="quarter" idx="3"/>
          </p:nvPr>
        </p:nvSpPr>
        <p:spPr>
          <a:xfrm>
            <a:off x="5286375" y="6378575"/>
            <a:ext cx="2630214" cy="228600"/>
          </a:xfrm>
          <a:prstGeom prst="rect">
            <a:avLst/>
          </a:prstGeom>
        </p:spPr>
        <p:txBody>
          <a:bodyPr vert="horz" lIns="91440" tIns="45720" rIns="91440" bIns="45720" rtlCol="0" anchor="ctr"/>
          <a:lstStyle>
            <a:lvl1pPr algn="l">
              <a:defRPr sz="1200" b="1" i="0" spc="200" baseline="0">
                <a:solidFill>
                  <a:schemeClr val="tx2"/>
                </a:solidFill>
                <a:latin typeface="Aptos ExtraBold" panose="020B0004020202020204" pitchFamily="34" charset="0"/>
              </a:defRPr>
            </a:lvl1pPr>
          </a:lstStyle>
          <a:p>
            <a:endParaRPr lang="en-US"/>
          </a:p>
        </p:txBody>
      </p:sp>
      <p:sp>
        <p:nvSpPr>
          <p:cNvPr id="6" name="Slide Number Placeholder 5">
            <a:extLst>
              <a:ext uri="{FF2B5EF4-FFF2-40B4-BE49-F238E27FC236}">
                <a16:creationId xmlns:a16="http://schemas.microsoft.com/office/drawing/2014/main" id="{B6EF3510-CB7E-786F-79D1-82F40DCA0ABE}"/>
              </a:ext>
            </a:extLst>
          </p:cNvPr>
          <p:cNvSpPr>
            <a:spLocks noGrp="1"/>
          </p:cNvSpPr>
          <p:nvPr>
            <p:ph type="sldNum" sz="quarter" idx="4"/>
          </p:nvPr>
        </p:nvSpPr>
        <p:spPr>
          <a:xfrm>
            <a:off x="8020135" y="6378575"/>
            <a:ext cx="583324" cy="228600"/>
          </a:xfrm>
          <a:prstGeom prst="rect">
            <a:avLst/>
          </a:prstGeom>
        </p:spPr>
        <p:txBody>
          <a:bodyPr vert="horz" lIns="91440" tIns="45720" rIns="91440" bIns="45720" rtlCol="0" anchor="ctr"/>
          <a:lstStyle>
            <a:lvl1pPr algn="l">
              <a:defRPr sz="1200">
                <a:solidFill>
                  <a:schemeClr val="tx1">
                    <a:tint val="82000"/>
                  </a:schemeClr>
                </a:solidFill>
              </a:defRPr>
            </a:lvl1pPr>
          </a:lstStyle>
          <a:p>
            <a:fld id="{48125607-3CCB-FC49-88FF-D0E21707BB11}" type="slidenum">
              <a:rPr lang="en-US"/>
              <a:pPr/>
              <a:t>‹#›</a:t>
            </a:fld>
            <a:endParaRPr lang="en-US"/>
          </a:p>
        </p:txBody>
      </p:sp>
      <p:pic>
        <p:nvPicPr>
          <p:cNvPr id="8" name="Picture 7" descr="A blue text on a black background&#10;&#10;Description automatically generated">
            <a:extLst>
              <a:ext uri="{FF2B5EF4-FFF2-40B4-BE49-F238E27FC236}">
                <a16:creationId xmlns:a16="http://schemas.microsoft.com/office/drawing/2014/main" id="{1B617F27-A966-E19A-E045-2578718E3A50}"/>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10451831" y="6330622"/>
            <a:ext cx="1282969" cy="390853"/>
          </a:xfrm>
          <a:prstGeom prst="rect">
            <a:avLst/>
          </a:prstGeom>
        </p:spPr>
      </p:pic>
      <p:sp>
        <p:nvSpPr>
          <p:cNvPr id="10" name="TextBox 9">
            <a:extLst>
              <a:ext uri="{FF2B5EF4-FFF2-40B4-BE49-F238E27FC236}">
                <a16:creationId xmlns:a16="http://schemas.microsoft.com/office/drawing/2014/main" id="{60D68516-0A78-E646-685E-BA5F869DAEEC}"/>
              </a:ext>
            </a:extLst>
          </p:cNvPr>
          <p:cNvSpPr txBox="1"/>
          <p:nvPr userDrawn="1"/>
        </p:nvSpPr>
        <p:spPr>
          <a:xfrm>
            <a:off x="337278" y="6375146"/>
            <a:ext cx="4759377" cy="276999"/>
          </a:xfrm>
          <a:prstGeom prst="rect">
            <a:avLst/>
          </a:prstGeom>
          <a:noFill/>
        </p:spPr>
        <p:txBody>
          <a:bodyPr wrap="square">
            <a:spAutoFit/>
          </a:bodyPr>
          <a:lstStyle/>
          <a:p>
            <a:r>
              <a:rPr lang="en-US" sz="1200" b="1" i="0" spc="500" baseline="0">
                <a:solidFill>
                  <a:schemeClr val="accent1"/>
                </a:solidFill>
                <a:latin typeface="Avenir Black" panose="02000503020000020003" pitchFamily="2" charset="0"/>
              </a:rPr>
              <a:t>WHO EPI-WIN DIGEST</a:t>
            </a:r>
          </a:p>
        </p:txBody>
      </p:sp>
    </p:spTree>
    <p:extLst>
      <p:ext uri="{BB962C8B-B14F-4D97-AF65-F5344CB8AC3E}">
        <p14:creationId xmlns:p14="http://schemas.microsoft.com/office/powerpoint/2010/main" val="2710504315"/>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Lst>
  <p:txStyles>
    <p:titleStyle>
      <a:lvl1pPr algn="l" defTabSz="914400" rtl="0" eaLnBrk="1" latinLnBrk="0" hangingPunct="1">
        <a:lnSpc>
          <a:spcPct val="90000"/>
        </a:lnSpc>
        <a:spcBef>
          <a:spcPct val="0"/>
        </a:spcBef>
        <a:buNone/>
        <a:defRPr sz="2800" b="1" i="0" kern="1200">
          <a:solidFill>
            <a:schemeClr val="tx2"/>
          </a:solidFill>
          <a:latin typeface="Aptos"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579438" indent="-219075" algn="l" defTabSz="914400" rtl="0" eaLnBrk="1" latinLnBrk="0" hangingPunct="1">
        <a:lnSpc>
          <a:spcPct val="90000"/>
        </a:lnSpc>
        <a:spcBef>
          <a:spcPts val="500"/>
        </a:spcBef>
        <a:buClr>
          <a:schemeClr val="accent1"/>
        </a:buClr>
        <a:buFont typeface="Arial" panose="020B0604020202020204" pitchFamily="34" charset="0"/>
        <a:buChar char="•"/>
        <a:tabLst/>
        <a:defRPr sz="2000" kern="1200">
          <a:solidFill>
            <a:schemeClr val="tx1"/>
          </a:solidFill>
          <a:latin typeface="+mn-lt"/>
          <a:ea typeface="+mn-ea"/>
          <a:cs typeface="+mn-cs"/>
        </a:defRPr>
      </a:lvl2pPr>
      <a:lvl3pPr marL="939800" indent="-219075" algn="l" defTabSz="914400" rtl="0" eaLnBrk="1" latinLnBrk="0" hangingPunct="1">
        <a:lnSpc>
          <a:spcPct val="90000"/>
        </a:lnSpc>
        <a:spcBef>
          <a:spcPts val="500"/>
        </a:spcBef>
        <a:buClr>
          <a:schemeClr val="accent1"/>
        </a:buClr>
        <a:buFont typeface="Arial" panose="020B0604020202020204" pitchFamily="34" charset="0"/>
        <a:buChar char="•"/>
        <a:tabLst/>
        <a:defRPr sz="1800" kern="1200">
          <a:solidFill>
            <a:schemeClr val="tx1"/>
          </a:solidFill>
          <a:latin typeface="+mn-lt"/>
          <a:ea typeface="+mn-ea"/>
          <a:cs typeface="+mn-cs"/>
        </a:defRPr>
      </a:lvl3pPr>
      <a:lvl4pPr marL="1347788" indent="-234950" algn="l" defTabSz="914400" rtl="0" eaLnBrk="1" latinLnBrk="0" hangingPunct="1">
        <a:lnSpc>
          <a:spcPct val="90000"/>
        </a:lnSpc>
        <a:spcBef>
          <a:spcPts val="500"/>
        </a:spcBef>
        <a:buClr>
          <a:schemeClr val="accent1"/>
        </a:buClr>
        <a:buFont typeface="Arial" panose="020B0604020202020204" pitchFamily="34" charset="0"/>
        <a:buChar char="•"/>
        <a:tabLst/>
        <a:defRPr sz="1600" kern="1200">
          <a:solidFill>
            <a:schemeClr val="tx1"/>
          </a:solidFill>
          <a:latin typeface="+mn-lt"/>
          <a:ea typeface="+mn-ea"/>
          <a:cs typeface="+mn-cs"/>
        </a:defRPr>
      </a:lvl4pPr>
      <a:lvl5pPr marL="1692275" indent="-234950" algn="l" defTabSz="914400" rtl="0" eaLnBrk="1" latinLnBrk="0" hangingPunct="1">
        <a:lnSpc>
          <a:spcPct val="90000"/>
        </a:lnSpc>
        <a:spcBef>
          <a:spcPts val="500"/>
        </a:spcBef>
        <a:buClr>
          <a:schemeClr val="accent1"/>
        </a:buClr>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hyperlink" Target="https://worldhealthorg.shinyapps.io/dengue_global/" TargetMode="External"/><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AA3PIN1vkks" TargetMode="External"/><Relationship Id="rId2" Type="http://schemas.openxmlformats.org/officeDocument/2006/relationships/hyperlink" Target="https://www.who.int/news-room/fact-sheets/detail/dengue-and-severe-dengue" TargetMode="Externa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hyperlink" Target="https://worldhealthorg.shinyapps.io/dengue_global/" TargetMode="Externa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Layout" Target="../slideLayouts/slideLayout20.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43.sv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svg"/></Relationships>
</file>

<file path=ppt/slides/_rels/slide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ED4AE-79CC-B91B-A282-DA54739059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27C17B-7627-93D9-5345-5E3DB748825A}"/>
              </a:ext>
            </a:extLst>
          </p:cNvPr>
          <p:cNvSpPr>
            <a:spLocks noGrp="1"/>
          </p:cNvSpPr>
          <p:nvPr>
            <p:ph type="ctrTitle"/>
          </p:nvPr>
        </p:nvSpPr>
        <p:spPr/>
        <p:txBody>
          <a:bodyPr>
            <a:normAutofit fontScale="90000"/>
          </a:bodyPr>
          <a:lstStyle/>
          <a:p>
            <a:r>
              <a:rPr lang="en-US" dirty="0"/>
              <a:t>Dengue: </a:t>
            </a:r>
            <a:r>
              <a:rPr lang="en-US" dirty="0">
                <a:solidFill>
                  <a:schemeClr val="accent2"/>
                </a:solidFill>
              </a:rPr>
              <a:t>Overview of the current situation and response</a:t>
            </a:r>
          </a:p>
        </p:txBody>
      </p:sp>
      <p:sp>
        <p:nvSpPr>
          <p:cNvPr id="3" name="Subtitle 2">
            <a:extLst>
              <a:ext uri="{FF2B5EF4-FFF2-40B4-BE49-F238E27FC236}">
                <a16:creationId xmlns:a16="http://schemas.microsoft.com/office/drawing/2014/main" id="{A24D675C-B920-CDEB-A361-0038A8EE6B89}"/>
              </a:ext>
            </a:extLst>
          </p:cNvPr>
          <p:cNvSpPr>
            <a:spLocks noGrp="1"/>
          </p:cNvSpPr>
          <p:nvPr>
            <p:ph type="subTitle" idx="1"/>
          </p:nvPr>
        </p:nvSpPr>
        <p:spPr/>
        <p:txBody>
          <a:bodyPr/>
          <a:lstStyle/>
          <a:p>
            <a:r>
              <a:rPr lang="en-US" dirty="0"/>
              <a:t>13 June 2024</a:t>
            </a:r>
          </a:p>
        </p:txBody>
      </p:sp>
    </p:spTree>
    <p:extLst>
      <p:ext uri="{BB962C8B-B14F-4D97-AF65-F5344CB8AC3E}">
        <p14:creationId xmlns:p14="http://schemas.microsoft.com/office/powerpoint/2010/main" val="689035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35D12-A051-DE24-88A8-76CAAD0852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3DCD16-D37D-65EC-66C3-CF7149D6DE51}"/>
              </a:ext>
            </a:extLst>
          </p:cNvPr>
          <p:cNvSpPr>
            <a:spLocks noGrp="1"/>
          </p:cNvSpPr>
          <p:nvPr>
            <p:ph type="title"/>
          </p:nvPr>
        </p:nvSpPr>
        <p:spPr>
          <a:xfrm>
            <a:off x="838200" y="365125"/>
            <a:ext cx="10515600" cy="655601"/>
          </a:xfrm>
        </p:spPr>
        <p:txBody>
          <a:bodyPr>
            <a:normAutofit/>
          </a:bodyPr>
          <a:lstStyle/>
          <a:p>
            <a:r>
              <a:rPr lang="en-US" dirty="0"/>
              <a:t>Country case study: Brazil</a:t>
            </a:r>
          </a:p>
        </p:txBody>
      </p:sp>
      <p:pic>
        <p:nvPicPr>
          <p:cNvPr id="6" name="Content Placeholder 5">
            <a:extLst>
              <a:ext uri="{FF2B5EF4-FFF2-40B4-BE49-F238E27FC236}">
                <a16:creationId xmlns:a16="http://schemas.microsoft.com/office/drawing/2014/main" id="{8EFD58A3-099D-7F39-B799-4977C1D202AE}"/>
              </a:ext>
            </a:extLst>
          </p:cNvPr>
          <p:cNvPicPr>
            <a:picLocks noGrp="1" noChangeAspect="1"/>
          </p:cNvPicPr>
          <p:nvPr>
            <p:ph sz="half" idx="2"/>
          </p:nvPr>
        </p:nvPicPr>
        <p:blipFill>
          <a:blip r:embed="rId2"/>
          <a:stretch>
            <a:fillRect/>
          </a:stretch>
        </p:blipFill>
        <p:spPr>
          <a:xfrm>
            <a:off x="6172200" y="2386381"/>
            <a:ext cx="5181600" cy="2974238"/>
          </a:xfrm>
          <a:prstGeom prst="rect">
            <a:avLst/>
          </a:prstGeom>
        </p:spPr>
      </p:pic>
      <p:sp>
        <p:nvSpPr>
          <p:cNvPr id="5" name="Content Placeholder 4">
            <a:extLst>
              <a:ext uri="{FF2B5EF4-FFF2-40B4-BE49-F238E27FC236}">
                <a16:creationId xmlns:a16="http://schemas.microsoft.com/office/drawing/2014/main" id="{E456F904-6F93-6A06-6173-368512B969AD}"/>
              </a:ext>
            </a:extLst>
          </p:cNvPr>
          <p:cNvSpPr>
            <a:spLocks noGrp="1"/>
          </p:cNvSpPr>
          <p:nvPr>
            <p:ph sz="half" idx="1"/>
          </p:nvPr>
        </p:nvSpPr>
        <p:spPr>
          <a:xfrm>
            <a:off x="838200" y="1254642"/>
            <a:ext cx="5181600" cy="4922321"/>
          </a:xfrm>
        </p:spPr>
        <p:txBody>
          <a:bodyPr>
            <a:normAutofit/>
          </a:bodyPr>
          <a:lstStyle/>
          <a:p>
            <a:r>
              <a:rPr lang="en-US" dirty="0"/>
              <a:t>Challenges</a:t>
            </a:r>
          </a:p>
          <a:p>
            <a:pPr lvl="1"/>
            <a:r>
              <a:rPr lang="en-US" dirty="0"/>
              <a:t>Laboratory diagnostics</a:t>
            </a:r>
          </a:p>
          <a:p>
            <a:pPr lvl="1"/>
            <a:r>
              <a:rPr lang="en-US" dirty="0"/>
              <a:t>Vector resistance</a:t>
            </a:r>
          </a:p>
          <a:p>
            <a:pPr lvl="1"/>
            <a:r>
              <a:rPr lang="en-US" dirty="0"/>
              <a:t>Case definitions</a:t>
            </a:r>
          </a:p>
          <a:p>
            <a:pPr lvl="1"/>
            <a:r>
              <a:rPr lang="en-US" dirty="0"/>
              <a:t>Robust and timely information systems</a:t>
            </a:r>
          </a:p>
          <a:p>
            <a:pPr lvl="1"/>
            <a:r>
              <a:rPr lang="en-US" dirty="0"/>
              <a:t>Epidemic response capacity</a:t>
            </a:r>
          </a:p>
          <a:p>
            <a:pPr lvl="1"/>
            <a:r>
              <a:rPr lang="en-US" dirty="0"/>
              <a:t>New vector control technologies</a:t>
            </a:r>
          </a:p>
          <a:p>
            <a:pPr lvl="1"/>
            <a:r>
              <a:rPr lang="en-US" dirty="0"/>
              <a:t>Public policy structure</a:t>
            </a:r>
          </a:p>
          <a:p>
            <a:pPr lvl="1"/>
            <a:r>
              <a:rPr lang="en-US" dirty="0"/>
              <a:t>Need permanent investment in research</a:t>
            </a:r>
          </a:p>
        </p:txBody>
      </p:sp>
      <p:sp>
        <p:nvSpPr>
          <p:cNvPr id="3" name="TextBox 2">
            <a:extLst>
              <a:ext uri="{FF2B5EF4-FFF2-40B4-BE49-F238E27FC236}">
                <a16:creationId xmlns:a16="http://schemas.microsoft.com/office/drawing/2014/main" id="{9AF0E893-3957-02CB-12A9-9FB787EFD879}"/>
              </a:ext>
            </a:extLst>
          </p:cNvPr>
          <p:cNvSpPr txBox="1"/>
          <p:nvPr/>
        </p:nvSpPr>
        <p:spPr>
          <a:xfrm>
            <a:off x="838200" y="5869186"/>
            <a:ext cx="8997778" cy="307777"/>
          </a:xfrm>
          <a:prstGeom prst="rect">
            <a:avLst/>
          </a:prstGeom>
          <a:noFill/>
        </p:spPr>
        <p:txBody>
          <a:bodyPr wrap="square" rtlCol="0">
            <a:spAutoFit/>
          </a:bodyPr>
          <a:lstStyle/>
          <a:p>
            <a:r>
              <a:rPr lang="en-PH" sz="1400" b="0" i="1" dirty="0">
                <a:effectLst/>
              </a:rPr>
              <a:t>Dr. Livia Carla </a:t>
            </a:r>
            <a:r>
              <a:rPr lang="en-PH" sz="1400" b="0" i="1" dirty="0" err="1">
                <a:effectLst/>
              </a:rPr>
              <a:t>Vinhal</a:t>
            </a:r>
            <a:r>
              <a:rPr lang="en-PH" sz="1400" b="0" i="1" dirty="0">
                <a:effectLst/>
              </a:rPr>
              <a:t> </a:t>
            </a:r>
            <a:r>
              <a:rPr lang="en-PH" sz="1400" b="0" i="1" dirty="0" err="1">
                <a:effectLst/>
              </a:rPr>
              <a:t>Frutoso</a:t>
            </a:r>
            <a:r>
              <a:rPr lang="en-PH" sz="1400" b="0" i="1" dirty="0">
                <a:effectLst/>
              </a:rPr>
              <a:t>. Head of the national surveillance of arboviruses, Ministry of Health of Brazil</a:t>
            </a:r>
            <a:endParaRPr lang="en-US" sz="1400" i="1" dirty="0"/>
          </a:p>
        </p:txBody>
      </p:sp>
    </p:spTree>
    <p:extLst>
      <p:ext uri="{BB962C8B-B14F-4D97-AF65-F5344CB8AC3E}">
        <p14:creationId xmlns:p14="http://schemas.microsoft.com/office/powerpoint/2010/main" val="1470354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69ED1-570E-A282-EF1D-8D181F30923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C6E3F96-712A-1219-BA0C-1DDAC9270888}"/>
              </a:ext>
            </a:extLst>
          </p:cNvPr>
          <p:cNvSpPr>
            <a:spLocks noGrp="1"/>
          </p:cNvSpPr>
          <p:nvPr>
            <p:ph type="title"/>
          </p:nvPr>
        </p:nvSpPr>
        <p:spPr/>
        <p:txBody>
          <a:bodyPr/>
          <a:lstStyle/>
          <a:p>
            <a:r>
              <a:rPr lang="en-US" b="1" dirty="0">
                <a:latin typeface="Segoe Condensed" panose="020B0606040200020203" pitchFamily="34" charset="0"/>
              </a:rPr>
              <a:t>WHO’ response to dengue outbreaks- priority areas</a:t>
            </a:r>
          </a:p>
        </p:txBody>
      </p:sp>
      <p:sp>
        <p:nvSpPr>
          <p:cNvPr id="17" name="TextBox 16">
            <a:extLst>
              <a:ext uri="{FF2B5EF4-FFF2-40B4-BE49-F238E27FC236}">
                <a16:creationId xmlns:a16="http://schemas.microsoft.com/office/drawing/2014/main" id="{C6234E44-CD7F-AF74-E3BD-B3A2E7657E1D}"/>
              </a:ext>
            </a:extLst>
          </p:cNvPr>
          <p:cNvSpPr txBox="1"/>
          <p:nvPr/>
        </p:nvSpPr>
        <p:spPr>
          <a:xfrm>
            <a:off x="929640" y="1447801"/>
            <a:ext cx="3031172"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205C"/>
                </a:solidFill>
                <a:effectLst/>
                <a:uLnTx/>
                <a:uFillTx/>
                <a:latin typeface="Calibri" panose="020F0502020204030204"/>
                <a:ea typeface="+mn-ea"/>
                <a:cs typeface="Arial" pitchFamily="34" charset="0"/>
              </a:rPr>
              <a:t>Reinforce global and regional surveillance system of dengue and other arboviruses.</a:t>
            </a:r>
          </a:p>
        </p:txBody>
      </p:sp>
      <p:sp>
        <p:nvSpPr>
          <p:cNvPr id="18" name="TextBox 17">
            <a:extLst>
              <a:ext uri="{FF2B5EF4-FFF2-40B4-BE49-F238E27FC236}">
                <a16:creationId xmlns:a16="http://schemas.microsoft.com/office/drawing/2014/main" id="{8F3D5945-511F-6BAC-BECA-C1ADCF75DC60}"/>
              </a:ext>
            </a:extLst>
          </p:cNvPr>
          <p:cNvSpPr txBox="1"/>
          <p:nvPr/>
        </p:nvSpPr>
        <p:spPr>
          <a:xfrm>
            <a:off x="8231188" y="1447801"/>
            <a:ext cx="3031172"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205C"/>
                </a:solidFill>
                <a:effectLst/>
                <a:uLnTx/>
                <a:uFillTx/>
                <a:latin typeface="Calibri" panose="020F0502020204030204"/>
                <a:ea typeface="+mn-ea"/>
                <a:cs typeface="Arial" pitchFamily="34" charset="0"/>
              </a:rPr>
              <a:t>Provide technical support and guidance: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0" cap="none" spc="0" normalizeH="0" baseline="0" noProof="0" dirty="0">
                <a:ln>
                  <a:noFill/>
                </a:ln>
                <a:solidFill>
                  <a:srgbClr val="00205C"/>
                </a:solidFill>
                <a:effectLst/>
                <a:uLnTx/>
                <a:uFillTx/>
                <a:latin typeface="Calibri" panose="020F0502020204030204"/>
                <a:ea typeface="+mn-ea"/>
                <a:cs typeface="Arial" pitchFamily="34" charset="0"/>
              </a:rPr>
              <a:t>Clinical management, diagnostics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0" cap="none" spc="0" normalizeH="0" baseline="0" noProof="0" dirty="0">
                <a:ln>
                  <a:noFill/>
                </a:ln>
                <a:solidFill>
                  <a:srgbClr val="00205C"/>
                </a:solidFill>
                <a:effectLst/>
                <a:uLnTx/>
                <a:uFillTx/>
                <a:latin typeface="Calibri" panose="020F0502020204030204"/>
                <a:ea typeface="+mn-ea"/>
                <a:cs typeface="Arial" pitchFamily="34" charset="0"/>
              </a:rPr>
              <a:t>Laboratory testing</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0" cap="none" spc="0" normalizeH="0" baseline="0" noProof="0" dirty="0">
                <a:ln>
                  <a:noFill/>
                </a:ln>
                <a:solidFill>
                  <a:srgbClr val="00205C"/>
                </a:solidFill>
                <a:effectLst/>
                <a:uLnTx/>
                <a:uFillTx/>
                <a:latin typeface="Calibri" panose="020F0502020204030204"/>
                <a:ea typeface="+mn-ea"/>
                <a:cs typeface="Arial" pitchFamily="34" charset="0"/>
              </a:rPr>
              <a:t>RCCE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0" cap="none" spc="0" normalizeH="0" baseline="0" noProof="0" dirty="0">
                <a:ln>
                  <a:noFill/>
                </a:ln>
                <a:solidFill>
                  <a:srgbClr val="00205C"/>
                </a:solidFill>
                <a:effectLst/>
                <a:uLnTx/>
                <a:uFillTx/>
                <a:latin typeface="Calibri" panose="020F0502020204030204"/>
                <a:ea typeface="+mn-ea"/>
                <a:cs typeface="Arial" pitchFamily="34" charset="0"/>
              </a:rPr>
              <a:t>….</a:t>
            </a:r>
          </a:p>
        </p:txBody>
      </p:sp>
      <p:sp>
        <p:nvSpPr>
          <p:cNvPr id="19" name="TextBox 18">
            <a:extLst>
              <a:ext uri="{FF2B5EF4-FFF2-40B4-BE49-F238E27FC236}">
                <a16:creationId xmlns:a16="http://schemas.microsoft.com/office/drawing/2014/main" id="{22C76D07-B794-99F4-0811-677CCC07562E}"/>
              </a:ext>
            </a:extLst>
          </p:cNvPr>
          <p:cNvSpPr txBox="1"/>
          <p:nvPr/>
        </p:nvSpPr>
        <p:spPr>
          <a:xfrm>
            <a:off x="837574" y="4575343"/>
            <a:ext cx="3031172" cy="12003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205C"/>
                </a:solidFill>
                <a:effectLst/>
                <a:uLnTx/>
                <a:uFillTx/>
                <a:latin typeface="Calibri" panose="020F0502020204030204"/>
                <a:ea typeface="+mn-ea"/>
                <a:cs typeface="Arial" pitchFamily="34" charset="0"/>
              </a:rPr>
              <a:t>Increase donors' interest and foster resource mobilization to fund the SPRP for dengue and other arboviruses</a:t>
            </a:r>
          </a:p>
        </p:txBody>
      </p:sp>
      <p:sp>
        <p:nvSpPr>
          <p:cNvPr id="20" name="TextBox 19">
            <a:extLst>
              <a:ext uri="{FF2B5EF4-FFF2-40B4-BE49-F238E27FC236}">
                <a16:creationId xmlns:a16="http://schemas.microsoft.com/office/drawing/2014/main" id="{7BEEF690-F0B7-87B8-626B-CBFCA1921A89}"/>
              </a:ext>
            </a:extLst>
          </p:cNvPr>
          <p:cNvSpPr txBox="1"/>
          <p:nvPr/>
        </p:nvSpPr>
        <p:spPr>
          <a:xfrm>
            <a:off x="8154988" y="4575343"/>
            <a:ext cx="3031172" cy="147732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205C"/>
                </a:solidFill>
                <a:effectLst/>
                <a:uLnTx/>
                <a:uFillTx/>
                <a:latin typeface="Calibri" panose="020F0502020204030204"/>
                <a:ea typeface="+mn-ea"/>
                <a:cs typeface="Arial" pitchFamily="34" charset="0"/>
              </a:rPr>
              <a:t>Improve vector control management (surveillance, PoE, travel, WASH) and national capacities to prevent and respond to dengue  </a:t>
            </a:r>
          </a:p>
        </p:txBody>
      </p:sp>
      <p:grpSp>
        <p:nvGrpSpPr>
          <p:cNvPr id="21" name="Group 20">
            <a:extLst>
              <a:ext uri="{FF2B5EF4-FFF2-40B4-BE49-F238E27FC236}">
                <a16:creationId xmlns:a16="http://schemas.microsoft.com/office/drawing/2014/main" id="{085DB7B1-0BD6-46BD-8F5F-C901A4529AEE}"/>
              </a:ext>
            </a:extLst>
          </p:cNvPr>
          <p:cNvGrpSpPr/>
          <p:nvPr/>
        </p:nvGrpSpPr>
        <p:grpSpPr>
          <a:xfrm>
            <a:off x="3995071" y="1545022"/>
            <a:ext cx="4201858" cy="4734177"/>
            <a:chOff x="4010612" y="1545021"/>
            <a:chExt cx="4201858" cy="4734177"/>
          </a:xfrm>
        </p:grpSpPr>
        <p:grpSp>
          <p:nvGrpSpPr>
            <p:cNvPr id="15" name="Group 14">
              <a:extLst>
                <a:ext uri="{FF2B5EF4-FFF2-40B4-BE49-F238E27FC236}">
                  <a16:creationId xmlns:a16="http://schemas.microsoft.com/office/drawing/2014/main" id="{E9957102-B643-EEB8-1F97-CB134055B2B7}"/>
                </a:ext>
              </a:extLst>
            </p:cNvPr>
            <p:cNvGrpSpPr/>
            <p:nvPr/>
          </p:nvGrpSpPr>
          <p:grpSpPr>
            <a:xfrm>
              <a:off x="4010612" y="1545021"/>
              <a:ext cx="4201858" cy="4259212"/>
              <a:chOff x="3879850" y="1189038"/>
              <a:chExt cx="4419600" cy="4479926"/>
            </a:xfrm>
          </p:grpSpPr>
          <p:sp>
            <p:nvSpPr>
              <p:cNvPr id="1030" name="Freeform 6">
                <a:extLst>
                  <a:ext uri="{FF2B5EF4-FFF2-40B4-BE49-F238E27FC236}">
                    <a16:creationId xmlns:a16="http://schemas.microsoft.com/office/drawing/2014/main" id="{80407920-A344-0428-B061-D81945938F1F}"/>
                  </a:ext>
                </a:extLst>
              </p:cNvPr>
              <p:cNvSpPr>
                <a:spLocks/>
              </p:cNvSpPr>
              <p:nvPr/>
            </p:nvSpPr>
            <p:spPr bwMode="auto">
              <a:xfrm>
                <a:off x="6257925" y="3054351"/>
                <a:ext cx="1944688" cy="2430463"/>
              </a:xfrm>
              <a:custGeom>
                <a:avLst/>
                <a:gdLst/>
                <a:ahLst/>
                <a:cxnLst>
                  <a:cxn ang="0">
                    <a:pos x="10" y="0"/>
                  </a:cxn>
                  <a:cxn ang="0">
                    <a:pos x="40" y="2"/>
                  </a:cxn>
                  <a:cxn ang="0">
                    <a:pos x="87" y="5"/>
                  </a:cxn>
                  <a:cxn ang="0">
                    <a:pos x="148" y="10"/>
                  </a:cxn>
                  <a:cxn ang="0">
                    <a:pos x="222" y="18"/>
                  </a:cxn>
                  <a:cxn ang="0">
                    <a:pos x="306" y="30"/>
                  </a:cxn>
                  <a:cxn ang="0">
                    <a:pos x="397" y="46"/>
                  </a:cxn>
                  <a:cxn ang="0">
                    <a:pos x="495" y="66"/>
                  </a:cxn>
                  <a:cxn ang="0">
                    <a:pos x="595" y="92"/>
                  </a:cxn>
                  <a:cxn ang="0">
                    <a:pos x="696" y="123"/>
                  </a:cxn>
                  <a:cxn ang="0">
                    <a:pos x="796" y="162"/>
                  </a:cxn>
                  <a:cxn ang="0">
                    <a:pos x="891" y="206"/>
                  </a:cxn>
                  <a:cxn ang="0">
                    <a:pos x="982" y="259"/>
                  </a:cxn>
                  <a:cxn ang="0">
                    <a:pos x="1063" y="320"/>
                  </a:cxn>
                  <a:cxn ang="0">
                    <a:pos x="1134" y="390"/>
                  </a:cxn>
                  <a:cxn ang="0">
                    <a:pos x="1192" y="469"/>
                  </a:cxn>
                  <a:cxn ang="0">
                    <a:pos x="1219" y="522"/>
                  </a:cxn>
                  <a:cxn ang="0">
                    <a:pos x="1222" y="561"/>
                  </a:cxn>
                  <a:cxn ang="0">
                    <a:pos x="1225" y="583"/>
                  </a:cxn>
                  <a:cxn ang="0">
                    <a:pos x="1225" y="619"/>
                  </a:cxn>
                  <a:cxn ang="0">
                    <a:pos x="1219" y="652"/>
                  </a:cxn>
                  <a:cxn ang="0">
                    <a:pos x="1209" y="694"/>
                  </a:cxn>
                  <a:cxn ang="0">
                    <a:pos x="1193" y="744"/>
                  </a:cxn>
                  <a:cxn ang="0">
                    <a:pos x="1167" y="802"/>
                  </a:cxn>
                  <a:cxn ang="0">
                    <a:pos x="1131" y="867"/>
                  </a:cxn>
                  <a:cxn ang="0">
                    <a:pos x="1084" y="938"/>
                  </a:cxn>
                  <a:cxn ang="0">
                    <a:pos x="1021" y="1013"/>
                  </a:cxn>
                  <a:cxn ang="0">
                    <a:pos x="943" y="1094"/>
                  </a:cxn>
                  <a:cxn ang="0">
                    <a:pos x="849" y="1178"/>
                  </a:cxn>
                  <a:cxn ang="0">
                    <a:pos x="734" y="1264"/>
                  </a:cxn>
                  <a:cxn ang="0">
                    <a:pos x="598" y="1352"/>
                  </a:cxn>
                  <a:cxn ang="0">
                    <a:pos x="440" y="1441"/>
                  </a:cxn>
                  <a:cxn ang="0">
                    <a:pos x="257" y="1531"/>
                  </a:cxn>
                  <a:cxn ang="0">
                    <a:pos x="259" y="1521"/>
                  </a:cxn>
                  <a:cxn ang="0">
                    <a:pos x="265" y="1495"/>
                  </a:cxn>
                  <a:cxn ang="0">
                    <a:pos x="273" y="1454"/>
                  </a:cxn>
                  <a:cxn ang="0">
                    <a:pos x="283" y="1397"/>
                  </a:cxn>
                  <a:cxn ang="0">
                    <a:pos x="294" y="1330"/>
                  </a:cxn>
                  <a:cxn ang="0">
                    <a:pos x="304" y="1252"/>
                  </a:cxn>
                  <a:cxn ang="0">
                    <a:pos x="314" y="1165"/>
                  </a:cxn>
                  <a:cxn ang="0">
                    <a:pos x="324" y="1071"/>
                  </a:cxn>
                  <a:cxn ang="0">
                    <a:pos x="330" y="971"/>
                  </a:cxn>
                  <a:cxn ang="0">
                    <a:pos x="332" y="868"/>
                  </a:cxn>
                  <a:cxn ang="0">
                    <a:pos x="332" y="762"/>
                  </a:cxn>
                  <a:cxn ang="0">
                    <a:pos x="326" y="657"/>
                  </a:cxn>
                  <a:cxn ang="0">
                    <a:pos x="314" y="552"/>
                  </a:cxn>
                  <a:cxn ang="0">
                    <a:pos x="296" y="451"/>
                  </a:cxn>
                  <a:cxn ang="0">
                    <a:pos x="270" y="354"/>
                  </a:cxn>
                  <a:cxn ang="0">
                    <a:pos x="236" y="264"/>
                  </a:cxn>
                  <a:cxn ang="0">
                    <a:pos x="192" y="181"/>
                  </a:cxn>
                  <a:cxn ang="0">
                    <a:pos x="139" y="109"/>
                  </a:cxn>
                  <a:cxn ang="0">
                    <a:pos x="75" y="48"/>
                  </a:cxn>
                  <a:cxn ang="0">
                    <a:pos x="0" y="0"/>
                  </a:cxn>
                </a:cxnLst>
                <a:rect l="0" t="0" r="r" b="b"/>
                <a:pathLst>
                  <a:path w="1225" h="1531">
                    <a:moveTo>
                      <a:pt x="0" y="0"/>
                    </a:moveTo>
                    <a:lnTo>
                      <a:pt x="10" y="0"/>
                    </a:lnTo>
                    <a:lnTo>
                      <a:pt x="23" y="1"/>
                    </a:lnTo>
                    <a:lnTo>
                      <a:pt x="40" y="2"/>
                    </a:lnTo>
                    <a:lnTo>
                      <a:pt x="62" y="3"/>
                    </a:lnTo>
                    <a:lnTo>
                      <a:pt x="87" y="5"/>
                    </a:lnTo>
                    <a:lnTo>
                      <a:pt x="115" y="7"/>
                    </a:lnTo>
                    <a:lnTo>
                      <a:pt x="148" y="10"/>
                    </a:lnTo>
                    <a:lnTo>
                      <a:pt x="184" y="14"/>
                    </a:lnTo>
                    <a:lnTo>
                      <a:pt x="222" y="18"/>
                    </a:lnTo>
                    <a:lnTo>
                      <a:pt x="262" y="24"/>
                    </a:lnTo>
                    <a:lnTo>
                      <a:pt x="306" y="30"/>
                    </a:lnTo>
                    <a:lnTo>
                      <a:pt x="350" y="38"/>
                    </a:lnTo>
                    <a:lnTo>
                      <a:pt x="397" y="46"/>
                    </a:lnTo>
                    <a:lnTo>
                      <a:pt x="445" y="56"/>
                    </a:lnTo>
                    <a:lnTo>
                      <a:pt x="495" y="66"/>
                    </a:lnTo>
                    <a:lnTo>
                      <a:pt x="544" y="79"/>
                    </a:lnTo>
                    <a:lnTo>
                      <a:pt x="595" y="92"/>
                    </a:lnTo>
                    <a:lnTo>
                      <a:pt x="645" y="107"/>
                    </a:lnTo>
                    <a:lnTo>
                      <a:pt x="696" y="123"/>
                    </a:lnTo>
                    <a:lnTo>
                      <a:pt x="746" y="141"/>
                    </a:lnTo>
                    <a:lnTo>
                      <a:pt x="796" y="162"/>
                    </a:lnTo>
                    <a:lnTo>
                      <a:pt x="844" y="183"/>
                    </a:lnTo>
                    <a:lnTo>
                      <a:pt x="891" y="206"/>
                    </a:lnTo>
                    <a:lnTo>
                      <a:pt x="937" y="232"/>
                    </a:lnTo>
                    <a:lnTo>
                      <a:pt x="982" y="259"/>
                    </a:lnTo>
                    <a:lnTo>
                      <a:pt x="1024" y="288"/>
                    </a:lnTo>
                    <a:lnTo>
                      <a:pt x="1063" y="320"/>
                    </a:lnTo>
                    <a:lnTo>
                      <a:pt x="1101" y="354"/>
                    </a:lnTo>
                    <a:lnTo>
                      <a:pt x="1134" y="390"/>
                    </a:lnTo>
                    <a:lnTo>
                      <a:pt x="1166" y="428"/>
                    </a:lnTo>
                    <a:lnTo>
                      <a:pt x="1192" y="469"/>
                    </a:lnTo>
                    <a:lnTo>
                      <a:pt x="1216" y="512"/>
                    </a:lnTo>
                    <a:lnTo>
                      <a:pt x="1219" y="522"/>
                    </a:lnTo>
                    <a:lnTo>
                      <a:pt x="1220" y="534"/>
                    </a:lnTo>
                    <a:lnTo>
                      <a:pt x="1222" y="561"/>
                    </a:lnTo>
                    <a:lnTo>
                      <a:pt x="1223" y="574"/>
                    </a:lnTo>
                    <a:lnTo>
                      <a:pt x="1225" y="583"/>
                    </a:lnTo>
                    <a:lnTo>
                      <a:pt x="1225" y="606"/>
                    </a:lnTo>
                    <a:lnTo>
                      <a:pt x="1225" y="619"/>
                    </a:lnTo>
                    <a:lnTo>
                      <a:pt x="1222" y="635"/>
                    </a:lnTo>
                    <a:lnTo>
                      <a:pt x="1219" y="652"/>
                    </a:lnTo>
                    <a:lnTo>
                      <a:pt x="1215" y="671"/>
                    </a:lnTo>
                    <a:lnTo>
                      <a:pt x="1209" y="694"/>
                    </a:lnTo>
                    <a:lnTo>
                      <a:pt x="1202" y="718"/>
                    </a:lnTo>
                    <a:lnTo>
                      <a:pt x="1193" y="744"/>
                    </a:lnTo>
                    <a:lnTo>
                      <a:pt x="1181" y="772"/>
                    </a:lnTo>
                    <a:lnTo>
                      <a:pt x="1167" y="802"/>
                    </a:lnTo>
                    <a:lnTo>
                      <a:pt x="1150" y="834"/>
                    </a:lnTo>
                    <a:lnTo>
                      <a:pt x="1131" y="867"/>
                    </a:lnTo>
                    <a:lnTo>
                      <a:pt x="1109" y="901"/>
                    </a:lnTo>
                    <a:lnTo>
                      <a:pt x="1084" y="938"/>
                    </a:lnTo>
                    <a:lnTo>
                      <a:pt x="1054" y="975"/>
                    </a:lnTo>
                    <a:lnTo>
                      <a:pt x="1021" y="1013"/>
                    </a:lnTo>
                    <a:lnTo>
                      <a:pt x="984" y="1054"/>
                    </a:lnTo>
                    <a:lnTo>
                      <a:pt x="943" y="1094"/>
                    </a:lnTo>
                    <a:lnTo>
                      <a:pt x="898" y="1136"/>
                    </a:lnTo>
                    <a:lnTo>
                      <a:pt x="849" y="1178"/>
                    </a:lnTo>
                    <a:lnTo>
                      <a:pt x="794" y="1220"/>
                    </a:lnTo>
                    <a:lnTo>
                      <a:pt x="734" y="1264"/>
                    </a:lnTo>
                    <a:lnTo>
                      <a:pt x="669" y="1308"/>
                    </a:lnTo>
                    <a:lnTo>
                      <a:pt x="598" y="1352"/>
                    </a:lnTo>
                    <a:lnTo>
                      <a:pt x="522" y="1397"/>
                    </a:lnTo>
                    <a:lnTo>
                      <a:pt x="440" y="1441"/>
                    </a:lnTo>
                    <a:lnTo>
                      <a:pt x="352" y="1486"/>
                    </a:lnTo>
                    <a:lnTo>
                      <a:pt x="257" y="1531"/>
                    </a:lnTo>
                    <a:lnTo>
                      <a:pt x="258" y="1528"/>
                    </a:lnTo>
                    <a:lnTo>
                      <a:pt x="259" y="1521"/>
                    </a:lnTo>
                    <a:lnTo>
                      <a:pt x="262" y="1510"/>
                    </a:lnTo>
                    <a:lnTo>
                      <a:pt x="265" y="1495"/>
                    </a:lnTo>
                    <a:lnTo>
                      <a:pt x="268" y="1476"/>
                    </a:lnTo>
                    <a:lnTo>
                      <a:pt x="273" y="1454"/>
                    </a:lnTo>
                    <a:lnTo>
                      <a:pt x="278" y="1427"/>
                    </a:lnTo>
                    <a:lnTo>
                      <a:pt x="283" y="1397"/>
                    </a:lnTo>
                    <a:lnTo>
                      <a:pt x="288" y="1365"/>
                    </a:lnTo>
                    <a:lnTo>
                      <a:pt x="294" y="1330"/>
                    </a:lnTo>
                    <a:lnTo>
                      <a:pt x="299" y="1292"/>
                    </a:lnTo>
                    <a:lnTo>
                      <a:pt x="304" y="1252"/>
                    </a:lnTo>
                    <a:lnTo>
                      <a:pt x="310" y="1209"/>
                    </a:lnTo>
                    <a:lnTo>
                      <a:pt x="314" y="1165"/>
                    </a:lnTo>
                    <a:lnTo>
                      <a:pt x="320" y="1119"/>
                    </a:lnTo>
                    <a:lnTo>
                      <a:pt x="324" y="1071"/>
                    </a:lnTo>
                    <a:lnTo>
                      <a:pt x="327" y="1021"/>
                    </a:lnTo>
                    <a:lnTo>
                      <a:pt x="330" y="971"/>
                    </a:lnTo>
                    <a:lnTo>
                      <a:pt x="332" y="919"/>
                    </a:lnTo>
                    <a:lnTo>
                      <a:pt x="332" y="868"/>
                    </a:lnTo>
                    <a:lnTo>
                      <a:pt x="332" y="815"/>
                    </a:lnTo>
                    <a:lnTo>
                      <a:pt x="332" y="762"/>
                    </a:lnTo>
                    <a:lnTo>
                      <a:pt x="329" y="710"/>
                    </a:lnTo>
                    <a:lnTo>
                      <a:pt x="326" y="657"/>
                    </a:lnTo>
                    <a:lnTo>
                      <a:pt x="320" y="605"/>
                    </a:lnTo>
                    <a:lnTo>
                      <a:pt x="314" y="552"/>
                    </a:lnTo>
                    <a:lnTo>
                      <a:pt x="306" y="501"/>
                    </a:lnTo>
                    <a:lnTo>
                      <a:pt x="296" y="451"/>
                    </a:lnTo>
                    <a:lnTo>
                      <a:pt x="284" y="402"/>
                    </a:lnTo>
                    <a:lnTo>
                      <a:pt x="270" y="354"/>
                    </a:lnTo>
                    <a:lnTo>
                      <a:pt x="254" y="308"/>
                    </a:lnTo>
                    <a:lnTo>
                      <a:pt x="236" y="264"/>
                    </a:lnTo>
                    <a:lnTo>
                      <a:pt x="215" y="222"/>
                    </a:lnTo>
                    <a:lnTo>
                      <a:pt x="192" y="181"/>
                    </a:lnTo>
                    <a:lnTo>
                      <a:pt x="168" y="145"/>
                    </a:lnTo>
                    <a:lnTo>
                      <a:pt x="139" y="109"/>
                    </a:lnTo>
                    <a:lnTo>
                      <a:pt x="109" y="77"/>
                    </a:lnTo>
                    <a:lnTo>
                      <a:pt x="75" y="48"/>
                    </a:lnTo>
                    <a:lnTo>
                      <a:pt x="39" y="22"/>
                    </a:lnTo>
                    <a:lnTo>
                      <a:pt x="0" y="0"/>
                    </a:lnTo>
                    <a:close/>
                  </a:path>
                </a:pathLst>
              </a:custGeom>
              <a:solidFill>
                <a:srgbClr val="92D050">
                  <a:alpha val="7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31" name="Freeform 7">
                <a:extLst>
                  <a:ext uri="{FF2B5EF4-FFF2-40B4-BE49-F238E27FC236}">
                    <a16:creationId xmlns:a16="http://schemas.microsoft.com/office/drawing/2014/main" id="{038DCC60-5477-B6C9-D6B5-BC8BA3B290ED}"/>
                  </a:ext>
                </a:extLst>
              </p:cNvPr>
              <p:cNvSpPr>
                <a:spLocks/>
              </p:cNvSpPr>
              <p:nvPr/>
            </p:nvSpPr>
            <p:spPr bwMode="auto">
              <a:xfrm>
                <a:off x="3967163" y="1268413"/>
                <a:ext cx="2614613" cy="1898650"/>
              </a:xfrm>
              <a:custGeom>
                <a:avLst/>
                <a:gdLst/>
                <a:ahLst/>
                <a:cxnLst>
                  <a:cxn ang="0">
                    <a:pos x="1599" y="1"/>
                  </a:cxn>
                  <a:cxn ang="0">
                    <a:pos x="1634" y="12"/>
                  </a:cxn>
                  <a:cxn ang="0">
                    <a:pos x="1647" y="38"/>
                  </a:cxn>
                  <a:cxn ang="0">
                    <a:pos x="1632" y="79"/>
                  </a:cxn>
                  <a:cxn ang="0">
                    <a:pos x="1574" y="152"/>
                  </a:cxn>
                  <a:cxn ang="0">
                    <a:pos x="1464" y="283"/>
                  </a:cxn>
                  <a:cxn ang="0">
                    <a:pos x="1372" y="417"/>
                  </a:cxn>
                  <a:cxn ang="0">
                    <a:pos x="1317" y="529"/>
                  </a:cxn>
                  <a:cxn ang="0">
                    <a:pos x="1274" y="660"/>
                  </a:cxn>
                  <a:cxn ang="0">
                    <a:pos x="1246" y="815"/>
                  </a:cxn>
                  <a:cxn ang="0">
                    <a:pos x="1234" y="1002"/>
                  </a:cxn>
                  <a:cxn ang="0">
                    <a:pos x="1201" y="1016"/>
                  </a:cxn>
                  <a:cxn ang="0">
                    <a:pos x="1139" y="1042"/>
                  </a:cxn>
                  <a:cxn ang="0">
                    <a:pos x="1047" y="1076"/>
                  </a:cxn>
                  <a:cxn ang="0">
                    <a:pos x="933" y="1112"/>
                  </a:cxn>
                  <a:cxn ang="0">
                    <a:pos x="798" y="1147"/>
                  </a:cxn>
                  <a:cxn ang="0">
                    <a:pos x="647" y="1175"/>
                  </a:cxn>
                  <a:cxn ang="0">
                    <a:pos x="485" y="1193"/>
                  </a:cxn>
                  <a:cxn ang="0">
                    <a:pos x="322" y="1194"/>
                  </a:cxn>
                  <a:cxn ang="0">
                    <a:pos x="194" y="1174"/>
                  </a:cxn>
                  <a:cxn ang="0">
                    <a:pos x="99" y="1134"/>
                  </a:cxn>
                  <a:cxn ang="0">
                    <a:pos x="36" y="1078"/>
                  </a:cxn>
                  <a:cxn ang="0">
                    <a:pos x="4" y="1013"/>
                  </a:cxn>
                  <a:cxn ang="0">
                    <a:pos x="1" y="942"/>
                  </a:cxn>
                  <a:cxn ang="0">
                    <a:pos x="26" y="870"/>
                  </a:cxn>
                  <a:cxn ang="0">
                    <a:pos x="77" y="803"/>
                  </a:cxn>
                  <a:cxn ang="0">
                    <a:pos x="152" y="743"/>
                  </a:cxn>
                  <a:cxn ang="0">
                    <a:pos x="235" y="697"/>
                  </a:cxn>
                  <a:cxn ang="0">
                    <a:pos x="330" y="643"/>
                  </a:cxn>
                  <a:cxn ang="0">
                    <a:pos x="438" y="577"/>
                  </a:cxn>
                  <a:cxn ang="0">
                    <a:pos x="597" y="479"/>
                  </a:cxn>
                  <a:cxn ang="0">
                    <a:pos x="759" y="377"/>
                  </a:cxn>
                  <a:cxn ang="0">
                    <a:pos x="876" y="301"/>
                  </a:cxn>
                  <a:cxn ang="0">
                    <a:pos x="983" y="232"/>
                  </a:cxn>
                  <a:cxn ang="0">
                    <a:pos x="1076" y="172"/>
                  </a:cxn>
                  <a:cxn ang="0">
                    <a:pos x="1147" y="125"/>
                  </a:cxn>
                  <a:cxn ang="0">
                    <a:pos x="1194" y="95"/>
                  </a:cxn>
                  <a:cxn ang="0">
                    <a:pos x="1213" y="83"/>
                  </a:cxn>
                  <a:cxn ang="0">
                    <a:pos x="1235" y="76"/>
                  </a:cxn>
                  <a:cxn ang="0">
                    <a:pos x="1276" y="63"/>
                  </a:cxn>
                  <a:cxn ang="0">
                    <a:pos x="1331" y="46"/>
                  </a:cxn>
                  <a:cxn ang="0">
                    <a:pos x="1396" y="29"/>
                  </a:cxn>
                  <a:cxn ang="0">
                    <a:pos x="1464" y="13"/>
                  </a:cxn>
                  <a:cxn ang="0">
                    <a:pos x="1528" y="3"/>
                  </a:cxn>
                </a:cxnLst>
                <a:rect l="0" t="0" r="r" b="b"/>
                <a:pathLst>
                  <a:path w="1647" h="1196">
                    <a:moveTo>
                      <a:pt x="1567" y="0"/>
                    </a:moveTo>
                    <a:lnTo>
                      <a:pt x="1584" y="0"/>
                    </a:lnTo>
                    <a:lnTo>
                      <a:pt x="1599" y="1"/>
                    </a:lnTo>
                    <a:lnTo>
                      <a:pt x="1613" y="4"/>
                    </a:lnTo>
                    <a:lnTo>
                      <a:pt x="1625" y="7"/>
                    </a:lnTo>
                    <a:lnTo>
                      <a:pt x="1634" y="12"/>
                    </a:lnTo>
                    <a:lnTo>
                      <a:pt x="1641" y="19"/>
                    </a:lnTo>
                    <a:lnTo>
                      <a:pt x="1646" y="28"/>
                    </a:lnTo>
                    <a:lnTo>
                      <a:pt x="1647" y="38"/>
                    </a:lnTo>
                    <a:lnTo>
                      <a:pt x="1646" y="49"/>
                    </a:lnTo>
                    <a:lnTo>
                      <a:pt x="1640" y="64"/>
                    </a:lnTo>
                    <a:lnTo>
                      <a:pt x="1632" y="79"/>
                    </a:lnTo>
                    <a:lnTo>
                      <a:pt x="1619" y="97"/>
                    </a:lnTo>
                    <a:lnTo>
                      <a:pt x="1603" y="118"/>
                    </a:lnTo>
                    <a:lnTo>
                      <a:pt x="1574" y="152"/>
                    </a:lnTo>
                    <a:lnTo>
                      <a:pt x="1545" y="185"/>
                    </a:lnTo>
                    <a:lnTo>
                      <a:pt x="1490" y="250"/>
                    </a:lnTo>
                    <a:lnTo>
                      <a:pt x="1464" y="283"/>
                    </a:lnTo>
                    <a:lnTo>
                      <a:pt x="1440" y="315"/>
                    </a:lnTo>
                    <a:lnTo>
                      <a:pt x="1393" y="382"/>
                    </a:lnTo>
                    <a:lnTo>
                      <a:pt x="1372" y="417"/>
                    </a:lnTo>
                    <a:lnTo>
                      <a:pt x="1352" y="453"/>
                    </a:lnTo>
                    <a:lnTo>
                      <a:pt x="1334" y="490"/>
                    </a:lnTo>
                    <a:lnTo>
                      <a:pt x="1317" y="529"/>
                    </a:lnTo>
                    <a:lnTo>
                      <a:pt x="1300" y="571"/>
                    </a:lnTo>
                    <a:lnTo>
                      <a:pt x="1287" y="614"/>
                    </a:lnTo>
                    <a:lnTo>
                      <a:pt x="1274" y="660"/>
                    </a:lnTo>
                    <a:lnTo>
                      <a:pt x="1263" y="709"/>
                    </a:lnTo>
                    <a:lnTo>
                      <a:pt x="1253" y="760"/>
                    </a:lnTo>
                    <a:lnTo>
                      <a:pt x="1246" y="815"/>
                    </a:lnTo>
                    <a:lnTo>
                      <a:pt x="1240" y="874"/>
                    </a:lnTo>
                    <a:lnTo>
                      <a:pt x="1235" y="936"/>
                    </a:lnTo>
                    <a:lnTo>
                      <a:pt x="1234" y="1002"/>
                    </a:lnTo>
                    <a:lnTo>
                      <a:pt x="1225" y="1006"/>
                    </a:lnTo>
                    <a:lnTo>
                      <a:pt x="1216" y="1010"/>
                    </a:lnTo>
                    <a:lnTo>
                      <a:pt x="1201" y="1016"/>
                    </a:lnTo>
                    <a:lnTo>
                      <a:pt x="1184" y="1024"/>
                    </a:lnTo>
                    <a:lnTo>
                      <a:pt x="1163" y="1033"/>
                    </a:lnTo>
                    <a:lnTo>
                      <a:pt x="1139" y="1042"/>
                    </a:lnTo>
                    <a:lnTo>
                      <a:pt x="1111" y="1053"/>
                    </a:lnTo>
                    <a:lnTo>
                      <a:pt x="1081" y="1064"/>
                    </a:lnTo>
                    <a:lnTo>
                      <a:pt x="1047" y="1076"/>
                    </a:lnTo>
                    <a:lnTo>
                      <a:pt x="1011" y="1088"/>
                    </a:lnTo>
                    <a:lnTo>
                      <a:pt x="973" y="1100"/>
                    </a:lnTo>
                    <a:lnTo>
                      <a:pt x="933" y="1112"/>
                    </a:lnTo>
                    <a:lnTo>
                      <a:pt x="889" y="1124"/>
                    </a:lnTo>
                    <a:lnTo>
                      <a:pt x="845" y="1136"/>
                    </a:lnTo>
                    <a:lnTo>
                      <a:pt x="798" y="1147"/>
                    </a:lnTo>
                    <a:lnTo>
                      <a:pt x="749" y="1158"/>
                    </a:lnTo>
                    <a:lnTo>
                      <a:pt x="699" y="1167"/>
                    </a:lnTo>
                    <a:lnTo>
                      <a:pt x="647" y="1175"/>
                    </a:lnTo>
                    <a:lnTo>
                      <a:pt x="594" y="1183"/>
                    </a:lnTo>
                    <a:lnTo>
                      <a:pt x="540" y="1188"/>
                    </a:lnTo>
                    <a:lnTo>
                      <a:pt x="485" y="1193"/>
                    </a:lnTo>
                    <a:lnTo>
                      <a:pt x="429" y="1195"/>
                    </a:lnTo>
                    <a:lnTo>
                      <a:pt x="372" y="1196"/>
                    </a:lnTo>
                    <a:lnTo>
                      <a:pt x="322" y="1194"/>
                    </a:lnTo>
                    <a:lnTo>
                      <a:pt x="275" y="1190"/>
                    </a:lnTo>
                    <a:lnTo>
                      <a:pt x="232" y="1183"/>
                    </a:lnTo>
                    <a:lnTo>
                      <a:pt x="194" y="1174"/>
                    </a:lnTo>
                    <a:lnTo>
                      <a:pt x="158" y="1162"/>
                    </a:lnTo>
                    <a:lnTo>
                      <a:pt x="126" y="1148"/>
                    </a:lnTo>
                    <a:lnTo>
                      <a:pt x="99" y="1134"/>
                    </a:lnTo>
                    <a:lnTo>
                      <a:pt x="74" y="1116"/>
                    </a:lnTo>
                    <a:lnTo>
                      <a:pt x="54" y="1098"/>
                    </a:lnTo>
                    <a:lnTo>
                      <a:pt x="36" y="1078"/>
                    </a:lnTo>
                    <a:lnTo>
                      <a:pt x="22" y="1057"/>
                    </a:lnTo>
                    <a:lnTo>
                      <a:pt x="12" y="1035"/>
                    </a:lnTo>
                    <a:lnTo>
                      <a:pt x="4" y="1013"/>
                    </a:lnTo>
                    <a:lnTo>
                      <a:pt x="1" y="990"/>
                    </a:lnTo>
                    <a:lnTo>
                      <a:pt x="0" y="966"/>
                    </a:lnTo>
                    <a:lnTo>
                      <a:pt x="1" y="942"/>
                    </a:lnTo>
                    <a:lnTo>
                      <a:pt x="7" y="918"/>
                    </a:lnTo>
                    <a:lnTo>
                      <a:pt x="15" y="894"/>
                    </a:lnTo>
                    <a:lnTo>
                      <a:pt x="26" y="870"/>
                    </a:lnTo>
                    <a:lnTo>
                      <a:pt x="40" y="847"/>
                    </a:lnTo>
                    <a:lnTo>
                      <a:pt x="57" y="824"/>
                    </a:lnTo>
                    <a:lnTo>
                      <a:pt x="77" y="803"/>
                    </a:lnTo>
                    <a:lnTo>
                      <a:pt x="99" y="781"/>
                    </a:lnTo>
                    <a:lnTo>
                      <a:pt x="124" y="762"/>
                    </a:lnTo>
                    <a:lnTo>
                      <a:pt x="152" y="743"/>
                    </a:lnTo>
                    <a:lnTo>
                      <a:pt x="182" y="726"/>
                    </a:lnTo>
                    <a:lnTo>
                      <a:pt x="207" y="712"/>
                    </a:lnTo>
                    <a:lnTo>
                      <a:pt x="235" y="697"/>
                    </a:lnTo>
                    <a:lnTo>
                      <a:pt x="265" y="680"/>
                    </a:lnTo>
                    <a:lnTo>
                      <a:pt x="296" y="662"/>
                    </a:lnTo>
                    <a:lnTo>
                      <a:pt x="330" y="643"/>
                    </a:lnTo>
                    <a:lnTo>
                      <a:pt x="365" y="621"/>
                    </a:lnTo>
                    <a:lnTo>
                      <a:pt x="400" y="600"/>
                    </a:lnTo>
                    <a:lnTo>
                      <a:pt x="438" y="577"/>
                    </a:lnTo>
                    <a:lnTo>
                      <a:pt x="477" y="554"/>
                    </a:lnTo>
                    <a:lnTo>
                      <a:pt x="556" y="504"/>
                    </a:lnTo>
                    <a:lnTo>
                      <a:pt x="597" y="479"/>
                    </a:lnTo>
                    <a:lnTo>
                      <a:pt x="637" y="454"/>
                    </a:lnTo>
                    <a:lnTo>
                      <a:pt x="719" y="402"/>
                    </a:lnTo>
                    <a:lnTo>
                      <a:pt x="759" y="377"/>
                    </a:lnTo>
                    <a:lnTo>
                      <a:pt x="799" y="351"/>
                    </a:lnTo>
                    <a:lnTo>
                      <a:pt x="838" y="326"/>
                    </a:lnTo>
                    <a:lnTo>
                      <a:pt x="876" y="301"/>
                    </a:lnTo>
                    <a:lnTo>
                      <a:pt x="913" y="278"/>
                    </a:lnTo>
                    <a:lnTo>
                      <a:pt x="949" y="254"/>
                    </a:lnTo>
                    <a:lnTo>
                      <a:pt x="983" y="232"/>
                    </a:lnTo>
                    <a:lnTo>
                      <a:pt x="1016" y="212"/>
                    </a:lnTo>
                    <a:lnTo>
                      <a:pt x="1047" y="191"/>
                    </a:lnTo>
                    <a:lnTo>
                      <a:pt x="1076" y="172"/>
                    </a:lnTo>
                    <a:lnTo>
                      <a:pt x="1102" y="155"/>
                    </a:lnTo>
                    <a:lnTo>
                      <a:pt x="1126" y="140"/>
                    </a:lnTo>
                    <a:lnTo>
                      <a:pt x="1147" y="125"/>
                    </a:lnTo>
                    <a:lnTo>
                      <a:pt x="1166" y="113"/>
                    </a:lnTo>
                    <a:lnTo>
                      <a:pt x="1182" y="103"/>
                    </a:lnTo>
                    <a:lnTo>
                      <a:pt x="1194" y="95"/>
                    </a:lnTo>
                    <a:lnTo>
                      <a:pt x="1204" y="89"/>
                    </a:lnTo>
                    <a:lnTo>
                      <a:pt x="1210" y="84"/>
                    </a:lnTo>
                    <a:lnTo>
                      <a:pt x="1213" y="83"/>
                    </a:lnTo>
                    <a:lnTo>
                      <a:pt x="1217" y="82"/>
                    </a:lnTo>
                    <a:lnTo>
                      <a:pt x="1224" y="79"/>
                    </a:lnTo>
                    <a:lnTo>
                      <a:pt x="1235" y="76"/>
                    </a:lnTo>
                    <a:lnTo>
                      <a:pt x="1246" y="72"/>
                    </a:lnTo>
                    <a:lnTo>
                      <a:pt x="1260" y="67"/>
                    </a:lnTo>
                    <a:lnTo>
                      <a:pt x="1276" y="63"/>
                    </a:lnTo>
                    <a:lnTo>
                      <a:pt x="1293" y="58"/>
                    </a:lnTo>
                    <a:lnTo>
                      <a:pt x="1311" y="52"/>
                    </a:lnTo>
                    <a:lnTo>
                      <a:pt x="1331" y="46"/>
                    </a:lnTo>
                    <a:lnTo>
                      <a:pt x="1352" y="41"/>
                    </a:lnTo>
                    <a:lnTo>
                      <a:pt x="1374" y="35"/>
                    </a:lnTo>
                    <a:lnTo>
                      <a:pt x="1396" y="29"/>
                    </a:lnTo>
                    <a:lnTo>
                      <a:pt x="1418" y="24"/>
                    </a:lnTo>
                    <a:lnTo>
                      <a:pt x="1441" y="18"/>
                    </a:lnTo>
                    <a:lnTo>
                      <a:pt x="1464" y="13"/>
                    </a:lnTo>
                    <a:lnTo>
                      <a:pt x="1486" y="9"/>
                    </a:lnTo>
                    <a:lnTo>
                      <a:pt x="1507" y="6"/>
                    </a:lnTo>
                    <a:lnTo>
                      <a:pt x="1528" y="3"/>
                    </a:lnTo>
                    <a:lnTo>
                      <a:pt x="1548" y="1"/>
                    </a:lnTo>
                    <a:lnTo>
                      <a:pt x="1567" y="0"/>
                    </a:lnTo>
                    <a:close/>
                  </a:path>
                </a:pathLst>
              </a:custGeom>
              <a:solidFill>
                <a:schemeClr val="accent2">
                  <a:lumMod val="60000"/>
                  <a:lumOff val="40000"/>
                  <a:alpha val="7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32" name="Freeform 8">
                <a:extLst>
                  <a:ext uri="{FF2B5EF4-FFF2-40B4-BE49-F238E27FC236}">
                    <a16:creationId xmlns:a16="http://schemas.microsoft.com/office/drawing/2014/main" id="{367BC131-0486-C4C5-DB3A-0CDF79A08E47}"/>
                  </a:ext>
                </a:extLst>
              </p:cNvPr>
              <p:cNvSpPr>
                <a:spLocks/>
              </p:cNvSpPr>
              <p:nvPr/>
            </p:nvSpPr>
            <p:spPr bwMode="auto">
              <a:xfrm>
                <a:off x="3965575" y="1189038"/>
                <a:ext cx="2611438" cy="1570038"/>
              </a:xfrm>
              <a:custGeom>
                <a:avLst/>
                <a:gdLst/>
                <a:ahLst/>
                <a:cxnLst>
                  <a:cxn ang="0">
                    <a:pos x="1413" y="2"/>
                  </a:cxn>
                  <a:cxn ang="0">
                    <a:pos x="1498" y="10"/>
                  </a:cxn>
                  <a:cxn ang="0">
                    <a:pos x="1565" y="25"/>
                  </a:cxn>
                  <a:cxn ang="0">
                    <a:pos x="1613" y="43"/>
                  </a:cxn>
                  <a:cxn ang="0">
                    <a:pos x="1640" y="62"/>
                  </a:cxn>
                  <a:cxn ang="0">
                    <a:pos x="1644" y="73"/>
                  </a:cxn>
                  <a:cxn ang="0">
                    <a:pos x="1635" y="71"/>
                  </a:cxn>
                  <a:cxn ang="0">
                    <a:pos x="1593" y="70"/>
                  </a:cxn>
                  <a:cxn ang="0">
                    <a:pos x="1561" y="74"/>
                  </a:cxn>
                  <a:cxn ang="0">
                    <a:pos x="1523" y="81"/>
                  </a:cxn>
                  <a:cxn ang="0">
                    <a:pos x="1482" y="95"/>
                  </a:cxn>
                  <a:cxn ang="0">
                    <a:pos x="1436" y="115"/>
                  </a:cxn>
                  <a:cxn ang="0">
                    <a:pos x="1388" y="145"/>
                  </a:cxn>
                  <a:cxn ang="0">
                    <a:pos x="1336" y="185"/>
                  </a:cxn>
                  <a:cxn ang="0">
                    <a:pos x="1283" y="236"/>
                  </a:cxn>
                  <a:cxn ang="0">
                    <a:pos x="1230" y="300"/>
                  </a:cxn>
                  <a:cxn ang="0">
                    <a:pos x="1178" y="379"/>
                  </a:cxn>
                  <a:cxn ang="0">
                    <a:pos x="1127" y="473"/>
                  </a:cxn>
                  <a:cxn ang="0">
                    <a:pos x="1077" y="585"/>
                  </a:cxn>
                  <a:cxn ang="0">
                    <a:pos x="1031" y="715"/>
                  </a:cxn>
                  <a:cxn ang="0">
                    <a:pos x="989" y="865"/>
                  </a:cxn>
                  <a:cxn ang="0">
                    <a:pos x="980" y="862"/>
                  </a:cxn>
                  <a:cxn ang="0">
                    <a:pos x="954" y="854"/>
                  </a:cxn>
                  <a:cxn ang="0">
                    <a:pos x="914" y="843"/>
                  </a:cxn>
                  <a:cxn ang="0">
                    <a:pos x="861" y="830"/>
                  </a:cxn>
                  <a:cxn ang="0">
                    <a:pos x="798" y="815"/>
                  </a:cxn>
                  <a:cxn ang="0">
                    <a:pos x="726" y="802"/>
                  </a:cxn>
                  <a:cxn ang="0">
                    <a:pos x="648" y="792"/>
                  </a:cxn>
                  <a:cxn ang="0">
                    <a:pos x="563" y="786"/>
                  </a:cxn>
                  <a:cxn ang="0">
                    <a:pos x="477" y="786"/>
                  </a:cxn>
                  <a:cxn ang="0">
                    <a:pos x="389" y="793"/>
                  </a:cxn>
                  <a:cxn ang="0">
                    <a:pos x="301" y="808"/>
                  </a:cxn>
                  <a:cxn ang="0">
                    <a:pos x="217" y="835"/>
                  </a:cxn>
                  <a:cxn ang="0">
                    <a:pos x="137" y="872"/>
                  </a:cxn>
                  <a:cxn ang="0">
                    <a:pos x="64" y="924"/>
                  </a:cxn>
                  <a:cxn ang="0">
                    <a:pos x="0" y="989"/>
                  </a:cxn>
                  <a:cxn ang="0">
                    <a:pos x="2" y="979"/>
                  </a:cxn>
                  <a:cxn ang="0">
                    <a:pos x="11" y="951"/>
                  </a:cxn>
                  <a:cxn ang="0">
                    <a:pos x="25" y="907"/>
                  </a:cxn>
                  <a:cxn ang="0">
                    <a:pos x="49" y="849"/>
                  </a:cxn>
                  <a:cxn ang="0">
                    <a:pos x="81" y="781"/>
                  </a:cxn>
                  <a:cxn ang="0">
                    <a:pos x="123" y="704"/>
                  </a:cxn>
                  <a:cxn ang="0">
                    <a:pos x="177" y="620"/>
                  </a:cxn>
                  <a:cxn ang="0">
                    <a:pos x="243" y="533"/>
                  </a:cxn>
                  <a:cxn ang="0">
                    <a:pos x="321" y="445"/>
                  </a:cxn>
                  <a:cxn ang="0">
                    <a:pos x="415" y="357"/>
                  </a:cxn>
                  <a:cxn ang="0">
                    <a:pos x="525" y="274"/>
                  </a:cxn>
                  <a:cxn ang="0">
                    <a:pos x="650" y="196"/>
                  </a:cxn>
                  <a:cxn ang="0">
                    <a:pos x="798" y="123"/>
                  </a:cxn>
                  <a:cxn ang="0">
                    <a:pos x="940" y="70"/>
                  </a:cxn>
                  <a:cxn ang="0">
                    <a:pos x="1075" y="33"/>
                  </a:cxn>
                  <a:cxn ang="0">
                    <a:pos x="1200" y="11"/>
                  </a:cxn>
                  <a:cxn ang="0">
                    <a:pos x="1313" y="1"/>
                  </a:cxn>
                </a:cxnLst>
                <a:rect l="0" t="0" r="r" b="b"/>
                <a:pathLst>
                  <a:path w="1645" h="989">
                    <a:moveTo>
                      <a:pt x="1365" y="0"/>
                    </a:moveTo>
                    <a:lnTo>
                      <a:pt x="1413" y="2"/>
                    </a:lnTo>
                    <a:lnTo>
                      <a:pt x="1458" y="5"/>
                    </a:lnTo>
                    <a:lnTo>
                      <a:pt x="1498" y="10"/>
                    </a:lnTo>
                    <a:lnTo>
                      <a:pt x="1534" y="16"/>
                    </a:lnTo>
                    <a:lnTo>
                      <a:pt x="1565" y="25"/>
                    </a:lnTo>
                    <a:lnTo>
                      <a:pt x="1592" y="33"/>
                    </a:lnTo>
                    <a:lnTo>
                      <a:pt x="1613" y="43"/>
                    </a:lnTo>
                    <a:lnTo>
                      <a:pt x="1629" y="53"/>
                    </a:lnTo>
                    <a:lnTo>
                      <a:pt x="1640" y="62"/>
                    </a:lnTo>
                    <a:lnTo>
                      <a:pt x="1645" y="73"/>
                    </a:lnTo>
                    <a:lnTo>
                      <a:pt x="1644" y="73"/>
                    </a:lnTo>
                    <a:lnTo>
                      <a:pt x="1641" y="72"/>
                    </a:lnTo>
                    <a:lnTo>
                      <a:pt x="1635" y="71"/>
                    </a:lnTo>
                    <a:lnTo>
                      <a:pt x="1627" y="70"/>
                    </a:lnTo>
                    <a:lnTo>
                      <a:pt x="1593" y="70"/>
                    </a:lnTo>
                    <a:lnTo>
                      <a:pt x="1577" y="72"/>
                    </a:lnTo>
                    <a:lnTo>
                      <a:pt x="1561" y="74"/>
                    </a:lnTo>
                    <a:lnTo>
                      <a:pt x="1543" y="77"/>
                    </a:lnTo>
                    <a:lnTo>
                      <a:pt x="1523" y="81"/>
                    </a:lnTo>
                    <a:lnTo>
                      <a:pt x="1504" y="87"/>
                    </a:lnTo>
                    <a:lnTo>
                      <a:pt x="1482" y="95"/>
                    </a:lnTo>
                    <a:lnTo>
                      <a:pt x="1459" y="104"/>
                    </a:lnTo>
                    <a:lnTo>
                      <a:pt x="1436" y="115"/>
                    </a:lnTo>
                    <a:lnTo>
                      <a:pt x="1412" y="129"/>
                    </a:lnTo>
                    <a:lnTo>
                      <a:pt x="1388" y="145"/>
                    </a:lnTo>
                    <a:lnTo>
                      <a:pt x="1362" y="163"/>
                    </a:lnTo>
                    <a:lnTo>
                      <a:pt x="1336" y="185"/>
                    </a:lnTo>
                    <a:lnTo>
                      <a:pt x="1310" y="209"/>
                    </a:lnTo>
                    <a:lnTo>
                      <a:pt x="1283" y="236"/>
                    </a:lnTo>
                    <a:lnTo>
                      <a:pt x="1257" y="266"/>
                    </a:lnTo>
                    <a:lnTo>
                      <a:pt x="1230" y="300"/>
                    </a:lnTo>
                    <a:lnTo>
                      <a:pt x="1204" y="337"/>
                    </a:lnTo>
                    <a:lnTo>
                      <a:pt x="1178" y="379"/>
                    </a:lnTo>
                    <a:lnTo>
                      <a:pt x="1152" y="423"/>
                    </a:lnTo>
                    <a:lnTo>
                      <a:pt x="1127" y="473"/>
                    </a:lnTo>
                    <a:lnTo>
                      <a:pt x="1101" y="527"/>
                    </a:lnTo>
                    <a:lnTo>
                      <a:pt x="1077" y="585"/>
                    </a:lnTo>
                    <a:lnTo>
                      <a:pt x="1053" y="647"/>
                    </a:lnTo>
                    <a:lnTo>
                      <a:pt x="1031" y="715"/>
                    </a:lnTo>
                    <a:lnTo>
                      <a:pt x="1009" y="788"/>
                    </a:lnTo>
                    <a:lnTo>
                      <a:pt x="989" y="865"/>
                    </a:lnTo>
                    <a:lnTo>
                      <a:pt x="986" y="865"/>
                    </a:lnTo>
                    <a:lnTo>
                      <a:pt x="980" y="862"/>
                    </a:lnTo>
                    <a:lnTo>
                      <a:pt x="969" y="859"/>
                    </a:lnTo>
                    <a:lnTo>
                      <a:pt x="954" y="854"/>
                    </a:lnTo>
                    <a:lnTo>
                      <a:pt x="936" y="849"/>
                    </a:lnTo>
                    <a:lnTo>
                      <a:pt x="914" y="843"/>
                    </a:lnTo>
                    <a:lnTo>
                      <a:pt x="889" y="836"/>
                    </a:lnTo>
                    <a:lnTo>
                      <a:pt x="861" y="830"/>
                    </a:lnTo>
                    <a:lnTo>
                      <a:pt x="831" y="822"/>
                    </a:lnTo>
                    <a:lnTo>
                      <a:pt x="798" y="815"/>
                    </a:lnTo>
                    <a:lnTo>
                      <a:pt x="763" y="809"/>
                    </a:lnTo>
                    <a:lnTo>
                      <a:pt x="726" y="802"/>
                    </a:lnTo>
                    <a:lnTo>
                      <a:pt x="688" y="797"/>
                    </a:lnTo>
                    <a:lnTo>
                      <a:pt x="648" y="792"/>
                    </a:lnTo>
                    <a:lnTo>
                      <a:pt x="606" y="788"/>
                    </a:lnTo>
                    <a:lnTo>
                      <a:pt x="563" y="786"/>
                    </a:lnTo>
                    <a:lnTo>
                      <a:pt x="520" y="785"/>
                    </a:lnTo>
                    <a:lnTo>
                      <a:pt x="477" y="786"/>
                    </a:lnTo>
                    <a:lnTo>
                      <a:pt x="432" y="788"/>
                    </a:lnTo>
                    <a:lnTo>
                      <a:pt x="389" y="793"/>
                    </a:lnTo>
                    <a:lnTo>
                      <a:pt x="344" y="800"/>
                    </a:lnTo>
                    <a:lnTo>
                      <a:pt x="301" y="808"/>
                    </a:lnTo>
                    <a:lnTo>
                      <a:pt x="259" y="820"/>
                    </a:lnTo>
                    <a:lnTo>
                      <a:pt x="217" y="835"/>
                    </a:lnTo>
                    <a:lnTo>
                      <a:pt x="177" y="852"/>
                    </a:lnTo>
                    <a:lnTo>
                      <a:pt x="137" y="872"/>
                    </a:lnTo>
                    <a:lnTo>
                      <a:pt x="100" y="896"/>
                    </a:lnTo>
                    <a:lnTo>
                      <a:pt x="64" y="924"/>
                    </a:lnTo>
                    <a:lnTo>
                      <a:pt x="31" y="954"/>
                    </a:lnTo>
                    <a:lnTo>
                      <a:pt x="0" y="989"/>
                    </a:lnTo>
                    <a:lnTo>
                      <a:pt x="1" y="987"/>
                    </a:lnTo>
                    <a:lnTo>
                      <a:pt x="2" y="979"/>
                    </a:lnTo>
                    <a:lnTo>
                      <a:pt x="6" y="967"/>
                    </a:lnTo>
                    <a:lnTo>
                      <a:pt x="11" y="951"/>
                    </a:lnTo>
                    <a:lnTo>
                      <a:pt x="17" y="931"/>
                    </a:lnTo>
                    <a:lnTo>
                      <a:pt x="25" y="907"/>
                    </a:lnTo>
                    <a:lnTo>
                      <a:pt x="37" y="880"/>
                    </a:lnTo>
                    <a:lnTo>
                      <a:pt x="49" y="849"/>
                    </a:lnTo>
                    <a:lnTo>
                      <a:pt x="64" y="817"/>
                    </a:lnTo>
                    <a:lnTo>
                      <a:pt x="81" y="781"/>
                    </a:lnTo>
                    <a:lnTo>
                      <a:pt x="101" y="743"/>
                    </a:lnTo>
                    <a:lnTo>
                      <a:pt x="123" y="704"/>
                    </a:lnTo>
                    <a:lnTo>
                      <a:pt x="149" y="663"/>
                    </a:lnTo>
                    <a:lnTo>
                      <a:pt x="177" y="620"/>
                    </a:lnTo>
                    <a:lnTo>
                      <a:pt x="207" y="577"/>
                    </a:lnTo>
                    <a:lnTo>
                      <a:pt x="243" y="533"/>
                    </a:lnTo>
                    <a:lnTo>
                      <a:pt x="280" y="489"/>
                    </a:lnTo>
                    <a:lnTo>
                      <a:pt x="321" y="445"/>
                    </a:lnTo>
                    <a:lnTo>
                      <a:pt x="366" y="401"/>
                    </a:lnTo>
                    <a:lnTo>
                      <a:pt x="415" y="357"/>
                    </a:lnTo>
                    <a:lnTo>
                      <a:pt x="467" y="315"/>
                    </a:lnTo>
                    <a:lnTo>
                      <a:pt x="525" y="274"/>
                    </a:lnTo>
                    <a:lnTo>
                      <a:pt x="585" y="233"/>
                    </a:lnTo>
                    <a:lnTo>
                      <a:pt x="650" y="196"/>
                    </a:lnTo>
                    <a:lnTo>
                      <a:pt x="724" y="157"/>
                    </a:lnTo>
                    <a:lnTo>
                      <a:pt x="798" y="123"/>
                    </a:lnTo>
                    <a:lnTo>
                      <a:pt x="870" y="94"/>
                    </a:lnTo>
                    <a:lnTo>
                      <a:pt x="940" y="70"/>
                    </a:lnTo>
                    <a:lnTo>
                      <a:pt x="1008" y="50"/>
                    </a:lnTo>
                    <a:lnTo>
                      <a:pt x="1075" y="33"/>
                    </a:lnTo>
                    <a:lnTo>
                      <a:pt x="1138" y="21"/>
                    </a:lnTo>
                    <a:lnTo>
                      <a:pt x="1200" y="11"/>
                    </a:lnTo>
                    <a:lnTo>
                      <a:pt x="1258" y="4"/>
                    </a:lnTo>
                    <a:lnTo>
                      <a:pt x="1313" y="1"/>
                    </a:lnTo>
                    <a:lnTo>
                      <a:pt x="1365" y="0"/>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33" name="Freeform 9">
                <a:extLst>
                  <a:ext uri="{FF2B5EF4-FFF2-40B4-BE49-F238E27FC236}">
                    <a16:creationId xmlns:a16="http://schemas.microsoft.com/office/drawing/2014/main" id="{BE99E1AC-4CE5-F61B-B406-5D3275A2E3EE}"/>
                  </a:ext>
                </a:extLst>
              </p:cNvPr>
              <p:cNvSpPr>
                <a:spLocks/>
              </p:cNvSpPr>
              <p:nvPr/>
            </p:nvSpPr>
            <p:spPr bwMode="auto">
              <a:xfrm>
                <a:off x="6134100" y="1428751"/>
                <a:ext cx="1630363" cy="1695450"/>
              </a:xfrm>
              <a:custGeom>
                <a:avLst/>
                <a:gdLst/>
                <a:ahLst/>
                <a:cxnLst>
                  <a:cxn ang="0">
                    <a:pos x="513" y="0"/>
                  </a:cxn>
                  <a:cxn ang="0">
                    <a:pos x="519" y="3"/>
                  </a:cxn>
                  <a:cxn ang="0">
                    <a:pos x="536" y="12"/>
                  </a:cxn>
                  <a:cxn ang="0">
                    <a:pos x="563" y="28"/>
                  </a:cxn>
                  <a:cxn ang="0">
                    <a:pos x="596" y="50"/>
                  </a:cxn>
                  <a:cxn ang="0">
                    <a:pos x="636" y="79"/>
                  </a:cxn>
                  <a:cxn ang="0">
                    <a:pos x="681" y="116"/>
                  </a:cxn>
                  <a:cxn ang="0">
                    <a:pos x="729" y="161"/>
                  </a:cxn>
                  <a:cxn ang="0">
                    <a:pos x="778" y="215"/>
                  </a:cxn>
                  <a:cxn ang="0">
                    <a:pos x="827" y="277"/>
                  </a:cxn>
                  <a:cxn ang="0">
                    <a:pos x="874" y="349"/>
                  </a:cxn>
                  <a:cxn ang="0">
                    <a:pos x="917" y="431"/>
                  </a:cxn>
                  <a:cxn ang="0">
                    <a:pos x="955" y="521"/>
                  </a:cxn>
                  <a:cxn ang="0">
                    <a:pos x="987" y="623"/>
                  </a:cxn>
                  <a:cxn ang="0">
                    <a:pos x="1010" y="736"/>
                  </a:cxn>
                  <a:cxn ang="0">
                    <a:pos x="1024" y="860"/>
                  </a:cxn>
                  <a:cxn ang="0">
                    <a:pos x="1026" y="996"/>
                  </a:cxn>
                  <a:cxn ang="0">
                    <a:pos x="1022" y="1067"/>
                  </a:cxn>
                  <a:cxn ang="0">
                    <a:pos x="1018" y="1061"/>
                  </a:cxn>
                  <a:cxn ang="0">
                    <a:pos x="1010" y="1050"/>
                  </a:cxn>
                  <a:cxn ang="0">
                    <a:pos x="998" y="1035"/>
                  </a:cxn>
                  <a:cxn ang="0">
                    <a:pos x="978" y="1017"/>
                  </a:cxn>
                  <a:cxn ang="0">
                    <a:pos x="951" y="997"/>
                  </a:cxn>
                  <a:cxn ang="0">
                    <a:pos x="916" y="975"/>
                  </a:cxn>
                  <a:cxn ang="0">
                    <a:pos x="873" y="954"/>
                  </a:cxn>
                  <a:cxn ang="0">
                    <a:pos x="819" y="933"/>
                  </a:cxn>
                  <a:cxn ang="0">
                    <a:pos x="754" y="914"/>
                  </a:cxn>
                  <a:cxn ang="0">
                    <a:pos x="677" y="897"/>
                  </a:cxn>
                  <a:cxn ang="0">
                    <a:pos x="587" y="885"/>
                  </a:cxn>
                  <a:cxn ang="0">
                    <a:pos x="484" y="876"/>
                  </a:cxn>
                  <a:cxn ang="0">
                    <a:pos x="366" y="873"/>
                  </a:cxn>
                  <a:cxn ang="0">
                    <a:pos x="233" y="876"/>
                  </a:cxn>
                  <a:cxn ang="0">
                    <a:pos x="82" y="887"/>
                  </a:cxn>
                  <a:cxn ang="0">
                    <a:pos x="1" y="893"/>
                  </a:cxn>
                  <a:cxn ang="0">
                    <a:pos x="5" y="873"/>
                  </a:cxn>
                  <a:cxn ang="0">
                    <a:pos x="12" y="835"/>
                  </a:cxn>
                  <a:cxn ang="0">
                    <a:pos x="24" y="783"/>
                  </a:cxn>
                  <a:cxn ang="0">
                    <a:pos x="40" y="719"/>
                  </a:cxn>
                  <a:cxn ang="0">
                    <a:pos x="59" y="644"/>
                  </a:cxn>
                  <a:cxn ang="0">
                    <a:pos x="83" y="565"/>
                  </a:cxn>
                  <a:cxn ang="0">
                    <a:pos x="110" y="480"/>
                  </a:cxn>
                  <a:cxn ang="0">
                    <a:pos x="160" y="354"/>
                  </a:cxn>
                  <a:cxn ang="0">
                    <a:pos x="198" y="271"/>
                  </a:cxn>
                  <a:cxn ang="0">
                    <a:pos x="240" y="196"/>
                  </a:cxn>
                  <a:cxn ang="0">
                    <a:pos x="287" y="129"/>
                  </a:cxn>
                  <a:cxn ang="0">
                    <a:pos x="336" y="73"/>
                  </a:cxn>
                  <a:cxn ang="0">
                    <a:pos x="391" y="31"/>
                  </a:cxn>
                  <a:cxn ang="0">
                    <a:pos x="450" y="5"/>
                  </a:cxn>
                </a:cxnLst>
                <a:rect l="0" t="0" r="r" b="b"/>
                <a:pathLst>
                  <a:path w="1027" h="1068">
                    <a:moveTo>
                      <a:pt x="481" y="0"/>
                    </a:moveTo>
                    <a:lnTo>
                      <a:pt x="513" y="0"/>
                    </a:lnTo>
                    <a:lnTo>
                      <a:pt x="515" y="1"/>
                    </a:lnTo>
                    <a:lnTo>
                      <a:pt x="519" y="3"/>
                    </a:lnTo>
                    <a:lnTo>
                      <a:pt x="526" y="7"/>
                    </a:lnTo>
                    <a:lnTo>
                      <a:pt x="536" y="12"/>
                    </a:lnTo>
                    <a:lnTo>
                      <a:pt x="548" y="19"/>
                    </a:lnTo>
                    <a:lnTo>
                      <a:pt x="563" y="28"/>
                    </a:lnTo>
                    <a:lnTo>
                      <a:pt x="579" y="38"/>
                    </a:lnTo>
                    <a:lnTo>
                      <a:pt x="596" y="50"/>
                    </a:lnTo>
                    <a:lnTo>
                      <a:pt x="616" y="64"/>
                    </a:lnTo>
                    <a:lnTo>
                      <a:pt x="636" y="79"/>
                    </a:lnTo>
                    <a:lnTo>
                      <a:pt x="658" y="97"/>
                    </a:lnTo>
                    <a:lnTo>
                      <a:pt x="681" y="116"/>
                    </a:lnTo>
                    <a:lnTo>
                      <a:pt x="704" y="138"/>
                    </a:lnTo>
                    <a:lnTo>
                      <a:pt x="729" y="161"/>
                    </a:lnTo>
                    <a:lnTo>
                      <a:pt x="753" y="187"/>
                    </a:lnTo>
                    <a:lnTo>
                      <a:pt x="778" y="215"/>
                    </a:lnTo>
                    <a:lnTo>
                      <a:pt x="803" y="245"/>
                    </a:lnTo>
                    <a:lnTo>
                      <a:pt x="827" y="277"/>
                    </a:lnTo>
                    <a:lnTo>
                      <a:pt x="851" y="312"/>
                    </a:lnTo>
                    <a:lnTo>
                      <a:pt x="874" y="349"/>
                    </a:lnTo>
                    <a:lnTo>
                      <a:pt x="896" y="389"/>
                    </a:lnTo>
                    <a:lnTo>
                      <a:pt x="917" y="431"/>
                    </a:lnTo>
                    <a:lnTo>
                      <a:pt x="937" y="475"/>
                    </a:lnTo>
                    <a:lnTo>
                      <a:pt x="955" y="521"/>
                    </a:lnTo>
                    <a:lnTo>
                      <a:pt x="972" y="571"/>
                    </a:lnTo>
                    <a:lnTo>
                      <a:pt x="987" y="623"/>
                    </a:lnTo>
                    <a:lnTo>
                      <a:pt x="1000" y="679"/>
                    </a:lnTo>
                    <a:lnTo>
                      <a:pt x="1010" y="736"/>
                    </a:lnTo>
                    <a:lnTo>
                      <a:pt x="1019" y="797"/>
                    </a:lnTo>
                    <a:lnTo>
                      <a:pt x="1024" y="860"/>
                    </a:lnTo>
                    <a:lnTo>
                      <a:pt x="1027" y="927"/>
                    </a:lnTo>
                    <a:lnTo>
                      <a:pt x="1026" y="996"/>
                    </a:lnTo>
                    <a:lnTo>
                      <a:pt x="1022" y="1068"/>
                    </a:lnTo>
                    <a:lnTo>
                      <a:pt x="1022" y="1067"/>
                    </a:lnTo>
                    <a:lnTo>
                      <a:pt x="1021" y="1064"/>
                    </a:lnTo>
                    <a:lnTo>
                      <a:pt x="1018" y="1061"/>
                    </a:lnTo>
                    <a:lnTo>
                      <a:pt x="1015" y="1056"/>
                    </a:lnTo>
                    <a:lnTo>
                      <a:pt x="1010" y="1050"/>
                    </a:lnTo>
                    <a:lnTo>
                      <a:pt x="1004" y="1043"/>
                    </a:lnTo>
                    <a:lnTo>
                      <a:pt x="998" y="1035"/>
                    </a:lnTo>
                    <a:lnTo>
                      <a:pt x="989" y="1027"/>
                    </a:lnTo>
                    <a:lnTo>
                      <a:pt x="978" y="1017"/>
                    </a:lnTo>
                    <a:lnTo>
                      <a:pt x="966" y="1007"/>
                    </a:lnTo>
                    <a:lnTo>
                      <a:pt x="951" y="997"/>
                    </a:lnTo>
                    <a:lnTo>
                      <a:pt x="935" y="986"/>
                    </a:lnTo>
                    <a:lnTo>
                      <a:pt x="916" y="975"/>
                    </a:lnTo>
                    <a:lnTo>
                      <a:pt x="896" y="965"/>
                    </a:lnTo>
                    <a:lnTo>
                      <a:pt x="873" y="954"/>
                    </a:lnTo>
                    <a:lnTo>
                      <a:pt x="847" y="944"/>
                    </a:lnTo>
                    <a:lnTo>
                      <a:pt x="819" y="933"/>
                    </a:lnTo>
                    <a:lnTo>
                      <a:pt x="788" y="923"/>
                    </a:lnTo>
                    <a:lnTo>
                      <a:pt x="754" y="914"/>
                    </a:lnTo>
                    <a:lnTo>
                      <a:pt x="717" y="905"/>
                    </a:lnTo>
                    <a:lnTo>
                      <a:pt x="677" y="897"/>
                    </a:lnTo>
                    <a:lnTo>
                      <a:pt x="634" y="891"/>
                    </a:lnTo>
                    <a:lnTo>
                      <a:pt x="587" y="885"/>
                    </a:lnTo>
                    <a:lnTo>
                      <a:pt x="538" y="879"/>
                    </a:lnTo>
                    <a:lnTo>
                      <a:pt x="484" y="876"/>
                    </a:lnTo>
                    <a:lnTo>
                      <a:pt x="428" y="874"/>
                    </a:lnTo>
                    <a:lnTo>
                      <a:pt x="366" y="873"/>
                    </a:lnTo>
                    <a:lnTo>
                      <a:pt x="301" y="874"/>
                    </a:lnTo>
                    <a:lnTo>
                      <a:pt x="233" y="876"/>
                    </a:lnTo>
                    <a:lnTo>
                      <a:pt x="159" y="881"/>
                    </a:lnTo>
                    <a:lnTo>
                      <a:pt x="82" y="887"/>
                    </a:lnTo>
                    <a:lnTo>
                      <a:pt x="0" y="896"/>
                    </a:lnTo>
                    <a:lnTo>
                      <a:pt x="1" y="893"/>
                    </a:lnTo>
                    <a:lnTo>
                      <a:pt x="2" y="885"/>
                    </a:lnTo>
                    <a:lnTo>
                      <a:pt x="5" y="873"/>
                    </a:lnTo>
                    <a:lnTo>
                      <a:pt x="8" y="856"/>
                    </a:lnTo>
                    <a:lnTo>
                      <a:pt x="12" y="835"/>
                    </a:lnTo>
                    <a:lnTo>
                      <a:pt x="17" y="811"/>
                    </a:lnTo>
                    <a:lnTo>
                      <a:pt x="24" y="783"/>
                    </a:lnTo>
                    <a:lnTo>
                      <a:pt x="32" y="752"/>
                    </a:lnTo>
                    <a:lnTo>
                      <a:pt x="40" y="719"/>
                    </a:lnTo>
                    <a:lnTo>
                      <a:pt x="49" y="683"/>
                    </a:lnTo>
                    <a:lnTo>
                      <a:pt x="59" y="644"/>
                    </a:lnTo>
                    <a:lnTo>
                      <a:pt x="71" y="605"/>
                    </a:lnTo>
                    <a:lnTo>
                      <a:pt x="83" y="565"/>
                    </a:lnTo>
                    <a:lnTo>
                      <a:pt x="97" y="523"/>
                    </a:lnTo>
                    <a:lnTo>
                      <a:pt x="110" y="480"/>
                    </a:lnTo>
                    <a:lnTo>
                      <a:pt x="126" y="437"/>
                    </a:lnTo>
                    <a:lnTo>
                      <a:pt x="160" y="354"/>
                    </a:lnTo>
                    <a:lnTo>
                      <a:pt x="179" y="312"/>
                    </a:lnTo>
                    <a:lnTo>
                      <a:pt x="198" y="271"/>
                    </a:lnTo>
                    <a:lnTo>
                      <a:pt x="218" y="233"/>
                    </a:lnTo>
                    <a:lnTo>
                      <a:pt x="240" y="196"/>
                    </a:lnTo>
                    <a:lnTo>
                      <a:pt x="263" y="161"/>
                    </a:lnTo>
                    <a:lnTo>
                      <a:pt x="287" y="129"/>
                    </a:lnTo>
                    <a:lnTo>
                      <a:pt x="310" y="100"/>
                    </a:lnTo>
                    <a:lnTo>
                      <a:pt x="336" y="73"/>
                    </a:lnTo>
                    <a:lnTo>
                      <a:pt x="363" y="50"/>
                    </a:lnTo>
                    <a:lnTo>
                      <a:pt x="391" y="31"/>
                    </a:lnTo>
                    <a:lnTo>
                      <a:pt x="420" y="16"/>
                    </a:lnTo>
                    <a:lnTo>
                      <a:pt x="450" y="5"/>
                    </a:lnTo>
                    <a:lnTo>
                      <a:pt x="481" y="0"/>
                    </a:lnTo>
                    <a:close/>
                  </a:path>
                </a:pathLst>
              </a:custGeom>
              <a:solidFill>
                <a:schemeClr val="accent1">
                  <a:alpha val="7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34" name="Freeform 10">
                <a:extLst>
                  <a:ext uri="{FF2B5EF4-FFF2-40B4-BE49-F238E27FC236}">
                    <a16:creationId xmlns:a16="http://schemas.microsoft.com/office/drawing/2014/main" id="{264B74F7-A026-2056-8E8E-1C519815E3BA}"/>
                  </a:ext>
                </a:extLst>
              </p:cNvPr>
              <p:cNvSpPr>
                <a:spLocks/>
              </p:cNvSpPr>
              <p:nvPr/>
            </p:nvSpPr>
            <p:spPr bwMode="auto">
              <a:xfrm>
                <a:off x="6819900" y="1428751"/>
                <a:ext cx="1479550" cy="2219325"/>
              </a:xfrm>
              <a:custGeom>
                <a:avLst/>
                <a:gdLst/>
                <a:ahLst/>
                <a:cxnLst>
                  <a:cxn ang="0">
                    <a:pos x="120" y="2"/>
                  </a:cxn>
                  <a:cxn ang="0">
                    <a:pos x="188" y="15"/>
                  </a:cxn>
                  <a:cxn ang="0">
                    <a:pos x="260" y="41"/>
                  </a:cxn>
                  <a:cxn ang="0">
                    <a:pos x="336" y="80"/>
                  </a:cxn>
                  <a:cxn ang="0">
                    <a:pos x="417" y="135"/>
                  </a:cxn>
                  <a:cxn ang="0">
                    <a:pos x="501" y="209"/>
                  </a:cxn>
                  <a:cxn ang="0">
                    <a:pos x="589" y="301"/>
                  </a:cxn>
                  <a:cxn ang="0">
                    <a:pos x="680" y="414"/>
                  </a:cxn>
                  <a:cxn ang="0">
                    <a:pos x="762" y="533"/>
                  </a:cxn>
                  <a:cxn ang="0">
                    <a:pos x="821" y="642"/>
                  </a:cxn>
                  <a:cxn ang="0">
                    <a:pos x="865" y="750"/>
                  </a:cxn>
                  <a:cxn ang="0">
                    <a:pos x="896" y="856"/>
                  </a:cxn>
                  <a:cxn ang="0">
                    <a:pos x="917" y="958"/>
                  </a:cxn>
                  <a:cxn ang="0">
                    <a:pos x="928" y="1055"/>
                  </a:cxn>
                  <a:cxn ang="0">
                    <a:pos x="932" y="1142"/>
                  </a:cxn>
                  <a:cxn ang="0">
                    <a:pos x="931" y="1221"/>
                  </a:cxn>
                  <a:cxn ang="0">
                    <a:pos x="926" y="1287"/>
                  </a:cxn>
                  <a:cxn ang="0">
                    <a:pos x="920" y="1339"/>
                  </a:cxn>
                  <a:cxn ang="0">
                    <a:pos x="914" y="1376"/>
                  </a:cxn>
                  <a:cxn ang="0">
                    <a:pos x="911" y="1395"/>
                  </a:cxn>
                  <a:cxn ang="0">
                    <a:pos x="865" y="1346"/>
                  </a:cxn>
                  <a:cxn ang="0">
                    <a:pos x="770" y="1253"/>
                  </a:cxn>
                  <a:cxn ang="0">
                    <a:pos x="671" y="1173"/>
                  </a:cxn>
                  <a:cxn ang="0">
                    <a:pos x="571" y="1105"/>
                  </a:cxn>
                  <a:cxn ang="0">
                    <a:pos x="473" y="1050"/>
                  </a:cxn>
                  <a:cxn ang="0">
                    <a:pos x="380" y="1004"/>
                  </a:cxn>
                  <a:cxn ang="0">
                    <a:pos x="293" y="968"/>
                  </a:cxn>
                  <a:cxn ang="0">
                    <a:pos x="216" y="941"/>
                  </a:cxn>
                  <a:cxn ang="0">
                    <a:pos x="152" y="921"/>
                  </a:cxn>
                  <a:cxn ang="0">
                    <a:pos x="102" y="909"/>
                  </a:cxn>
                  <a:cxn ang="0">
                    <a:pos x="71" y="901"/>
                  </a:cxn>
                  <a:cxn ang="0">
                    <a:pos x="60" y="899"/>
                  </a:cxn>
                  <a:cxn ang="0">
                    <a:pos x="91" y="826"/>
                  </a:cxn>
                  <a:cxn ang="0">
                    <a:pos x="114" y="770"/>
                  </a:cxn>
                  <a:cxn ang="0">
                    <a:pos x="137" y="706"/>
                  </a:cxn>
                  <a:cxn ang="0">
                    <a:pos x="158" y="631"/>
                  </a:cxn>
                  <a:cxn ang="0">
                    <a:pos x="178" y="544"/>
                  </a:cxn>
                  <a:cxn ang="0">
                    <a:pos x="194" y="442"/>
                  </a:cxn>
                  <a:cxn ang="0">
                    <a:pos x="205" y="321"/>
                  </a:cxn>
                  <a:cxn ang="0">
                    <a:pos x="206" y="243"/>
                  </a:cxn>
                  <a:cxn ang="0">
                    <a:pos x="196" y="180"/>
                  </a:cxn>
                  <a:cxn ang="0">
                    <a:pos x="180" y="129"/>
                  </a:cxn>
                  <a:cxn ang="0">
                    <a:pos x="158" y="89"/>
                  </a:cxn>
                  <a:cxn ang="0">
                    <a:pos x="132" y="59"/>
                  </a:cxn>
                  <a:cxn ang="0">
                    <a:pos x="104" y="38"/>
                  </a:cxn>
                  <a:cxn ang="0">
                    <a:pos x="76" y="23"/>
                  </a:cxn>
                  <a:cxn ang="0">
                    <a:pos x="49" y="15"/>
                  </a:cxn>
                  <a:cxn ang="0">
                    <a:pos x="27" y="11"/>
                  </a:cxn>
                  <a:cxn ang="0">
                    <a:pos x="10" y="9"/>
                  </a:cxn>
                  <a:cxn ang="0">
                    <a:pos x="28" y="4"/>
                  </a:cxn>
                  <a:cxn ang="0">
                    <a:pos x="88" y="0"/>
                  </a:cxn>
                </a:cxnLst>
                <a:rect l="0" t="0" r="r" b="b"/>
                <a:pathLst>
                  <a:path w="932" h="1398">
                    <a:moveTo>
                      <a:pt x="88" y="0"/>
                    </a:moveTo>
                    <a:lnTo>
                      <a:pt x="120" y="2"/>
                    </a:lnTo>
                    <a:lnTo>
                      <a:pt x="153" y="7"/>
                    </a:lnTo>
                    <a:lnTo>
                      <a:pt x="188" y="15"/>
                    </a:lnTo>
                    <a:lnTo>
                      <a:pt x="223" y="26"/>
                    </a:lnTo>
                    <a:lnTo>
                      <a:pt x="260" y="41"/>
                    </a:lnTo>
                    <a:lnTo>
                      <a:pt x="297" y="59"/>
                    </a:lnTo>
                    <a:lnTo>
                      <a:pt x="336" y="80"/>
                    </a:lnTo>
                    <a:lnTo>
                      <a:pt x="376" y="106"/>
                    </a:lnTo>
                    <a:lnTo>
                      <a:pt x="417" y="135"/>
                    </a:lnTo>
                    <a:lnTo>
                      <a:pt x="459" y="170"/>
                    </a:lnTo>
                    <a:lnTo>
                      <a:pt x="501" y="209"/>
                    </a:lnTo>
                    <a:lnTo>
                      <a:pt x="545" y="253"/>
                    </a:lnTo>
                    <a:lnTo>
                      <a:pt x="589" y="301"/>
                    </a:lnTo>
                    <a:lnTo>
                      <a:pt x="635" y="355"/>
                    </a:lnTo>
                    <a:lnTo>
                      <a:pt x="680" y="414"/>
                    </a:lnTo>
                    <a:lnTo>
                      <a:pt x="727" y="479"/>
                    </a:lnTo>
                    <a:lnTo>
                      <a:pt x="762" y="533"/>
                    </a:lnTo>
                    <a:lnTo>
                      <a:pt x="794" y="588"/>
                    </a:lnTo>
                    <a:lnTo>
                      <a:pt x="821" y="642"/>
                    </a:lnTo>
                    <a:lnTo>
                      <a:pt x="844" y="696"/>
                    </a:lnTo>
                    <a:lnTo>
                      <a:pt x="865" y="750"/>
                    </a:lnTo>
                    <a:lnTo>
                      <a:pt x="882" y="804"/>
                    </a:lnTo>
                    <a:lnTo>
                      <a:pt x="896" y="856"/>
                    </a:lnTo>
                    <a:lnTo>
                      <a:pt x="907" y="909"/>
                    </a:lnTo>
                    <a:lnTo>
                      <a:pt x="917" y="958"/>
                    </a:lnTo>
                    <a:lnTo>
                      <a:pt x="923" y="1008"/>
                    </a:lnTo>
                    <a:lnTo>
                      <a:pt x="928" y="1055"/>
                    </a:lnTo>
                    <a:lnTo>
                      <a:pt x="930" y="1099"/>
                    </a:lnTo>
                    <a:lnTo>
                      <a:pt x="932" y="1142"/>
                    </a:lnTo>
                    <a:lnTo>
                      <a:pt x="932" y="1183"/>
                    </a:lnTo>
                    <a:lnTo>
                      <a:pt x="931" y="1221"/>
                    </a:lnTo>
                    <a:lnTo>
                      <a:pt x="929" y="1255"/>
                    </a:lnTo>
                    <a:lnTo>
                      <a:pt x="926" y="1287"/>
                    </a:lnTo>
                    <a:lnTo>
                      <a:pt x="924" y="1315"/>
                    </a:lnTo>
                    <a:lnTo>
                      <a:pt x="920" y="1339"/>
                    </a:lnTo>
                    <a:lnTo>
                      <a:pt x="917" y="1359"/>
                    </a:lnTo>
                    <a:lnTo>
                      <a:pt x="914" y="1376"/>
                    </a:lnTo>
                    <a:lnTo>
                      <a:pt x="912" y="1387"/>
                    </a:lnTo>
                    <a:lnTo>
                      <a:pt x="911" y="1395"/>
                    </a:lnTo>
                    <a:lnTo>
                      <a:pt x="910" y="1398"/>
                    </a:lnTo>
                    <a:lnTo>
                      <a:pt x="865" y="1346"/>
                    </a:lnTo>
                    <a:lnTo>
                      <a:pt x="818" y="1298"/>
                    </a:lnTo>
                    <a:lnTo>
                      <a:pt x="770" y="1253"/>
                    </a:lnTo>
                    <a:lnTo>
                      <a:pt x="721" y="1211"/>
                    </a:lnTo>
                    <a:lnTo>
                      <a:pt x="671" y="1173"/>
                    </a:lnTo>
                    <a:lnTo>
                      <a:pt x="621" y="1138"/>
                    </a:lnTo>
                    <a:lnTo>
                      <a:pt x="571" y="1105"/>
                    </a:lnTo>
                    <a:lnTo>
                      <a:pt x="522" y="1076"/>
                    </a:lnTo>
                    <a:lnTo>
                      <a:pt x="473" y="1050"/>
                    </a:lnTo>
                    <a:lnTo>
                      <a:pt x="426" y="1026"/>
                    </a:lnTo>
                    <a:lnTo>
                      <a:pt x="380" y="1004"/>
                    </a:lnTo>
                    <a:lnTo>
                      <a:pt x="336" y="985"/>
                    </a:lnTo>
                    <a:lnTo>
                      <a:pt x="293" y="968"/>
                    </a:lnTo>
                    <a:lnTo>
                      <a:pt x="254" y="953"/>
                    </a:lnTo>
                    <a:lnTo>
                      <a:pt x="216" y="941"/>
                    </a:lnTo>
                    <a:lnTo>
                      <a:pt x="183" y="930"/>
                    </a:lnTo>
                    <a:lnTo>
                      <a:pt x="152" y="921"/>
                    </a:lnTo>
                    <a:lnTo>
                      <a:pt x="125" y="914"/>
                    </a:lnTo>
                    <a:lnTo>
                      <a:pt x="102" y="909"/>
                    </a:lnTo>
                    <a:lnTo>
                      <a:pt x="84" y="904"/>
                    </a:lnTo>
                    <a:lnTo>
                      <a:pt x="71" y="901"/>
                    </a:lnTo>
                    <a:lnTo>
                      <a:pt x="62" y="900"/>
                    </a:lnTo>
                    <a:lnTo>
                      <a:pt x="60" y="899"/>
                    </a:lnTo>
                    <a:lnTo>
                      <a:pt x="80" y="851"/>
                    </a:lnTo>
                    <a:lnTo>
                      <a:pt x="91" y="826"/>
                    </a:lnTo>
                    <a:lnTo>
                      <a:pt x="102" y="799"/>
                    </a:lnTo>
                    <a:lnTo>
                      <a:pt x="114" y="770"/>
                    </a:lnTo>
                    <a:lnTo>
                      <a:pt x="125" y="739"/>
                    </a:lnTo>
                    <a:lnTo>
                      <a:pt x="137" y="706"/>
                    </a:lnTo>
                    <a:lnTo>
                      <a:pt x="148" y="671"/>
                    </a:lnTo>
                    <a:lnTo>
                      <a:pt x="158" y="631"/>
                    </a:lnTo>
                    <a:lnTo>
                      <a:pt x="168" y="590"/>
                    </a:lnTo>
                    <a:lnTo>
                      <a:pt x="178" y="544"/>
                    </a:lnTo>
                    <a:lnTo>
                      <a:pt x="186" y="496"/>
                    </a:lnTo>
                    <a:lnTo>
                      <a:pt x="194" y="442"/>
                    </a:lnTo>
                    <a:lnTo>
                      <a:pt x="200" y="383"/>
                    </a:lnTo>
                    <a:lnTo>
                      <a:pt x="205" y="321"/>
                    </a:lnTo>
                    <a:lnTo>
                      <a:pt x="207" y="281"/>
                    </a:lnTo>
                    <a:lnTo>
                      <a:pt x="206" y="243"/>
                    </a:lnTo>
                    <a:lnTo>
                      <a:pt x="202" y="210"/>
                    </a:lnTo>
                    <a:lnTo>
                      <a:pt x="196" y="180"/>
                    </a:lnTo>
                    <a:lnTo>
                      <a:pt x="190" y="153"/>
                    </a:lnTo>
                    <a:lnTo>
                      <a:pt x="180" y="129"/>
                    </a:lnTo>
                    <a:lnTo>
                      <a:pt x="170" y="108"/>
                    </a:lnTo>
                    <a:lnTo>
                      <a:pt x="158" y="89"/>
                    </a:lnTo>
                    <a:lnTo>
                      <a:pt x="145" y="73"/>
                    </a:lnTo>
                    <a:lnTo>
                      <a:pt x="132" y="59"/>
                    </a:lnTo>
                    <a:lnTo>
                      <a:pt x="118" y="48"/>
                    </a:lnTo>
                    <a:lnTo>
                      <a:pt x="104" y="38"/>
                    </a:lnTo>
                    <a:lnTo>
                      <a:pt x="90" y="30"/>
                    </a:lnTo>
                    <a:lnTo>
                      <a:pt x="76" y="23"/>
                    </a:lnTo>
                    <a:lnTo>
                      <a:pt x="62" y="19"/>
                    </a:lnTo>
                    <a:lnTo>
                      <a:pt x="49" y="15"/>
                    </a:lnTo>
                    <a:lnTo>
                      <a:pt x="38" y="12"/>
                    </a:lnTo>
                    <a:lnTo>
                      <a:pt x="27" y="11"/>
                    </a:lnTo>
                    <a:lnTo>
                      <a:pt x="18" y="10"/>
                    </a:lnTo>
                    <a:lnTo>
                      <a:pt x="10" y="9"/>
                    </a:lnTo>
                    <a:lnTo>
                      <a:pt x="0" y="9"/>
                    </a:lnTo>
                    <a:lnTo>
                      <a:pt x="28" y="4"/>
                    </a:lnTo>
                    <a:lnTo>
                      <a:pt x="57" y="1"/>
                    </a:lnTo>
                    <a:lnTo>
                      <a:pt x="88" y="0"/>
                    </a:lnTo>
                    <a:close/>
                  </a:path>
                </a:pathLst>
              </a:cu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path path="circle">
                  <a:fillToRect l="100000" b="100000"/>
                </a:path>
                <a:tileRect t="-100000" r="-100000"/>
              </a:gra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35" name="Freeform 11">
                <a:extLst>
                  <a:ext uri="{FF2B5EF4-FFF2-40B4-BE49-F238E27FC236}">
                    <a16:creationId xmlns:a16="http://schemas.microsoft.com/office/drawing/2014/main" id="{04A243AC-042F-7CA0-6E20-CC15CAB9EFB1}"/>
                  </a:ext>
                </a:extLst>
              </p:cNvPr>
              <p:cNvSpPr>
                <a:spLocks/>
              </p:cNvSpPr>
              <p:nvPr/>
            </p:nvSpPr>
            <p:spPr bwMode="auto">
              <a:xfrm>
                <a:off x="5700713" y="3863976"/>
                <a:ext cx="2516188" cy="1804988"/>
              </a:xfrm>
              <a:custGeom>
                <a:avLst/>
                <a:gdLst/>
                <a:ahLst/>
                <a:cxnLst>
                  <a:cxn ang="0">
                    <a:pos x="1566" y="1"/>
                  </a:cxn>
                  <a:cxn ang="0">
                    <a:pos x="1570" y="10"/>
                  </a:cxn>
                  <a:cxn ang="0">
                    <a:pos x="1578" y="41"/>
                  </a:cxn>
                  <a:cxn ang="0">
                    <a:pos x="1583" y="73"/>
                  </a:cxn>
                  <a:cxn ang="0">
                    <a:pos x="1585" y="115"/>
                  </a:cxn>
                  <a:cxn ang="0">
                    <a:pos x="1581" y="166"/>
                  </a:cxn>
                  <a:cxn ang="0">
                    <a:pos x="1569" y="228"/>
                  </a:cxn>
                  <a:cxn ang="0">
                    <a:pos x="1547" y="300"/>
                  </a:cxn>
                  <a:cxn ang="0">
                    <a:pos x="1515" y="381"/>
                  </a:cxn>
                  <a:cxn ang="0">
                    <a:pos x="1468" y="474"/>
                  </a:cxn>
                  <a:cxn ang="0">
                    <a:pos x="1424" y="544"/>
                  </a:cxn>
                  <a:cxn ang="0">
                    <a:pos x="1372" y="617"/>
                  </a:cxn>
                  <a:cxn ang="0">
                    <a:pos x="1311" y="691"/>
                  </a:cxn>
                  <a:cxn ang="0">
                    <a:pos x="1241" y="763"/>
                  </a:cxn>
                  <a:cxn ang="0">
                    <a:pos x="1160" y="833"/>
                  </a:cxn>
                  <a:cxn ang="0">
                    <a:pos x="1071" y="899"/>
                  </a:cxn>
                  <a:cxn ang="0">
                    <a:pos x="971" y="959"/>
                  </a:cxn>
                  <a:cxn ang="0">
                    <a:pos x="863" y="1014"/>
                  </a:cxn>
                  <a:cxn ang="0">
                    <a:pos x="744" y="1059"/>
                  </a:cxn>
                  <a:cxn ang="0">
                    <a:pos x="616" y="1096"/>
                  </a:cxn>
                  <a:cxn ang="0">
                    <a:pos x="477" y="1122"/>
                  </a:cxn>
                  <a:cxn ang="0">
                    <a:pos x="328" y="1135"/>
                  </a:cxn>
                  <a:cxn ang="0">
                    <a:pos x="169" y="1135"/>
                  </a:cxn>
                  <a:cxn ang="0">
                    <a:pos x="0" y="1119"/>
                  </a:cxn>
                  <a:cxn ang="0">
                    <a:pos x="6" y="1117"/>
                  </a:cxn>
                  <a:cxn ang="0">
                    <a:pos x="22" y="1113"/>
                  </a:cxn>
                  <a:cxn ang="0">
                    <a:pos x="47" y="1104"/>
                  </a:cxn>
                  <a:cxn ang="0">
                    <a:pos x="80" y="1089"/>
                  </a:cxn>
                  <a:cxn ang="0">
                    <a:pos x="119" y="1069"/>
                  </a:cxn>
                  <a:cxn ang="0">
                    <a:pos x="164" y="1041"/>
                  </a:cxn>
                  <a:cxn ang="0">
                    <a:pos x="212" y="1004"/>
                  </a:cxn>
                  <a:cxn ang="0">
                    <a:pos x="262" y="958"/>
                  </a:cxn>
                  <a:cxn ang="0">
                    <a:pos x="313" y="903"/>
                  </a:cxn>
                  <a:cxn ang="0">
                    <a:pos x="364" y="836"/>
                  </a:cxn>
                  <a:cxn ang="0">
                    <a:pos x="413" y="757"/>
                  </a:cxn>
                  <a:cxn ang="0">
                    <a:pos x="460" y="665"/>
                  </a:cxn>
                  <a:cxn ang="0">
                    <a:pos x="501" y="559"/>
                  </a:cxn>
                  <a:cxn ang="0">
                    <a:pos x="536" y="438"/>
                  </a:cxn>
                  <a:cxn ang="0">
                    <a:pos x="566" y="301"/>
                  </a:cxn>
                  <a:cxn ang="0">
                    <a:pos x="578" y="226"/>
                  </a:cxn>
                  <a:cxn ang="0">
                    <a:pos x="592" y="230"/>
                  </a:cxn>
                  <a:cxn ang="0">
                    <a:pos x="634" y="241"/>
                  </a:cxn>
                  <a:cxn ang="0">
                    <a:pos x="675" y="251"/>
                  </a:cxn>
                  <a:cxn ang="0">
                    <a:pos x="724" y="262"/>
                  </a:cxn>
                  <a:cxn ang="0">
                    <a:pos x="782" y="273"/>
                  </a:cxn>
                  <a:cxn ang="0">
                    <a:pos x="844" y="285"/>
                  </a:cxn>
                  <a:cxn ang="0">
                    <a:pos x="912" y="295"/>
                  </a:cxn>
                  <a:cxn ang="0">
                    <a:pos x="1018" y="307"/>
                  </a:cxn>
                  <a:cxn ang="0">
                    <a:pos x="1090" y="312"/>
                  </a:cxn>
                  <a:cxn ang="0">
                    <a:pos x="1162" y="313"/>
                  </a:cxn>
                  <a:cxn ang="0">
                    <a:pos x="1232" y="308"/>
                  </a:cxn>
                  <a:cxn ang="0">
                    <a:pos x="1300" y="300"/>
                  </a:cxn>
                  <a:cxn ang="0">
                    <a:pos x="1362" y="286"/>
                  </a:cxn>
                  <a:cxn ang="0">
                    <a:pos x="1419" y="265"/>
                  </a:cxn>
                  <a:cxn ang="0">
                    <a:pos x="1469" y="237"/>
                  </a:cxn>
                  <a:cxn ang="0">
                    <a:pos x="1510" y="201"/>
                  </a:cxn>
                  <a:cxn ang="0">
                    <a:pos x="1541" y="155"/>
                  </a:cxn>
                  <a:cxn ang="0">
                    <a:pos x="1560" y="101"/>
                  </a:cxn>
                  <a:cxn ang="0">
                    <a:pos x="1567" y="36"/>
                  </a:cxn>
                </a:cxnLst>
                <a:rect l="0" t="0" r="r" b="b"/>
                <a:pathLst>
                  <a:path w="1585" h="1137">
                    <a:moveTo>
                      <a:pt x="1565" y="0"/>
                    </a:moveTo>
                    <a:lnTo>
                      <a:pt x="1566" y="1"/>
                    </a:lnTo>
                    <a:lnTo>
                      <a:pt x="1568" y="4"/>
                    </a:lnTo>
                    <a:lnTo>
                      <a:pt x="1570" y="10"/>
                    </a:lnTo>
                    <a:lnTo>
                      <a:pt x="1576" y="28"/>
                    </a:lnTo>
                    <a:lnTo>
                      <a:pt x="1578" y="41"/>
                    </a:lnTo>
                    <a:lnTo>
                      <a:pt x="1582" y="56"/>
                    </a:lnTo>
                    <a:lnTo>
                      <a:pt x="1583" y="73"/>
                    </a:lnTo>
                    <a:lnTo>
                      <a:pt x="1584" y="93"/>
                    </a:lnTo>
                    <a:lnTo>
                      <a:pt x="1585" y="115"/>
                    </a:lnTo>
                    <a:lnTo>
                      <a:pt x="1583" y="140"/>
                    </a:lnTo>
                    <a:lnTo>
                      <a:pt x="1581" y="166"/>
                    </a:lnTo>
                    <a:lnTo>
                      <a:pt x="1576" y="196"/>
                    </a:lnTo>
                    <a:lnTo>
                      <a:pt x="1569" y="228"/>
                    </a:lnTo>
                    <a:lnTo>
                      <a:pt x="1559" y="263"/>
                    </a:lnTo>
                    <a:lnTo>
                      <a:pt x="1547" y="300"/>
                    </a:lnTo>
                    <a:lnTo>
                      <a:pt x="1533" y="339"/>
                    </a:lnTo>
                    <a:lnTo>
                      <a:pt x="1515" y="381"/>
                    </a:lnTo>
                    <a:lnTo>
                      <a:pt x="1494" y="426"/>
                    </a:lnTo>
                    <a:lnTo>
                      <a:pt x="1468" y="474"/>
                    </a:lnTo>
                    <a:lnTo>
                      <a:pt x="1447" y="509"/>
                    </a:lnTo>
                    <a:lnTo>
                      <a:pt x="1424" y="544"/>
                    </a:lnTo>
                    <a:lnTo>
                      <a:pt x="1400" y="580"/>
                    </a:lnTo>
                    <a:lnTo>
                      <a:pt x="1372" y="617"/>
                    </a:lnTo>
                    <a:lnTo>
                      <a:pt x="1343" y="654"/>
                    </a:lnTo>
                    <a:lnTo>
                      <a:pt x="1311" y="691"/>
                    </a:lnTo>
                    <a:lnTo>
                      <a:pt x="1276" y="727"/>
                    </a:lnTo>
                    <a:lnTo>
                      <a:pt x="1241" y="763"/>
                    </a:lnTo>
                    <a:lnTo>
                      <a:pt x="1201" y="798"/>
                    </a:lnTo>
                    <a:lnTo>
                      <a:pt x="1160" y="833"/>
                    </a:lnTo>
                    <a:lnTo>
                      <a:pt x="1117" y="866"/>
                    </a:lnTo>
                    <a:lnTo>
                      <a:pt x="1071" y="899"/>
                    </a:lnTo>
                    <a:lnTo>
                      <a:pt x="1023" y="930"/>
                    </a:lnTo>
                    <a:lnTo>
                      <a:pt x="971" y="959"/>
                    </a:lnTo>
                    <a:lnTo>
                      <a:pt x="918" y="987"/>
                    </a:lnTo>
                    <a:lnTo>
                      <a:pt x="863" y="1014"/>
                    </a:lnTo>
                    <a:lnTo>
                      <a:pt x="805" y="1038"/>
                    </a:lnTo>
                    <a:lnTo>
                      <a:pt x="744" y="1059"/>
                    </a:lnTo>
                    <a:lnTo>
                      <a:pt x="681" y="1079"/>
                    </a:lnTo>
                    <a:lnTo>
                      <a:pt x="616" y="1096"/>
                    </a:lnTo>
                    <a:lnTo>
                      <a:pt x="548" y="1111"/>
                    </a:lnTo>
                    <a:lnTo>
                      <a:pt x="477" y="1122"/>
                    </a:lnTo>
                    <a:lnTo>
                      <a:pt x="404" y="1130"/>
                    </a:lnTo>
                    <a:lnTo>
                      <a:pt x="328" y="1135"/>
                    </a:lnTo>
                    <a:lnTo>
                      <a:pt x="250" y="1137"/>
                    </a:lnTo>
                    <a:lnTo>
                      <a:pt x="169" y="1135"/>
                    </a:lnTo>
                    <a:lnTo>
                      <a:pt x="86" y="1129"/>
                    </a:lnTo>
                    <a:lnTo>
                      <a:pt x="0" y="1119"/>
                    </a:lnTo>
                    <a:lnTo>
                      <a:pt x="2" y="1119"/>
                    </a:lnTo>
                    <a:lnTo>
                      <a:pt x="6" y="1117"/>
                    </a:lnTo>
                    <a:lnTo>
                      <a:pt x="13" y="1116"/>
                    </a:lnTo>
                    <a:lnTo>
                      <a:pt x="22" y="1113"/>
                    </a:lnTo>
                    <a:lnTo>
                      <a:pt x="33" y="1109"/>
                    </a:lnTo>
                    <a:lnTo>
                      <a:pt x="47" y="1104"/>
                    </a:lnTo>
                    <a:lnTo>
                      <a:pt x="62" y="1097"/>
                    </a:lnTo>
                    <a:lnTo>
                      <a:pt x="80" y="1089"/>
                    </a:lnTo>
                    <a:lnTo>
                      <a:pt x="99" y="1080"/>
                    </a:lnTo>
                    <a:lnTo>
                      <a:pt x="119" y="1069"/>
                    </a:lnTo>
                    <a:lnTo>
                      <a:pt x="141" y="1056"/>
                    </a:lnTo>
                    <a:lnTo>
                      <a:pt x="164" y="1041"/>
                    </a:lnTo>
                    <a:lnTo>
                      <a:pt x="187" y="1023"/>
                    </a:lnTo>
                    <a:lnTo>
                      <a:pt x="212" y="1004"/>
                    </a:lnTo>
                    <a:lnTo>
                      <a:pt x="237" y="982"/>
                    </a:lnTo>
                    <a:lnTo>
                      <a:pt x="262" y="958"/>
                    </a:lnTo>
                    <a:lnTo>
                      <a:pt x="288" y="932"/>
                    </a:lnTo>
                    <a:lnTo>
                      <a:pt x="313" y="903"/>
                    </a:lnTo>
                    <a:lnTo>
                      <a:pt x="339" y="871"/>
                    </a:lnTo>
                    <a:lnTo>
                      <a:pt x="364" y="836"/>
                    </a:lnTo>
                    <a:lnTo>
                      <a:pt x="389" y="798"/>
                    </a:lnTo>
                    <a:lnTo>
                      <a:pt x="413" y="757"/>
                    </a:lnTo>
                    <a:lnTo>
                      <a:pt x="436" y="713"/>
                    </a:lnTo>
                    <a:lnTo>
                      <a:pt x="460" y="665"/>
                    </a:lnTo>
                    <a:lnTo>
                      <a:pt x="481" y="614"/>
                    </a:lnTo>
                    <a:lnTo>
                      <a:pt x="501" y="559"/>
                    </a:lnTo>
                    <a:lnTo>
                      <a:pt x="519" y="500"/>
                    </a:lnTo>
                    <a:lnTo>
                      <a:pt x="536" y="438"/>
                    </a:lnTo>
                    <a:lnTo>
                      <a:pt x="552" y="371"/>
                    </a:lnTo>
                    <a:lnTo>
                      <a:pt x="566" y="301"/>
                    </a:lnTo>
                    <a:lnTo>
                      <a:pt x="577" y="225"/>
                    </a:lnTo>
                    <a:lnTo>
                      <a:pt x="578" y="226"/>
                    </a:lnTo>
                    <a:lnTo>
                      <a:pt x="583" y="227"/>
                    </a:lnTo>
                    <a:lnTo>
                      <a:pt x="592" y="230"/>
                    </a:lnTo>
                    <a:lnTo>
                      <a:pt x="603" y="233"/>
                    </a:lnTo>
                    <a:lnTo>
                      <a:pt x="634" y="241"/>
                    </a:lnTo>
                    <a:lnTo>
                      <a:pt x="654" y="246"/>
                    </a:lnTo>
                    <a:lnTo>
                      <a:pt x="675" y="251"/>
                    </a:lnTo>
                    <a:lnTo>
                      <a:pt x="699" y="256"/>
                    </a:lnTo>
                    <a:lnTo>
                      <a:pt x="724" y="262"/>
                    </a:lnTo>
                    <a:lnTo>
                      <a:pt x="752" y="267"/>
                    </a:lnTo>
                    <a:lnTo>
                      <a:pt x="782" y="273"/>
                    </a:lnTo>
                    <a:lnTo>
                      <a:pt x="812" y="279"/>
                    </a:lnTo>
                    <a:lnTo>
                      <a:pt x="844" y="285"/>
                    </a:lnTo>
                    <a:lnTo>
                      <a:pt x="877" y="290"/>
                    </a:lnTo>
                    <a:lnTo>
                      <a:pt x="912" y="295"/>
                    </a:lnTo>
                    <a:lnTo>
                      <a:pt x="946" y="300"/>
                    </a:lnTo>
                    <a:lnTo>
                      <a:pt x="1018" y="307"/>
                    </a:lnTo>
                    <a:lnTo>
                      <a:pt x="1053" y="309"/>
                    </a:lnTo>
                    <a:lnTo>
                      <a:pt x="1090" y="312"/>
                    </a:lnTo>
                    <a:lnTo>
                      <a:pt x="1126" y="313"/>
                    </a:lnTo>
                    <a:lnTo>
                      <a:pt x="1162" y="313"/>
                    </a:lnTo>
                    <a:lnTo>
                      <a:pt x="1197" y="311"/>
                    </a:lnTo>
                    <a:lnTo>
                      <a:pt x="1232" y="308"/>
                    </a:lnTo>
                    <a:lnTo>
                      <a:pt x="1266" y="305"/>
                    </a:lnTo>
                    <a:lnTo>
                      <a:pt x="1300" y="300"/>
                    </a:lnTo>
                    <a:lnTo>
                      <a:pt x="1331" y="294"/>
                    </a:lnTo>
                    <a:lnTo>
                      <a:pt x="1362" y="286"/>
                    </a:lnTo>
                    <a:lnTo>
                      <a:pt x="1391" y="276"/>
                    </a:lnTo>
                    <a:lnTo>
                      <a:pt x="1419" y="265"/>
                    </a:lnTo>
                    <a:lnTo>
                      <a:pt x="1445" y="252"/>
                    </a:lnTo>
                    <a:lnTo>
                      <a:pt x="1469" y="237"/>
                    </a:lnTo>
                    <a:lnTo>
                      <a:pt x="1490" y="220"/>
                    </a:lnTo>
                    <a:lnTo>
                      <a:pt x="1510" y="201"/>
                    </a:lnTo>
                    <a:lnTo>
                      <a:pt x="1526" y="179"/>
                    </a:lnTo>
                    <a:lnTo>
                      <a:pt x="1541" y="155"/>
                    </a:lnTo>
                    <a:lnTo>
                      <a:pt x="1552" y="130"/>
                    </a:lnTo>
                    <a:lnTo>
                      <a:pt x="1560" y="101"/>
                    </a:lnTo>
                    <a:lnTo>
                      <a:pt x="1565" y="70"/>
                    </a:lnTo>
                    <a:lnTo>
                      <a:pt x="1567" y="36"/>
                    </a:lnTo>
                    <a:lnTo>
                      <a:pt x="1565" y="0"/>
                    </a:lnTo>
                    <a:close/>
                  </a:path>
                </a:pathLst>
              </a:cu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35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36" name="Freeform 12">
                <a:extLst>
                  <a:ext uri="{FF2B5EF4-FFF2-40B4-BE49-F238E27FC236}">
                    <a16:creationId xmlns:a16="http://schemas.microsoft.com/office/drawing/2014/main" id="{2AC3B0C1-BED1-5666-1F24-BB4031CACD5C}"/>
                  </a:ext>
                </a:extLst>
              </p:cNvPr>
              <p:cNvSpPr>
                <a:spLocks/>
              </p:cNvSpPr>
              <p:nvPr/>
            </p:nvSpPr>
            <p:spPr bwMode="auto">
              <a:xfrm>
                <a:off x="4284663" y="3054351"/>
                <a:ext cx="1943100" cy="2376488"/>
              </a:xfrm>
              <a:custGeom>
                <a:avLst/>
                <a:gdLst/>
                <a:ahLst/>
                <a:cxnLst>
                  <a:cxn ang="0">
                    <a:pos x="1051" y="2"/>
                  </a:cxn>
                  <a:cxn ang="0">
                    <a:pos x="1061" y="15"/>
                  </a:cxn>
                  <a:cxn ang="0">
                    <a:pos x="1079" y="43"/>
                  </a:cxn>
                  <a:cxn ang="0">
                    <a:pos x="1102" y="83"/>
                  </a:cxn>
                  <a:cxn ang="0">
                    <a:pos x="1129" y="136"/>
                  </a:cxn>
                  <a:cxn ang="0">
                    <a:pos x="1156" y="201"/>
                  </a:cxn>
                  <a:cxn ang="0">
                    <a:pos x="1181" y="278"/>
                  </a:cxn>
                  <a:cxn ang="0">
                    <a:pos x="1203" y="366"/>
                  </a:cxn>
                  <a:cxn ang="0">
                    <a:pos x="1218" y="464"/>
                  </a:cxn>
                  <a:cxn ang="0">
                    <a:pos x="1224" y="574"/>
                  </a:cxn>
                  <a:cxn ang="0">
                    <a:pos x="1219" y="693"/>
                  </a:cxn>
                  <a:cxn ang="0">
                    <a:pos x="1200" y="822"/>
                  </a:cxn>
                  <a:cxn ang="0">
                    <a:pos x="1165" y="960"/>
                  </a:cxn>
                  <a:cxn ang="0">
                    <a:pos x="1123" y="1081"/>
                  </a:cxn>
                  <a:cxn ang="0">
                    <a:pos x="1076" y="1183"/>
                  </a:cxn>
                  <a:cxn ang="0">
                    <a:pos x="1026" y="1266"/>
                  </a:cxn>
                  <a:cxn ang="0">
                    <a:pos x="976" y="1333"/>
                  </a:cxn>
                  <a:cxn ang="0">
                    <a:pos x="923" y="1386"/>
                  </a:cxn>
                  <a:cxn ang="0">
                    <a:pos x="873" y="1427"/>
                  </a:cxn>
                  <a:cxn ang="0">
                    <a:pos x="824" y="1456"/>
                  </a:cxn>
                  <a:cxn ang="0">
                    <a:pos x="779" y="1475"/>
                  </a:cxn>
                  <a:cxn ang="0">
                    <a:pos x="738" y="1488"/>
                  </a:cxn>
                  <a:cxn ang="0">
                    <a:pos x="703" y="1494"/>
                  </a:cxn>
                  <a:cxn ang="0">
                    <a:pos x="675" y="1497"/>
                  </a:cxn>
                  <a:cxn ang="0">
                    <a:pos x="655" y="1496"/>
                  </a:cxn>
                  <a:cxn ang="0">
                    <a:pos x="645" y="1495"/>
                  </a:cxn>
                  <a:cxn ang="0">
                    <a:pos x="616" y="1497"/>
                  </a:cxn>
                  <a:cxn ang="0">
                    <a:pos x="562" y="1484"/>
                  </a:cxn>
                  <a:cxn ang="0">
                    <a:pos x="508" y="1451"/>
                  </a:cxn>
                  <a:cxn ang="0">
                    <a:pos x="457" y="1403"/>
                  </a:cxn>
                  <a:cxn ang="0">
                    <a:pos x="406" y="1339"/>
                  </a:cxn>
                  <a:cxn ang="0">
                    <a:pos x="358" y="1264"/>
                  </a:cxn>
                  <a:cxn ang="0">
                    <a:pos x="311" y="1178"/>
                  </a:cxn>
                  <a:cxn ang="0">
                    <a:pos x="266" y="1087"/>
                  </a:cxn>
                  <a:cxn ang="0">
                    <a:pos x="224" y="989"/>
                  </a:cxn>
                  <a:cxn ang="0">
                    <a:pos x="185" y="890"/>
                  </a:cxn>
                  <a:cxn ang="0">
                    <a:pos x="132" y="743"/>
                  </a:cxn>
                  <a:cxn ang="0">
                    <a:pos x="100" y="648"/>
                  </a:cxn>
                  <a:cxn ang="0">
                    <a:pos x="73" y="560"/>
                  </a:cxn>
                  <a:cxn ang="0">
                    <a:pos x="50" y="481"/>
                  </a:cxn>
                  <a:cxn ang="0">
                    <a:pos x="30" y="412"/>
                  </a:cxn>
                  <a:cxn ang="0">
                    <a:pos x="16" y="358"/>
                  </a:cxn>
                  <a:cxn ang="0">
                    <a:pos x="6" y="318"/>
                  </a:cxn>
                  <a:cxn ang="0">
                    <a:pos x="1" y="298"/>
                  </a:cxn>
                  <a:cxn ang="0">
                    <a:pos x="62" y="306"/>
                  </a:cxn>
                  <a:cxn ang="0">
                    <a:pos x="183" y="317"/>
                  </a:cxn>
                  <a:cxn ang="0">
                    <a:pos x="300" y="315"/>
                  </a:cxn>
                  <a:cxn ang="0">
                    <a:pos x="411" y="300"/>
                  </a:cxn>
                  <a:cxn ang="0">
                    <a:pos x="516" y="277"/>
                  </a:cxn>
                  <a:cxn ang="0">
                    <a:pos x="613" y="247"/>
                  </a:cxn>
                  <a:cxn ang="0">
                    <a:pos x="703" y="212"/>
                  </a:cxn>
                  <a:cxn ang="0">
                    <a:pos x="783" y="174"/>
                  </a:cxn>
                  <a:cxn ang="0">
                    <a:pos x="855" y="135"/>
                  </a:cxn>
                  <a:cxn ang="0">
                    <a:pos x="917" y="98"/>
                  </a:cxn>
                  <a:cxn ang="0">
                    <a:pos x="968" y="63"/>
                  </a:cxn>
                  <a:cxn ang="0">
                    <a:pos x="1006" y="34"/>
                  </a:cxn>
                  <a:cxn ang="0">
                    <a:pos x="1034" y="13"/>
                  </a:cxn>
                  <a:cxn ang="0">
                    <a:pos x="1047" y="2"/>
                  </a:cxn>
                </a:cxnLst>
                <a:rect l="0" t="0" r="r" b="b"/>
                <a:pathLst>
                  <a:path w="1224" h="1497">
                    <a:moveTo>
                      <a:pt x="1049" y="0"/>
                    </a:moveTo>
                    <a:lnTo>
                      <a:pt x="1051" y="2"/>
                    </a:lnTo>
                    <a:lnTo>
                      <a:pt x="1054" y="7"/>
                    </a:lnTo>
                    <a:lnTo>
                      <a:pt x="1061" y="15"/>
                    </a:lnTo>
                    <a:lnTo>
                      <a:pt x="1069" y="27"/>
                    </a:lnTo>
                    <a:lnTo>
                      <a:pt x="1079" y="43"/>
                    </a:lnTo>
                    <a:lnTo>
                      <a:pt x="1090" y="62"/>
                    </a:lnTo>
                    <a:lnTo>
                      <a:pt x="1102" y="83"/>
                    </a:lnTo>
                    <a:lnTo>
                      <a:pt x="1115" y="108"/>
                    </a:lnTo>
                    <a:lnTo>
                      <a:pt x="1129" y="136"/>
                    </a:lnTo>
                    <a:lnTo>
                      <a:pt x="1142" y="167"/>
                    </a:lnTo>
                    <a:lnTo>
                      <a:pt x="1156" y="201"/>
                    </a:lnTo>
                    <a:lnTo>
                      <a:pt x="1169" y="238"/>
                    </a:lnTo>
                    <a:lnTo>
                      <a:pt x="1181" y="278"/>
                    </a:lnTo>
                    <a:lnTo>
                      <a:pt x="1193" y="321"/>
                    </a:lnTo>
                    <a:lnTo>
                      <a:pt x="1203" y="366"/>
                    </a:lnTo>
                    <a:lnTo>
                      <a:pt x="1211" y="414"/>
                    </a:lnTo>
                    <a:lnTo>
                      <a:pt x="1218" y="464"/>
                    </a:lnTo>
                    <a:lnTo>
                      <a:pt x="1223" y="518"/>
                    </a:lnTo>
                    <a:lnTo>
                      <a:pt x="1224" y="574"/>
                    </a:lnTo>
                    <a:lnTo>
                      <a:pt x="1223" y="632"/>
                    </a:lnTo>
                    <a:lnTo>
                      <a:pt x="1219" y="693"/>
                    </a:lnTo>
                    <a:lnTo>
                      <a:pt x="1211" y="756"/>
                    </a:lnTo>
                    <a:lnTo>
                      <a:pt x="1200" y="822"/>
                    </a:lnTo>
                    <a:lnTo>
                      <a:pt x="1185" y="889"/>
                    </a:lnTo>
                    <a:lnTo>
                      <a:pt x="1165" y="960"/>
                    </a:lnTo>
                    <a:lnTo>
                      <a:pt x="1145" y="1023"/>
                    </a:lnTo>
                    <a:lnTo>
                      <a:pt x="1123" y="1081"/>
                    </a:lnTo>
                    <a:lnTo>
                      <a:pt x="1099" y="1134"/>
                    </a:lnTo>
                    <a:lnTo>
                      <a:pt x="1076" y="1183"/>
                    </a:lnTo>
                    <a:lnTo>
                      <a:pt x="1052" y="1226"/>
                    </a:lnTo>
                    <a:lnTo>
                      <a:pt x="1026" y="1266"/>
                    </a:lnTo>
                    <a:lnTo>
                      <a:pt x="1001" y="1302"/>
                    </a:lnTo>
                    <a:lnTo>
                      <a:pt x="976" y="1333"/>
                    </a:lnTo>
                    <a:lnTo>
                      <a:pt x="949" y="1362"/>
                    </a:lnTo>
                    <a:lnTo>
                      <a:pt x="923" y="1386"/>
                    </a:lnTo>
                    <a:lnTo>
                      <a:pt x="898" y="1408"/>
                    </a:lnTo>
                    <a:lnTo>
                      <a:pt x="873" y="1427"/>
                    </a:lnTo>
                    <a:lnTo>
                      <a:pt x="848" y="1443"/>
                    </a:lnTo>
                    <a:lnTo>
                      <a:pt x="824" y="1456"/>
                    </a:lnTo>
                    <a:lnTo>
                      <a:pt x="801" y="1467"/>
                    </a:lnTo>
                    <a:lnTo>
                      <a:pt x="779" y="1475"/>
                    </a:lnTo>
                    <a:lnTo>
                      <a:pt x="758" y="1483"/>
                    </a:lnTo>
                    <a:lnTo>
                      <a:pt x="738" y="1488"/>
                    </a:lnTo>
                    <a:lnTo>
                      <a:pt x="720" y="1491"/>
                    </a:lnTo>
                    <a:lnTo>
                      <a:pt x="703" y="1494"/>
                    </a:lnTo>
                    <a:lnTo>
                      <a:pt x="688" y="1496"/>
                    </a:lnTo>
                    <a:lnTo>
                      <a:pt x="675" y="1497"/>
                    </a:lnTo>
                    <a:lnTo>
                      <a:pt x="664" y="1497"/>
                    </a:lnTo>
                    <a:lnTo>
                      <a:pt x="655" y="1496"/>
                    </a:lnTo>
                    <a:lnTo>
                      <a:pt x="648" y="1496"/>
                    </a:lnTo>
                    <a:lnTo>
                      <a:pt x="645" y="1495"/>
                    </a:lnTo>
                    <a:lnTo>
                      <a:pt x="643" y="1495"/>
                    </a:lnTo>
                    <a:lnTo>
                      <a:pt x="616" y="1497"/>
                    </a:lnTo>
                    <a:lnTo>
                      <a:pt x="588" y="1492"/>
                    </a:lnTo>
                    <a:lnTo>
                      <a:pt x="562" y="1484"/>
                    </a:lnTo>
                    <a:lnTo>
                      <a:pt x="535" y="1470"/>
                    </a:lnTo>
                    <a:lnTo>
                      <a:pt x="508" y="1451"/>
                    </a:lnTo>
                    <a:lnTo>
                      <a:pt x="482" y="1429"/>
                    </a:lnTo>
                    <a:lnTo>
                      <a:pt x="457" y="1403"/>
                    </a:lnTo>
                    <a:lnTo>
                      <a:pt x="431" y="1373"/>
                    </a:lnTo>
                    <a:lnTo>
                      <a:pt x="406" y="1339"/>
                    </a:lnTo>
                    <a:lnTo>
                      <a:pt x="382" y="1303"/>
                    </a:lnTo>
                    <a:lnTo>
                      <a:pt x="358" y="1264"/>
                    </a:lnTo>
                    <a:lnTo>
                      <a:pt x="334" y="1222"/>
                    </a:lnTo>
                    <a:lnTo>
                      <a:pt x="311" y="1178"/>
                    </a:lnTo>
                    <a:lnTo>
                      <a:pt x="288" y="1133"/>
                    </a:lnTo>
                    <a:lnTo>
                      <a:pt x="266" y="1087"/>
                    </a:lnTo>
                    <a:lnTo>
                      <a:pt x="245" y="1039"/>
                    </a:lnTo>
                    <a:lnTo>
                      <a:pt x="224" y="989"/>
                    </a:lnTo>
                    <a:lnTo>
                      <a:pt x="204" y="941"/>
                    </a:lnTo>
                    <a:lnTo>
                      <a:pt x="185" y="890"/>
                    </a:lnTo>
                    <a:lnTo>
                      <a:pt x="166" y="841"/>
                    </a:lnTo>
                    <a:lnTo>
                      <a:pt x="132" y="743"/>
                    </a:lnTo>
                    <a:lnTo>
                      <a:pt x="116" y="695"/>
                    </a:lnTo>
                    <a:lnTo>
                      <a:pt x="100" y="648"/>
                    </a:lnTo>
                    <a:lnTo>
                      <a:pt x="87" y="604"/>
                    </a:lnTo>
                    <a:lnTo>
                      <a:pt x="73" y="560"/>
                    </a:lnTo>
                    <a:lnTo>
                      <a:pt x="61" y="519"/>
                    </a:lnTo>
                    <a:lnTo>
                      <a:pt x="50" y="481"/>
                    </a:lnTo>
                    <a:lnTo>
                      <a:pt x="40" y="445"/>
                    </a:lnTo>
                    <a:lnTo>
                      <a:pt x="30" y="412"/>
                    </a:lnTo>
                    <a:lnTo>
                      <a:pt x="23" y="383"/>
                    </a:lnTo>
                    <a:lnTo>
                      <a:pt x="16" y="358"/>
                    </a:lnTo>
                    <a:lnTo>
                      <a:pt x="10" y="336"/>
                    </a:lnTo>
                    <a:lnTo>
                      <a:pt x="6" y="318"/>
                    </a:lnTo>
                    <a:lnTo>
                      <a:pt x="2" y="305"/>
                    </a:lnTo>
                    <a:lnTo>
                      <a:pt x="1" y="298"/>
                    </a:lnTo>
                    <a:lnTo>
                      <a:pt x="0" y="295"/>
                    </a:lnTo>
                    <a:lnTo>
                      <a:pt x="62" y="306"/>
                    </a:lnTo>
                    <a:lnTo>
                      <a:pt x="124" y="313"/>
                    </a:lnTo>
                    <a:lnTo>
                      <a:pt x="183" y="317"/>
                    </a:lnTo>
                    <a:lnTo>
                      <a:pt x="242" y="317"/>
                    </a:lnTo>
                    <a:lnTo>
                      <a:pt x="300" y="315"/>
                    </a:lnTo>
                    <a:lnTo>
                      <a:pt x="356" y="309"/>
                    </a:lnTo>
                    <a:lnTo>
                      <a:pt x="411" y="300"/>
                    </a:lnTo>
                    <a:lnTo>
                      <a:pt x="464" y="290"/>
                    </a:lnTo>
                    <a:lnTo>
                      <a:pt x="516" y="277"/>
                    </a:lnTo>
                    <a:lnTo>
                      <a:pt x="565" y="263"/>
                    </a:lnTo>
                    <a:lnTo>
                      <a:pt x="613" y="247"/>
                    </a:lnTo>
                    <a:lnTo>
                      <a:pt x="659" y="230"/>
                    </a:lnTo>
                    <a:lnTo>
                      <a:pt x="703" y="212"/>
                    </a:lnTo>
                    <a:lnTo>
                      <a:pt x="744" y="193"/>
                    </a:lnTo>
                    <a:lnTo>
                      <a:pt x="783" y="174"/>
                    </a:lnTo>
                    <a:lnTo>
                      <a:pt x="821" y="155"/>
                    </a:lnTo>
                    <a:lnTo>
                      <a:pt x="855" y="135"/>
                    </a:lnTo>
                    <a:lnTo>
                      <a:pt x="888" y="116"/>
                    </a:lnTo>
                    <a:lnTo>
                      <a:pt x="917" y="98"/>
                    </a:lnTo>
                    <a:lnTo>
                      <a:pt x="944" y="80"/>
                    </a:lnTo>
                    <a:lnTo>
                      <a:pt x="968" y="63"/>
                    </a:lnTo>
                    <a:lnTo>
                      <a:pt x="988" y="48"/>
                    </a:lnTo>
                    <a:lnTo>
                      <a:pt x="1006" y="34"/>
                    </a:lnTo>
                    <a:lnTo>
                      <a:pt x="1022" y="23"/>
                    </a:lnTo>
                    <a:lnTo>
                      <a:pt x="1034" y="13"/>
                    </a:lnTo>
                    <a:lnTo>
                      <a:pt x="1042" y="6"/>
                    </a:lnTo>
                    <a:lnTo>
                      <a:pt x="1047" y="2"/>
                    </a:lnTo>
                    <a:lnTo>
                      <a:pt x="1049" y="0"/>
                    </a:lnTo>
                    <a:close/>
                  </a:path>
                </a:pathLst>
              </a:custGeom>
              <a:solidFill>
                <a:schemeClr val="accent5">
                  <a:lumMod val="60000"/>
                  <a:lumOff val="40000"/>
                  <a:alpha val="59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37" name="Freeform 13">
                <a:extLst>
                  <a:ext uri="{FF2B5EF4-FFF2-40B4-BE49-F238E27FC236}">
                    <a16:creationId xmlns:a16="http://schemas.microsoft.com/office/drawing/2014/main" id="{D880D558-CC0B-FC83-C674-C14650D918B1}"/>
                  </a:ext>
                </a:extLst>
              </p:cNvPr>
              <p:cNvSpPr>
                <a:spLocks/>
              </p:cNvSpPr>
              <p:nvPr/>
            </p:nvSpPr>
            <p:spPr bwMode="auto">
              <a:xfrm>
                <a:off x="3879850" y="3028951"/>
                <a:ext cx="1347788" cy="2398713"/>
              </a:xfrm>
              <a:custGeom>
                <a:avLst/>
                <a:gdLst/>
                <a:ahLst/>
                <a:cxnLst>
                  <a:cxn ang="0">
                    <a:pos x="24" y="1"/>
                  </a:cxn>
                  <a:cxn ang="0">
                    <a:pos x="33" y="17"/>
                  </a:cxn>
                  <a:cxn ang="0">
                    <a:pos x="52" y="44"/>
                  </a:cxn>
                  <a:cxn ang="0">
                    <a:pos x="82" y="82"/>
                  </a:cxn>
                  <a:cxn ang="0">
                    <a:pos x="121" y="127"/>
                  </a:cxn>
                  <a:cxn ang="0">
                    <a:pos x="173" y="179"/>
                  </a:cxn>
                  <a:cxn ang="0">
                    <a:pos x="236" y="235"/>
                  </a:cxn>
                  <a:cxn ang="0">
                    <a:pos x="311" y="292"/>
                  </a:cxn>
                  <a:cxn ang="0">
                    <a:pos x="399" y="349"/>
                  </a:cxn>
                  <a:cxn ang="0">
                    <a:pos x="500" y="402"/>
                  </a:cxn>
                  <a:cxn ang="0">
                    <a:pos x="614" y="450"/>
                  </a:cxn>
                  <a:cxn ang="0">
                    <a:pos x="743" y="491"/>
                  </a:cxn>
                  <a:cxn ang="0">
                    <a:pos x="813" y="510"/>
                  </a:cxn>
                  <a:cxn ang="0">
                    <a:pos x="805" y="527"/>
                  </a:cxn>
                  <a:cxn ang="0">
                    <a:pos x="791" y="559"/>
                  </a:cxn>
                  <a:cxn ang="0">
                    <a:pos x="774" y="605"/>
                  </a:cxn>
                  <a:cxn ang="0">
                    <a:pos x="754" y="663"/>
                  </a:cxn>
                  <a:cxn ang="0">
                    <a:pos x="733" y="729"/>
                  </a:cxn>
                  <a:cxn ang="0">
                    <a:pos x="714" y="805"/>
                  </a:cxn>
                  <a:cxn ang="0">
                    <a:pos x="697" y="886"/>
                  </a:cxn>
                  <a:cxn ang="0">
                    <a:pos x="686" y="971"/>
                  </a:cxn>
                  <a:cxn ang="0">
                    <a:pos x="681" y="1060"/>
                  </a:cxn>
                  <a:cxn ang="0">
                    <a:pos x="684" y="1149"/>
                  </a:cxn>
                  <a:cxn ang="0">
                    <a:pos x="697" y="1237"/>
                  </a:cxn>
                  <a:cxn ang="0">
                    <a:pos x="723" y="1322"/>
                  </a:cxn>
                  <a:cxn ang="0">
                    <a:pos x="761" y="1403"/>
                  </a:cxn>
                  <a:cxn ang="0">
                    <a:pos x="815" y="1477"/>
                  </a:cxn>
                  <a:cxn ang="0">
                    <a:pos x="847" y="1511"/>
                  </a:cxn>
                  <a:cxn ang="0">
                    <a:pos x="837" y="1508"/>
                  </a:cxn>
                  <a:cxn ang="0">
                    <a:pos x="815" y="1503"/>
                  </a:cxn>
                  <a:cxn ang="0">
                    <a:pos x="786" y="1495"/>
                  </a:cxn>
                  <a:cxn ang="0">
                    <a:pos x="749" y="1482"/>
                  </a:cxn>
                  <a:cxn ang="0">
                    <a:pos x="705" y="1466"/>
                  </a:cxn>
                  <a:cxn ang="0">
                    <a:pos x="655" y="1444"/>
                  </a:cxn>
                  <a:cxn ang="0">
                    <a:pos x="602" y="1418"/>
                  </a:cxn>
                  <a:cxn ang="0">
                    <a:pos x="545" y="1385"/>
                  </a:cxn>
                  <a:cxn ang="0">
                    <a:pos x="485" y="1347"/>
                  </a:cxn>
                  <a:cxn ang="0">
                    <a:pos x="426" y="1302"/>
                  </a:cxn>
                  <a:cxn ang="0">
                    <a:pos x="365" y="1250"/>
                  </a:cxn>
                  <a:cxn ang="0">
                    <a:pos x="306" y="1191"/>
                  </a:cxn>
                  <a:cxn ang="0">
                    <a:pos x="249" y="1124"/>
                  </a:cxn>
                  <a:cxn ang="0">
                    <a:pos x="195" y="1048"/>
                  </a:cxn>
                  <a:cxn ang="0">
                    <a:pos x="145" y="964"/>
                  </a:cxn>
                  <a:cxn ang="0">
                    <a:pos x="101" y="870"/>
                  </a:cxn>
                  <a:cxn ang="0">
                    <a:pos x="64" y="766"/>
                  </a:cxn>
                  <a:cxn ang="0">
                    <a:pos x="34" y="651"/>
                  </a:cxn>
                  <a:cxn ang="0">
                    <a:pos x="13" y="527"/>
                  </a:cxn>
                  <a:cxn ang="0">
                    <a:pos x="2" y="391"/>
                  </a:cxn>
                  <a:cxn ang="0">
                    <a:pos x="1" y="244"/>
                  </a:cxn>
                  <a:cxn ang="0">
                    <a:pos x="13" y="84"/>
                  </a:cxn>
                </a:cxnLst>
                <a:rect l="0" t="0" r="r" b="b"/>
                <a:pathLst>
                  <a:path w="849" h="1511">
                    <a:moveTo>
                      <a:pt x="23" y="0"/>
                    </a:moveTo>
                    <a:lnTo>
                      <a:pt x="24" y="1"/>
                    </a:lnTo>
                    <a:lnTo>
                      <a:pt x="27" y="7"/>
                    </a:lnTo>
                    <a:lnTo>
                      <a:pt x="33" y="17"/>
                    </a:lnTo>
                    <a:lnTo>
                      <a:pt x="42" y="29"/>
                    </a:lnTo>
                    <a:lnTo>
                      <a:pt x="52" y="44"/>
                    </a:lnTo>
                    <a:lnTo>
                      <a:pt x="66" y="61"/>
                    </a:lnTo>
                    <a:lnTo>
                      <a:pt x="82" y="82"/>
                    </a:lnTo>
                    <a:lnTo>
                      <a:pt x="100" y="104"/>
                    </a:lnTo>
                    <a:lnTo>
                      <a:pt x="121" y="127"/>
                    </a:lnTo>
                    <a:lnTo>
                      <a:pt x="146" y="153"/>
                    </a:lnTo>
                    <a:lnTo>
                      <a:pt x="173" y="179"/>
                    </a:lnTo>
                    <a:lnTo>
                      <a:pt x="203" y="207"/>
                    </a:lnTo>
                    <a:lnTo>
                      <a:pt x="236" y="235"/>
                    </a:lnTo>
                    <a:lnTo>
                      <a:pt x="272" y="263"/>
                    </a:lnTo>
                    <a:lnTo>
                      <a:pt x="311" y="292"/>
                    </a:lnTo>
                    <a:lnTo>
                      <a:pt x="354" y="320"/>
                    </a:lnTo>
                    <a:lnTo>
                      <a:pt x="399" y="349"/>
                    </a:lnTo>
                    <a:lnTo>
                      <a:pt x="448" y="376"/>
                    </a:lnTo>
                    <a:lnTo>
                      <a:pt x="500" y="402"/>
                    </a:lnTo>
                    <a:lnTo>
                      <a:pt x="555" y="427"/>
                    </a:lnTo>
                    <a:lnTo>
                      <a:pt x="614" y="450"/>
                    </a:lnTo>
                    <a:lnTo>
                      <a:pt x="678" y="472"/>
                    </a:lnTo>
                    <a:lnTo>
                      <a:pt x="743" y="491"/>
                    </a:lnTo>
                    <a:lnTo>
                      <a:pt x="814" y="508"/>
                    </a:lnTo>
                    <a:lnTo>
                      <a:pt x="813" y="510"/>
                    </a:lnTo>
                    <a:lnTo>
                      <a:pt x="809" y="516"/>
                    </a:lnTo>
                    <a:lnTo>
                      <a:pt x="805" y="527"/>
                    </a:lnTo>
                    <a:lnTo>
                      <a:pt x="799" y="541"/>
                    </a:lnTo>
                    <a:lnTo>
                      <a:pt x="791" y="559"/>
                    </a:lnTo>
                    <a:lnTo>
                      <a:pt x="783" y="580"/>
                    </a:lnTo>
                    <a:lnTo>
                      <a:pt x="774" y="605"/>
                    </a:lnTo>
                    <a:lnTo>
                      <a:pt x="764" y="633"/>
                    </a:lnTo>
                    <a:lnTo>
                      <a:pt x="754" y="663"/>
                    </a:lnTo>
                    <a:lnTo>
                      <a:pt x="743" y="695"/>
                    </a:lnTo>
                    <a:lnTo>
                      <a:pt x="733" y="729"/>
                    </a:lnTo>
                    <a:lnTo>
                      <a:pt x="724" y="766"/>
                    </a:lnTo>
                    <a:lnTo>
                      <a:pt x="714" y="805"/>
                    </a:lnTo>
                    <a:lnTo>
                      <a:pt x="706" y="845"/>
                    </a:lnTo>
                    <a:lnTo>
                      <a:pt x="697" y="886"/>
                    </a:lnTo>
                    <a:lnTo>
                      <a:pt x="691" y="929"/>
                    </a:lnTo>
                    <a:lnTo>
                      <a:pt x="686" y="971"/>
                    </a:lnTo>
                    <a:lnTo>
                      <a:pt x="683" y="1016"/>
                    </a:lnTo>
                    <a:lnTo>
                      <a:pt x="681" y="1060"/>
                    </a:lnTo>
                    <a:lnTo>
                      <a:pt x="681" y="1105"/>
                    </a:lnTo>
                    <a:lnTo>
                      <a:pt x="684" y="1149"/>
                    </a:lnTo>
                    <a:lnTo>
                      <a:pt x="690" y="1194"/>
                    </a:lnTo>
                    <a:lnTo>
                      <a:pt x="697" y="1237"/>
                    </a:lnTo>
                    <a:lnTo>
                      <a:pt x="708" y="1280"/>
                    </a:lnTo>
                    <a:lnTo>
                      <a:pt x="723" y="1322"/>
                    </a:lnTo>
                    <a:lnTo>
                      <a:pt x="740" y="1363"/>
                    </a:lnTo>
                    <a:lnTo>
                      <a:pt x="761" y="1403"/>
                    </a:lnTo>
                    <a:lnTo>
                      <a:pt x="786" y="1441"/>
                    </a:lnTo>
                    <a:lnTo>
                      <a:pt x="815" y="1477"/>
                    </a:lnTo>
                    <a:lnTo>
                      <a:pt x="849" y="1511"/>
                    </a:lnTo>
                    <a:lnTo>
                      <a:pt x="847" y="1511"/>
                    </a:lnTo>
                    <a:lnTo>
                      <a:pt x="843" y="1510"/>
                    </a:lnTo>
                    <a:lnTo>
                      <a:pt x="837" y="1508"/>
                    </a:lnTo>
                    <a:lnTo>
                      <a:pt x="827" y="1506"/>
                    </a:lnTo>
                    <a:lnTo>
                      <a:pt x="815" y="1503"/>
                    </a:lnTo>
                    <a:lnTo>
                      <a:pt x="802" y="1499"/>
                    </a:lnTo>
                    <a:lnTo>
                      <a:pt x="786" y="1495"/>
                    </a:lnTo>
                    <a:lnTo>
                      <a:pt x="768" y="1489"/>
                    </a:lnTo>
                    <a:lnTo>
                      <a:pt x="749" y="1482"/>
                    </a:lnTo>
                    <a:lnTo>
                      <a:pt x="727" y="1474"/>
                    </a:lnTo>
                    <a:lnTo>
                      <a:pt x="705" y="1466"/>
                    </a:lnTo>
                    <a:lnTo>
                      <a:pt x="681" y="1455"/>
                    </a:lnTo>
                    <a:lnTo>
                      <a:pt x="655" y="1444"/>
                    </a:lnTo>
                    <a:lnTo>
                      <a:pt x="629" y="1431"/>
                    </a:lnTo>
                    <a:lnTo>
                      <a:pt x="602" y="1418"/>
                    </a:lnTo>
                    <a:lnTo>
                      <a:pt x="573" y="1402"/>
                    </a:lnTo>
                    <a:lnTo>
                      <a:pt x="545" y="1385"/>
                    </a:lnTo>
                    <a:lnTo>
                      <a:pt x="515" y="1366"/>
                    </a:lnTo>
                    <a:lnTo>
                      <a:pt x="485" y="1347"/>
                    </a:lnTo>
                    <a:lnTo>
                      <a:pt x="455" y="1325"/>
                    </a:lnTo>
                    <a:lnTo>
                      <a:pt x="426" y="1302"/>
                    </a:lnTo>
                    <a:lnTo>
                      <a:pt x="395" y="1277"/>
                    </a:lnTo>
                    <a:lnTo>
                      <a:pt x="365" y="1250"/>
                    </a:lnTo>
                    <a:lnTo>
                      <a:pt x="335" y="1222"/>
                    </a:lnTo>
                    <a:lnTo>
                      <a:pt x="306" y="1191"/>
                    </a:lnTo>
                    <a:lnTo>
                      <a:pt x="277" y="1159"/>
                    </a:lnTo>
                    <a:lnTo>
                      <a:pt x="249" y="1124"/>
                    </a:lnTo>
                    <a:lnTo>
                      <a:pt x="221" y="1087"/>
                    </a:lnTo>
                    <a:lnTo>
                      <a:pt x="195" y="1048"/>
                    </a:lnTo>
                    <a:lnTo>
                      <a:pt x="169" y="1006"/>
                    </a:lnTo>
                    <a:lnTo>
                      <a:pt x="145" y="964"/>
                    </a:lnTo>
                    <a:lnTo>
                      <a:pt x="122" y="917"/>
                    </a:lnTo>
                    <a:lnTo>
                      <a:pt x="101" y="870"/>
                    </a:lnTo>
                    <a:lnTo>
                      <a:pt x="81" y="819"/>
                    </a:lnTo>
                    <a:lnTo>
                      <a:pt x="64" y="766"/>
                    </a:lnTo>
                    <a:lnTo>
                      <a:pt x="48" y="710"/>
                    </a:lnTo>
                    <a:lnTo>
                      <a:pt x="34" y="651"/>
                    </a:lnTo>
                    <a:lnTo>
                      <a:pt x="22" y="591"/>
                    </a:lnTo>
                    <a:lnTo>
                      <a:pt x="13" y="527"/>
                    </a:lnTo>
                    <a:lnTo>
                      <a:pt x="6" y="461"/>
                    </a:lnTo>
                    <a:lnTo>
                      <a:pt x="2" y="391"/>
                    </a:lnTo>
                    <a:lnTo>
                      <a:pt x="0" y="319"/>
                    </a:lnTo>
                    <a:lnTo>
                      <a:pt x="1" y="244"/>
                    </a:lnTo>
                    <a:lnTo>
                      <a:pt x="5" y="166"/>
                    </a:lnTo>
                    <a:lnTo>
                      <a:pt x="13" y="84"/>
                    </a:lnTo>
                    <a:lnTo>
                      <a:pt x="23" y="0"/>
                    </a:lnTo>
                    <a:close/>
                  </a:path>
                </a:pathLst>
              </a:custGeom>
              <a:solidFill>
                <a:schemeClr val="accent4">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16" name="Oval 15">
              <a:extLst>
                <a:ext uri="{FF2B5EF4-FFF2-40B4-BE49-F238E27FC236}">
                  <a16:creationId xmlns:a16="http://schemas.microsoft.com/office/drawing/2014/main" id="{1A6EDDF7-1B1D-4A0A-4B68-BAFC963D9340}"/>
                </a:ext>
              </a:extLst>
            </p:cNvPr>
            <p:cNvSpPr/>
            <p:nvPr/>
          </p:nvSpPr>
          <p:spPr>
            <a:xfrm flipV="1">
              <a:off x="4052553" y="5867400"/>
              <a:ext cx="4117976" cy="411798"/>
            </a:xfrm>
            <a:prstGeom prst="ellipse">
              <a:avLst/>
            </a:prstGeom>
            <a:gradFill flip="none" rotWithShape="1">
              <a:gsLst>
                <a:gs pos="0">
                  <a:sysClr val="windowText" lastClr="000000">
                    <a:lumMod val="50000"/>
                    <a:lumOff val="50000"/>
                    <a:alpha val="53000"/>
                  </a:sysClr>
                </a:gs>
                <a:gs pos="100000">
                  <a:sysClr val="window" lastClr="FFFFFF">
                    <a:alpha val="0"/>
                    <a:lumMod val="100000"/>
                  </a:sys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22" name="TextBox 21">
            <a:extLst>
              <a:ext uri="{FF2B5EF4-FFF2-40B4-BE49-F238E27FC236}">
                <a16:creationId xmlns:a16="http://schemas.microsoft.com/office/drawing/2014/main" id="{2E9AEA7A-CCCA-6E78-8417-C00DC0D50D4D}"/>
              </a:ext>
            </a:extLst>
          </p:cNvPr>
          <p:cNvSpPr txBox="1"/>
          <p:nvPr/>
        </p:nvSpPr>
        <p:spPr>
          <a:xfrm>
            <a:off x="5058103" y="1870838"/>
            <a:ext cx="540533" cy="8617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1</a:t>
            </a:r>
          </a:p>
        </p:txBody>
      </p:sp>
      <p:sp>
        <p:nvSpPr>
          <p:cNvPr id="23" name="TextBox 22">
            <a:extLst>
              <a:ext uri="{FF2B5EF4-FFF2-40B4-BE49-F238E27FC236}">
                <a16:creationId xmlns:a16="http://schemas.microsoft.com/office/drawing/2014/main" id="{88FB0461-C250-E995-744B-87C879051DA4}"/>
              </a:ext>
            </a:extLst>
          </p:cNvPr>
          <p:cNvSpPr txBox="1"/>
          <p:nvPr/>
        </p:nvSpPr>
        <p:spPr>
          <a:xfrm>
            <a:off x="7206432" y="2351682"/>
            <a:ext cx="540533" cy="8617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2</a:t>
            </a:r>
          </a:p>
        </p:txBody>
      </p:sp>
      <p:sp>
        <p:nvSpPr>
          <p:cNvPr id="24" name="TextBox 23">
            <a:extLst>
              <a:ext uri="{FF2B5EF4-FFF2-40B4-BE49-F238E27FC236}">
                <a16:creationId xmlns:a16="http://schemas.microsoft.com/office/drawing/2014/main" id="{4DACD0F5-7CEB-1BF6-7777-ADB29BB8A18B}"/>
              </a:ext>
            </a:extLst>
          </p:cNvPr>
          <p:cNvSpPr txBox="1"/>
          <p:nvPr/>
        </p:nvSpPr>
        <p:spPr>
          <a:xfrm>
            <a:off x="6695641" y="4621926"/>
            <a:ext cx="540533" cy="8617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3</a:t>
            </a:r>
          </a:p>
        </p:txBody>
      </p:sp>
      <p:sp>
        <p:nvSpPr>
          <p:cNvPr id="25" name="TextBox 24">
            <a:extLst>
              <a:ext uri="{FF2B5EF4-FFF2-40B4-BE49-F238E27FC236}">
                <a16:creationId xmlns:a16="http://schemas.microsoft.com/office/drawing/2014/main" id="{37C116E6-336C-7CCF-AE51-35160D21464D}"/>
              </a:ext>
            </a:extLst>
          </p:cNvPr>
          <p:cNvSpPr txBox="1"/>
          <p:nvPr/>
        </p:nvSpPr>
        <p:spPr>
          <a:xfrm>
            <a:off x="4374933" y="3962400"/>
            <a:ext cx="540533" cy="8617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4</a:t>
            </a:r>
          </a:p>
        </p:txBody>
      </p:sp>
    </p:spTree>
    <p:extLst>
      <p:ext uri="{BB962C8B-B14F-4D97-AF65-F5344CB8AC3E}">
        <p14:creationId xmlns:p14="http://schemas.microsoft.com/office/powerpoint/2010/main" val="416759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011F8-3F7D-8BAD-0509-0AFD6FC35A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300121-A595-78E0-3DAA-E689B40884DD}"/>
              </a:ext>
            </a:extLst>
          </p:cNvPr>
          <p:cNvSpPr>
            <a:spLocks noGrp="1"/>
          </p:cNvSpPr>
          <p:nvPr>
            <p:ph type="title"/>
          </p:nvPr>
        </p:nvSpPr>
        <p:spPr>
          <a:xfrm>
            <a:off x="457200" y="685800"/>
            <a:ext cx="8663651" cy="384116"/>
          </a:xfrm>
        </p:spPr>
        <p:txBody>
          <a:bodyPr>
            <a:normAutofit fontScale="90000"/>
          </a:bodyPr>
          <a:lstStyle/>
          <a:p>
            <a:r>
              <a:rPr lang="en-US" dirty="0"/>
              <a:t>Summary and next steps</a:t>
            </a:r>
          </a:p>
        </p:txBody>
      </p:sp>
      <p:sp>
        <p:nvSpPr>
          <p:cNvPr id="3" name="Footer Placeholder 2">
            <a:extLst>
              <a:ext uri="{FF2B5EF4-FFF2-40B4-BE49-F238E27FC236}">
                <a16:creationId xmlns:a16="http://schemas.microsoft.com/office/drawing/2014/main" id="{BB8CCA74-386E-9945-ED1A-A21CA63C06F5}"/>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205C"/>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7FCC5940-5F2E-D909-F9A0-6DEC0455F5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205C"/>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a:ln>
                <a:noFill/>
              </a:ln>
              <a:solidFill>
                <a:srgbClr val="00205C"/>
              </a:solidFill>
              <a:effectLst/>
              <a:uLnTx/>
              <a:uFillTx/>
              <a:latin typeface="Calibri"/>
              <a:ea typeface="+mn-ea"/>
              <a:cs typeface="+mn-cs"/>
            </a:endParaRPr>
          </a:p>
        </p:txBody>
      </p:sp>
      <p:sp>
        <p:nvSpPr>
          <p:cNvPr id="7" name="TextBox 6">
            <a:extLst>
              <a:ext uri="{FF2B5EF4-FFF2-40B4-BE49-F238E27FC236}">
                <a16:creationId xmlns:a16="http://schemas.microsoft.com/office/drawing/2014/main" id="{9558C0A8-270B-BAD0-B46B-7579A8D8594C}"/>
              </a:ext>
            </a:extLst>
          </p:cNvPr>
          <p:cNvSpPr txBox="1"/>
          <p:nvPr/>
        </p:nvSpPr>
        <p:spPr>
          <a:xfrm>
            <a:off x="457199" y="1462088"/>
            <a:ext cx="11277600" cy="452431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alpha val="100000"/>
                  </a:srgbClr>
                </a:solidFill>
                <a:effectLst/>
                <a:uLnTx/>
                <a:uFillTx/>
                <a:latin typeface="Source Sans Pro"/>
                <a:ea typeface="+mn-ea"/>
                <a:cs typeface="Source Sans Pro"/>
                <a:sym typeface="Source Sans Pro"/>
              </a:rPr>
              <a:t>7.9 million cases </a:t>
            </a:r>
            <a:r>
              <a:rPr kumimoji="0" lang="en-US" sz="1800" b="0" i="0" u="none" strike="noStrike" kern="1200" cap="none" spc="0" normalizeH="0" baseline="0" noProof="0" dirty="0">
                <a:ln>
                  <a:noFill/>
                </a:ln>
                <a:solidFill>
                  <a:srgbClr val="000000">
                    <a:alpha val="100000"/>
                  </a:srgbClr>
                </a:solidFill>
                <a:effectLst/>
                <a:uLnTx/>
                <a:uFillTx/>
                <a:latin typeface="Source Sans Pro"/>
                <a:ea typeface="+mn-ea"/>
                <a:cs typeface="Source Sans Pro"/>
                <a:sym typeface="Source Sans Pro"/>
              </a:rPr>
              <a:t>and </a:t>
            </a:r>
            <a:r>
              <a:rPr kumimoji="0" lang="en-US" sz="1800" b="1" i="0" u="none" strike="noStrike" kern="1200" cap="none" spc="0" normalizeH="0" baseline="0" noProof="0" dirty="0">
                <a:ln>
                  <a:noFill/>
                </a:ln>
                <a:solidFill>
                  <a:srgbClr val="000000">
                    <a:alpha val="100000"/>
                  </a:srgbClr>
                </a:solidFill>
                <a:effectLst/>
                <a:uLnTx/>
                <a:uFillTx/>
                <a:latin typeface="Source Sans Pro"/>
                <a:ea typeface="+mn-ea"/>
                <a:cs typeface="Source Sans Pro"/>
                <a:sym typeface="Source Sans Pro"/>
              </a:rPr>
              <a:t>4,000 deaths </a:t>
            </a:r>
            <a:r>
              <a:rPr kumimoji="0" lang="en-US" sz="1800" b="0" i="0" u="none" strike="noStrike" kern="1200" cap="none" spc="0" normalizeH="0" baseline="0" noProof="0" dirty="0">
                <a:ln>
                  <a:noFill/>
                </a:ln>
                <a:solidFill>
                  <a:srgbClr val="000000">
                    <a:alpha val="100000"/>
                  </a:srgbClr>
                </a:solidFill>
                <a:effectLst/>
                <a:uLnTx/>
                <a:uFillTx/>
                <a:latin typeface="Source Sans Pro"/>
                <a:ea typeface="+mn-ea"/>
                <a:cs typeface="Source Sans Pro"/>
                <a:sym typeface="Source Sans Pro"/>
              </a:rPr>
              <a:t>recorded globally from </a:t>
            </a:r>
            <a:r>
              <a:rPr kumimoji="0" lang="en-US" sz="1800" b="1" i="0" u="none" strike="noStrike" kern="1200" cap="none" spc="0" normalizeH="0" baseline="0" noProof="0" dirty="0">
                <a:ln>
                  <a:noFill/>
                </a:ln>
                <a:solidFill>
                  <a:srgbClr val="000000">
                    <a:alpha val="100000"/>
                  </a:srgbClr>
                </a:solidFill>
                <a:effectLst/>
                <a:uLnTx/>
                <a:uFillTx/>
                <a:latin typeface="Source Sans Pro"/>
                <a:ea typeface="+mn-ea"/>
                <a:cs typeface="Source Sans Pro"/>
                <a:sym typeface="Source Sans Pro"/>
              </a:rPr>
              <a:t>79 countries </a:t>
            </a:r>
            <a:r>
              <a:rPr kumimoji="0" lang="en-US" sz="1800" b="0" i="0" u="none" strike="noStrike" kern="1200" cap="none" spc="0" normalizeH="0" baseline="0" noProof="0" dirty="0">
                <a:ln>
                  <a:noFill/>
                </a:ln>
                <a:solidFill>
                  <a:srgbClr val="000000">
                    <a:alpha val="100000"/>
                  </a:srgbClr>
                </a:solidFill>
                <a:effectLst/>
                <a:uLnTx/>
                <a:uFillTx/>
                <a:latin typeface="Source Sans Pro"/>
                <a:ea typeface="+mn-ea"/>
                <a:cs typeface="Source Sans Pro"/>
                <a:sym typeface="Source Sans Pro"/>
              </a:rPr>
              <a:t>between January and April 2024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alpha val="100000"/>
                </a:srgbClr>
              </a:solidFill>
              <a:effectLst/>
              <a:uLnTx/>
              <a:uFillTx/>
              <a:latin typeface="Source Sans Pro"/>
              <a:ea typeface="+mn-ea"/>
              <a:cs typeface="Source Sans Pro"/>
              <a:sym typeface="Source Sans Pro"/>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alpha val="100000"/>
                  </a:srgbClr>
                </a:solidFill>
                <a:effectLst/>
                <a:uLnTx/>
                <a:uFillTx/>
                <a:latin typeface="Source Sans Pro"/>
                <a:ea typeface="+mn-ea"/>
                <a:cs typeface="Source Sans Pro"/>
                <a:sym typeface="Source Sans Pro"/>
              </a:rPr>
              <a:t>Cases recorded by end of April have already exceeded the total of </a:t>
            </a:r>
            <a:r>
              <a:rPr kumimoji="0" lang="en-US" sz="1800" b="1" i="0" u="none" strike="noStrike" kern="1200" cap="none" spc="0" normalizeH="0" baseline="0" noProof="0" dirty="0">
                <a:ln>
                  <a:noFill/>
                </a:ln>
                <a:solidFill>
                  <a:srgbClr val="000000">
                    <a:alpha val="100000"/>
                  </a:srgbClr>
                </a:solidFill>
                <a:effectLst/>
                <a:uLnTx/>
                <a:uFillTx/>
                <a:latin typeface="Source Sans Pro"/>
                <a:ea typeface="+mn-ea"/>
                <a:cs typeface="Source Sans Pro"/>
                <a:sym typeface="Source Sans Pro"/>
              </a:rPr>
              <a:t>6.6 million cases</a:t>
            </a:r>
            <a:r>
              <a:rPr kumimoji="0" lang="en-US" sz="1800" b="0" i="0" u="none" strike="noStrike" kern="1200" cap="none" spc="0" normalizeH="0" baseline="0" noProof="0" dirty="0">
                <a:ln>
                  <a:noFill/>
                </a:ln>
                <a:solidFill>
                  <a:srgbClr val="000000">
                    <a:alpha val="100000"/>
                  </a:srgbClr>
                </a:solidFill>
                <a:effectLst/>
                <a:uLnTx/>
                <a:uFillTx/>
                <a:latin typeface="Source Sans Pro"/>
                <a:ea typeface="+mn-ea"/>
                <a:cs typeface="Source Sans Pro"/>
                <a:sym typeface="Source Sans Pro"/>
              </a:rPr>
              <a:t> reported </a:t>
            </a:r>
            <a:r>
              <a:rPr kumimoji="0" lang="en-US" sz="1800" b="1" i="0" u="none" strike="noStrike" kern="1200" cap="none" spc="0" normalizeH="0" baseline="0" noProof="0" dirty="0">
                <a:ln>
                  <a:noFill/>
                </a:ln>
                <a:solidFill>
                  <a:srgbClr val="000000">
                    <a:alpha val="100000"/>
                  </a:srgbClr>
                </a:solidFill>
                <a:effectLst/>
                <a:uLnTx/>
                <a:uFillTx/>
                <a:latin typeface="Source Sans Pro"/>
                <a:ea typeface="+mn-ea"/>
                <a:cs typeface="Source Sans Pro"/>
                <a:sym typeface="Source Sans Pro"/>
              </a:rPr>
              <a:t>globally in 2023</a:t>
            </a:r>
            <a:r>
              <a:rPr kumimoji="0" lang="en-US" sz="1800" b="0" i="0" u="none" strike="noStrike" kern="1200" cap="none" spc="0" normalizeH="0" baseline="0" noProof="0" dirty="0">
                <a:ln>
                  <a:noFill/>
                </a:ln>
                <a:solidFill>
                  <a:srgbClr val="000000">
                    <a:alpha val="100000"/>
                  </a:srgbClr>
                </a:solidFill>
                <a:effectLst/>
                <a:uLnTx/>
                <a:uFillTx/>
                <a:latin typeface="Source Sans Pro"/>
                <a:ea typeface="+mn-ea"/>
                <a:cs typeface="Source Sans Pro"/>
                <a:sym typeface="Source Sans Pro"/>
              </a:rPr>
              <a:t>, with several regions and subregions due to experience typically transmission season in the second half of the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alpha val="100000"/>
                </a:srgbClr>
              </a:solidFill>
              <a:effectLst/>
              <a:uLnTx/>
              <a:uFillTx/>
              <a:latin typeface="Source Sans Pro"/>
              <a:ea typeface="+mn-ea"/>
              <a:cs typeface="Source Sans Pro"/>
              <a:sym typeface="Source Sans Pro"/>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alpha val="100000"/>
                  </a:srgbClr>
                </a:solidFill>
                <a:effectLst/>
                <a:uLnTx/>
                <a:uFillTx/>
                <a:latin typeface="Source Sans Pro"/>
                <a:ea typeface="+mn-ea"/>
                <a:cs typeface="Source Sans Pro"/>
                <a:sym typeface="Source Sans Pro"/>
              </a:rPr>
              <a:t>Global monthly surveillance</a:t>
            </a:r>
            <a:r>
              <a:rPr kumimoji="0" lang="en-US" sz="1800" b="0" i="0" u="none" strike="noStrike" kern="1200" cap="none" spc="0" normalizeH="0" baseline="0" noProof="0" dirty="0">
                <a:ln>
                  <a:noFill/>
                </a:ln>
                <a:solidFill>
                  <a:srgbClr val="000000">
                    <a:alpha val="100000"/>
                  </a:srgbClr>
                </a:solidFill>
                <a:effectLst/>
                <a:uLnTx/>
                <a:uFillTx/>
                <a:latin typeface="Source Sans Pro"/>
                <a:ea typeface="+mn-ea"/>
                <a:cs typeface="Source Sans Pro"/>
                <a:sym typeface="Source Sans Pro"/>
              </a:rPr>
              <a:t> for dengue has been established with </a:t>
            </a:r>
            <a:r>
              <a:rPr kumimoji="0" lang="en-US" sz="1800" b="1" i="0" u="none" strike="noStrike" kern="1200" cap="none" spc="0" normalizeH="0" baseline="0" noProof="0" dirty="0">
                <a:ln>
                  <a:noFill/>
                </a:ln>
                <a:solidFill>
                  <a:srgbClr val="000000">
                    <a:alpha val="100000"/>
                  </a:srgbClr>
                </a:solidFill>
                <a:effectLst/>
                <a:uLnTx/>
                <a:uFillTx/>
                <a:latin typeface="Source Sans Pro"/>
                <a:ea typeface="+mn-ea"/>
                <a:cs typeface="Source Sans Pro"/>
                <a:sym typeface="Source Sans Pro"/>
              </a:rPr>
              <a:t>161 countries</a:t>
            </a:r>
            <a:r>
              <a:rPr kumimoji="0" lang="en-US" sz="1800" b="0" i="0" u="none" strike="noStrike" kern="1200" cap="none" spc="0" normalizeH="0" baseline="0" noProof="0" dirty="0">
                <a:ln>
                  <a:noFill/>
                </a:ln>
                <a:solidFill>
                  <a:srgbClr val="000000">
                    <a:alpha val="100000"/>
                  </a:srgbClr>
                </a:solidFill>
                <a:effectLst/>
                <a:uLnTx/>
                <a:uFillTx/>
                <a:latin typeface="Source Sans Pro"/>
                <a:ea typeface="+mn-ea"/>
                <a:cs typeface="Source Sans Pro"/>
                <a:sym typeface="Source Sans Pro"/>
              </a:rPr>
              <a:t> so far incorporated, 82 of which have recorded no cases January-April 2024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alpha val="100000"/>
                </a:srgbClr>
              </a:solidFill>
              <a:effectLst/>
              <a:uLnTx/>
              <a:uFillTx/>
              <a:latin typeface="Source Sans Pro"/>
              <a:ea typeface="+mn-ea"/>
              <a:cs typeface="Source Sans Pro"/>
              <a:sym typeface="Source Sans Pro"/>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alpha val="100000"/>
                  </a:srgbClr>
                </a:solidFill>
                <a:effectLst/>
                <a:uLnTx/>
                <a:uFillTx/>
                <a:latin typeface="Source Sans Pro"/>
                <a:ea typeface="+mn-ea"/>
                <a:cs typeface="Source Sans Pro"/>
                <a:sym typeface="Source Sans Pro"/>
              </a:rPr>
              <a:t>Work is underway to expand WHO global dengue surveillance system to include other arboviruses, namely </a:t>
            </a:r>
            <a:r>
              <a:rPr kumimoji="0" lang="en-US" sz="1800" b="1" i="0" u="none" strike="noStrike" kern="1200" cap="none" spc="0" normalizeH="0" baseline="0" noProof="0" dirty="0">
                <a:ln>
                  <a:noFill/>
                </a:ln>
                <a:solidFill>
                  <a:srgbClr val="000000">
                    <a:alpha val="100000"/>
                  </a:srgbClr>
                </a:solidFill>
                <a:effectLst/>
                <a:uLnTx/>
                <a:uFillTx/>
                <a:latin typeface="Source Sans Pro"/>
                <a:ea typeface="+mn-ea"/>
                <a:cs typeface="Source Sans Pro"/>
                <a:sym typeface="Source Sans Pro"/>
              </a:rPr>
              <a:t>Zika</a:t>
            </a:r>
            <a:r>
              <a:rPr kumimoji="0" lang="en-US" sz="1800" b="0" i="0" u="none" strike="noStrike" kern="1200" cap="none" spc="0" normalizeH="0" baseline="0" noProof="0" dirty="0">
                <a:ln>
                  <a:noFill/>
                </a:ln>
                <a:solidFill>
                  <a:srgbClr val="000000">
                    <a:alpha val="100000"/>
                  </a:srgbClr>
                </a:solidFill>
                <a:effectLst/>
                <a:uLnTx/>
                <a:uFillTx/>
                <a:latin typeface="Source Sans Pro"/>
                <a:ea typeface="+mn-ea"/>
                <a:cs typeface="Source Sans Pro"/>
                <a:sym typeface="Source Sans Pro"/>
              </a:rPr>
              <a:t> and </a:t>
            </a:r>
            <a:r>
              <a:rPr kumimoji="0" lang="en-US" sz="1800" b="1" i="0" u="none" strike="noStrike" kern="1200" cap="none" spc="0" normalizeH="0" baseline="0" noProof="0" dirty="0">
                <a:ln>
                  <a:noFill/>
                </a:ln>
                <a:solidFill>
                  <a:srgbClr val="000000">
                    <a:alpha val="100000"/>
                  </a:srgbClr>
                </a:solidFill>
                <a:effectLst/>
                <a:uLnTx/>
                <a:uFillTx/>
                <a:latin typeface="Source Sans Pro"/>
                <a:ea typeface="+mn-ea"/>
                <a:cs typeface="Source Sans Pro"/>
                <a:sym typeface="Source Sans Pro"/>
              </a:rPr>
              <a:t>chikungunya</a:t>
            </a:r>
            <a:r>
              <a:rPr kumimoji="0" lang="en-US" sz="1800" b="0" i="0" u="none" strike="noStrike" kern="1200" cap="none" spc="0" normalizeH="0" baseline="0" noProof="0" dirty="0">
                <a:ln>
                  <a:noFill/>
                </a:ln>
                <a:solidFill>
                  <a:srgbClr val="000000">
                    <a:alpha val="100000"/>
                  </a:srgbClr>
                </a:solidFill>
                <a:effectLst/>
                <a:uLnTx/>
                <a:uFillTx/>
                <a:latin typeface="Source Sans Pro"/>
                <a:ea typeface="+mn-ea"/>
                <a:cs typeface="Source Sans Pro"/>
                <a:sym typeface="Source Sans Pro"/>
              </a:rPr>
              <a:t> given the cocirculation of these, and possible misdiagnosis, in many countries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alpha val="100000"/>
                </a:srgbClr>
              </a:solidFill>
              <a:effectLst/>
              <a:uLnTx/>
              <a:uFillTx/>
              <a:latin typeface="Source Sans Pro"/>
              <a:ea typeface="+mn-ea"/>
              <a:cs typeface="Source Sans Pro"/>
              <a:sym typeface="Source Sans Pro"/>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alpha val="100000"/>
                  </a:srgbClr>
                </a:solidFill>
                <a:effectLst/>
                <a:uLnTx/>
                <a:uFillTx/>
                <a:latin typeface="Source Sans Pro"/>
                <a:ea typeface="+mn-ea"/>
                <a:cs typeface="Source Sans Pro"/>
                <a:sym typeface="Source Sans Pro"/>
              </a:rPr>
              <a:t>Historical data is not routinely available across all regions however where it is, in South-East Asia and the Region of the Americas, there is some evidence of </a:t>
            </a:r>
            <a:r>
              <a:rPr kumimoji="0" lang="en-US" sz="1800" b="1" i="0" u="none" strike="noStrike" kern="1200" cap="none" spc="0" normalizeH="0" baseline="0" noProof="0" dirty="0">
                <a:ln>
                  <a:noFill/>
                </a:ln>
                <a:solidFill>
                  <a:srgbClr val="000000">
                    <a:alpha val="100000"/>
                  </a:srgbClr>
                </a:solidFill>
                <a:effectLst/>
                <a:uLnTx/>
                <a:uFillTx/>
                <a:latin typeface="Source Sans Pro"/>
                <a:ea typeface="+mn-ea"/>
                <a:cs typeface="Source Sans Pro"/>
                <a:sym typeface="Source Sans Pro"/>
              </a:rPr>
              <a:t>longer and higher incidence seasons</a:t>
            </a:r>
            <a:r>
              <a:rPr kumimoji="0" lang="en-US" sz="1800" b="0" i="0" u="none" strike="noStrike" kern="1200" cap="none" spc="0" normalizeH="0" baseline="0" noProof="0" dirty="0">
                <a:ln>
                  <a:noFill/>
                </a:ln>
                <a:solidFill>
                  <a:srgbClr val="000000">
                    <a:alpha val="100000"/>
                  </a:srgbClr>
                </a:solidFill>
                <a:effectLst/>
                <a:uLnTx/>
                <a:uFillTx/>
                <a:latin typeface="Source Sans Pro"/>
                <a:ea typeface="+mn-ea"/>
                <a:cs typeface="Source Sans Pro"/>
                <a:sym typeface="Source Sans Pro"/>
              </a:rPr>
              <a:t> in recent years in endemic countries however this varies substantially by country and subregion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alpha val="100000"/>
                </a:srgbClr>
              </a:solidFill>
              <a:effectLst/>
              <a:uLnTx/>
              <a:uFillTx/>
              <a:latin typeface="Source Sans Pro"/>
              <a:ea typeface="+mn-ea"/>
              <a:cs typeface="Source Sans Pro"/>
              <a:sym typeface="Source Sans Pro"/>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alpha val="100000"/>
                  </a:srgbClr>
                </a:solidFill>
                <a:effectLst/>
                <a:uLnTx/>
                <a:uFillTx/>
                <a:latin typeface="Source Sans Pro"/>
                <a:ea typeface="+mn-ea"/>
                <a:cs typeface="Source Sans Pro"/>
                <a:sym typeface="Source Sans Pro"/>
              </a:rPr>
              <a:t>WHO Global Dengue Surveillance Dashboard: </a:t>
            </a:r>
            <a:r>
              <a:rPr kumimoji="0" lang="en-US" sz="1800" b="0" i="0" u="none" strike="noStrike" kern="1200" cap="none" spc="0" normalizeH="0" baseline="0" noProof="0" dirty="0">
                <a:ln>
                  <a:noFill/>
                </a:ln>
                <a:solidFill>
                  <a:srgbClr val="000000">
                    <a:alpha val="100000"/>
                  </a:srgbClr>
                </a:solidFill>
                <a:effectLst/>
                <a:uLnTx/>
                <a:uFillTx/>
                <a:latin typeface="Source Sans Pro"/>
                <a:ea typeface="+mn-ea"/>
                <a:cs typeface="Source Sans Pro"/>
                <a:sym typeface="Source Sans Pro"/>
                <a:hlinkClick r:id="rId3"/>
              </a:rPr>
              <a:t>https://worldhealthorg.shinyapps.io/dengue_global/</a:t>
            </a:r>
            <a:r>
              <a:rPr kumimoji="0" lang="en-US" sz="1800" b="0" i="0" u="none" strike="noStrike" kern="1200" cap="none" spc="0" normalizeH="0" baseline="0" noProof="0" dirty="0">
                <a:ln>
                  <a:noFill/>
                </a:ln>
                <a:solidFill>
                  <a:srgbClr val="000000">
                    <a:alpha val="100000"/>
                  </a:srgbClr>
                </a:solidFill>
                <a:effectLst/>
                <a:uLnTx/>
                <a:uFillTx/>
                <a:latin typeface="Source Sans Pro"/>
                <a:ea typeface="+mn-ea"/>
                <a:cs typeface="Source Sans Pro"/>
                <a:sym typeface="Source Sans Pro"/>
              </a:rPr>
              <a:t> </a:t>
            </a:r>
          </a:p>
        </p:txBody>
      </p:sp>
    </p:spTree>
    <p:extLst>
      <p:ext uri="{BB962C8B-B14F-4D97-AF65-F5344CB8AC3E}">
        <p14:creationId xmlns:p14="http://schemas.microsoft.com/office/powerpoint/2010/main" val="4238939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7055D-0CEE-493D-E667-2C1A542F11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5F30DA-D809-14B9-18FB-DC6DF6ED9C8B}"/>
              </a:ext>
            </a:extLst>
          </p:cNvPr>
          <p:cNvSpPr>
            <a:spLocks noGrp="1"/>
          </p:cNvSpPr>
          <p:nvPr>
            <p:ph type="title"/>
          </p:nvPr>
        </p:nvSpPr>
        <p:spPr>
          <a:xfrm>
            <a:off x="838200" y="365125"/>
            <a:ext cx="10515600" cy="740661"/>
          </a:xfrm>
        </p:spPr>
        <p:txBody>
          <a:bodyPr/>
          <a:lstStyle/>
          <a:p>
            <a:r>
              <a:rPr lang="en-US" dirty="0"/>
              <a:t>EPI-WIN webinar</a:t>
            </a:r>
          </a:p>
        </p:txBody>
      </p:sp>
      <p:sp>
        <p:nvSpPr>
          <p:cNvPr id="3" name="Content Placeholder 2">
            <a:extLst>
              <a:ext uri="{FF2B5EF4-FFF2-40B4-BE49-F238E27FC236}">
                <a16:creationId xmlns:a16="http://schemas.microsoft.com/office/drawing/2014/main" id="{EA4D4A4F-3287-7CC4-06A7-2E19734D0F5E}"/>
              </a:ext>
            </a:extLst>
          </p:cNvPr>
          <p:cNvSpPr>
            <a:spLocks noGrp="1"/>
          </p:cNvSpPr>
          <p:nvPr>
            <p:ph idx="1"/>
          </p:nvPr>
        </p:nvSpPr>
        <p:spPr>
          <a:xfrm>
            <a:off x="838200" y="1318437"/>
            <a:ext cx="10515600" cy="5174438"/>
          </a:xfrm>
        </p:spPr>
        <p:txBody>
          <a:bodyPr>
            <a:normAutofit lnSpcReduction="10000"/>
          </a:bodyPr>
          <a:lstStyle/>
          <a:p>
            <a:r>
              <a:rPr lang="en-US" dirty="0"/>
              <a:t>WHO Fact sheets – </a:t>
            </a:r>
            <a:r>
              <a:rPr lang="en-US" dirty="0">
                <a:hlinkClick r:id="rId2"/>
              </a:rPr>
              <a:t>Dengue and severe dengue</a:t>
            </a:r>
            <a:endParaRPr lang="en-US" dirty="0"/>
          </a:p>
          <a:p>
            <a:r>
              <a:rPr lang="en-US" dirty="0"/>
              <a:t>Listen to “</a:t>
            </a:r>
            <a:r>
              <a:rPr lang="en-US" dirty="0">
                <a:hlinkClick r:id="rId3"/>
              </a:rPr>
              <a:t>Dengue: Overview of the current situation and response</a:t>
            </a:r>
            <a:r>
              <a:rPr lang="en-US" dirty="0"/>
              <a:t>”, 13 June 2024</a:t>
            </a:r>
          </a:p>
          <a:p>
            <a:r>
              <a:rPr lang="en-US" dirty="0"/>
              <a:t>Presentations</a:t>
            </a:r>
          </a:p>
          <a:p>
            <a:pPr lvl="1"/>
            <a:r>
              <a:rPr lang="en-PH" b="0" i="0" dirty="0">
                <a:effectLst/>
              </a:rPr>
              <a:t>Dr Raman Velayudhan, Unit Head Veterinary Public Health, Vector Control and Environment unit. Global Neglected Tropical Diseases </a:t>
            </a:r>
            <a:r>
              <a:rPr lang="en-PH" b="0" i="0" dirty="0" err="1">
                <a:effectLst/>
              </a:rPr>
              <a:t>Programme</a:t>
            </a:r>
            <a:r>
              <a:rPr lang="en-PH" b="0" i="0" dirty="0">
                <a:effectLst/>
              </a:rPr>
              <a:t>, WHO HQ</a:t>
            </a:r>
            <a:endParaRPr lang="en-US" dirty="0"/>
          </a:p>
          <a:p>
            <a:pPr lvl="1"/>
            <a:r>
              <a:rPr lang="en-US" dirty="0"/>
              <a:t>Dr Maria Van </a:t>
            </a:r>
            <a:r>
              <a:rPr lang="en-US" dirty="0" err="1"/>
              <a:t>Kerkhov</a:t>
            </a:r>
            <a:r>
              <a:rPr lang="en-US" dirty="0"/>
              <a:t>, Director, Epidemic and Pandemic Preparedness and Prevention (EPP) department, WHO HQ</a:t>
            </a:r>
          </a:p>
          <a:p>
            <a:pPr lvl="1"/>
            <a:r>
              <a:rPr lang="en-US" dirty="0"/>
              <a:t>Diana Rojas, </a:t>
            </a:r>
            <a:r>
              <a:rPr lang="en-PH" b="0" i="0" dirty="0">
                <a:solidFill>
                  <a:srgbClr val="000000"/>
                </a:solidFill>
                <a:effectLst/>
                <a:latin typeface="Calibri" panose="020F0502020204030204" pitchFamily="34" charset="0"/>
              </a:rPr>
              <a:t>Team Lead Arboviruses, Epidemic and Pandemic Preparedness and Prevention Department, WHO Health Emergencies </a:t>
            </a:r>
            <a:r>
              <a:rPr lang="en-PH" b="0" i="0" dirty="0" err="1">
                <a:solidFill>
                  <a:srgbClr val="000000"/>
                </a:solidFill>
                <a:effectLst/>
                <a:latin typeface="Calibri" panose="020F0502020204030204" pitchFamily="34" charset="0"/>
              </a:rPr>
              <a:t>Programme</a:t>
            </a:r>
            <a:endParaRPr lang="en-US" dirty="0"/>
          </a:p>
          <a:p>
            <a:pPr lvl="1"/>
            <a:r>
              <a:rPr lang="en-US" dirty="0"/>
              <a:t>Martina McMenamin, Epi Lead G3-dengue emergency, WHO Health Emergencies </a:t>
            </a:r>
            <a:r>
              <a:rPr lang="en-US" dirty="0" err="1"/>
              <a:t>Programme</a:t>
            </a:r>
            <a:endParaRPr lang="en-US" dirty="0"/>
          </a:p>
          <a:p>
            <a:pPr lvl="1"/>
            <a:r>
              <a:rPr lang="en-US" dirty="0"/>
              <a:t>Dr Awa </a:t>
            </a:r>
            <a:r>
              <a:rPr lang="en-US" dirty="0" err="1"/>
              <a:t>Ndir</a:t>
            </a:r>
            <a:r>
              <a:rPr lang="en-US" dirty="0"/>
              <a:t>, WHO HQ Dengue IMST</a:t>
            </a:r>
          </a:p>
          <a:p>
            <a:pPr lvl="1"/>
            <a:r>
              <a:rPr lang="en-US" dirty="0"/>
              <a:t>Dr Abha </a:t>
            </a:r>
            <a:r>
              <a:rPr lang="en-US" dirty="0" err="1"/>
              <a:t>Jodheea</a:t>
            </a:r>
            <a:r>
              <a:rPr lang="en-US" dirty="0"/>
              <a:t> </a:t>
            </a:r>
            <a:r>
              <a:rPr lang="en-US" dirty="0" err="1"/>
              <a:t>Jutton</a:t>
            </a:r>
            <a:r>
              <a:rPr lang="en-US" dirty="0"/>
              <a:t>, Emergency Preparedness and Response Officer, WHO Country Office Mauritius</a:t>
            </a:r>
          </a:p>
          <a:p>
            <a:pPr lvl="1"/>
            <a:r>
              <a:rPr lang="en-PH" b="0" i="0" dirty="0">
                <a:effectLst/>
              </a:rPr>
              <a:t>Dr. Livia Carla </a:t>
            </a:r>
            <a:r>
              <a:rPr lang="en-PH" b="0" i="0" dirty="0" err="1">
                <a:effectLst/>
              </a:rPr>
              <a:t>Vinhal</a:t>
            </a:r>
            <a:r>
              <a:rPr lang="en-PH" b="0" i="0" dirty="0">
                <a:effectLst/>
              </a:rPr>
              <a:t> </a:t>
            </a:r>
            <a:r>
              <a:rPr lang="en-PH" b="0" i="0" dirty="0" err="1">
                <a:effectLst/>
              </a:rPr>
              <a:t>Frutoso</a:t>
            </a:r>
            <a:r>
              <a:rPr lang="en-PH" b="0" i="0" dirty="0">
                <a:effectLst/>
              </a:rPr>
              <a:t>. Head of the national surveillance of arboviruses, Ministry of Health of Brazil</a:t>
            </a:r>
            <a:endParaRPr lang="en-US" dirty="0"/>
          </a:p>
          <a:p>
            <a:pPr lvl="1"/>
            <a:endParaRPr lang="en-US" dirty="0"/>
          </a:p>
        </p:txBody>
      </p:sp>
    </p:spTree>
    <p:extLst>
      <p:ext uri="{BB962C8B-B14F-4D97-AF65-F5344CB8AC3E}">
        <p14:creationId xmlns:p14="http://schemas.microsoft.com/office/powerpoint/2010/main" val="2162385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17380-8C75-AF30-8698-2E84C60971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707779-9FFB-B664-DDAE-7615BAE99308}"/>
              </a:ext>
            </a:extLst>
          </p:cNvPr>
          <p:cNvSpPr>
            <a:spLocks noGrp="1"/>
          </p:cNvSpPr>
          <p:nvPr>
            <p:ph type="title"/>
          </p:nvPr>
        </p:nvSpPr>
        <p:spPr/>
        <p:txBody>
          <a:bodyPr/>
          <a:lstStyle/>
          <a:p>
            <a:r>
              <a:rPr lang="en-US" dirty="0"/>
              <a:t>Introduction to dengue</a:t>
            </a:r>
          </a:p>
        </p:txBody>
      </p:sp>
      <p:sp>
        <p:nvSpPr>
          <p:cNvPr id="3" name="Content Placeholder 2">
            <a:extLst>
              <a:ext uri="{FF2B5EF4-FFF2-40B4-BE49-F238E27FC236}">
                <a16:creationId xmlns:a16="http://schemas.microsoft.com/office/drawing/2014/main" id="{6D160D71-241C-A7EF-1D63-6423C376230C}"/>
              </a:ext>
            </a:extLst>
          </p:cNvPr>
          <p:cNvSpPr>
            <a:spLocks noGrp="1"/>
          </p:cNvSpPr>
          <p:nvPr>
            <p:ph sz="half" idx="1"/>
          </p:nvPr>
        </p:nvSpPr>
        <p:spPr>
          <a:xfrm>
            <a:off x="838199" y="1825625"/>
            <a:ext cx="7461175" cy="4351338"/>
          </a:xfrm>
        </p:spPr>
        <p:txBody>
          <a:bodyPr>
            <a:normAutofit fontScale="85000" lnSpcReduction="20000"/>
          </a:bodyPr>
          <a:lstStyle/>
          <a:p>
            <a:r>
              <a:rPr lang="en-PH" sz="2400" b="0" i="0" u="none" strike="noStrike" dirty="0">
                <a:effectLst/>
              </a:rPr>
              <a:t>Dengue (break-bone fever) is a viral infection that spreads from mosquitoes to people. It is more common in tropical and subtropical climates.</a:t>
            </a:r>
          </a:p>
          <a:p>
            <a:r>
              <a:rPr lang="en-PH" sz="2400" b="0" i="0" u="none" strike="noStrike" dirty="0">
                <a:effectLst/>
              </a:rPr>
              <a:t>Most people who get dengue will not have symptoms. But for those who do, the most common symptoms are high fever, headache, body aches, nausea, and rash. Most will get better in 1–2 weeks. Some people develop severe dengue and need care in a hospital.</a:t>
            </a:r>
            <a:endParaRPr lang="en-US" sz="2400" dirty="0"/>
          </a:p>
          <a:p>
            <a:r>
              <a:rPr lang="en-US" sz="2400" dirty="0"/>
              <a:t>Dengue was declared a global Grade 3 emergency in early December 2023.</a:t>
            </a:r>
          </a:p>
          <a:p>
            <a:r>
              <a:rPr lang="en-US" sz="2400" dirty="0"/>
              <a:t>Changes in dengue disease patterns are observed as influenced by climate change: Outbreaks happen 1-2 months earlier; and moving further north and further south as temperate areas become warmer.</a:t>
            </a:r>
          </a:p>
          <a:p>
            <a:r>
              <a:rPr lang="en-US" sz="2400" dirty="0"/>
              <a:t>Requires multisectoral approach to response e.g. One Health Approaches</a:t>
            </a:r>
          </a:p>
        </p:txBody>
      </p:sp>
      <p:pic>
        <p:nvPicPr>
          <p:cNvPr id="5" name="Content Placeholder 4" descr="A mosquito sucking blood on a person's skin&#10;&#10;Description automatically generated">
            <a:extLst>
              <a:ext uri="{FF2B5EF4-FFF2-40B4-BE49-F238E27FC236}">
                <a16:creationId xmlns:a16="http://schemas.microsoft.com/office/drawing/2014/main" id="{3B43E040-D134-2CF7-1926-727DC7A7307C}"/>
              </a:ext>
            </a:extLst>
          </p:cNvPr>
          <p:cNvPicPr>
            <a:picLocks noGrp="1" noChangeAspect="1"/>
          </p:cNvPicPr>
          <p:nvPr>
            <p:ph sz="half" idx="2"/>
          </p:nvPr>
        </p:nvPicPr>
        <p:blipFill rotWithShape="1">
          <a:blip r:embed="rId2"/>
          <a:srcRect l="11723" r="11721" b="-1"/>
          <a:stretch/>
        </p:blipFill>
        <p:spPr>
          <a:xfrm>
            <a:off x="8299375" y="1825625"/>
            <a:ext cx="2981680" cy="2576254"/>
          </a:xfrm>
          <a:prstGeom prst="rect">
            <a:avLst/>
          </a:prstGeom>
          <a:noFill/>
        </p:spPr>
      </p:pic>
    </p:spTree>
    <p:extLst>
      <p:ext uri="{BB962C8B-B14F-4D97-AF65-F5344CB8AC3E}">
        <p14:creationId xmlns:p14="http://schemas.microsoft.com/office/powerpoint/2010/main" val="3193197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C8953-516F-0D93-E518-4252A3A1AEC7}"/>
            </a:ext>
          </a:extLst>
        </p:cNvPr>
        <p:cNvGrpSpPr/>
        <p:nvPr/>
      </p:nvGrpSpPr>
      <p:grpSpPr>
        <a:xfrm>
          <a:off x="0" y="0"/>
          <a:ext cx="0" cy="0"/>
          <a:chOff x="0" y="0"/>
          <a:chExt cx="0" cy="0"/>
        </a:xfrm>
      </p:grpSpPr>
      <p:sp>
        <p:nvSpPr>
          <p:cNvPr id="2" name="Text cases">
            <a:extLst>
              <a:ext uri="{FF2B5EF4-FFF2-40B4-BE49-F238E27FC236}">
                <a16:creationId xmlns:a16="http://schemas.microsoft.com/office/drawing/2014/main" id="{89DF4A13-CBFF-33B4-97CB-0BA431B7C20E}"/>
              </a:ext>
            </a:extLst>
          </p:cNvPr>
          <p:cNvSpPr>
            <a:spLocks noGrp="1"/>
          </p:cNvSpPr>
          <p:nvPr>
            <p:ph type="body" sz="quarter" idx="13"/>
          </p:nvPr>
        </p:nvSpPr>
        <p:spPr>
          <a:xfrm>
            <a:off x="6865728" y="809531"/>
            <a:ext cx="1695450" cy="705392"/>
          </a:xfrm>
        </p:spPr>
        <p:txBody>
          <a:bodyPr>
            <a:normAutofit lnSpcReduction="10000"/>
          </a:bodyPr>
          <a:lstStyle/>
          <a:p>
            <a:r>
              <a:rPr sz="1400" b="0" i="0" u="none" cap="none">
                <a:solidFill>
                  <a:srgbClr val="FFFFFF">
                    <a:alpha val="100000"/>
                  </a:srgbClr>
                </a:solidFill>
                <a:latin typeface="Source Sans Pro"/>
                <a:cs typeface="Source Sans Pro"/>
                <a:sym typeface="Source Sans Pro"/>
              </a:rPr>
              <a:t>Cases</a:t>
            </a:r>
          </a:p>
          <a:p>
            <a:r>
              <a:rPr sz="2200" b="0" i="0" u="none" cap="none">
                <a:solidFill>
                  <a:srgbClr val="FFFFFF">
                    <a:alpha val="100000"/>
                  </a:srgbClr>
                </a:solidFill>
                <a:latin typeface="Source Sans Pro"/>
                <a:cs typeface="Source Sans Pro"/>
                <a:sym typeface="Source Sans Pro"/>
              </a:rPr>
              <a:t>7,</a:t>
            </a:r>
            <a:r>
              <a:rPr lang="en-US" sz="2200" b="0" i="0" u="none" cap="none">
                <a:solidFill>
                  <a:srgbClr val="FFFFFF">
                    <a:alpha val="100000"/>
                  </a:srgbClr>
                </a:solidFill>
                <a:latin typeface="Source Sans Pro"/>
                <a:cs typeface="Source Sans Pro"/>
                <a:sym typeface="Source Sans Pro"/>
              </a:rPr>
              <a:t>890</a:t>
            </a:r>
            <a:r>
              <a:rPr sz="2200" b="0" i="0" u="none" cap="none">
                <a:solidFill>
                  <a:srgbClr val="FFFFFF">
                    <a:alpha val="100000"/>
                  </a:srgbClr>
                </a:solidFill>
                <a:latin typeface="Source Sans Pro"/>
                <a:cs typeface="Source Sans Pro"/>
                <a:sym typeface="Source Sans Pro"/>
              </a:rPr>
              <a:t>,</a:t>
            </a:r>
            <a:r>
              <a:rPr lang="en-US" sz="2200" b="0" i="0" u="none" cap="none">
                <a:solidFill>
                  <a:srgbClr val="FFFFFF">
                    <a:alpha val="100000"/>
                  </a:srgbClr>
                </a:solidFill>
                <a:latin typeface="Source Sans Pro"/>
                <a:cs typeface="Source Sans Pro"/>
                <a:sym typeface="Source Sans Pro"/>
              </a:rPr>
              <a:t>546</a:t>
            </a:r>
            <a:endParaRPr sz="2200" b="0" i="0" u="none" cap="none">
              <a:solidFill>
                <a:srgbClr val="FFFFFF">
                  <a:alpha val="100000"/>
                </a:srgbClr>
              </a:solidFill>
              <a:latin typeface="Source Sans Pro"/>
              <a:cs typeface="Source Sans Pro"/>
              <a:sym typeface="Source Sans Pro"/>
            </a:endParaRPr>
          </a:p>
        </p:txBody>
      </p:sp>
      <p:sp>
        <p:nvSpPr>
          <p:cNvPr id="3" name="Text confirmed_cases">
            <a:extLst>
              <a:ext uri="{FF2B5EF4-FFF2-40B4-BE49-F238E27FC236}">
                <a16:creationId xmlns:a16="http://schemas.microsoft.com/office/drawing/2014/main" id="{0124749B-F07A-7D7F-577F-B305E5163D07}"/>
              </a:ext>
            </a:extLst>
          </p:cNvPr>
          <p:cNvSpPr>
            <a:spLocks noGrp="1"/>
          </p:cNvSpPr>
          <p:nvPr>
            <p:ph type="body" sz="quarter" idx="15"/>
          </p:nvPr>
        </p:nvSpPr>
        <p:spPr>
          <a:xfrm>
            <a:off x="6865728" y="1827959"/>
            <a:ext cx="1695450" cy="705392"/>
          </a:xfrm>
        </p:spPr>
        <p:txBody>
          <a:bodyPr>
            <a:normAutofit lnSpcReduction="10000"/>
          </a:bodyPr>
          <a:lstStyle/>
          <a:p>
            <a:r>
              <a:rPr sz="1400" b="0" i="0" u="none" cap="none">
                <a:solidFill>
                  <a:srgbClr val="FFFFFF">
                    <a:alpha val="100000"/>
                  </a:srgbClr>
                </a:solidFill>
                <a:latin typeface="Source Sans Pro"/>
                <a:cs typeface="Source Sans Pro"/>
                <a:sym typeface="Source Sans Pro"/>
              </a:rPr>
              <a:t>Confirmed cases</a:t>
            </a:r>
          </a:p>
          <a:p>
            <a:r>
              <a:rPr sz="2200" b="0" i="0" u="none" cap="none">
                <a:solidFill>
                  <a:srgbClr val="FFFFFF">
                    <a:alpha val="100000"/>
                  </a:srgbClr>
                </a:solidFill>
                <a:latin typeface="Source Sans Pro"/>
                <a:cs typeface="Source Sans Pro"/>
                <a:sym typeface="Source Sans Pro"/>
              </a:rPr>
              <a:t>3,</a:t>
            </a:r>
            <a:r>
              <a:rPr lang="en-US" sz="2200" b="0" i="0" u="none" cap="none">
                <a:solidFill>
                  <a:srgbClr val="FFFFFF">
                    <a:alpha val="100000"/>
                  </a:srgbClr>
                </a:solidFill>
                <a:latin typeface="Source Sans Pro"/>
                <a:cs typeface="Source Sans Pro"/>
                <a:sym typeface="Source Sans Pro"/>
              </a:rPr>
              <a:t>801</a:t>
            </a:r>
            <a:r>
              <a:rPr sz="2200" b="0" i="0" u="none" cap="none">
                <a:solidFill>
                  <a:srgbClr val="FFFFFF">
                    <a:alpha val="100000"/>
                  </a:srgbClr>
                </a:solidFill>
                <a:latin typeface="Source Sans Pro"/>
                <a:cs typeface="Source Sans Pro"/>
                <a:sym typeface="Source Sans Pro"/>
              </a:rPr>
              <a:t>,</a:t>
            </a:r>
            <a:r>
              <a:rPr lang="en-US" sz="2200" b="0" i="0" u="none" cap="none">
                <a:solidFill>
                  <a:srgbClr val="FFFFFF">
                    <a:alpha val="100000"/>
                  </a:srgbClr>
                </a:solidFill>
                <a:latin typeface="Source Sans Pro"/>
                <a:cs typeface="Source Sans Pro"/>
                <a:sym typeface="Source Sans Pro"/>
              </a:rPr>
              <a:t>753</a:t>
            </a:r>
            <a:endParaRPr sz="2200" b="0" i="0" u="none" cap="none">
              <a:solidFill>
                <a:srgbClr val="FFFFFF">
                  <a:alpha val="100000"/>
                </a:srgbClr>
              </a:solidFill>
              <a:latin typeface="Source Sans Pro"/>
              <a:cs typeface="Source Sans Pro"/>
              <a:sym typeface="Source Sans Pro"/>
            </a:endParaRPr>
          </a:p>
        </p:txBody>
      </p:sp>
      <p:sp>
        <p:nvSpPr>
          <p:cNvPr id="4" name="Text severe_cases">
            <a:extLst>
              <a:ext uri="{FF2B5EF4-FFF2-40B4-BE49-F238E27FC236}">
                <a16:creationId xmlns:a16="http://schemas.microsoft.com/office/drawing/2014/main" id="{F002C027-5509-3475-74EC-C347EA97953B}"/>
              </a:ext>
            </a:extLst>
          </p:cNvPr>
          <p:cNvSpPr>
            <a:spLocks noGrp="1"/>
          </p:cNvSpPr>
          <p:nvPr>
            <p:ph type="body" sz="quarter" idx="14"/>
          </p:nvPr>
        </p:nvSpPr>
        <p:spPr>
          <a:xfrm>
            <a:off x="9818154" y="809531"/>
            <a:ext cx="1695450" cy="705392"/>
          </a:xfrm>
        </p:spPr>
        <p:txBody>
          <a:bodyPr>
            <a:normAutofit lnSpcReduction="10000"/>
          </a:bodyPr>
          <a:lstStyle/>
          <a:p>
            <a:r>
              <a:rPr sz="1400" b="0" i="0" u="none" cap="none">
                <a:solidFill>
                  <a:srgbClr val="FFFFFF">
                    <a:alpha val="100000"/>
                  </a:srgbClr>
                </a:solidFill>
                <a:latin typeface="Source Sans Pro"/>
                <a:cs typeface="Source Sans Pro"/>
                <a:sym typeface="Source Sans Pro"/>
              </a:rPr>
              <a:t>Severe cases</a:t>
            </a:r>
          </a:p>
          <a:p>
            <a:r>
              <a:rPr sz="2200" b="0" i="0" u="none" cap="none">
                <a:solidFill>
                  <a:srgbClr val="FFFFFF">
                    <a:alpha val="100000"/>
                  </a:srgbClr>
                </a:solidFill>
                <a:latin typeface="Source Sans Pro"/>
                <a:cs typeface="Source Sans Pro"/>
                <a:sym typeface="Source Sans Pro"/>
              </a:rPr>
              <a:t>16,</a:t>
            </a:r>
            <a:r>
              <a:rPr lang="en-US" sz="2200" b="0" i="0" u="none" cap="none">
                <a:solidFill>
                  <a:srgbClr val="FFFFFF">
                    <a:alpha val="100000"/>
                  </a:srgbClr>
                </a:solidFill>
                <a:latin typeface="Source Sans Pro"/>
                <a:cs typeface="Source Sans Pro"/>
                <a:sym typeface="Source Sans Pro"/>
              </a:rPr>
              <a:t>554</a:t>
            </a:r>
            <a:endParaRPr sz="2200" b="0" i="0" u="none" cap="none">
              <a:solidFill>
                <a:srgbClr val="FFFFFF">
                  <a:alpha val="100000"/>
                </a:srgbClr>
              </a:solidFill>
              <a:latin typeface="Source Sans Pro"/>
              <a:cs typeface="Source Sans Pro"/>
              <a:sym typeface="Source Sans Pro"/>
            </a:endParaRPr>
          </a:p>
        </p:txBody>
      </p:sp>
      <p:sp>
        <p:nvSpPr>
          <p:cNvPr id="5" name="Text deaths">
            <a:extLst>
              <a:ext uri="{FF2B5EF4-FFF2-40B4-BE49-F238E27FC236}">
                <a16:creationId xmlns:a16="http://schemas.microsoft.com/office/drawing/2014/main" id="{23E8BB24-9AE9-1A8E-A009-C55E9D3A4F54}"/>
              </a:ext>
            </a:extLst>
          </p:cNvPr>
          <p:cNvSpPr>
            <a:spLocks noGrp="1"/>
          </p:cNvSpPr>
          <p:nvPr>
            <p:ph type="body" sz="quarter" idx="16"/>
          </p:nvPr>
        </p:nvSpPr>
        <p:spPr>
          <a:xfrm>
            <a:off x="9818154" y="1844460"/>
            <a:ext cx="1695450" cy="705392"/>
          </a:xfrm>
        </p:spPr>
        <p:txBody>
          <a:bodyPr>
            <a:normAutofit lnSpcReduction="10000"/>
          </a:bodyPr>
          <a:lstStyle/>
          <a:p>
            <a:r>
              <a:rPr sz="1400" b="0" i="0" u="none" cap="none">
                <a:solidFill>
                  <a:srgbClr val="FFFFFF">
                    <a:alpha val="100000"/>
                  </a:srgbClr>
                </a:solidFill>
                <a:latin typeface="Source Sans Pro"/>
                <a:cs typeface="Source Sans Pro"/>
                <a:sym typeface="Source Sans Pro"/>
              </a:rPr>
              <a:t>Deaths</a:t>
            </a:r>
          </a:p>
          <a:p>
            <a:r>
              <a:rPr lang="en-US" sz="2200">
                <a:solidFill>
                  <a:srgbClr val="FFFFFF">
                    <a:alpha val="100000"/>
                  </a:srgbClr>
                </a:solidFill>
                <a:latin typeface="Source Sans Pro"/>
                <a:cs typeface="Source Sans Pro"/>
                <a:sym typeface="Source Sans Pro"/>
              </a:rPr>
              <a:t>4</a:t>
            </a:r>
            <a:r>
              <a:rPr sz="2200" b="0" i="0" u="none" cap="none">
                <a:solidFill>
                  <a:srgbClr val="FFFFFF">
                    <a:alpha val="100000"/>
                  </a:srgbClr>
                </a:solidFill>
                <a:latin typeface="Source Sans Pro"/>
                <a:cs typeface="Source Sans Pro"/>
                <a:sym typeface="Source Sans Pro"/>
              </a:rPr>
              <a:t>,</a:t>
            </a:r>
            <a:r>
              <a:rPr lang="en-US" sz="2200" b="0" i="0" u="none" cap="none">
                <a:solidFill>
                  <a:srgbClr val="FFFFFF">
                    <a:alpha val="100000"/>
                  </a:srgbClr>
                </a:solidFill>
                <a:latin typeface="Source Sans Pro"/>
                <a:cs typeface="Source Sans Pro"/>
                <a:sym typeface="Source Sans Pro"/>
              </a:rPr>
              <a:t>000</a:t>
            </a:r>
            <a:endParaRPr sz="2200" b="0" i="0" u="none" cap="none">
              <a:solidFill>
                <a:srgbClr val="FFFFFF">
                  <a:alpha val="100000"/>
                </a:srgbClr>
              </a:solidFill>
              <a:latin typeface="Source Sans Pro"/>
              <a:cs typeface="Source Sans Pro"/>
              <a:sym typeface="Source Sans Pro"/>
            </a:endParaRPr>
          </a:p>
        </p:txBody>
      </p:sp>
      <p:sp>
        <p:nvSpPr>
          <p:cNvPr id="6" name="Title 1">
            <a:extLst>
              <a:ext uri="{FF2B5EF4-FFF2-40B4-BE49-F238E27FC236}">
                <a16:creationId xmlns:a16="http://schemas.microsoft.com/office/drawing/2014/main" id="{B16BEF73-7FBC-C8C6-879A-B13DDF6BBC01}"/>
              </a:ext>
            </a:extLst>
          </p:cNvPr>
          <p:cNvSpPr>
            <a:spLocks noGrp="1"/>
          </p:cNvSpPr>
          <p:nvPr>
            <p:ph type="title"/>
          </p:nvPr>
        </p:nvSpPr>
        <p:spPr>
          <a:xfrm>
            <a:off x="457200" y="685800"/>
            <a:ext cx="4666891" cy="1004888"/>
          </a:xfrm>
        </p:spPr>
        <p:txBody>
          <a:bodyPr/>
          <a:lstStyle/>
          <a:p>
            <a:r>
              <a:rPr sz="3200" b="0" i="0" u="none" cap="none">
                <a:solidFill>
                  <a:srgbClr val="00205C">
                    <a:alpha val="100000"/>
                  </a:srgbClr>
                </a:solidFill>
                <a:latin typeface="Source Sans Pro"/>
                <a:cs typeface="Source Sans Pro"/>
                <a:sym typeface="Source Sans Pro"/>
              </a:rPr>
              <a:t>Global overview</a:t>
            </a:r>
          </a:p>
          <a:p>
            <a:r>
              <a:rPr sz="2000" b="0" i="0" u="none" cap="none">
                <a:solidFill>
                  <a:srgbClr val="00205C">
                    <a:alpha val="100000"/>
                  </a:srgbClr>
                </a:solidFill>
                <a:latin typeface="Source Sans Pro"/>
                <a:cs typeface="Source Sans Pro"/>
                <a:sym typeface="Source Sans Pro"/>
              </a:rPr>
              <a:t>January to April 2024</a:t>
            </a:r>
          </a:p>
        </p:txBody>
      </p:sp>
      <p:graphicFrame>
        <p:nvGraphicFramePr>
          <p:cNvPr id="7" name="Table 6">
            <a:extLst>
              <a:ext uri="{FF2B5EF4-FFF2-40B4-BE49-F238E27FC236}">
                <a16:creationId xmlns:a16="http://schemas.microsoft.com/office/drawing/2014/main" id="{87DB1B7B-9908-D6F2-53F3-535BD9ED4DC8}"/>
              </a:ext>
            </a:extLst>
          </p:cNvPr>
          <p:cNvGraphicFramePr>
            <a:graphicFrameLocks noGrp="1"/>
          </p:cNvGraphicFramePr>
          <p:nvPr/>
        </p:nvGraphicFramePr>
        <p:xfrm>
          <a:off x="5469879" y="2981438"/>
          <a:ext cx="6171136" cy="3084616"/>
        </p:xfrm>
        <a:graphic>
          <a:graphicData uri="http://schemas.openxmlformats.org/drawingml/2006/table">
            <a:tbl>
              <a:tblPr/>
              <a:tblGrid>
                <a:gridCol w="3263038">
                  <a:extLst>
                    <a:ext uri="{9D8B030D-6E8A-4147-A177-3AD203B41FA5}">
                      <a16:colId xmlns:a16="http://schemas.microsoft.com/office/drawing/2014/main" val="20000"/>
                    </a:ext>
                  </a:extLst>
                </a:gridCol>
                <a:gridCol w="1587696">
                  <a:extLst>
                    <a:ext uri="{9D8B030D-6E8A-4147-A177-3AD203B41FA5}">
                      <a16:colId xmlns:a16="http://schemas.microsoft.com/office/drawing/2014/main" val="20001"/>
                    </a:ext>
                  </a:extLst>
                </a:gridCol>
                <a:gridCol w="1320402">
                  <a:extLst>
                    <a:ext uri="{9D8B030D-6E8A-4147-A177-3AD203B41FA5}">
                      <a16:colId xmlns:a16="http://schemas.microsoft.com/office/drawing/2014/main" val="20002"/>
                    </a:ext>
                  </a:extLst>
                </a:gridCol>
              </a:tblGrid>
              <a:tr h="438700">
                <a:tc>
                  <a:txBody>
                    <a:bodyPr/>
                    <a:lstStyle/>
                    <a:p>
                      <a:pPr marL="63500" marR="63500" algn="ctr">
                        <a:lnSpc>
                          <a:spcPct val="100000"/>
                        </a:lnSpc>
                        <a:spcBef>
                          <a:spcPts val="500"/>
                        </a:spcBef>
                        <a:spcAft>
                          <a:spcPts val="500"/>
                        </a:spcAft>
                        <a:buNone/>
                      </a:pPr>
                      <a:r>
                        <a:rPr sz="1500" b="1" i="0" u="none" cap="none">
                          <a:solidFill>
                            <a:srgbClr val="FFFFFF">
                              <a:alpha val="100000"/>
                            </a:srgbClr>
                          </a:solidFill>
                          <a:latin typeface="Source Sans Pro"/>
                          <a:cs typeface="Source Sans Pro"/>
                          <a:sym typeface="Source Sans Pro"/>
                        </a:rPr>
                        <a:t>WHO region</a:t>
                      </a:r>
                    </a:p>
                  </a:txBody>
                  <a:tcPr marL="0" marR="0" marT="63500" marB="63500" anchor="ctr">
                    <a:lnL w="9525" cap="flat" cmpd="sng" algn="ctr">
                      <a:solidFill>
                        <a:srgbClr val="666666">
                          <a:alpha val="100000"/>
                        </a:srgbClr>
                      </a:solidFill>
                      <a:prstDash val="solid"/>
                    </a:lnL>
                    <a:lnR w="9525" cap="flat" cmpd="sng" algn="ctr">
                      <a:solidFill>
                        <a:srgbClr val="666666">
                          <a:alpha val="100000"/>
                        </a:srgbClr>
                      </a:solidFill>
                      <a:prstDash val="solid"/>
                    </a:lnR>
                    <a:lnT w="9525" cap="flat" cmpd="sng" algn="ctr">
                      <a:solidFill>
                        <a:srgbClr val="666666">
                          <a:alpha val="100000"/>
                        </a:srgbClr>
                      </a:solidFill>
                      <a:prstDash val="solid"/>
                    </a:lnT>
                    <a:lnB w="9525" cap="flat" cmpd="sng" algn="ctr">
                      <a:solidFill>
                        <a:srgbClr val="666666">
                          <a:alpha val="100000"/>
                        </a:srgbClr>
                      </a:solidFill>
                      <a:prstDash val="solid"/>
                    </a:lnB>
                    <a:solidFill>
                      <a:srgbClr val="A9A9A9">
                        <a:alpha val="100000"/>
                      </a:srgbClr>
                    </a:solidFill>
                  </a:tcPr>
                </a:tc>
                <a:tc>
                  <a:txBody>
                    <a:bodyPr/>
                    <a:lstStyle/>
                    <a:p>
                      <a:pPr marL="63500" marR="63500" algn="ctr">
                        <a:lnSpc>
                          <a:spcPct val="100000"/>
                        </a:lnSpc>
                        <a:spcBef>
                          <a:spcPts val="500"/>
                        </a:spcBef>
                        <a:spcAft>
                          <a:spcPts val="500"/>
                        </a:spcAft>
                        <a:buNone/>
                      </a:pPr>
                      <a:r>
                        <a:rPr sz="1500" b="1" i="0" u="none" cap="none">
                          <a:solidFill>
                            <a:srgbClr val="FFFFFF">
                              <a:alpha val="100000"/>
                            </a:srgbClr>
                          </a:solidFill>
                          <a:latin typeface="Source Sans Pro"/>
                          <a:cs typeface="Source Sans Pro"/>
                          <a:sym typeface="Source Sans Pro"/>
                        </a:rPr>
                        <a:t>Cases</a:t>
                      </a:r>
                    </a:p>
                  </a:txBody>
                  <a:tcPr marL="0" marR="0" marT="63500" marB="63500" anchor="ctr">
                    <a:lnL w="9525" cap="flat" cmpd="sng" algn="ctr">
                      <a:solidFill>
                        <a:srgbClr val="666666">
                          <a:alpha val="100000"/>
                        </a:srgbClr>
                      </a:solidFill>
                      <a:prstDash val="solid"/>
                    </a:lnL>
                    <a:lnR w="9525" cap="flat" cmpd="sng" algn="ctr">
                      <a:solidFill>
                        <a:srgbClr val="666666">
                          <a:alpha val="100000"/>
                        </a:srgbClr>
                      </a:solidFill>
                      <a:prstDash val="solid"/>
                    </a:lnR>
                    <a:lnT w="9525" cap="flat" cmpd="sng" algn="ctr">
                      <a:solidFill>
                        <a:srgbClr val="666666">
                          <a:alpha val="100000"/>
                        </a:srgbClr>
                      </a:solidFill>
                      <a:prstDash val="solid"/>
                    </a:lnT>
                    <a:lnB w="9525" cap="flat" cmpd="sng" algn="ctr">
                      <a:solidFill>
                        <a:srgbClr val="666666">
                          <a:alpha val="100000"/>
                        </a:srgbClr>
                      </a:solidFill>
                      <a:prstDash val="solid"/>
                    </a:lnB>
                    <a:solidFill>
                      <a:srgbClr val="A9A9A9">
                        <a:alpha val="100000"/>
                      </a:srgbClr>
                    </a:solidFill>
                  </a:tcPr>
                </a:tc>
                <a:tc>
                  <a:txBody>
                    <a:bodyPr/>
                    <a:lstStyle/>
                    <a:p>
                      <a:pPr marL="63500" marR="63500" algn="ctr">
                        <a:lnSpc>
                          <a:spcPct val="100000"/>
                        </a:lnSpc>
                        <a:spcBef>
                          <a:spcPts val="500"/>
                        </a:spcBef>
                        <a:spcAft>
                          <a:spcPts val="500"/>
                        </a:spcAft>
                        <a:buNone/>
                      </a:pPr>
                      <a:r>
                        <a:rPr sz="1500" b="1" i="0" u="none" cap="none">
                          <a:solidFill>
                            <a:srgbClr val="FFFFFF">
                              <a:alpha val="100000"/>
                            </a:srgbClr>
                          </a:solidFill>
                          <a:latin typeface="Source Sans Pro"/>
                          <a:cs typeface="Source Sans Pro"/>
                          <a:sym typeface="Source Sans Pro"/>
                        </a:rPr>
                        <a:t>Deaths</a:t>
                      </a:r>
                    </a:p>
                  </a:txBody>
                  <a:tcPr marL="0" marR="0" marT="63500" marB="63500" anchor="ctr">
                    <a:lnL w="9525" cap="flat" cmpd="sng" algn="ctr">
                      <a:solidFill>
                        <a:srgbClr val="666666">
                          <a:alpha val="100000"/>
                        </a:srgbClr>
                      </a:solidFill>
                      <a:prstDash val="solid"/>
                    </a:lnL>
                    <a:lnR w="9525" cap="flat" cmpd="sng" algn="ctr">
                      <a:solidFill>
                        <a:srgbClr val="666666">
                          <a:alpha val="100000"/>
                        </a:srgbClr>
                      </a:solidFill>
                      <a:prstDash val="solid"/>
                    </a:lnR>
                    <a:lnT w="9525" cap="flat" cmpd="sng" algn="ctr">
                      <a:solidFill>
                        <a:srgbClr val="666666">
                          <a:alpha val="100000"/>
                        </a:srgbClr>
                      </a:solidFill>
                      <a:prstDash val="solid"/>
                    </a:lnT>
                    <a:lnB w="9525" cap="flat" cmpd="sng" algn="ctr">
                      <a:solidFill>
                        <a:srgbClr val="666666">
                          <a:alpha val="100000"/>
                        </a:srgbClr>
                      </a:solidFill>
                      <a:prstDash val="solid"/>
                    </a:lnB>
                    <a:solidFill>
                      <a:srgbClr val="A9A9A9">
                        <a:alpha val="100000"/>
                      </a:srgbClr>
                    </a:solidFill>
                  </a:tcPr>
                </a:tc>
                <a:extLst>
                  <a:ext uri="{0D108BD9-81ED-4DB2-BD59-A6C34878D82A}">
                    <a16:rowId xmlns:a16="http://schemas.microsoft.com/office/drawing/2014/main" val="10000"/>
                  </a:ext>
                </a:extLst>
              </a:tr>
              <a:tr h="441367">
                <a:tc>
                  <a:txBody>
                    <a:bodyPr/>
                    <a:lstStyle/>
                    <a:p>
                      <a:pPr marL="63500" marR="63500" algn="l">
                        <a:lnSpc>
                          <a:spcPct val="100000"/>
                        </a:lnSpc>
                        <a:spcBef>
                          <a:spcPts val="500"/>
                        </a:spcBef>
                        <a:spcAft>
                          <a:spcPts val="500"/>
                        </a:spcAft>
                        <a:buNone/>
                      </a:pPr>
                      <a:r>
                        <a:rPr sz="1500" b="0" i="0" u="none" cap="none">
                          <a:solidFill>
                            <a:srgbClr val="000000">
                              <a:alpha val="100000"/>
                            </a:srgbClr>
                          </a:solidFill>
                          <a:latin typeface="Source Sans Pro"/>
                          <a:cs typeface="Source Sans Pro"/>
                          <a:sym typeface="Source Sans Pro"/>
                        </a:rPr>
                        <a:t>African Region</a:t>
                      </a:r>
                    </a:p>
                  </a:txBody>
                  <a:tcPr marL="0" marR="0" marT="63500" marB="63500" anchor="ctr">
                    <a:lnL w="9525" cap="flat" cmpd="sng" algn="ctr">
                      <a:solidFill>
                        <a:srgbClr val="666666">
                          <a:alpha val="100000"/>
                        </a:srgbClr>
                      </a:solidFill>
                      <a:prstDash val="solid"/>
                    </a:lnL>
                    <a:lnR w="9525" cap="flat" cmpd="sng" algn="ctr">
                      <a:solidFill>
                        <a:srgbClr val="666666">
                          <a:alpha val="100000"/>
                        </a:srgbClr>
                      </a:solidFill>
                      <a:prstDash val="solid"/>
                    </a:lnR>
                    <a:lnT w="9525" cap="flat" cmpd="sng" algn="ctr">
                      <a:solidFill>
                        <a:srgbClr val="666666"/>
                      </a:solidFill>
                      <a:prstDash val="solid"/>
                      <a:round/>
                      <a:headEnd type="none" w="med" len="med"/>
                      <a:tailEnd type="none" w="med" len="med"/>
                    </a:lnT>
                    <a:lnB w="9525" cap="flat" cmpd="sng" algn="ctr">
                      <a:solidFill>
                        <a:srgbClr val="666666">
                          <a:alpha val="100000"/>
                        </a:srgbClr>
                      </a:solidFill>
                      <a:prstDash val="solid"/>
                    </a:lnB>
                    <a:solidFill>
                      <a:srgbClr val="FFFFFF">
                        <a:alpha val="0"/>
                      </a:srgbClr>
                    </a:solidFill>
                  </a:tcPr>
                </a:tc>
                <a:tc>
                  <a:txBody>
                    <a:bodyPr/>
                    <a:lstStyle/>
                    <a:p>
                      <a:pPr marL="63500" marR="63500" algn="ctr">
                        <a:lnSpc>
                          <a:spcPct val="100000"/>
                        </a:lnSpc>
                        <a:spcBef>
                          <a:spcPts val="500"/>
                        </a:spcBef>
                        <a:spcAft>
                          <a:spcPts val="500"/>
                        </a:spcAft>
                        <a:buNone/>
                      </a:pPr>
                      <a:r>
                        <a:rPr sz="1500" b="0" i="0" u="none" cap="none">
                          <a:solidFill>
                            <a:srgbClr val="000000">
                              <a:alpha val="100000"/>
                            </a:srgbClr>
                          </a:solidFill>
                          <a:latin typeface="Source Sans Pro"/>
                          <a:cs typeface="Source Sans Pro"/>
                          <a:sym typeface="Source Sans Pro"/>
                        </a:rPr>
                        <a:t>32,</a:t>
                      </a:r>
                      <a:r>
                        <a:rPr lang="en-US" sz="1500" b="0" i="0" u="none" cap="none">
                          <a:solidFill>
                            <a:srgbClr val="000000">
                              <a:alpha val="100000"/>
                            </a:srgbClr>
                          </a:solidFill>
                          <a:latin typeface="Source Sans Pro"/>
                          <a:cs typeface="Source Sans Pro"/>
                          <a:sym typeface="Source Sans Pro"/>
                        </a:rPr>
                        <a:t>895</a:t>
                      </a:r>
                      <a:endParaRPr sz="1500" b="0" i="0" u="none" cap="none">
                        <a:solidFill>
                          <a:srgbClr val="000000">
                            <a:alpha val="100000"/>
                          </a:srgbClr>
                        </a:solidFill>
                        <a:latin typeface="Source Sans Pro"/>
                        <a:cs typeface="Source Sans Pro"/>
                        <a:sym typeface="Source Sans Pro"/>
                      </a:endParaRPr>
                    </a:p>
                  </a:txBody>
                  <a:tcPr marL="0" marR="0" marT="63500" marB="63500" anchor="ctr">
                    <a:lnL w="9525" cap="flat" cmpd="sng" algn="ctr">
                      <a:solidFill>
                        <a:srgbClr val="666666">
                          <a:alpha val="100000"/>
                        </a:srgbClr>
                      </a:solidFill>
                      <a:prstDash val="solid"/>
                    </a:lnL>
                    <a:lnR w="9525" cap="flat" cmpd="sng" algn="ctr">
                      <a:solidFill>
                        <a:srgbClr val="666666">
                          <a:alpha val="100000"/>
                        </a:srgbClr>
                      </a:solidFill>
                      <a:prstDash val="solid"/>
                    </a:lnR>
                    <a:lnT w="9525" cap="flat" cmpd="sng" algn="ctr">
                      <a:solidFill>
                        <a:srgbClr val="666666"/>
                      </a:solidFill>
                      <a:prstDash val="solid"/>
                      <a:round/>
                      <a:headEnd type="none" w="med" len="med"/>
                      <a:tailEnd type="none" w="med" len="med"/>
                    </a:lnT>
                    <a:lnB w="9525" cap="flat" cmpd="sng" algn="ctr">
                      <a:solidFill>
                        <a:srgbClr val="666666">
                          <a:alpha val="100000"/>
                        </a:srgbClr>
                      </a:solidFill>
                      <a:prstDash val="solid"/>
                    </a:lnB>
                    <a:solidFill>
                      <a:srgbClr val="FFFFFF">
                        <a:alpha val="0"/>
                      </a:srgbClr>
                    </a:solidFill>
                  </a:tcPr>
                </a:tc>
                <a:tc>
                  <a:txBody>
                    <a:bodyPr/>
                    <a:lstStyle/>
                    <a:p>
                      <a:pPr marL="63500" marR="63500" algn="ctr">
                        <a:lnSpc>
                          <a:spcPct val="100000"/>
                        </a:lnSpc>
                        <a:spcBef>
                          <a:spcPts val="500"/>
                        </a:spcBef>
                        <a:spcAft>
                          <a:spcPts val="500"/>
                        </a:spcAft>
                        <a:buNone/>
                      </a:pPr>
                      <a:r>
                        <a:rPr lang="en-US" sz="1500" b="0" i="0" u="none" cap="none">
                          <a:solidFill>
                            <a:srgbClr val="000000">
                              <a:alpha val="100000"/>
                            </a:srgbClr>
                          </a:solidFill>
                          <a:latin typeface="Source Sans Pro"/>
                          <a:cs typeface="Source Sans Pro"/>
                          <a:sym typeface="Source Sans Pro"/>
                        </a:rPr>
                        <a:t>49</a:t>
                      </a:r>
                      <a:endParaRPr sz="1500" b="0" i="0" u="none" cap="none">
                        <a:solidFill>
                          <a:srgbClr val="000000">
                            <a:alpha val="100000"/>
                          </a:srgbClr>
                        </a:solidFill>
                        <a:latin typeface="Source Sans Pro"/>
                        <a:cs typeface="Source Sans Pro"/>
                        <a:sym typeface="Source Sans Pro"/>
                      </a:endParaRPr>
                    </a:p>
                  </a:txBody>
                  <a:tcPr marL="0" marR="0" marT="63500" marB="63500" anchor="ctr">
                    <a:lnL w="9525" cap="flat" cmpd="sng" algn="ctr">
                      <a:solidFill>
                        <a:srgbClr val="666666">
                          <a:alpha val="100000"/>
                        </a:srgbClr>
                      </a:solidFill>
                      <a:prstDash val="solid"/>
                    </a:lnL>
                    <a:lnR w="9525" cap="flat" cmpd="sng" algn="ctr">
                      <a:solidFill>
                        <a:srgbClr val="666666">
                          <a:alpha val="100000"/>
                        </a:srgbClr>
                      </a:solidFill>
                      <a:prstDash val="solid"/>
                    </a:lnR>
                    <a:lnT w="9525" cap="flat" cmpd="sng" algn="ctr">
                      <a:solidFill>
                        <a:srgbClr val="666666"/>
                      </a:solidFill>
                      <a:prstDash val="solid"/>
                      <a:round/>
                      <a:headEnd type="none" w="med" len="med"/>
                      <a:tailEnd type="none" w="med" len="med"/>
                    </a:lnT>
                    <a:lnB w="9525" cap="flat" cmpd="sng" algn="ctr">
                      <a:solidFill>
                        <a:srgbClr val="666666">
                          <a:alpha val="100000"/>
                        </a:srgbClr>
                      </a:solidFill>
                      <a:prstDash val="solid"/>
                    </a:lnB>
                    <a:solidFill>
                      <a:srgbClr val="FFFFFF">
                        <a:alpha val="0"/>
                      </a:srgbClr>
                    </a:solidFill>
                  </a:tcPr>
                </a:tc>
                <a:extLst>
                  <a:ext uri="{0D108BD9-81ED-4DB2-BD59-A6C34878D82A}">
                    <a16:rowId xmlns:a16="http://schemas.microsoft.com/office/drawing/2014/main" val="10001"/>
                  </a:ext>
                </a:extLst>
              </a:tr>
              <a:tr h="441367">
                <a:tc>
                  <a:txBody>
                    <a:bodyPr/>
                    <a:lstStyle/>
                    <a:p>
                      <a:pPr marL="63500" marR="63500" algn="l">
                        <a:lnSpc>
                          <a:spcPct val="100000"/>
                        </a:lnSpc>
                        <a:spcBef>
                          <a:spcPts val="500"/>
                        </a:spcBef>
                        <a:spcAft>
                          <a:spcPts val="500"/>
                        </a:spcAft>
                        <a:buNone/>
                      </a:pPr>
                      <a:r>
                        <a:rPr lang="en-US" sz="1500" b="0" i="0" u="none" cap="none">
                          <a:solidFill>
                            <a:srgbClr val="000000">
                              <a:alpha val="100000"/>
                            </a:srgbClr>
                          </a:solidFill>
                          <a:latin typeface="Source Sans Pro"/>
                          <a:cs typeface="Source Sans Pro"/>
                          <a:sym typeface="Source Sans Pro"/>
                        </a:rPr>
                        <a:t>Eastern Mediterranean Region</a:t>
                      </a:r>
                      <a:endParaRPr sz="1500" b="0" i="0" u="none" cap="none">
                        <a:solidFill>
                          <a:srgbClr val="000000">
                            <a:alpha val="100000"/>
                          </a:srgbClr>
                        </a:solidFill>
                        <a:latin typeface="Source Sans Pro"/>
                        <a:cs typeface="Source Sans Pro"/>
                        <a:sym typeface="Source Sans Pro"/>
                      </a:endParaRPr>
                    </a:p>
                  </a:txBody>
                  <a:tcPr marL="0" marR="0" marT="63500" marB="63500" anchor="ctr">
                    <a:lnL w="9525" cap="flat" cmpd="sng" algn="ctr">
                      <a:solidFill>
                        <a:srgbClr val="666666">
                          <a:alpha val="100000"/>
                        </a:srgbClr>
                      </a:solidFill>
                      <a:prstDash val="solid"/>
                    </a:lnL>
                    <a:lnR w="9525" cap="flat" cmpd="sng" algn="ctr">
                      <a:solidFill>
                        <a:srgbClr val="666666"/>
                      </a:solidFill>
                      <a:prstDash val="solid"/>
                      <a:round/>
                      <a:headEnd type="none" w="med" len="med"/>
                      <a:tailEnd type="none" w="med" len="med"/>
                    </a:lnR>
                    <a:lnT w="9525" cap="flat" cmpd="sng" algn="ctr">
                      <a:solidFill>
                        <a:srgbClr val="666666">
                          <a:alpha val="100000"/>
                        </a:srgbClr>
                      </a:solidFill>
                      <a:prstDash val="solid"/>
                    </a:lnT>
                    <a:lnB w="9525" cap="flat" cmpd="sng" algn="ctr">
                      <a:solidFill>
                        <a:srgbClr val="666666"/>
                      </a:solidFill>
                      <a:prstDash val="solid"/>
                      <a:round/>
                      <a:headEnd type="none" w="med" len="med"/>
                      <a:tailEnd type="none" w="med" len="med"/>
                    </a:lnB>
                    <a:solidFill>
                      <a:srgbClr val="FFFFFF">
                        <a:alpha val="0"/>
                      </a:srgbClr>
                    </a:solidFill>
                  </a:tcPr>
                </a:tc>
                <a:tc>
                  <a:txBody>
                    <a:bodyPr/>
                    <a:lstStyle/>
                    <a:p>
                      <a:pPr marL="63500" marR="63500" algn="ctr">
                        <a:lnSpc>
                          <a:spcPct val="100000"/>
                        </a:lnSpc>
                        <a:spcBef>
                          <a:spcPts val="500"/>
                        </a:spcBef>
                        <a:spcAft>
                          <a:spcPts val="500"/>
                        </a:spcAft>
                        <a:buNone/>
                      </a:pPr>
                      <a:r>
                        <a:rPr lang="en-US" sz="1500" b="0" i="0" u="none" cap="none">
                          <a:solidFill>
                            <a:srgbClr val="000000">
                              <a:alpha val="100000"/>
                            </a:srgbClr>
                          </a:solidFill>
                          <a:latin typeface="Source Sans Pro"/>
                          <a:cs typeface="Source Sans Pro"/>
                          <a:sym typeface="Source Sans Pro"/>
                        </a:rPr>
                        <a:t>3,060</a:t>
                      </a:r>
                      <a:endParaRPr sz="1500" b="0" i="0" u="none" cap="none">
                        <a:solidFill>
                          <a:srgbClr val="000000">
                            <a:alpha val="100000"/>
                          </a:srgbClr>
                        </a:solidFill>
                        <a:latin typeface="Source Sans Pro"/>
                        <a:cs typeface="Source Sans Pro"/>
                        <a:sym typeface="Source Sans Pro"/>
                      </a:endParaRPr>
                    </a:p>
                  </a:txBody>
                  <a:tcPr marL="0" marR="0" marT="63500" marB="63500"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alpha val="100000"/>
                        </a:srgbClr>
                      </a:solidFill>
                      <a:prstDash val="solid"/>
                    </a:lnT>
                    <a:lnB w="9525" cap="flat" cmpd="sng" algn="ctr">
                      <a:solidFill>
                        <a:srgbClr val="666666"/>
                      </a:solidFill>
                      <a:prstDash val="solid"/>
                      <a:round/>
                      <a:headEnd type="none" w="med" len="med"/>
                      <a:tailEnd type="none" w="med" len="med"/>
                    </a:lnB>
                    <a:solidFill>
                      <a:srgbClr val="FFFFFF">
                        <a:alpha val="0"/>
                      </a:srgbClr>
                    </a:solidFill>
                  </a:tcPr>
                </a:tc>
                <a:tc>
                  <a:txBody>
                    <a:bodyPr/>
                    <a:lstStyle/>
                    <a:p>
                      <a:pPr marL="63500" marR="63500" algn="ctr">
                        <a:lnSpc>
                          <a:spcPct val="100000"/>
                        </a:lnSpc>
                        <a:spcBef>
                          <a:spcPts val="500"/>
                        </a:spcBef>
                        <a:spcAft>
                          <a:spcPts val="500"/>
                        </a:spcAft>
                        <a:buNone/>
                      </a:pPr>
                      <a:r>
                        <a:rPr lang="en-US" sz="1500" b="0" i="0" u="none" cap="none">
                          <a:solidFill>
                            <a:srgbClr val="000000">
                              <a:alpha val="100000"/>
                            </a:srgbClr>
                          </a:solidFill>
                          <a:latin typeface="Source Sans Pro"/>
                          <a:cs typeface="Source Sans Pro"/>
                          <a:sym typeface="Source Sans Pro"/>
                        </a:rPr>
                        <a:t>2</a:t>
                      </a:r>
                      <a:endParaRPr sz="1500" b="0" i="0" u="none" cap="none">
                        <a:solidFill>
                          <a:srgbClr val="000000">
                            <a:alpha val="100000"/>
                          </a:srgbClr>
                        </a:solidFill>
                        <a:latin typeface="Source Sans Pro"/>
                        <a:cs typeface="Source Sans Pro"/>
                        <a:sym typeface="Source Sans Pro"/>
                      </a:endParaRPr>
                    </a:p>
                  </a:txBody>
                  <a:tcPr marL="0" marR="0" marT="63500" marB="63500"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alpha val="100000"/>
                        </a:srgbClr>
                      </a:solidFill>
                      <a:prstDash val="solid"/>
                    </a:lnT>
                    <a:lnB w="9525" cap="flat" cmpd="sng" algn="ctr">
                      <a:solidFill>
                        <a:srgbClr val="666666"/>
                      </a:solidFill>
                      <a:prstDash val="solid"/>
                      <a:round/>
                      <a:headEnd type="none" w="med" len="med"/>
                      <a:tailEnd type="none" w="med" len="med"/>
                    </a:lnB>
                    <a:solidFill>
                      <a:srgbClr val="FFFFFF">
                        <a:alpha val="0"/>
                      </a:srgbClr>
                    </a:solidFill>
                  </a:tcPr>
                </a:tc>
                <a:extLst>
                  <a:ext uri="{0D108BD9-81ED-4DB2-BD59-A6C34878D82A}">
                    <a16:rowId xmlns:a16="http://schemas.microsoft.com/office/drawing/2014/main" val="888678208"/>
                  </a:ext>
                </a:extLst>
              </a:tr>
              <a:tr h="441367">
                <a:tc>
                  <a:txBody>
                    <a:bodyPr/>
                    <a:lstStyle/>
                    <a:p>
                      <a:pPr marL="63500" marR="63500" algn="l">
                        <a:lnSpc>
                          <a:spcPct val="100000"/>
                        </a:lnSpc>
                        <a:spcBef>
                          <a:spcPts val="500"/>
                        </a:spcBef>
                        <a:spcAft>
                          <a:spcPts val="500"/>
                        </a:spcAft>
                        <a:buNone/>
                      </a:pPr>
                      <a:r>
                        <a:rPr lang="en-US" sz="1500" b="0" i="0" u="none" cap="none">
                          <a:solidFill>
                            <a:srgbClr val="000000">
                              <a:alpha val="100000"/>
                            </a:srgbClr>
                          </a:solidFill>
                          <a:latin typeface="Source Sans Pro"/>
                          <a:cs typeface="Source Sans Pro"/>
                          <a:sym typeface="Source Sans Pro"/>
                        </a:rPr>
                        <a:t>European Region</a:t>
                      </a:r>
                      <a:endParaRPr sz="1500" b="0" i="0" u="none" cap="none">
                        <a:solidFill>
                          <a:srgbClr val="000000">
                            <a:alpha val="100000"/>
                          </a:srgbClr>
                        </a:solidFill>
                        <a:latin typeface="Source Sans Pro"/>
                        <a:cs typeface="Source Sans Pro"/>
                        <a:sym typeface="Source Sans Pro"/>
                      </a:endParaRPr>
                    </a:p>
                  </a:txBody>
                  <a:tcPr marL="0" marR="0" marT="63500" marB="63500" anchor="ctr">
                    <a:lnL w="9525" cap="flat" cmpd="sng" algn="ctr">
                      <a:solidFill>
                        <a:srgbClr val="666666">
                          <a:alpha val="100000"/>
                        </a:srgbClr>
                      </a:solidFill>
                      <a:prstDash val="solid"/>
                    </a:lnL>
                    <a:lnR w="9525" cap="flat" cmpd="sng" algn="ctr">
                      <a:solidFill>
                        <a:srgbClr val="666666"/>
                      </a:solidFill>
                      <a:prstDash val="solid"/>
                      <a:round/>
                      <a:headEnd type="none" w="med" len="med"/>
                      <a:tailEnd type="none" w="med" len="med"/>
                    </a:lnR>
                    <a:lnT w="9525" cap="flat" cmpd="sng" algn="ctr">
                      <a:solidFill>
                        <a:srgbClr val="666666">
                          <a:alpha val="100000"/>
                        </a:srgbClr>
                      </a:solidFill>
                      <a:prstDash val="solid"/>
                    </a:lnT>
                    <a:lnB w="9525" cap="flat" cmpd="sng" algn="ctr">
                      <a:solidFill>
                        <a:srgbClr val="666666"/>
                      </a:solidFill>
                      <a:prstDash val="solid"/>
                      <a:round/>
                      <a:headEnd type="none" w="med" len="med"/>
                      <a:tailEnd type="none" w="med" len="med"/>
                    </a:lnB>
                    <a:solidFill>
                      <a:srgbClr val="FFFFFF">
                        <a:alpha val="0"/>
                      </a:srgbClr>
                    </a:solidFill>
                  </a:tcPr>
                </a:tc>
                <a:tc>
                  <a:txBody>
                    <a:bodyPr/>
                    <a:lstStyle/>
                    <a:p>
                      <a:pPr marL="63500" marR="63500" algn="ctr">
                        <a:lnSpc>
                          <a:spcPct val="100000"/>
                        </a:lnSpc>
                        <a:spcBef>
                          <a:spcPts val="500"/>
                        </a:spcBef>
                        <a:spcAft>
                          <a:spcPts val="500"/>
                        </a:spcAft>
                        <a:buNone/>
                      </a:pPr>
                      <a:r>
                        <a:rPr lang="en-US" sz="1500" b="0" i="0" u="none" cap="none">
                          <a:solidFill>
                            <a:srgbClr val="000000">
                              <a:alpha val="100000"/>
                            </a:srgbClr>
                          </a:solidFill>
                          <a:latin typeface="Source Sans Pro"/>
                          <a:cs typeface="Source Sans Pro"/>
                          <a:sym typeface="Source Sans Pro"/>
                        </a:rPr>
                        <a:t>0</a:t>
                      </a:r>
                      <a:endParaRPr sz="1500" b="0" i="0" u="none" cap="none">
                        <a:solidFill>
                          <a:srgbClr val="000000">
                            <a:alpha val="100000"/>
                          </a:srgbClr>
                        </a:solidFill>
                        <a:latin typeface="Source Sans Pro"/>
                        <a:cs typeface="Source Sans Pro"/>
                        <a:sym typeface="Source Sans Pro"/>
                      </a:endParaRPr>
                    </a:p>
                  </a:txBody>
                  <a:tcPr marL="0" marR="0" marT="63500" marB="63500"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alpha val="100000"/>
                        </a:srgbClr>
                      </a:solidFill>
                      <a:prstDash val="solid"/>
                    </a:lnT>
                    <a:lnB w="9525" cap="flat" cmpd="sng" algn="ctr">
                      <a:solidFill>
                        <a:srgbClr val="666666"/>
                      </a:solidFill>
                      <a:prstDash val="solid"/>
                      <a:round/>
                      <a:headEnd type="none" w="med" len="med"/>
                      <a:tailEnd type="none" w="med" len="med"/>
                    </a:lnB>
                    <a:solidFill>
                      <a:srgbClr val="FFFFFF">
                        <a:alpha val="0"/>
                      </a:srgbClr>
                    </a:solidFill>
                  </a:tcPr>
                </a:tc>
                <a:tc>
                  <a:txBody>
                    <a:bodyPr/>
                    <a:lstStyle/>
                    <a:p>
                      <a:pPr marL="63500" marR="63500" algn="ctr">
                        <a:lnSpc>
                          <a:spcPct val="100000"/>
                        </a:lnSpc>
                        <a:spcBef>
                          <a:spcPts val="500"/>
                        </a:spcBef>
                        <a:spcAft>
                          <a:spcPts val="500"/>
                        </a:spcAft>
                        <a:buNone/>
                      </a:pPr>
                      <a:r>
                        <a:rPr lang="en-US" sz="1500" b="0" i="0" u="none" cap="none">
                          <a:solidFill>
                            <a:srgbClr val="000000">
                              <a:alpha val="100000"/>
                            </a:srgbClr>
                          </a:solidFill>
                          <a:latin typeface="Source Sans Pro"/>
                          <a:cs typeface="Source Sans Pro"/>
                          <a:sym typeface="Source Sans Pro"/>
                        </a:rPr>
                        <a:t>0</a:t>
                      </a:r>
                      <a:endParaRPr sz="1500" b="0" i="0" u="none" cap="none">
                        <a:solidFill>
                          <a:srgbClr val="000000">
                            <a:alpha val="100000"/>
                          </a:srgbClr>
                        </a:solidFill>
                        <a:latin typeface="Source Sans Pro"/>
                        <a:cs typeface="Source Sans Pro"/>
                        <a:sym typeface="Source Sans Pro"/>
                      </a:endParaRPr>
                    </a:p>
                  </a:txBody>
                  <a:tcPr marL="0" marR="0" marT="63500" marB="63500" anchor="ctr">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alpha val="100000"/>
                        </a:srgbClr>
                      </a:solidFill>
                      <a:prstDash val="solid"/>
                    </a:lnT>
                    <a:lnB w="9525" cap="flat" cmpd="sng" algn="ctr">
                      <a:solidFill>
                        <a:srgbClr val="666666"/>
                      </a:solidFill>
                      <a:prstDash val="solid"/>
                      <a:round/>
                      <a:headEnd type="none" w="med" len="med"/>
                      <a:tailEnd type="none" w="med" len="med"/>
                    </a:lnB>
                    <a:solidFill>
                      <a:srgbClr val="FFFFFF">
                        <a:alpha val="0"/>
                      </a:srgbClr>
                    </a:solidFill>
                  </a:tcPr>
                </a:tc>
                <a:extLst>
                  <a:ext uri="{0D108BD9-81ED-4DB2-BD59-A6C34878D82A}">
                    <a16:rowId xmlns:a16="http://schemas.microsoft.com/office/drawing/2014/main" val="2676451401"/>
                  </a:ext>
                </a:extLst>
              </a:tr>
              <a:tr h="441367">
                <a:tc>
                  <a:txBody>
                    <a:bodyPr/>
                    <a:lstStyle/>
                    <a:p>
                      <a:pPr marL="63500" marR="63500" algn="l">
                        <a:lnSpc>
                          <a:spcPct val="100000"/>
                        </a:lnSpc>
                        <a:spcBef>
                          <a:spcPts val="500"/>
                        </a:spcBef>
                        <a:spcAft>
                          <a:spcPts val="500"/>
                        </a:spcAft>
                        <a:buNone/>
                      </a:pPr>
                      <a:r>
                        <a:rPr sz="1500" b="0" i="0" u="none" cap="none">
                          <a:solidFill>
                            <a:srgbClr val="000000">
                              <a:alpha val="100000"/>
                            </a:srgbClr>
                          </a:solidFill>
                          <a:latin typeface="Source Sans Pro"/>
                          <a:cs typeface="Source Sans Pro"/>
                          <a:sym typeface="Source Sans Pro"/>
                        </a:rPr>
                        <a:t>Region of the Americas</a:t>
                      </a:r>
                    </a:p>
                  </a:txBody>
                  <a:tcPr marL="0" marR="0" marT="63500" marB="63500" anchor="ctr">
                    <a:lnL w="9525" cap="flat" cmpd="sng" algn="ctr">
                      <a:solidFill>
                        <a:srgbClr val="666666">
                          <a:alpha val="100000"/>
                        </a:srgbClr>
                      </a:solidFill>
                      <a:prstDash val="solid"/>
                    </a:lnL>
                    <a:lnR w="9525" cap="flat" cmpd="sng" algn="ctr">
                      <a:solidFill>
                        <a:srgbClr val="666666">
                          <a:alpha val="100000"/>
                        </a:srgbClr>
                      </a:solidFill>
                      <a:prstDash val="solid"/>
                    </a:lnR>
                    <a:lnT w="9525" cap="flat" cmpd="sng" algn="ctr">
                      <a:solidFill>
                        <a:srgbClr val="666666">
                          <a:alpha val="100000"/>
                        </a:srgbClr>
                      </a:solidFill>
                      <a:prstDash val="solid"/>
                    </a:lnT>
                    <a:lnB w="9525" cap="flat" cmpd="sng" algn="ctr">
                      <a:solidFill>
                        <a:srgbClr val="666666">
                          <a:alpha val="100000"/>
                        </a:srgbClr>
                      </a:solidFill>
                      <a:prstDash val="solid"/>
                    </a:lnB>
                    <a:solidFill>
                      <a:srgbClr val="FFFFFF">
                        <a:alpha val="0"/>
                      </a:srgbClr>
                    </a:solidFill>
                  </a:tcPr>
                </a:tc>
                <a:tc>
                  <a:txBody>
                    <a:bodyPr/>
                    <a:lstStyle/>
                    <a:p>
                      <a:pPr marL="63500" marR="63500" algn="ctr">
                        <a:lnSpc>
                          <a:spcPct val="100000"/>
                        </a:lnSpc>
                        <a:spcBef>
                          <a:spcPts val="500"/>
                        </a:spcBef>
                        <a:spcAft>
                          <a:spcPts val="500"/>
                        </a:spcAft>
                        <a:buNone/>
                      </a:pPr>
                      <a:r>
                        <a:rPr sz="1500" b="0" i="0" u="none" cap="none">
                          <a:solidFill>
                            <a:srgbClr val="000000">
                              <a:alpha val="100000"/>
                            </a:srgbClr>
                          </a:solidFill>
                          <a:latin typeface="Source Sans Pro"/>
                          <a:cs typeface="Source Sans Pro"/>
                          <a:sym typeface="Source Sans Pro"/>
                        </a:rPr>
                        <a:t>7,</a:t>
                      </a:r>
                      <a:r>
                        <a:rPr lang="en-US" sz="1500" b="0" i="0" u="none" cap="none">
                          <a:solidFill>
                            <a:srgbClr val="000000">
                              <a:alpha val="100000"/>
                            </a:srgbClr>
                          </a:solidFill>
                          <a:latin typeface="Source Sans Pro"/>
                          <a:cs typeface="Source Sans Pro"/>
                          <a:sym typeface="Source Sans Pro"/>
                        </a:rPr>
                        <a:t>713</a:t>
                      </a:r>
                      <a:r>
                        <a:rPr sz="1500" b="0" i="0" u="none" cap="none">
                          <a:solidFill>
                            <a:srgbClr val="000000">
                              <a:alpha val="100000"/>
                            </a:srgbClr>
                          </a:solidFill>
                          <a:latin typeface="Source Sans Pro"/>
                          <a:cs typeface="Source Sans Pro"/>
                          <a:sym typeface="Source Sans Pro"/>
                        </a:rPr>
                        <a:t>,</a:t>
                      </a:r>
                      <a:r>
                        <a:rPr lang="en-US" sz="1500" b="0" i="0" u="none" cap="none">
                          <a:solidFill>
                            <a:srgbClr val="000000">
                              <a:alpha val="100000"/>
                            </a:srgbClr>
                          </a:solidFill>
                          <a:latin typeface="Source Sans Pro"/>
                          <a:cs typeface="Source Sans Pro"/>
                          <a:sym typeface="Source Sans Pro"/>
                        </a:rPr>
                        <a:t>869</a:t>
                      </a:r>
                      <a:endParaRPr sz="1500" b="0" i="0" u="none" cap="none">
                        <a:solidFill>
                          <a:srgbClr val="000000">
                            <a:alpha val="100000"/>
                          </a:srgbClr>
                        </a:solidFill>
                        <a:latin typeface="Source Sans Pro"/>
                        <a:cs typeface="Source Sans Pro"/>
                        <a:sym typeface="Source Sans Pro"/>
                      </a:endParaRPr>
                    </a:p>
                  </a:txBody>
                  <a:tcPr marL="0" marR="0" marT="63500" marB="63500" anchor="ctr">
                    <a:lnL w="9525" cap="flat" cmpd="sng" algn="ctr">
                      <a:solidFill>
                        <a:srgbClr val="666666">
                          <a:alpha val="100000"/>
                        </a:srgbClr>
                      </a:solidFill>
                      <a:prstDash val="solid"/>
                    </a:lnL>
                    <a:lnR w="9525" cap="flat" cmpd="sng" algn="ctr">
                      <a:solidFill>
                        <a:srgbClr val="666666">
                          <a:alpha val="100000"/>
                        </a:srgbClr>
                      </a:solidFill>
                      <a:prstDash val="solid"/>
                    </a:lnR>
                    <a:lnT w="9525" cap="flat" cmpd="sng" algn="ctr">
                      <a:solidFill>
                        <a:srgbClr val="666666">
                          <a:alpha val="100000"/>
                        </a:srgbClr>
                      </a:solidFill>
                      <a:prstDash val="solid"/>
                    </a:lnT>
                    <a:lnB w="9525" cap="flat" cmpd="sng" algn="ctr">
                      <a:solidFill>
                        <a:srgbClr val="666666">
                          <a:alpha val="100000"/>
                        </a:srgbClr>
                      </a:solidFill>
                      <a:prstDash val="solid"/>
                    </a:lnB>
                    <a:solidFill>
                      <a:srgbClr val="FFFFFF">
                        <a:alpha val="0"/>
                      </a:srgbClr>
                    </a:solidFill>
                  </a:tcPr>
                </a:tc>
                <a:tc>
                  <a:txBody>
                    <a:bodyPr/>
                    <a:lstStyle/>
                    <a:p>
                      <a:pPr marL="63500" marR="63500" algn="ctr">
                        <a:lnSpc>
                          <a:spcPct val="100000"/>
                        </a:lnSpc>
                        <a:spcBef>
                          <a:spcPts val="500"/>
                        </a:spcBef>
                        <a:spcAft>
                          <a:spcPts val="500"/>
                        </a:spcAft>
                        <a:buNone/>
                      </a:pPr>
                      <a:r>
                        <a:rPr sz="1500" b="0" i="0" u="none" cap="none">
                          <a:solidFill>
                            <a:srgbClr val="000000">
                              <a:alpha val="100000"/>
                            </a:srgbClr>
                          </a:solidFill>
                          <a:latin typeface="Source Sans Pro"/>
                          <a:cs typeface="Source Sans Pro"/>
                          <a:sym typeface="Source Sans Pro"/>
                        </a:rPr>
                        <a:t>3,</a:t>
                      </a:r>
                      <a:r>
                        <a:rPr lang="en-US" sz="1500" b="0" i="0" u="none" cap="none">
                          <a:solidFill>
                            <a:srgbClr val="000000">
                              <a:alpha val="100000"/>
                            </a:srgbClr>
                          </a:solidFill>
                          <a:latin typeface="Source Sans Pro"/>
                          <a:cs typeface="Source Sans Pro"/>
                          <a:sym typeface="Source Sans Pro"/>
                        </a:rPr>
                        <a:t>829</a:t>
                      </a:r>
                      <a:endParaRPr sz="1500" b="0" i="0" u="none" cap="none">
                        <a:solidFill>
                          <a:srgbClr val="000000">
                            <a:alpha val="100000"/>
                          </a:srgbClr>
                        </a:solidFill>
                        <a:latin typeface="Source Sans Pro"/>
                        <a:cs typeface="Source Sans Pro"/>
                        <a:sym typeface="Source Sans Pro"/>
                      </a:endParaRPr>
                    </a:p>
                  </a:txBody>
                  <a:tcPr marL="0" marR="0" marT="63500" marB="63500" anchor="ctr">
                    <a:lnL w="9525" cap="flat" cmpd="sng" algn="ctr">
                      <a:solidFill>
                        <a:srgbClr val="666666">
                          <a:alpha val="100000"/>
                        </a:srgbClr>
                      </a:solidFill>
                      <a:prstDash val="solid"/>
                    </a:lnL>
                    <a:lnR w="9525" cap="flat" cmpd="sng" algn="ctr">
                      <a:solidFill>
                        <a:srgbClr val="666666">
                          <a:alpha val="100000"/>
                        </a:srgbClr>
                      </a:solidFill>
                      <a:prstDash val="solid"/>
                    </a:lnR>
                    <a:lnT w="9525" cap="flat" cmpd="sng" algn="ctr">
                      <a:solidFill>
                        <a:srgbClr val="666666">
                          <a:alpha val="100000"/>
                        </a:srgbClr>
                      </a:solidFill>
                      <a:prstDash val="solid"/>
                    </a:lnT>
                    <a:lnB w="9525" cap="flat" cmpd="sng" algn="ctr">
                      <a:solidFill>
                        <a:srgbClr val="666666">
                          <a:alpha val="100000"/>
                        </a:srgbClr>
                      </a:solidFill>
                      <a:prstDash val="solid"/>
                    </a:lnB>
                    <a:solidFill>
                      <a:srgbClr val="FFFFFF">
                        <a:alpha val="0"/>
                      </a:srgbClr>
                    </a:solidFill>
                  </a:tcPr>
                </a:tc>
                <a:extLst>
                  <a:ext uri="{0D108BD9-81ED-4DB2-BD59-A6C34878D82A}">
                    <a16:rowId xmlns:a16="http://schemas.microsoft.com/office/drawing/2014/main" val="10002"/>
                  </a:ext>
                </a:extLst>
              </a:tr>
              <a:tr h="439081">
                <a:tc>
                  <a:txBody>
                    <a:bodyPr/>
                    <a:lstStyle/>
                    <a:p>
                      <a:pPr marL="63500" marR="63500" algn="l">
                        <a:lnSpc>
                          <a:spcPct val="100000"/>
                        </a:lnSpc>
                        <a:spcBef>
                          <a:spcPts val="500"/>
                        </a:spcBef>
                        <a:spcAft>
                          <a:spcPts val="500"/>
                        </a:spcAft>
                        <a:buNone/>
                      </a:pPr>
                      <a:r>
                        <a:rPr sz="1500" b="0" i="0" u="none" cap="none">
                          <a:solidFill>
                            <a:srgbClr val="000000">
                              <a:alpha val="100000"/>
                            </a:srgbClr>
                          </a:solidFill>
                          <a:latin typeface="Source Sans Pro"/>
                          <a:cs typeface="Source Sans Pro"/>
                          <a:sym typeface="Source Sans Pro"/>
                        </a:rPr>
                        <a:t>South-East Asia Region</a:t>
                      </a:r>
                    </a:p>
                  </a:txBody>
                  <a:tcPr marL="0" marR="0" marT="63500" marB="63500" anchor="ctr">
                    <a:lnL w="9525" cap="flat" cmpd="sng" algn="ctr">
                      <a:solidFill>
                        <a:srgbClr val="666666">
                          <a:alpha val="100000"/>
                        </a:srgbClr>
                      </a:solidFill>
                      <a:prstDash val="solid"/>
                    </a:lnL>
                    <a:lnR w="9525" cap="flat" cmpd="sng" algn="ctr">
                      <a:solidFill>
                        <a:srgbClr val="666666">
                          <a:alpha val="100000"/>
                        </a:srgbClr>
                      </a:solidFill>
                      <a:prstDash val="solid"/>
                    </a:lnR>
                    <a:lnT w="9525" cap="flat" cmpd="sng" algn="ctr">
                      <a:solidFill>
                        <a:srgbClr val="666666">
                          <a:alpha val="100000"/>
                        </a:srgbClr>
                      </a:solidFill>
                      <a:prstDash val="solid"/>
                    </a:lnT>
                    <a:lnB w="9525" cap="flat" cmpd="sng" algn="ctr">
                      <a:solidFill>
                        <a:srgbClr val="666666">
                          <a:alpha val="100000"/>
                        </a:srgbClr>
                      </a:solidFill>
                      <a:prstDash val="solid"/>
                    </a:lnB>
                    <a:solidFill>
                      <a:srgbClr val="FFFFFF">
                        <a:alpha val="0"/>
                      </a:srgbClr>
                    </a:solidFill>
                  </a:tcPr>
                </a:tc>
                <a:tc>
                  <a:txBody>
                    <a:bodyPr/>
                    <a:lstStyle/>
                    <a:p>
                      <a:pPr marL="63500" marR="63500" algn="ctr">
                        <a:lnSpc>
                          <a:spcPct val="100000"/>
                        </a:lnSpc>
                        <a:spcBef>
                          <a:spcPts val="500"/>
                        </a:spcBef>
                        <a:spcAft>
                          <a:spcPts val="500"/>
                        </a:spcAft>
                        <a:buNone/>
                      </a:pPr>
                      <a:r>
                        <a:rPr sz="1500" b="0" i="0" u="none" cap="none">
                          <a:solidFill>
                            <a:srgbClr val="000000">
                              <a:alpha val="100000"/>
                            </a:srgbClr>
                          </a:solidFill>
                          <a:latin typeface="Source Sans Pro"/>
                          <a:cs typeface="Source Sans Pro"/>
                          <a:sym typeface="Source Sans Pro"/>
                        </a:rPr>
                        <a:t>54,</a:t>
                      </a:r>
                      <a:r>
                        <a:rPr lang="en-US" sz="1500" b="0" i="0" u="none" cap="none">
                          <a:solidFill>
                            <a:srgbClr val="000000">
                              <a:alpha val="100000"/>
                            </a:srgbClr>
                          </a:solidFill>
                          <a:latin typeface="Source Sans Pro"/>
                          <a:cs typeface="Source Sans Pro"/>
                          <a:sym typeface="Source Sans Pro"/>
                        </a:rPr>
                        <a:t>713</a:t>
                      </a:r>
                      <a:endParaRPr sz="1500" b="0" i="0" u="none" cap="none">
                        <a:solidFill>
                          <a:srgbClr val="000000">
                            <a:alpha val="100000"/>
                          </a:srgbClr>
                        </a:solidFill>
                        <a:latin typeface="Source Sans Pro"/>
                        <a:cs typeface="Source Sans Pro"/>
                        <a:sym typeface="Source Sans Pro"/>
                      </a:endParaRPr>
                    </a:p>
                  </a:txBody>
                  <a:tcPr marL="0" marR="0" marT="63500" marB="63500" anchor="ctr">
                    <a:lnL w="9525" cap="flat" cmpd="sng" algn="ctr">
                      <a:solidFill>
                        <a:srgbClr val="666666">
                          <a:alpha val="100000"/>
                        </a:srgbClr>
                      </a:solidFill>
                      <a:prstDash val="solid"/>
                    </a:lnL>
                    <a:lnR w="9525" cap="flat" cmpd="sng" algn="ctr">
                      <a:solidFill>
                        <a:srgbClr val="666666">
                          <a:alpha val="100000"/>
                        </a:srgbClr>
                      </a:solidFill>
                      <a:prstDash val="solid"/>
                    </a:lnR>
                    <a:lnT w="9525" cap="flat" cmpd="sng" algn="ctr">
                      <a:solidFill>
                        <a:srgbClr val="666666">
                          <a:alpha val="100000"/>
                        </a:srgbClr>
                      </a:solidFill>
                      <a:prstDash val="solid"/>
                    </a:lnT>
                    <a:lnB w="9525" cap="flat" cmpd="sng" algn="ctr">
                      <a:solidFill>
                        <a:srgbClr val="666666">
                          <a:alpha val="100000"/>
                        </a:srgbClr>
                      </a:solidFill>
                      <a:prstDash val="solid"/>
                    </a:lnB>
                    <a:solidFill>
                      <a:srgbClr val="FFFFFF">
                        <a:alpha val="0"/>
                      </a:srgbClr>
                    </a:solidFill>
                  </a:tcPr>
                </a:tc>
                <a:tc>
                  <a:txBody>
                    <a:bodyPr/>
                    <a:lstStyle/>
                    <a:p>
                      <a:pPr marL="63500" marR="63500" algn="ctr">
                        <a:lnSpc>
                          <a:spcPct val="100000"/>
                        </a:lnSpc>
                        <a:spcBef>
                          <a:spcPts val="500"/>
                        </a:spcBef>
                        <a:spcAft>
                          <a:spcPts val="500"/>
                        </a:spcAft>
                        <a:buNone/>
                      </a:pPr>
                      <a:r>
                        <a:rPr sz="1500" b="0" i="0" u="none" cap="none">
                          <a:solidFill>
                            <a:srgbClr val="000000">
                              <a:alpha val="100000"/>
                            </a:srgbClr>
                          </a:solidFill>
                          <a:latin typeface="Source Sans Pro"/>
                          <a:cs typeface="Source Sans Pro"/>
                          <a:sym typeface="Source Sans Pro"/>
                        </a:rPr>
                        <a:t>58</a:t>
                      </a:r>
                    </a:p>
                  </a:txBody>
                  <a:tcPr marL="0" marR="0" marT="63500" marB="63500" anchor="ctr">
                    <a:lnL w="9525" cap="flat" cmpd="sng" algn="ctr">
                      <a:solidFill>
                        <a:srgbClr val="666666">
                          <a:alpha val="100000"/>
                        </a:srgbClr>
                      </a:solidFill>
                      <a:prstDash val="solid"/>
                    </a:lnL>
                    <a:lnR w="9525" cap="flat" cmpd="sng" algn="ctr">
                      <a:solidFill>
                        <a:srgbClr val="666666">
                          <a:alpha val="100000"/>
                        </a:srgbClr>
                      </a:solidFill>
                      <a:prstDash val="solid"/>
                    </a:lnR>
                    <a:lnT w="9525" cap="flat" cmpd="sng" algn="ctr">
                      <a:solidFill>
                        <a:srgbClr val="666666">
                          <a:alpha val="100000"/>
                        </a:srgbClr>
                      </a:solidFill>
                      <a:prstDash val="solid"/>
                    </a:lnT>
                    <a:lnB w="9525" cap="flat" cmpd="sng" algn="ctr">
                      <a:solidFill>
                        <a:srgbClr val="666666">
                          <a:alpha val="100000"/>
                        </a:srgbClr>
                      </a:solidFill>
                      <a:prstDash val="solid"/>
                    </a:lnB>
                    <a:solidFill>
                      <a:srgbClr val="FFFFFF">
                        <a:alpha val="0"/>
                      </a:srgbClr>
                    </a:solidFill>
                  </a:tcPr>
                </a:tc>
                <a:extLst>
                  <a:ext uri="{0D108BD9-81ED-4DB2-BD59-A6C34878D82A}">
                    <a16:rowId xmlns:a16="http://schemas.microsoft.com/office/drawing/2014/main" val="10003"/>
                  </a:ext>
                </a:extLst>
              </a:tr>
              <a:tr h="441367">
                <a:tc>
                  <a:txBody>
                    <a:bodyPr/>
                    <a:lstStyle/>
                    <a:p>
                      <a:pPr marL="63500" marR="63500" algn="l">
                        <a:lnSpc>
                          <a:spcPct val="100000"/>
                        </a:lnSpc>
                        <a:spcBef>
                          <a:spcPts val="500"/>
                        </a:spcBef>
                        <a:spcAft>
                          <a:spcPts val="500"/>
                        </a:spcAft>
                        <a:buNone/>
                      </a:pPr>
                      <a:r>
                        <a:rPr sz="1500" b="0" i="0" u="none" cap="none">
                          <a:solidFill>
                            <a:srgbClr val="000000">
                              <a:alpha val="100000"/>
                            </a:srgbClr>
                          </a:solidFill>
                          <a:latin typeface="Source Sans Pro"/>
                          <a:cs typeface="Source Sans Pro"/>
                          <a:sym typeface="Source Sans Pro"/>
                        </a:rPr>
                        <a:t>Western Pacific Region</a:t>
                      </a:r>
                    </a:p>
                  </a:txBody>
                  <a:tcPr marL="0" marR="0" marT="63500" marB="63500" anchor="ctr">
                    <a:lnL w="9525" cap="flat" cmpd="sng" algn="ctr">
                      <a:solidFill>
                        <a:srgbClr val="666666">
                          <a:alpha val="100000"/>
                        </a:srgbClr>
                      </a:solidFill>
                      <a:prstDash val="solid"/>
                    </a:lnL>
                    <a:lnR w="9525" cap="flat" cmpd="sng" algn="ctr">
                      <a:solidFill>
                        <a:srgbClr val="666666">
                          <a:alpha val="100000"/>
                        </a:srgbClr>
                      </a:solidFill>
                      <a:prstDash val="solid"/>
                    </a:lnR>
                    <a:lnT w="9525" cap="flat" cmpd="sng" algn="ctr">
                      <a:solidFill>
                        <a:srgbClr val="666666">
                          <a:alpha val="100000"/>
                        </a:srgbClr>
                      </a:solidFill>
                      <a:prstDash val="solid"/>
                    </a:lnT>
                    <a:lnB w="9525" cap="flat" cmpd="sng" algn="ctr">
                      <a:solidFill>
                        <a:srgbClr val="666666">
                          <a:alpha val="100000"/>
                        </a:srgbClr>
                      </a:solidFill>
                      <a:prstDash val="solid"/>
                    </a:lnB>
                    <a:solidFill>
                      <a:srgbClr val="FFFFFF">
                        <a:alpha val="0"/>
                      </a:srgbClr>
                    </a:solidFill>
                  </a:tcPr>
                </a:tc>
                <a:tc>
                  <a:txBody>
                    <a:bodyPr/>
                    <a:lstStyle/>
                    <a:p>
                      <a:pPr marL="63500" marR="63500" algn="ctr">
                        <a:lnSpc>
                          <a:spcPct val="100000"/>
                        </a:lnSpc>
                        <a:spcBef>
                          <a:spcPts val="500"/>
                        </a:spcBef>
                        <a:spcAft>
                          <a:spcPts val="500"/>
                        </a:spcAft>
                        <a:buNone/>
                      </a:pPr>
                      <a:r>
                        <a:rPr lang="en-US" sz="1500" b="0" i="0" u="none" cap="none">
                          <a:solidFill>
                            <a:srgbClr val="000000">
                              <a:alpha val="100000"/>
                            </a:srgbClr>
                          </a:solidFill>
                          <a:latin typeface="Source Sans Pro"/>
                          <a:cs typeface="Source Sans Pro"/>
                          <a:sym typeface="Source Sans Pro"/>
                        </a:rPr>
                        <a:t>86,009</a:t>
                      </a:r>
                      <a:endParaRPr sz="1500" b="0" i="0" u="none" cap="none">
                        <a:solidFill>
                          <a:srgbClr val="000000">
                            <a:alpha val="100000"/>
                          </a:srgbClr>
                        </a:solidFill>
                        <a:latin typeface="Source Sans Pro"/>
                        <a:cs typeface="Source Sans Pro"/>
                        <a:sym typeface="Source Sans Pro"/>
                      </a:endParaRPr>
                    </a:p>
                  </a:txBody>
                  <a:tcPr marL="0" marR="0" marT="63500" marB="63500" anchor="ctr">
                    <a:lnL w="9525" cap="flat" cmpd="sng" algn="ctr">
                      <a:solidFill>
                        <a:srgbClr val="666666">
                          <a:alpha val="100000"/>
                        </a:srgbClr>
                      </a:solidFill>
                      <a:prstDash val="solid"/>
                    </a:lnL>
                    <a:lnR w="9525" cap="flat" cmpd="sng" algn="ctr">
                      <a:solidFill>
                        <a:srgbClr val="666666">
                          <a:alpha val="100000"/>
                        </a:srgbClr>
                      </a:solidFill>
                      <a:prstDash val="solid"/>
                    </a:lnR>
                    <a:lnT w="9525" cap="flat" cmpd="sng" algn="ctr">
                      <a:solidFill>
                        <a:srgbClr val="666666">
                          <a:alpha val="100000"/>
                        </a:srgbClr>
                      </a:solidFill>
                      <a:prstDash val="solid"/>
                    </a:lnT>
                    <a:lnB w="9525" cap="flat" cmpd="sng" algn="ctr">
                      <a:solidFill>
                        <a:srgbClr val="666666">
                          <a:alpha val="100000"/>
                        </a:srgbClr>
                      </a:solidFill>
                      <a:prstDash val="solid"/>
                    </a:lnB>
                    <a:solidFill>
                      <a:srgbClr val="FFFFFF">
                        <a:alpha val="0"/>
                      </a:srgbClr>
                    </a:solidFill>
                  </a:tcPr>
                </a:tc>
                <a:tc>
                  <a:txBody>
                    <a:bodyPr/>
                    <a:lstStyle/>
                    <a:p>
                      <a:pPr marL="63500" marR="63500" algn="ctr">
                        <a:lnSpc>
                          <a:spcPct val="100000"/>
                        </a:lnSpc>
                        <a:spcBef>
                          <a:spcPts val="500"/>
                        </a:spcBef>
                        <a:spcAft>
                          <a:spcPts val="500"/>
                        </a:spcAft>
                        <a:buNone/>
                      </a:pPr>
                      <a:r>
                        <a:rPr sz="1500" b="0" i="0" u="none" cap="none">
                          <a:solidFill>
                            <a:srgbClr val="000000">
                              <a:alpha val="100000"/>
                            </a:srgbClr>
                          </a:solidFill>
                          <a:latin typeface="Source Sans Pro"/>
                          <a:cs typeface="Source Sans Pro"/>
                          <a:sym typeface="Source Sans Pro"/>
                        </a:rPr>
                        <a:t>6</a:t>
                      </a:r>
                      <a:r>
                        <a:rPr lang="en-US" sz="1500" b="0" i="0" u="none" cap="none">
                          <a:solidFill>
                            <a:srgbClr val="000000">
                              <a:alpha val="100000"/>
                            </a:srgbClr>
                          </a:solidFill>
                          <a:latin typeface="Source Sans Pro"/>
                          <a:cs typeface="Source Sans Pro"/>
                          <a:sym typeface="Source Sans Pro"/>
                        </a:rPr>
                        <a:t>2</a:t>
                      </a:r>
                      <a:endParaRPr sz="1500" b="0" i="0" u="none" cap="none">
                        <a:solidFill>
                          <a:srgbClr val="000000">
                            <a:alpha val="100000"/>
                          </a:srgbClr>
                        </a:solidFill>
                        <a:latin typeface="Source Sans Pro"/>
                        <a:cs typeface="Source Sans Pro"/>
                        <a:sym typeface="Source Sans Pro"/>
                      </a:endParaRPr>
                    </a:p>
                  </a:txBody>
                  <a:tcPr marL="0" marR="0" marT="63500" marB="63500" anchor="ctr">
                    <a:lnL w="9525" cap="flat" cmpd="sng" algn="ctr">
                      <a:solidFill>
                        <a:srgbClr val="666666">
                          <a:alpha val="100000"/>
                        </a:srgbClr>
                      </a:solidFill>
                      <a:prstDash val="solid"/>
                    </a:lnL>
                    <a:lnR w="9525" cap="flat" cmpd="sng" algn="ctr">
                      <a:solidFill>
                        <a:srgbClr val="666666">
                          <a:alpha val="100000"/>
                        </a:srgbClr>
                      </a:solidFill>
                      <a:prstDash val="solid"/>
                    </a:lnR>
                    <a:lnT w="9525" cap="flat" cmpd="sng" algn="ctr">
                      <a:solidFill>
                        <a:srgbClr val="666666">
                          <a:alpha val="100000"/>
                        </a:srgbClr>
                      </a:solidFill>
                      <a:prstDash val="solid"/>
                    </a:lnT>
                    <a:lnB w="9525" cap="flat" cmpd="sng" algn="ctr">
                      <a:solidFill>
                        <a:srgbClr val="666666">
                          <a:alpha val="100000"/>
                        </a:srgbClr>
                      </a:solidFill>
                      <a:prstDash val="solid"/>
                    </a:lnB>
                    <a:solidFill>
                      <a:srgbClr val="FFFFFF">
                        <a:alpha val="0"/>
                      </a:srgbClr>
                    </a:solidFill>
                  </a:tcPr>
                </a:tc>
                <a:extLst>
                  <a:ext uri="{0D108BD9-81ED-4DB2-BD59-A6C34878D82A}">
                    <a16:rowId xmlns:a16="http://schemas.microsoft.com/office/drawing/2014/main" val="10004"/>
                  </a:ext>
                </a:extLst>
              </a:tr>
            </a:tbl>
          </a:graphicData>
        </a:graphic>
      </p:graphicFrame>
      <p:sp>
        <p:nvSpPr>
          <p:cNvPr id="8" name="Content Placeholder 2">
            <a:extLst>
              <a:ext uri="{FF2B5EF4-FFF2-40B4-BE49-F238E27FC236}">
                <a16:creationId xmlns:a16="http://schemas.microsoft.com/office/drawing/2014/main" id="{F6F0B3D2-F6A0-EF23-215B-B127199E3A10}"/>
              </a:ext>
            </a:extLst>
          </p:cNvPr>
          <p:cNvSpPr>
            <a:spLocks noGrp="1"/>
          </p:cNvSpPr>
          <p:nvPr>
            <p:ph idx="1"/>
          </p:nvPr>
        </p:nvSpPr>
        <p:spPr>
          <a:xfrm>
            <a:off x="457200" y="1825625"/>
            <a:ext cx="4666891" cy="3884295"/>
          </a:xfrm>
        </p:spPr>
        <p:txBody>
          <a:bodyPr>
            <a:normAutofit/>
          </a:bodyPr>
          <a:lstStyle/>
          <a:p>
            <a:r>
              <a:rPr sz="1600" b="0" i="0" u="none" cap="none">
                <a:solidFill>
                  <a:srgbClr val="000000">
                    <a:alpha val="100000"/>
                  </a:srgbClr>
                </a:solidFill>
                <a:latin typeface="Source Sans Pro"/>
                <a:cs typeface="Source Sans Pro"/>
                <a:sym typeface="Source Sans Pro"/>
              </a:rPr>
              <a:t>7,</a:t>
            </a:r>
            <a:r>
              <a:rPr lang="en-US" sz="1600" b="0" i="0" u="none" cap="none">
                <a:solidFill>
                  <a:srgbClr val="000000">
                    <a:alpha val="100000"/>
                  </a:srgbClr>
                </a:solidFill>
                <a:latin typeface="Source Sans Pro"/>
                <a:cs typeface="Source Sans Pro"/>
                <a:sym typeface="Source Sans Pro"/>
              </a:rPr>
              <a:t>890</a:t>
            </a:r>
            <a:r>
              <a:rPr sz="1600" b="0" i="0" u="none" cap="none">
                <a:solidFill>
                  <a:srgbClr val="000000">
                    <a:alpha val="100000"/>
                  </a:srgbClr>
                </a:solidFill>
                <a:latin typeface="Source Sans Pro"/>
                <a:cs typeface="Source Sans Pro"/>
                <a:sym typeface="Source Sans Pro"/>
              </a:rPr>
              <a:t>,</a:t>
            </a:r>
            <a:r>
              <a:rPr lang="en-US" sz="1600" b="0" i="0" u="none" cap="none">
                <a:solidFill>
                  <a:srgbClr val="000000">
                    <a:alpha val="100000"/>
                  </a:srgbClr>
                </a:solidFill>
                <a:latin typeface="Source Sans Pro"/>
                <a:cs typeface="Source Sans Pro"/>
                <a:sym typeface="Source Sans Pro"/>
              </a:rPr>
              <a:t>546</a:t>
            </a:r>
            <a:r>
              <a:rPr sz="1600" b="0" i="0" u="none" cap="none">
                <a:solidFill>
                  <a:srgbClr val="000000">
                    <a:alpha val="100000"/>
                  </a:srgbClr>
                </a:solidFill>
                <a:latin typeface="Source Sans Pro"/>
                <a:cs typeface="Source Sans Pro"/>
                <a:sym typeface="Source Sans Pro"/>
              </a:rPr>
              <a:t> cases and </a:t>
            </a:r>
            <a:r>
              <a:rPr lang="en-US" sz="1600" b="0" i="0" u="none" cap="none">
                <a:solidFill>
                  <a:srgbClr val="000000">
                    <a:alpha val="100000"/>
                  </a:srgbClr>
                </a:solidFill>
                <a:latin typeface="Source Sans Pro"/>
                <a:cs typeface="Source Sans Pro"/>
                <a:sym typeface="Source Sans Pro"/>
              </a:rPr>
              <a:t>4</a:t>
            </a:r>
            <a:r>
              <a:rPr sz="1600" b="0" i="0" u="none" cap="none">
                <a:solidFill>
                  <a:srgbClr val="000000">
                    <a:alpha val="100000"/>
                  </a:srgbClr>
                </a:solidFill>
                <a:latin typeface="Source Sans Pro"/>
                <a:cs typeface="Source Sans Pro"/>
                <a:sym typeface="Source Sans Pro"/>
              </a:rPr>
              <a:t>,</a:t>
            </a:r>
            <a:r>
              <a:rPr lang="en-US" sz="1600" b="0" i="0" u="none" cap="none">
                <a:solidFill>
                  <a:srgbClr val="000000">
                    <a:alpha val="100000"/>
                  </a:srgbClr>
                </a:solidFill>
                <a:latin typeface="Source Sans Pro"/>
                <a:cs typeface="Source Sans Pro"/>
                <a:sym typeface="Source Sans Pro"/>
              </a:rPr>
              <a:t>000</a:t>
            </a:r>
            <a:r>
              <a:rPr sz="1600" b="0" i="0" u="none" cap="none">
                <a:solidFill>
                  <a:srgbClr val="000000">
                    <a:alpha val="100000"/>
                  </a:srgbClr>
                </a:solidFill>
                <a:latin typeface="Source Sans Pro"/>
                <a:cs typeface="Source Sans Pro"/>
                <a:sym typeface="Source Sans Pro"/>
              </a:rPr>
              <a:t> deaths reported</a:t>
            </a:r>
            <a:r>
              <a:rPr lang="en-US" sz="1600" b="0" i="0" u="none" cap="none">
                <a:solidFill>
                  <a:srgbClr val="000000">
                    <a:alpha val="100000"/>
                  </a:srgbClr>
                </a:solidFill>
                <a:latin typeface="Source Sans Pro"/>
                <a:cs typeface="Source Sans Pro"/>
                <a:sym typeface="Source Sans Pro"/>
              </a:rPr>
              <a:t> to WHO</a:t>
            </a:r>
            <a:r>
              <a:rPr sz="1600" b="0" i="0" u="none" cap="none">
                <a:solidFill>
                  <a:srgbClr val="000000">
                    <a:alpha val="100000"/>
                  </a:srgbClr>
                </a:solidFill>
                <a:latin typeface="Source Sans Pro"/>
                <a:cs typeface="Source Sans Pro"/>
                <a:sym typeface="Source Sans Pro"/>
              </a:rPr>
              <a:t> from </a:t>
            </a:r>
            <a:r>
              <a:rPr lang="en-US" sz="1600">
                <a:solidFill>
                  <a:srgbClr val="000000">
                    <a:alpha val="100000"/>
                  </a:srgbClr>
                </a:solidFill>
                <a:latin typeface="Source Sans Pro"/>
                <a:cs typeface="Source Sans Pro"/>
                <a:sym typeface="Source Sans Pro"/>
              </a:rPr>
              <a:t>79</a:t>
            </a:r>
            <a:r>
              <a:rPr sz="1600" b="0" i="0" u="none" cap="none">
                <a:solidFill>
                  <a:srgbClr val="000000">
                    <a:alpha val="100000"/>
                  </a:srgbClr>
                </a:solidFill>
                <a:latin typeface="Source Sans Pro"/>
                <a:cs typeface="Source Sans Pro"/>
                <a:sym typeface="Source Sans Pro"/>
              </a:rPr>
              <a:t> countries by </a:t>
            </a:r>
            <a:r>
              <a:rPr lang="en-US" sz="1600" b="0" i="0" u="none" cap="none">
                <a:solidFill>
                  <a:srgbClr val="000000">
                    <a:alpha val="100000"/>
                  </a:srgbClr>
                </a:solidFill>
                <a:latin typeface="Source Sans Pro"/>
                <a:cs typeface="Source Sans Pro"/>
                <a:sym typeface="Source Sans Pro"/>
              </a:rPr>
              <a:t>end of </a:t>
            </a:r>
            <a:r>
              <a:rPr sz="1600" b="0" i="0" u="none" cap="none">
                <a:solidFill>
                  <a:srgbClr val="000000">
                    <a:alpha val="100000"/>
                  </a:srgbClr>
                </a:solidFill>
                <a:latin typeface="Source Sans Pro"/>
                <a:cs typeface="Source Sans Pro"/>
                <a:sym typeface="Source Sans Pro"/>
              </a:rPr>
              <a:t>April 2024</a:t>
            </a:r>
            <a:endParaRPr lang="en-US" sz="1600" b="0" i="0" u="none" cap="none">
              <a:solidFill>
                <a:srgbClr val="000000">
                  <a:alpha val="100000"/>
                </a:srgbClr>
              </a:solidFill>
              <a:latin typeface="Source Sans Pro"/>
              <a:cs typeface="Source Sans Pro"/>
              <a:sym typeface="Source Sans Pro"/>
            </a:endParaRPr>
          </a:p>
          <a:p>
            <a:r>
              <a:rPr lang="en-US" sz="1600">
                <a:solidFill>
                  <a:srgbClr val="000000">
                    <a:alpha val="100000"/>
                  </a:srgbClr>
                </a:solidFill>
                <a:latin typeface="Source Sans Pro"/>
                <a:cs typeface="Source Sans Pro"/>
                <a:sym typeface="Source Sans Pro"/>
              </a:rPr>
              <a:t>161 countries or territories captured in the surveillance system, 82 of which are zero reporting for 2024 </a:t>
            </a:r>
            <a:endParaRPr sz="1600" b="0" i="0" u="none" cap="none">
              <a:solidFill>
                <a:srgbClr val="000000">
                  <a:alpha val="100000"/>
                </a:srgbClr>
              </a:solidFill>
              <a:latin typeface="Source Sans Pro"/>
              <a:cs typeface="Source Sans Pro"/>
              <a:sym typeface="Source Sans Pro"/>
            </a:endParaRPr>
          </a:p>
          <a:p>
            <a:r>
              <a:rPr sz="1600" b="0" i="0" u="none" cap="none">
                <a:solidFill>
                  <a:srgbClr val="000000">
                    <a:alpha val="100000"/>
                  </a:srgbClr>
                </a:solidFill>
                <a:latin typeface="Source Sans Pro"/>
                <a:cs typeface="Source Sans Pro"/>
                <a:sym typeface="Source Sans Pro"/>
              </a:rPr>
              <a:t>The surveillance system in regions outside of the Americas is still under development so comparisons should not be made</a:t>
            </a:r>
            <a:endParaRPr lang="en-US" sz="1600">
              <a:solidFill>
                <a:srgbClr val="000000">
                  <a:alpha val="100000"/>
                </a:srgbClr>
              </a:solidFill>
              <a:latin typeface="Source Sans Pro"/>
              <a:cs typeface="Source Sans Pro"/>
              <a:sym typeface="Source Sans Pro"/>
            </a:endParaRPr>
          </a:p>
          <a:p>
            <a:r>
              <a:rPr lang="en-US" sz="1600" b="0" i="0" u="none" cap="none">
                <a:solidFill>
                  <a:srgbClr val="000000">
                    <a:alpha val="100000"/>
                  </a:srgbClr>
                </a:solidFill>
                <a:latin typeface="Source Sans Pro"/>
                <a:cs typeface="Source Sans Pro"/>
                <a:sym typeface="Source Sans Pro"/>
              </a:rPr>
              <a:t>Other countries will be added as data become available</a:t>
            </a:r>
          </a:p>
        </p:txBody>
      </p:sp>
      <p:sp>
        <p:nvSpPr>
          <p:cNvPr id="11" name="TextBox 10">
            <a:extLst>
              <a:ext uri="{FF2B5EF4-FFF2-40B4-BE49-F238E27FC236}">
                <a16:creationId xmlns:a16="http://schemas.microsoft.com/office/drawing/2014/main" id="{137465FE-DEEF-A37D-D971-674DB8031E9E}"/>
              </a:ext>
            </a:extLst>
          </p:cNvPr>
          <p:cNvSpPr txBox="1"/>
          <p:nvPr/>
        </p:nvSpPr>
        <p:spPr>
          <a:xfrm>
            <a:off x="457200" y="4746470"/>
            <a:ext cx="4752626" cy="861774"/>
          </a:xfrm>
          <a:prstGeom prst="rect">
            <a:avLst/>
          </a:prstGeom>
          <a:solidFill>
            <a:schemeClr val="accent1">
              <a:lumMod val="20000"/>
              <a:lumOff val="80000"/>
            </a:schemeClr>
          </a:solidFill>
          <a:ln w="127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alpha val="100000"/>
                  </a:srgbClr>
                </a:solidFill>
                <a:effectLst/>
                <a:uLnTx/>
                <a:uFillTx/>
                <a:latin typeface="Source Sans Pro"/>
                <a:ea typeface="+mn-ea"/>
                <a:cs typeface="Source Sans Pro"/>
                <a:sym typeface="Source Sans Pro"/>
              </a:rPr>
              <a:t>WHO Global Dengue Surveillance Dashboard: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alpha val="100000"/>
                  </a:srgbClr>
                </a:solidFill>
                <a:effectLst/>
                <a:uLnTx/>
                <a:uFillTx/>
                <a:latin typeface="Source Sans Pro"/>
                <a:ea typeface="+mn-ea"/>
                <a:cs typeface="Source Sans Pro"/>
                <a:sym typeface="Source Sans Pro"/>
                <a:hlinkClick r:id="rId2"/>
              </a:rPr>
              <a:t>https://worldhealthorg.shinyapps.io/dengue_global/</a:t>
            </a:r>
            <a:r>
              <a:rPr kumimoji="0" lang="en-US" sz="1600" b="0" i="0" u="none" strike="noStrike" kern="1200" cap="none" spc="0" normalizeH="0" baseline="0" noProof="0">
                <a:ln>
                  <a:noFill/>
                </a:ln>
                <a:solidFill>
                  <a:srgbClr val="000000">
                    <a:alpha val="100000"/>
                  </a:srgbClr>
                </a:solidFill>
                <a:effectLst/>
                <a:uLnTx/>
                <a:uFillTx/>
                <a:latin typeface="Source Sans Pro"/>
                <a:ea typeface="+mn-ea"/>
                <a:cs typeface="Source Sans Pro"/>
                <a:sym typeface="Source Sans Pro"/>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468191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F0F44-A0DE-3464-CB20-184ACEBA6F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36B553-B14C-67FC-250B-DC609BF55CCC}"/>
              </a:ext>
            </a:extLst>
          </p:cNvPr>
          <p:cNvSpPr>
            <a:spLocks noGrp="1"/>
          </p:cNvSpPr>
          <p:nvPr>
            <p:ph type="title"/>
          </p:nvPr>
        </p:nvSpPr>
        <p:spPr>
          <a:xfrm>
            <a:off x="457200" y="685800"/>
            <a:ext cx="11277600" cy="1004888"/>
          </a:xfrm>
        </p:spPr>
        <p:txBody>
          <a:bodyPr/>
          <a:lstStyle/>
          <a:p>
            <a:r>
              <a:rPr sz="2500" b="0" i="0" u="none" cap="none">
                <a:solidFill>
                  <a:srgbClr val="00205C">
                    <a:alpha val="100000"/>
                  </a:srgbClr>
                </a:solidFill>
                <a:latin typeface="Source Sans Pro"/>
                <a:cs typeface="Source Sans Pro"/>
                <a:sym typeface="Source Sans Pro"/>
              </a:rPr>
              <a:t>Geographical spread of reported cases</a:t>
            </a:r>
          </a:p>
          <a:p>
            <a:r>
              <a:rPr sz="1600" b="0" i="0" u="none" cap="none">
                <a:solidFill>
                  <a:srgbClr val="00205C">
                    <a:alpha val="100000"/>
                  </a:srgbClr>
                </a:solidFill>
                <a:latin typeface="Source Sans Pro"/>
                <a:cs typeface="Source Sans Pro"/>
                <a:sym typeface="Source Sans Pro"/>
              </a:rPr>
              <a:t>January to April 2024</a:t>
            </a:r>
          </a:p>
        </p:txBody>
      </p:sp>
      <p:sp>
        <p:nvSpPr>
          <p:cNvPr id="4" name="Content Placeholder 3">
            <a:extLst>
              <a:ext uri="{FF2B5EF4-FFF2-40B4-BE49-F238E27FC236}">
                <a16:creationId xmlns:a16="http://schemas.microsoft.com/office/drawing/2014/main" id="{D2BD3B1D-FDB7-129E-EEA4-22790CA2914A}"/>
              </a:ext>
            </a:extLst>
          </p:cNvPr>
          <p:cNvSpPr>
            <a:spLocks noGrp="1"/>
          </p:cNvSpPr>
          <p:nvPr>
            <p:ph/>
          </p:nvPr>
        </p:nvSpPr>
        <p:spPr>
          <a:xfrm>
            <a:off x="456000" y="5572800"/>
            <a:ext cx="10995600" cy="831600"/>
          </a:xfrm>
        </p:spPr>
        <p:txBody>
          <a:bodyPr>
            <a:normAutofit/>
          </a:bodyPr>
          <a:lstStyle/>
          <a:p>
            <a:pPr marL="0" marR="0" algn="l">
              <a:lnSpc>
                <a:spcPct val="100000"/>
              </a:lnSpc>
              <a:spcBef>
                <a:spcPts val="0"/>
              </a:spcBef>
              <a:spcAft>
                <a:spcPts val="0"/>
              </a:spcAft>
              <a:buNone/>
            </a:pPr>
            <a:r>
              <a:rPr sz="800" b="0" i="0" u="none" cap="none" dirty="0">
                <a:solidFill>
                  <a:srgbClr val="000000">
                    <a:alpha val="100000"/>
                  </a:srgbClr>
                </a:solidFill>
                <a:latin typeface="Source Sans Pro"/>
                <a:cs typeface="Source Sans Pro"/>
                <a:sym typeface="Source Sans Pro"/>
              </a:rPr>
              <a:t>Data Source: WHO
Map production: World Health Emergencies </a:t>
            </a:r>
            <a:r>
              <a:rPr sz="800" b="0" i="0" u="none" cap="none" dirty="0" err="1">
                <a:solidFill>
                  <a:srgbClr val="000000">
                    <a:alpha val="100000"/>
                  </a:srgbClr>
                </a:solidFill>
                <a:latin typeface="Source Sans Pro"/>
                <a:cs typeface="Source Sans Pro"/>
                <a:sym typeface="Source Sans Pro"/>
              </a:rPr>
              <a:t>Programme</a:t>
            </a:r>
            <a:r>
              <a:rPr sz="800" b="0" i="0" u="none" cap="none" dirty="0">
                <a:solidFill>
                  <a:srgbClr val="000000">
                    <a:alpha val="100000"/>
                  </a:srgbClr>
                </a:solidFill>
                <a:latin typeface="Source Sans Pro"/>
                <a:cs typeface="Source Sans Pro"/>
                <a:sym typeface="Source Sans Pro"/>
              </a:rPr>
              <a:t>
© WHO 2024. All rights reserved.
The designations employed and the presentation of the material in this publication do not imply the expression of any opinion whatsoever on the part of WHO concerning the legal status of any country, territory, city or area or of its authorities, or concerning the delimitation of its frontiers or boundaries. Dotted and dashed lines on maps represent approximate border lines for which there may not yet be full agreement.</a:t>
            </a:r>
          </a:p>
        </p:txBody>
      </p:sp>
      <p:pic>
        <p:nvPicPr>
          <p:cNvPr id="10" name="Content Placeholder 2">
            <a:extLst>
              <a:ext uri="{FF2B5EF4-FFF2-40B4-BE49-F238E27FC236}">
                <a16:creationId xmlns:a16="http://schemas.microsoft.com/office/drawing/2014/main" id="{8F597F07-35F9-B1BB-3007-671CE40A21E4}"/>
              </a:ext>
            </a:extLst>
          </p:cNvPr>
          <p:cNvPicPr>
            <a:picLocks/>
          </p:cNvPicPr>
          <p:nvPr/>
        </p:nvPicPr>
        <p:blipFill>
          <a:blip r:embed="rId2" cstate="print"/>
          <a:stretch>
            <a:fillRect/>
          </a:stretch>
        </p:blipFill>
        <p:spPr>
          <a:xfrm>
            <a:off x="172800" y="1285200"/>
            <a:ext cx="11563200" cy="4698000"/>
          </a:xfrm>
          <a:prstGeom prst="rect">
            <a:avLst/>
          </a:prstGeom>
        </p:spPr>
      </p:pic>
      <p:sp>
        <p:nvSpPr>
          <p:cNvPr id="9" name="TextBox 8">
            <a:extLst>
              <a:ext uri="{FF2B5EF4-FFF2-40B4-BE49-F238E27FC236}">
                <a16:creationId xmlns:a16="http://schemas.microsoft.com/office/drawing/2014/main" id="{C298A52A-D76F-604D-E06A-F3ADB8F7E180}"/>
              </a:ext>
            </a:extLst>
          </p:cNvPr>
          <p:cNvSpPr txBox="1"/>
          <p:nvPr/>
        </p:nvSpPr>
        <p:spPr>
          <a:xfrm>
            <a:off x="5601731" y="5465380"/>
            <a:ext cx="5638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ource Sans Pro" panose="020B0503030403020204" pitchFamily="34" charset="0"/>
                <a:ea typeface="+mn-ea"/>
                <a:cs typeface="+mn-cs"/>
              </a:rPr>
              <a:t>Note: Case definitions, case ascertainment and reporting requirements vary by country, so data are not directly comparable between countries</a:t>
            </a:r>
            <a:endParaRPr kumimoji="0" lang="en-US" sz="14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142257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71052-EFCC-3D3C-BE9C-0C137A77ED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0516A2-1FCE-C35F-DC55-1C696DA23C88}"/>
              </a:ext>
            </a:extLst>
          </p:cNvPr>
          <p:cNvSpPr>
            <a:spLocks noGrp="1"/>
          </p:cNvSpPr>
          <p:nvPr>
            <p:ph type="title"/>
          </p:nvPr>
        </p:nvSpPr>
        <p:spPr>
          <a:xfrm>
            <a:off x="838200" y="365125"/>
            <a:ext cx="10515600" cy="777875"/>
          </a:xfrm>
        </p:spPr>
        <p:txBody>
          <a:bodyPr/>
          <a:lstStyle/>
          <a:p>
            <a:r>
              <a:rPr lang="en-US" dirty="0"/>
              <a:t>Reasons for increasing cases of Dengue</a:t>
            </a:r>
          </a:p>
        </p:txBody>
      </p:sp>
      <p:sp>
        <p:nvSpPr>
          <p:cNvPr id="3" name="Content Placeholder 2">
            <a:extLst>
              <a:ext uri="{FF2B5EF4-FFF2-40B4-BE49-F238E27FC236}">
                <a16:creationId xmlns:a16="http://schemas.microsoft.com/office/drawing/2014/main" id="{47407233-A7EC-17EE-5A83-19B0DE760E05}"/>
              </a:ext>
            </a:extLst>
          </p:cNvPr>
          <p:cNvSpPr>
            <a:spLocks noGrp="1"/>
          </p:cNvSpPr>
          <p:nvPr>
            <p:ph sz="half" idx="1"/>
          </p:nvPr>
        </p:nvSpPr>
        <p:spPr>
          <a:xfrm>
            <a:off x="838200" y="1825625"/>
            <a:ext cx="5860312" cy="4351338"/>
          </a:xfrm>
        </p:spPr>
        <p:txBody>
          <a:bodyPr>
            <a:normAutofit lnSpcReduction="10000"/>
          </a:bodyPr>
          <a:lstStyle/>
          <a:p>
            <a:pPr marL="342900" indent="-342900">
              <a:buFont typeface="+mj-lt"/>
              <a:buAutoNum type="arabicPeriod"/>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Climate change. Warmer conditions </a:t>
            </a:r>
            <a:r>
              <a:rPr lang="en-US" sz="2400" kern="100" dirty="0" err="1">
                <a:effectLst/>
                <a:latin typeface="Calibri" panose="020F0502020204030204" pitchFamily="34" charset="0"/>
                <a:ea typeface="Calibri" panose="020F0502020204030204" pitchFamily="34" charset="0"/>
                <a:cs typeface="Times New Roman" panose="02020603050405020304" pitchFamily="18" charset="0"/>
              </a:rPr>
              <a:t>favour</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the mosquito. Warm climate allows mosquitos and the virus to multiply faster.</a:t>
            </a:r>
            <a:endParaRPr lang="en-PH"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mj-lt"/>
              <a:buAutoNum type="arabicPeriod"/>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Changing distribution in the mosquito vector. The </a:t>
            </a:r>
            <a:r>
              <a:rPr lang="en-US" sz="2400" i="1" kern="100" dirty="0">
                <a:latin typeface="Calibri" panose="020F0502020204030204" pitchFamily="34" charset="0"/>
                <a:ea typeface="Calibri" panose="020F0502020204030204" pitchFamily="34" charset="0"/>
                <a:cs typeface="Times New Roman" panose="02020603050405020304" pitchFamily="18" charset="0"/>
              </a:rPr>
              <a:t>Aedes </a:t>
            </a:r>
            <a:r>
              <a:rPr lang="en-US" sz="2400" kern="100" dirty="0">
                <a:latin typeface="Calibri" panose="020F0502020204030204" pitchFamily="34" charset="0"/>
                <a:ea typeface="Calibri" panose="020F0502020204030204" pitchFamily="34" charset="0"/>
                <a:cs typeface="Times New Roman" panose="02020603050405020304" pitchFamily="18" charset="0"/>
              </a:rPr>
              <a:t>mosquito is </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silently spreading to the south parts of Europe.</a:t>
            </a:r>
            <a:endParaRPr lang="en-PH"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mj-lt"/>
              <a:buAutoNum type="arabicPeriod"/>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Weakening health system. After the pandemic, there is a need to rebuild capacity and strengthen surveillance systems.</a:t>
            </a:r>
            <a:endParaRPr lang="en-PH"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mj-lt"/>
              <a:buAutoNum type="arabicPeriod"/>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Large movement of people after the Covid-19 restrictions. </a:t>
            </a:r>
            <a:endParaRPr lang="en-PH" sz="24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Content Placeholder 7" descr="A graph of dengue cases&#10;&#10;Description automatically generated">
            <a:extLst>
              <a:ext uri="{FF2B5EF4-FFF2-40B4-BE49-F238E27FC236}">
                <a16:creationId xmlns:a16="http://schemas.microsoft.com/office/drawing/2014/main" id="{0005BD4C-D230-43E2-18A2-4099EFBAF25B}"/>
              </a:ext>
            </a:extLst>
          </p:cNvPr>
          <p:cNvPicPr>
            <a:picLocks noGrp="1" noChangeAspect="1"/>
          </p:cNvPicPr>
          <p:nvPr>
            <p:ph sz="half" idx="2"/>
          </p:nvPr>
        </p:nvPicPr>
        <p:blipFill>
          <a:blip r:embed="rId2"/>
          <a:stretch>
            <a:fillRect/>
          </a:stretch>
        </p:blipFill>
        <p:spPr>
          <a:xfrm>
            <a:off x="6974957" y="1825625"/>
            <a:ext cx="4298429" cy="3725306"/>
          </a:xfrm>
          <a:prstGeom prst="rect">
            <a:avLst/>
          </a:prstGeom>
          <a:ln>
            <a:solidFill>
              <a:schemeClr val="tx1"/>
            </a:solidFill>
          </a:ln>
        </p:spPr>
      </p:pic>
      <p:sp>
        <p:nvSpPr>
          <p:cNvPr id="9" name="TextBox 8">
            <a:extLst>
              <a:ext uri="{FF2B5EF4-FFF2-40B4-BE49-F238E27FC236}">
                <a16:creationId xmlns:a16="http://schemas.microsoft.com/office/drawing/2014/main" id="{356D88F1-925D-D0E4-9C5F-3285FEDB69BC}"/>
              </a:ext>
            </a:extLst>
          </p:cNvPr>
          <p:cNvSpPr txBox="1"/>
          <p:nvPr/>
        </p:nvSpPr>
        <p:spPr>
          <a:xfrm>
            <a:off x="6911163" y="5826642"/>
            <a:ext cx="4442637" cy="461665"/>
          </a:xfrm>
          <a:prstGeom prst="rect">
            <a:avLst/>
          </a:prstGeom>
          <a:noFill/>
        </p:spPr>
        <p:txBody>
          <a:bodyPr wrap="square" rtlCol="0">
            <a:spAutoFit/>
          </a:bodyPr>
          <a:lstStyle/>
          <a:p>
            <a:r>
              <a:rPr lang="en-US" sz="1200" i="1" dirty="0">
                <a:latin typeface="Source Sans Pro" panose="020B0503030403020204" pitchFamily="34" charset="0"/>
              </a:rPr>
              <a:t>Reported cases and deaths have been increasing since 2021, with 2023 previously recording the highest number </a:t>
            </a:r>
          </a:p>
        </p:txBody>
      </p:sp>
    </p:spTree>
    <p:extLst>
      <p:ext uri="{BB962C8B-B14F-4D97-AF65-F5344CB8AC3E}">
        <p14:creationId xmlns:p14="http://schemas.microsoft.com/office/powerpoint/2010/main" val="258719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843AD-47EC-A3F5-B6A8-4C7879B0D911}"/>
            </a:ext>
          </a:extLst>
        </p:cNvPr>
        <p:cNvGrpSpPr/>
        <p:nvPr/>
      </p:nvGrpSpPr>
      <p:grpSpPr>
        <a:xfrm>
          <a:off x="0" y="0"/>
          <a:ext cx="0" cy="0"/>
          <a:chOff x="0" y="0"/>
          <a:chExt cx="0" cy="0"/>
        </a:xfrm>
      </p:grpSpPr>
      <p:sp>
        <p:nvSpPr>
          <p:cNvPr id="125" name="Freeform: Shape 124">
            <a:extLst>
              <a:ext uri="{FF2B5EF4-FFF2-40B4-BE49-F238E27FC236}">
                <a16:creationId xmlns:a16="http://schemas.microsoft.com/office/drawing/2014/main" id="{41508FFA-2FCB-BD90-D9FF-3B52F7A41250}"/>
              </a:ext>
            </a:extLst>
          </p:cNvPr>
          <p:cNvSpPr>
            <a:spLocks/>
          </p:cNvSpPr>
          <p:nvPr/>
        </p:nvSpPr>
        <p:spPr bwMode="auto">
          <a:xfrm rot="5400000">
            <a:off x="4316294" y="3306611"/>
            <a:ext cx="1212765" cy="804576"/>
          </a:xfrm>
          <a:custGeom>
            <a:avLst/>
            <a:gdLst>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862525 w 1616599"/>
              <a:gd name="connsiteY16" fmla="*/ 994154 h 1072488"/>
              <a:gd name="connsiteX17" fmla="*/ 847467 w 1616599"/>
              <a:gd name="connsiteY17" fmla="*/ 997538 h 1072488"/>
              <a:gd name="connsiteX18" fmla="*/ 832578 w 1616599"/>
              <a:gd name="connsiteY18" fmla="*/ 1005828 h 1072488"/>
              <a:gd name="connsiteX19" fmla="*/ 827463 w 1616599"/>
              <a:gd name="connsiteY19" fmla="*/ 1010943 h 1072488"/>
              <a:gd name="connsiteX20" fmla="*/ 827463 w 1616599"/>
              <a:gd name="connsiteY20" fmla="*/ 1005847 h 1072488"/>
              <a:gd name="connsiteX21" fmla="*/ 740542 w 1616599"/>
              <a:gd name="connsiteY21" fmla="*/ 1005847 h 1072488"/>
              <a:gd name="connsiteX22" fmla="*/ 740542 w 1616599"/>
              <a:gd name="connsiteY22" fmla="*/ 1013866 h 1072488"/>
              <a:gd name="connsiteX23" fmla="*/ 734110 w 1616599"/>
              <a:gd name="connsiteY23" fmla="*/ 1004136 h 1072488"/>
              <a:gd name="connsiteX24" fmla="*/ 724128 w 1616599"/>
              <a:gd name="connsiteY24" fmla="*/ 999229 h 1072488"/>
              <a:gd name="connsiteX25" fmla="*/ 714146 w 1616599"/>
              <a:gd name="connsiteY25" fmla="*/ 995846 h 1072488"/>
              <a:gd name="connsiteX26" fmla="*/ 705687 w 1616599"/>
              <a:gd name="connsiteY26" fmla="*/ 994154 h 1072488"/>
              <a:gd name="connsiteX27" fmla="*/ 613986 w 1616599"/>
              <a:gd name="connsiteY27" fmla="*/ 1004136 h 1072488"/>
              <a:gd name="connsiteX28" fmla="*/ 525501 w 1616599"/>
              <a:gd name="connsiteY28" fmla="*/ 1020886 h 1072488"/>
              <a:gd name="connsiteX29" fmla="*/ 438876 w 1616599"/>
              <a:gd name="connsiteY29" fmla="*/ 1042542 h 1072488"/>
              <a:gd name="connsiteX30" fmla="*/ 353774 w 1616599"/>
              <a:gd name="connsiteY30" fmla="*/ 1070966 h 1072488"/>
              <a:gd name="connsiteX31" fmla="*/ 0 w 1616599"/>
              <a:gd name="connsiteY31" fmla="*/ 143472 h 1072488"/>
              <a:gd name="connsiteX32" fmla="*/ 133490 w 1616599"/>
              <a:gd name="connsiteY32" fmla="*/ 96776 h 1072488"/>
              <a:gd name="connsiteX33" fmla="*/ 272056 w 1616599"/>
              <a:gd name="connsiteY33" fmla="*/ 60062 h 1072488"/>
              <a:gd name="connsiteX34" fmla="*/ 412144 w 1616599"/>
              <a:gd name="connsiteY34" fmla="*/ 31808 h 1072488"/>
              <a:gd name="connsiteX35" fmla="*/ 557308 w 1616599"/>
              <a:gd name="connsiteY35" fmla="*/ 11674 h 1072488"/>
              <a:gd name="connsiteX36" fmla="*/ 703995 w 1616599"/>
              <a:gd name="connsiteY36"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862525 w 1616599"/>
              <a:gd name="connsiteY16" fmla="*/ 994154 h 1072488"/>
              <a:gd name="connsiteX17" fmla="*/ 847467 w 1616599"/>
              <a:gd name="connsiteY17" fmla="*/ 997538 h 1072488"/>
              <a:gd name="connsiteX18" fmla="*/ 832578 w 1616599"/>
              <a:gd name="connsiteY18" fmla="*/ 1005828 h 1072488"/>
              <a:gd name="connsiteX19" fmla="*/ 827463 w 1616599"/>
              <a:gd name="connsiteY19" fmla="*/ 1010943 h 1072488"/>
              <a:gd name="connsiteX20" fmla="*/ 833178 w 1616599"/>
              <a:gd name="connsiteY20" fmla="*/ 1007752 h 1072488"/>
              <a:gd name="connsiteX21" fmla="*/ 740542 w 1616599"/>
              <a:gd name="connsiteY21" fmla="*/ 1005847 h 1072488"/>
              <a:gd name="connsiteX22" fmla="*/ 740542 w 1616599"/>
              <a:gd name="connsiteY22" fmla="*/ 1013866 h 1072488"/>
              <a:gd name="connsiteX23" fmla="*/ 734110 w 1616599"/>
              <a:gd name="connsiteY23" fmla="*/ 1004136 h 1072488"/>
              <a:gd name="connsiteX24" fmla="*/ 724128 w 1616599"/>
              <a:gd name="connsiteY24" fmla="*/ 999229 h 1072488"/>
              <a:gd name="connsiteX25" fmla="*/ 714146 w 1616599"/>
              <a:gd name="connsiteY25" fmla="*/ 995846 h 1072488"/>
              <a:gd name="connsiteX26" fmla="*/ 705687 w 1616599"/>
              <a:gd name="connsiteY26" fmla="*/ 994154 h 1072488"/>
              <a:gd name="connsiteX27" fmla="*/ 613986 w 1616599"/>
              <a:gd name="connsiteY27" fmla="*/ 1004136 h 1072488"/>
              <a:gd name="connsiteX28" fmla="*/ 525501 w 1616599"/>
              <a:gd name="connsiteY28" fmla="*/ 1020886 h 1072488"/>
              <a:gd name="connsiteX29" fmla="*/ 438876 w 1616599"/>
              <a:gd name="connsiteY29" fmla="*/ 1042542 h 1072488"/>
              <a:gd name="connsiteX30" fmla="*/ 353774 w 1616599"/>
              <a:gd name="connsiteY30" fmla="*/ 1070966 h 1072488"/>
              <a:gd name="connsiteX31" fmla="*/ 0 w 1616599"/>
              <a:gd name="connsiteY31" fmla="*/ 143472 h 1072488"/>
              <a:gd name="connsiteX32" fmla="*/ 133490 w 1616599"/>
              <a:gd name="connsiteY32" fmla="*/ 96776 h 1072488"/>
              <a:gd name="connsiteX33" fmla="*/ 272056 w 1616599"/>
              <a:gd name="connsiteY33" fmla="*/ 60062 h 1072488"/>
              <a:gd name="connsiteX34" fmla="*/ 412144 w 1616599"/>
              <a:gd name="connsiteY34" fmla="*/ 31808 h 1072488"/>
              <a:gd name="connsiteX35" fmla="*/ 557308 w 1616599"/>
              <a:gd name="connsiteY35" fmla="*/ 11674 h 1072488"/>
              <a:gd name="connsiteX36" fmla="*/ 703995 w 1616599"/>
              <a:gd name="connsiteY36"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862525 w 1616599"/>
              <a:gd name="connsiteY16" fmla="*/ 994154 h 1072488"/>
              <a:gd name="connsiteX17" fmla="*/ 847467 w 1616599"/>
              <a:gd name="connsiteY17" fmla="*/ 997538 h 1072488"/>
              <a:gd name="connsiteX18" fmla="*/ 832578 w 1616599"/>
              <a:gd name="connsiteY18" fmla="*/ 1005828 h 1072488"/>
              <a:gd name="connsiteX19" fmla="*/ 827463 w 1616599"/>
              <a:gd name="connsiteY19" fmla="*/ 1010943 h 1072488"/>
              <a:gd name="connsiteX20" fmla="*/ 833178 w 1616599"/>
              <a:gd name="connsiteY20" fmla="*/ 1007752 h 1072488"/>
              <a:gd name="connsiteX21" fmla="*/ 740542 w 1616599"/>
              <a:gd name="connsiteY21" fmla="*/ 1005847 h 1072488"/>
              <a:gd name="connsiteX22" fmla="*/ 734110 w 1616599"/>
              <a:gd name="connsiteY22" fmla="*/ 1004136 h 1072488"/>
              <a:gd name="connsiteX23" fmla="*/ 724128 w 1616599"/>
              <a:gd name="connsiteY23" fmla="*/ 999229 h 1072488"/>
              <a:gd name="connsiteX24" fmla="*/ 714146 w 1616599"/>
              <a:gd name="connsiteY24" fmla="*/ 995846 h 1072488"/>
              <a:gd name="connsiteX25" fmla="*/ 705687 w 1616599"/>
              <a:gd name="connsiteY25" fmla="*/ 994154 h 1072488"/>
              <a:gd name="connsiteX26" fmla="*/ 613986 w 1616599"/>
              <a:gd name="connsiteY26" fmla="*/ 1004136 h 1072488"/>
              <a:gd name="connsiteX27" fmla="*/ 525501 w 1616599"/>
              <a:gd name="connsiteY27" fmla="*/ 1020886 h 1072488"/>
              <a:gd name="connsiteX28" fmla="*/ 438876 w 1616599"/>
              <a:gd name="connsiteY28" fmla="*/ 1042542 h 1072488"/>
              <a:gd name="connsiteX29" fmla="*/ 353774 w 1616599"/>
              <a:gd name="connsiteY29" fmla="*/ 1070966 h 1072488"/>
              <a:gd name="connsiteX30" fmla="*/ 0 w 1616599"/>
              <a:gd name="connsiteY30" fmla="*/ 143472 h 1072488"/>
              <a:gd name="connsiteX31" fmla="*/ 133490 w 1616599"/>
              <a:gd name="connsiteY31" fmla="*/ 96776 h 1072488"/>
              <a:gd name="connsiteX32" fmla="*/ 272056 w 1616599"/>
              <a:gd name="connsiteY32" fmla="*/ 60062 h 1072488"/>
              <a:gd name="connsiteX33" fmla="*/ 412144 w 1616599"/>
              <a:gd name="connsiteY33" fmla="*/ 31808 h 1072488"/>
              <a:gd name="connsiteX34" fmla="*/ 557308 w 1616599"/>
              <a:gd name="connsiteY34" fmla="*/ 11674 h 1072488"/>
              <a:gd name="connsiteX35" fmla="*/ 703995 w 1616599"/>
              <a:gd name="connsiteY35"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862525 w 1616599"/>
              <a:gd name="connsiteY16" fmla="*/ 994154 h 1072488"/>
              <a:gd name="connsiteX17" fmla="*/ 847467 w 1616599"/>
              <a:gd name="connsiteY17" fmla="*/ 997538 h 1072488"/>
              <a:gd name="connsiteX18" fmla="*/ 832578 w 1616599"/>
              <a:gd name="connsiteY18" fmla="*/ 1005828 h 1072488"/>
              <a:gd name="connsiteX19" fmla="*/ 827463 w 1616599"/>
              <a:gd name="connsiteY19" fmla="*/ 1010943 h 1072488"/>
              <a:gd name="connsiteX20" fmla="*/ 833178 w 1616599"/>
              <a:gd name="connsiteY20" fmla="*/ 1007752 h 1072488"/>
              <a:gd name="connsiteX21" fmla="*/ 740542 w 1616599"/>
              <a:gd name="connsiteY21" fmla="*/ 1005847 h 1072488"/>
              <a:gd name="connsiteX22" fmla="*/ 724128 w 1616599"/>
              <a:gd name="connsiteY22" fmla="*/ 999229 h 1072488"/>
              <a:gd name="connsiteX23" fmla="*/ 714146 w 1616599"/>
              <a:gd name="connsiteY23" fmla="*/ 995846 h 1072488"/>
              <a:gd name="connsiteX24" fmla="*/ 705687 w 1616599"/>
              <a:gd name="connsiteY24" fmla="*/ 994154 h 1072488"/>
              <a:gd name="connsiteX25" fmla="*/ 613986 w 1616599"/>
              <a:gd name="connsiteY25" fmla="*/ 1004136 h 1072488"/>
              <a:gd name="connsiteX26" fmla="*/ 525501 w 1616599"/>
              <a:gd name="connsiteY26" fmla="*/ 1020886 h 1072488"/>
              <a:gd name="connsiteX27" fmla="*/ 438876 w 1616599"/>
              <a:gd name="connsiteY27" fmla="*/ 1042542 h 1072488"/>
              <a:gd name="connsiteX28" fmla="*/ 353774 w 1616599"/>
              <a:gd name="connsiteY28" fmla="*/ 1070966 h 1072488"/>
              <a:gd name="connsiteX29" fmla="*/ 0 w 1616599"/>
              <a:gd name="connsiteY29" fmla="*/ 143472 h 1072488"/>
              <a:gd name="connsiteX30" fmla="*/ 133490 w 1616599"/>
              <a:gd name="connsiteY30" fmla="*/ 96776 h 1072488"/>
              <a:gd name="connsiteX31" fmla="*/ 272056 w 1616599"/>
              <a:gd name="connsiteY31" fmla="*/ 60062 h 1072488"/>
              <a:gd name="connsiteX32" fmla="*/ 412144 w 1616599"/>
              <a:gd name="connsiteY32" fmla="*/ 31808 h 1072488"/>
              <a:gd name="connsiteX33" fmla="*/ 557308 w 1616599"/>
              <a:gd name="connsiteY33" fmla="*/ 11674 h 1072488"/>
              <a:gd name="connsiteX34" fmla="*/ 703995 w 1616599"/>
              <a:gd name="connsiteY34"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862525 w 1616599"/>
              <a:gd name="connsiteY16" fmla="*/ 994154 h 1072488"/>
              <a:gd name="connsiteX17" fmla="*/ 847467 w 1616599"/>
              <a:gd name="connsiteY17" fmla="*/ 997538 h 1072488"/>
              <a:gd name="connsiteX18" fmla="*/ 832578 w 1616599"/>
              <a:gd name="connsiteY18" fmla="*/ 1005828 h 1072488"/>
              <a:gd name="connsiteX19" fmla="*/ 827463 w 1616599"/>
              <a:gd name="connsiteY19" fmla="*/ 1010943 h 1072488"/>
              <a:gd name="connsiteX20" fmla="*/ 833178 w 1616599"/>
              <a:gd name="connsiteY20" fmla="*/ 1007752 h 1072488"/>
              <a:gd name="connsiteX21" fmla="*/ 724128 w 1616599"/>
              <a:gd name="connsiteY21" fmla="*/ 999229 h 1072488"/>
              <a:gd name="connsiteX22" fmla="*/ 714146 w 1616599"/>
              <a:gd name="connsiteY22" fmla="*/ 995846 h 1072488"/>
              <a:gd name="connsiteX23" fmla="*/ 705687 w 1616599"/>
              <a:gd name="connsiteY23" fmla="*/ 994154 h 1072488"/>
              <a:gd name="connsiteX24" fmla="*/ 613986 w 1616599"/>
              <a:gd name="connsiteY24" fmla="*/ 1004136 h 1072488"/>
              <a:gd name="connsiteX25" fmla="*/ 525501 w 1616599"/>
              <a:gd name="connsiteY25" fmla="*/ 1020886 h 1072488"/>
              <a:gd name="connsiteX26" fmla="*/ 438876 w 1616599"/>
              <a:gd name="connsiteY26" fmla="*/ 1042542 h 1072488"/>
              <a:gd name="connsiteX27" fmla="*/ 353774 w 1616599"/>
              <a:gd name="connsiteY27" fmla="*/ 1070966 h 1072488"/>
              <a:gd name="connsiteX28" fmla="*/ 0 w 1616599"/>
              <a:gd name="connsiteY28" fmla="*/ 143472 h 1072488"/>
              <a:gd name="connsiteX29" fmla="*/ 133490 w 1616599"/>
              <a:gd name="connsiteY29" fmla="*/ 96776 h 1072488"/>
              <a:gd name="connsiteX30" fmla="*/ 272056 w 1616599"/>
              <a:gd name="connsiteY30" fmla="*/ 60062 h 1072488"/>
              <a:gd name="connsiteX31" fmla="*/ 412144 w 1616599"/>
              <a:gd name="connsiteY31" fmla="*/ 31808 h 1072488"/>
              <a:gd name="connsiteX32" fmla="*/ 557308 w 1616599"/>
              <a:gd name="connsiteY32" fmla="*/ 11674 h 1072488"/>
              <a:gd name="connsiteX33" fmla="*/ 703995 w 1616599"/>
              <a:gd name="connsiteY33"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862525 w 1616599"/>
              <a:gd name="connsiteY16" fmla="*/ 994154 h 1072488"/>
              <a:gd name="connsiteX17" fmla="*/ 847467 w 1616599"/>
              <a:gd name="connsiteY17" fmla="*/ 997538 h 1072488"/>
              <a:gd name="connsiteX18" fmla="*/ 832578 w 1616599"/>
              <a:gd name="connsiteY18" fmla="*/ 1005828 h 1072488"/>
              <a:gd name="connsiteX19" fmla="*/ 827463 w 1616599"/>
              <a:gd name="connsiteY19" fmla="*/ 1010943 h 1072488"/>
              <a:gd name="connsiteX20" fmla="*/ 833178 w 1616599"/>
              <a:gd name="connsiteY20" fmla="*/ 1007752 h 1072488"/>
              <a:gd name="connsiteX21" fmla="*/ 714146 w 1616599"/>
              <a:gd name="connsiteY21" fmla="*/ 995846 h 1072488"/>
              <a:gd name="connsiteX22" fmla="*/ 705687 w 1616599"/>
              <a:gd name="connsiteY22" fmla="*/ 994154 h 1072488"/>
              <a:gd name="connsiteX23" fmla="*/ 613986 w 1616599"/>
              <a:gd name="connsiteY23" fmla="*/ 1004136 h 1072488"/>
              <a:gd name="connsiteX24" fmla="*/ 525501 w 1616599"/>
              <a:gd name="connsiteY24" fmla="*/ 1020886 h 1072488"/>
              <a:gd name="connsiteX25" fmla="*/ 438876 w 1616599"/>
              <a:gd name="connsiteY25" fmla="*/ 1042542 h 1072488"/>
              <a:gd name="connsiteX26" fmla="*/ 353774 w 1616599"/>
              <a:gd name="connsiteY26" fmla="*/ 1070966 h 1072488"/>
              <a:gd name="connsiteX27" fmla="*/ 0 w 1616599"/>
              <a:gd name="connsiteY27" fmla="*/ 143472 h 1072488"/>
              <a:gd name="connsiteX28" fmla="*/ 133490 w 1616599"/>
              <a:gd name="connsiteY28" fmla="*/ 96776 h 1072488"/>
              <a:gd name="connsiteX29" fmla="*/ 272056 w 1616599"/>
              <a:gd name="connsiteY29" fmla="*/ 60062 h 1072488"/>
              <a:gd name="connsiteX30" fmla="*/ 412144 w 1616599"/>
              <a:gd name="connsiteY30" fmla="*/ 31808 h 1072488"/>
              <a:gd name="connsiteX31" fmla="*/ 557308 w 1616599"/>
              <a:gd name="connsiteY31" fmla="*/ 11674 h 1072488"/>
              <a:gd name="connsiteX32" fmla="*/ 703995 w 1616599"/>
              <a:gd name="connsiteY32"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862525 w 1616599"/>
              <a:gd name="connsiteY16" fmla="*/ 994154 h 1072488"/>
              <a:gd name="connsiteX17" fmla="*/ 847467 w 1616599"/>
              <a:gd name="connsiteY17" fmla="*/ 997538 h 1072488"/>
              <a:gd name="connsiteX18" fmla="*/ 832578 w 1616599"/>
              <a:gd name="connsiteY18" fmla="*/ 1005828 h 1072488"/>
              <a:gd name="connsiteX19" fmla="*/ 827463 w 1616599"/>
              <a:gd name="connsiteY19" fmla="*/ 1010943 h 1072488"/>
              <a:gd name="connsiteX20" fmla="*/ 714146 w 1616599"/>
              <a:gd name="connsiteY20" fmla="*/ 995846 h 1072488"/>
              <a:gd name="connsiteX21" fmla="*/ 705687 w 1616599"/>
              <a:gd name="connsiteY21" fmla="*/ 994154 h 1072488"/>
              <a:gd name="connsiteX22" fmla="*/ 613986 w 1616599"/>
              <a:gd name="connsiteY22" fmla="*/ 1004136 h 1072488"/>
              <a:gd name="connsiteX23" fmla="*/ 525501 w 1616599"/>
              <a:gd name="connsiteY23" fmla="*/ 1020886 h 1072488"/>
              <a:gd name="connsiteX24" fmla="*/ 438876 w 1616599"/>
              <a:gd name="connsiteY24" fmla="*/ 1042542 h 1072488"/>
              <a:gd name="connsiteX25" fmla="*/ 353774 w 1616599"/>
              <a:gd name="connsiteY25" fmla="*/ 1070966 h 1072488"/>
              <a:gd name="connsiteX26" fmla="*/ 0 w 1616599"/>
              <a:gd name="connsiteY26" fmla="*/ 143472 h 1072488"/>
              <a:gd name="connsiteX27" fmla="*/ 133490 w 1616599"/>
              <a:gd name="connsiteY27" fmla="*/ 96776 h 1072488"/>
              <a:gd name="connsiteX28" fmla="*/ 272056 w 1616599"/>
              <a:gd name="connsiteY28" fmla="*/ 60062 h 1072488"/>
              <a:gd name="connsiteX29" fmla="*/ 412144 w 1616599"/>
              <a:gd name="connsiteY29" fmla="*/ 31808 h 1072488"/>
              <a:gd name="connsiteX30" fmla="*/ 557308 w 1616599"/>
              <a:gd name="connsiteY30" fmla="*/ 11674 h 1072488"/>
              <a:gd name="connsiteX31" fmla="*/ 703995 w 1616599"/>
              <a:gd name="connsiteY31"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862525 w 1616599"/>
              <a:gd name="connsiteY16" fmla="*/ 994154 h 1072488"/>
              <a:gd name="connsiteX17" fmla="*/ 847467 w 1616599"/>
              <a:gd name="connsiteY17" fmla="*/ 997538 h 1072488"/>
              <a:gd name="connsiteX18" fmla="*/ 832578 w 1616599"/>
              <a:gd name="connsiteY18" fmla="*/ 1005828 h 1072488"/>
              <a:gd name="connsiteX19" fmla="*/ 714146 w 1616599"/>
              <a:gd name="connsiteY19" fmla="*/ 995846 h 1072488"/>
              <a:gd name="connsiteX20" fmla="*/ 705687 w 1616599"/>
              <a:gd name="connsiteY20" fmla="*/ 994154 h 1072488"/>
              <a:gd name="connsiteX21" fmla="*/ 613986 w 1616599"/>
              <a:gd name="connsiteY21" fmla="*/ 1004136 h 1072488"/>
              <a:gd name="connsiteX22" fmla="*/ 525501 w 1616599"/>
              <a:gd name="connsiteY22" fmla="*/ 1020886 h 1072488"/>
              <a:gd name="connsiteX23" fmla="*/ 438876 w 1616599"/>
              <a:gd name="connsiteY23" fmla="*/ 1042542 h 1072488"/>
              <a:gd name="connsiteX24" fmla="*/ 353774 w 1616599"/>
              <a:gd name="connsiteY24" fmla="*/ 1070966 h 1072488"/>
              <a:gd name="connsiteX25" fmla="*/ 0 w 1616599"/>
              <a:gd name="connsiteY25" fmla="*/ 143472 h 1072488"/>
              <a:gd name="connsiteX26" fmla="*/ 133490 w 1616599"/>
              <a:gd name="connsiteY26" fmla="*/ 96776 h 1072488"/>
              <a:gd name="connsiteX27" fmla="*/ 272056 w 1616599"/>
              <a:gd name="connsiteY27" fmla="*/ 60062 h 1072488"/>
              <a:gd name="connsiteX28" fmla="*/ 412144 w 1616599"/>
              <a:gd name="connsiteY28" fmla="*/ 31808 h 1072488"/>
              <a:gd name="connsiteX29" fmla="*/ 557308 w 1616599"/>
              <a:gd name="connsiteY29" fmla="*/ 11674 h 1072488"/>
              <a:gd name="connsiteX30" fmla="*/ 703995 w 1616599"/>
              <a:gd name="connsiteY30"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862525 w 1616599"/>
              <a:gd name="connsiteY16" fmla="*/ 994154 h 1072488"/>
              <a:gd name="connsiteX17" fmla="*/ 847467 w 1616599"/>
              <a:gd name="connsiteY17" fmla="*/ 997538 h 1072488"/>
              <a:gd name="connsiteX18" fmla="*/ 714146 w 1616599"/>
              <a:gd name="connsiteY18" fmla="*/ 995846 h 1072488"/>
              <a:gd name="connsiteX19" fmla="*/ 705687 w 1616599"/>
              <a:gd name="connsiteY19" fmla="*/ 994154 h 1072488"/>
              <a:gd name="connsiteX20" fmla="*/ 613986 w 1616599"/>
              <a:gd name="connsiteY20" fmla="*/ 1004136 h 1072488"/>
              <a:gd name="connsiteX21" fmla="*/ 525501 w 1616599"/>
              <a:gd name="connsiteY21" fmla="*/ 1020886 h 1072488"/>
              <a:gd name="connsiteX22" fmla="*/ 438876 w 1616599"/>
              <a:gd name="connsiteY22" fmla="*/ 1042542 h 1072488"/>
              <a:gd name="connsiteX23" fmla="*/ 353774 w 1616599"/>
              <a:gd name="connsiteY23" fmla="*/ 1070966 h 1072488"/>
              <a:gd name="connsiteX24" fmla="*/ 0 w 1616599"/>
              <a:gd name="connsiteY24" fmla="*/ 143472 h 1072488"/>
              <a:gd name="connsiteX25" fmla="*/ 133490 w 1616599"/>
              <a:gd name="connsiteY25" fmla="*/ 96776 h 1072488"/>
              <a:gd name="connsiteX26" fmla="*/ 272056 w 1616599"/>
              <a:gd name="connsiteY26" fmla="*/ 60062 h 1072488"/>
              <a:gd name="connsiteX27" fmla="*/ 412144 w 1616599"/>
              <a:gd name="connsiteY27" fmla="*/ 31808 h 1072488"/>
              <a:gd name="connsiteX28" fmla="*/ 557308 w 1616599"/>
              <a:gd name="connsiteY28" fmla="*/ 11674 h 1072488"/>
              <a:gd name="connsiteX29" fmla="*/ 703995 w 1616599"/>
              <a:gd name="connsiteY29"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862525 w 1616599"/>
              <a:gd name="connsiteY16" fmla="*/ 994154 h 1072488"/>
              <a:gd name="connsiteX17" fmla="*/ 714146 w 1616599"/>
              <a:gd name="connsiteY17" fmla="*/ 995846 h 1072488"/>
              <a:gd name="connsiteX18" fmla="*/ 705687 w 1616599"/>
              <a:gd name="connsiteY18" fmla="*/ 994154 h 1072488"/>
              <a:gd name="connsiteX19" fmla="*/ 613986 w 1616599"/>
              <a:gd name="connsiteY19" fmla="*/ 1004136 h 1072488"/>
              <a:gd name="connsiteX20" fmla="*/ 525501 w 1616599"/>
              <a:gd name="connsiteY20" fmla="*/ 1020886 h 1072488"/>
              <a:gd name="connsiteX21" fmla="*/ 438876 w 1616599"/>
              <a:gd name="connsiteY21" fmla="*/ 1042542 h 1072488"/>
              <a:gd name="connsiteX22" fmla="*/ 353774 w 1616599"/>
              <a:gd name="connsiteY22" fmla="*/ 1070966 h 1072488"/>
              <a:gd name="connsiteX23" fmla="*/ 0 w 1616599"/>
              <a:gd name="connsiteY23" fmla="*/ 143472 h 1072488"/>
              <a:gd name="connsiteX24" fmla="*/ 133490 w 1616599"/>
              <a:gd name="connsiteY24" fmla="*/ 96776 h 1072488"/>
              <a:gd name="connsiteX25" fmla="*/ 272056 w 1616599"/>
              <a:gd name="connsiteY25" fmla="*/ 60062 h 1072488"/>
              <a:gd name="connsiteX26" fmla="*/ 412144 w 1616599"/>
              <a:gd name="connsiteY26" fmla="*/ 31808 h 1072488"/>
              <a:gd name="connsiteX27" fmla="*/ 557308 w 1616599"/>
              <a:gd name="connsiteY27" fmla="*/ 11674 h 1072488"/>
              <a:gd name="connsiteX28" fmla="*/ 703995 w 1616599"/>
              <a:gd name="connsiteY28"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714146 w 1616599"/>
              <a:gd name="connsiteY16" fmla="*/ 995846 h 1072488"/>
              <a:gd name="connsiteX17" fmla="*/ 705687 w 1616599"/>
              <a:gd name="connsiteY17" fmla="*/ 994154 h 1072488"/>
              <a:gd name="connsiteX18" fmla="*/ 613986 w 1616599"/>
              <a:gd name="connsiteY18" fmla="*/ 1004136 h 1072488"/>
              <a:gd name="connsiteX19" fmla="*/ 525501 w 1616599"/>
              <a:gd name="connsiteY19" fmla="*/ 1020886 h 1072488"/>
              <a:gd name="connsiteX20" fmla="*/ 438876 w 1616599"/>
              <a:gd name="connsiteY20" fmla="*/ 1042542 h 1072488"/>
              <a:gd name="connsiteX21" fmla="*/ 353774 w 1616599"/>
              <a:gd name="connsiteY21" fmla="*/ 1070966 h 1072488"/>
              <a:gd name="connsiteX22" fmla="*/ 0 w 1616599"/>
              <a:gd name="connsiteY22" fmla="*/ 143472 h 1072488"/>
              <a:gd name="connsiteX23" fmla="*/ 133490 w 1616599"/>
              <a:gd name="connsiteY23" fmla="*/ 96776 h 1072488"/>
              <a:gd name="connsiteX24" fmla="*/ 272056 w 1616599"/>
              <a:gd name="connsiteY24" fmla="*/ 60062 h 1072488"/>
              <a:gd name="connsiteX25" fmla="*/ 412144 w 1616599"/>
              <a:gd name="connsiteY25" fmla="*/ 31808 h 1072488"/>
              <a:gd name="connsiteX26" fmla="*/ 557308 w 1616599"/>
              <a:gd name="connsiteY26" fmla="*/ 11674 h 1072488"/>
              <a:gd name="connsiteX27" fmla="*/ 703995 w 1616599"/>
              <a:gd name="connsiteY27"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705687 w 1616599"/>
              <a:gd name="connsiteY16" fmla="*/ 994154 h 1072488"/>
              <a:gd name="connsiteX17" fmla="*/ 613986 w 1616599"/>
              <a:gd name="connsiteY17" fmla="*/ 1004136 h 1072488"/>
              <a:gd name="connsiteX18" fmla="*/ 525501 w 1616599"/>
              <a:gd name="connsiteY18" fmla="*/ 1020886 h 1072488"/>
              <a:gd name="connsiteX19" fmla="*/ 438876 w 1616599"/>
              <a:gd name="connsiteY19" fmla="*/ 1042542 h 1072488"/>
              <a:gd name="connsiteX20" fmla="*/ 353774 w 1616599"/>
              <a:gd name="connsiteY20" fmla="*/ 1070966 h 1072488"/>
              <a:gd name="connsiteX21" fmla="*/ 0 w 1616599"/>
              <a:gd name="connsiteY21" fmla="*/ 143472 h 1072488"/>
              <a:gd name="connsiteX22" fmla="*/ 133490 w 1616599"/>
              <a:gd name="connsiteY22" fmla="*/ 96776 h 1072488"/>
              <a:gd name="connsiteX23" fmla="*/ 272056 w 1616599"/>
              <a:gd name="connsiteY23" fmla="*/ 60062 h 1072488"/>
              <a:gd name="connsiteX24" fmla="*/ 412144 w 1616599"/>
              <a:gd name="connsiteY24" fmla="*/ 31808 h 1072488"/>
              <a:gd name="connsiteX25" fmla="*/ 557308 w 1616599"/>
              <a:gd name="connsiteY25" fmla="*/ 11674 h 1072488"/>
              <a:gd name="connsiteX26" fmla="*/ 703995 w 1616599"/>
              <a:gd name="connsiteY26" fmla="*/ 0 h 107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6599" h="1072488">
                <a:moveTo>
                  <a:pt x="703995" y="0"/>
                </a:moveTo>
                <a:lnTo>
                  <a:pt x="705687" y="0"/>
                </a:lnTo>
                <a:lnTo>
                  <a:pt x="864217" y="0"/>
                </a:lnTo>
                <a:lnTo>
                  <a:pt x="867600" y="0"/>
                </a:lnTo>
                <a:lnTo>
                  <a:pt x="869292" y="0"/>
                </a:lnTo>
                <a:lnTo>
                  <a:pt x="1001090" y="8460"/>
                </a:lnTo>
                <a:lnTo>
                  <a:pt x="1129505" y="23348"/>
                </a:lnTo>
                <a:lnTo>
                  <a:pt x="1254535" y="46696"/>
                </a:lnTo>
                <a:lnTo>
                  <a:pt x="1378043" y="76812"/>
                </a:lnTo>
                <a:lnTo>
                  <a:pt x="1499859" y="113526"/>
                </a:lnTo>
                <a:lnTo>
                  <a:pt x="1616599" y="155146"/>
                </a:lnTo>
                <a:lnTo>
                  <a:pt x="1231187" y="1072488"/>
                </a:lnTo>
                <a:lnTo>
                  <a:pt x="1144562" y="1042542"/>
                </a:lnTo>
                <a:lnTo>
                  <a:pt x="1052693" y="1019194"/>
                </a:lnTo>
                <a:lnTo>
                  <a:pt x="960993" y="1002444"/>
                </a:lnTo>
                <a:lnTo>
                  <a:pt x="865908" y="994154"/>
                </a:lnTo>
                <a:lnTo>
                  <a:pt x="705687" y="994154"/>
                </a:lnTo>
                <a:lnTo>
                  <a:pt x="613986" y="1004136"/>
                </a:lnTo>
                <a:lnTo>
                  <a:pt x="525501" y="1020886"/>
                </a:lnTo>
                <a:lnTo>
                  <a:pt x="438876" y="1042542"/>
                </a:lnTo>
                <a:lnTo>
                  <a:pt x="353774" y="1070966"/>
                </a:lnTo>
                <a:lnTo>
                  <a:pt x="0" y="143472"/>
                </a:lnTo>
                <a:lnTo>
                  <a:pt x="133490" y="96776"/>
                </a:lnTo>
                <a:lnTo>
                  <a:pt x="272056" y="60062"/>
                </a:lnTo>
                <a:lnTo>
                  <a:pt x="412144" y="31808"/>
                </a:lnTo>
                <a:lnTo>
                  <a:pt x="557308" y="11674"/>
                </a:lnTo>
                <a:lnTo>
                  <a:pt x="703995" y="0"/>
                </a:lnTo>
                <a:close/>
              </a:path>
            </a:pathLst>
          </a:custGeom>
          <a:solidFill>
            <a:schemeClr val="accent2"/>
          </a:solidFill>
          <a:ln w="0">
            <a:noFill/>
            <a:prstDash val="solid"/>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4EFB0433-DA64-DC6D-9454-A27281BBBE0E}"/>
              </a:ext>
            </a:extLst>
          </p:cNvPr>
          <p:cNvSpPr>
            <a:spLocks/>
          </p:cNvSpPr>
          <p:nvPr/>
        </p:nvSpPr>
        <p:spPr bwMode="auto">
          <a:xfrm rot="8100000">
            <a:off x="3943843" y="4204311"/>
            <a:ext cx="1212765" cy="804576"/>
          </a:xfrm>
          <a:custGeom>
            <a:avLst/>
            <a:gdLst>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862525 w 1616599"/>
              <a:gd name="connsiteY16" fmla="*/ 994154 h 1072488"/>
              <a:gd name="connsiteX17" fmla="*/ 847467 w 1616599"/>
              <a:gd name="connsiteY17" fmla="*/ 997538 h 1072488"/>
              <a:gd name="connsiteX18" fmla="*/ 832578 w 1616599"/>
              <a:gd name="connsiteY18" fmla="*/ 1005828 h 1072488"/>
              <a:gd name="connsiteX19" fmla="*/ 827463 w 1616599"/>
              <a:gd name="connsiteY19" fmla="*/ 1010943 h 1072488"/>
              <a:gd name="connsiteX20" fmla="*/ 827463 w 1616599"/>
              <a:gd name="connsiteY20" fmla="*/ 1005847 h 1072488"/>
              <a:gd name="connsiteX21" fmla="*/ 740542 w 1616599"/>
              <a:gd name="connsiteY21" fmla="*/ 1005847 h 1072488"/>
              <a:gd name="connsiteX22" fmla="*/ 740542 w 1616599"/>
              <a:gd name="connsiteY22" fmla="*/ 1013866 h 1072488"/>
              <a:gd name="connsiteX23" fmla="*/ 734110 w 1616599"/>
              <a:gd name="connsiteY23" fmla="*/ 1004136 h 1072488"/>
              <a:gd name="connsiteX24" fmla="*/ 724128 w 1616599"/>
              <a:gd name="connsiteY24" fmla="*/ 999229 h 1072488"/>
              <a:gd name="connsiteX25" fmla="*/ 714146 w 1616599"/>
              <a:gd name="connsiteY25" fmla="*/ 995846 h 1072488"/>
              <a:gd name="connsiteX26" fmla="*/ 705687 w 1616599"/>
              <a:gd name="connsiteY26" fmla="*/ 994154 h 1072488"/>
              <a:gd name="connsiteX27" fmla="*/ 613986 w 1616599"/>
              <a:gd name="connsiteY27" fmla="*/ 1004136 h 1072488"/>
              <a:gd name="connsiteX28" fmla="*/ 525501 w 1616599"/>
              <a:gd name="connsiteY28" fmla="*/ 1020886 h 1072488"/>
              <a:gd name="connsiteX29" fmla="*/ 438876 w 1616599"/>
              <a:gd name="connsiteY29" fmla="*/ 1042542 h 1072488"/>
              <a:gd name="connsiteX30" fmla="*/ 353774 w 1616599"/>
              <a:gd name="connsiteY30" fmla="*/ 1070966 h 1072488"/>
              <a:gd name="connsiteX31" fmla="*/ 0 w 1616599"/>
              <a:gd name="connsiteY31" fmla="*/ 143472 h 1072488"/>
              <a:gd name="connsiteX32" fmla="*/ 133490 w 1616599"/>
              <a:gd name="connsiteY32" fmla="*/ 96776 h 1072488"/>
              <a:gd name="connsiteX33" fmla="*/ 272056 w 1616599"/>
              <a:gd name="connsiteY33" fmla="*/ 60062 h 1072488"/>
              <a:gd name="connsiteX34" fmla="*/ 412144 w 1616599"/>
              <a:gd name="connsiteY34" fmla="*/ 31808 h 1072488"/>
              <a:gd name="connsiteX35" fmla="*/ 557308 w 1616599"/>
              <a:gd name="connsiteY35" fmla="*/ 11674 h 1072488"/>
              <a:gd name="connsiteX36" fmla="*/ 703995 w 1616599"/>
              <a:gd name="connsiteY36"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862525 w 1616599"/>
              <a:gd name="connsiteY16" fmla="*/ 994154 h 1072488"/>
              <a:gd name="connsiteX17" fmla="*/ 847467 w 1616599"/>
              <a:gd name="connsiteY17" fmla="*/ 997538 h 1072488"/>
              <a:gd name="connsiteX18" fmla="*/ 832578 w 1616599"/>
              <a:gd name="connsiteY18" fmla="*/ 1005828 h 1072488"/>
              <a:gd name="connsiteX19" fmla="*/ 827463 w 1616599"/>
              <a:gd name="connsiteY19" fmla="*/ 1010943 h 1072488"/>
              <a:gd name="connsiteX20" fmla="*/ 833178 w 1616599"/>
              <a:gd name="connsiteY20" fmla="*/ 1007752 h 1072488"/>
              <a:gd name="connsiteX21" fmla="*/ 740542 w 1616599"/>
              <a:gd name="connsiteY21" fmla="*/ 1005847 h 1072488"/>
              <a:gd name="connsiteX22" fmla="*/ 740542 w 1616599"/>
              <a:gd name="connsiteY22" fmla="*/ 1013866 h 1072488"/>
              <a:gd name="connsiteX23" fmla="*/ 734110 w 1616599"/>
              <a:gd name="connsiteY23" fmla="*/ 1004136 h 1072488"/>
              <a:gd name="connsiteX24" fmla="*/ 724128 w 1616599"/>
              <a:gd name="connsiteY24" fmla="*/ 999229 h 1072488"/>
              <a:gd name="connsiteX25" fmla="*/ 714146 w 1616599"/>
              <a:gd name="connsiteY25" fmla="*/ 995846 h 1072488"/>
              <a:gd name="connsiteX26" fmla="*/ 705687 w 1616599"/>
              <a:gd name="connsiteY26" fmla="*/ 994154 h 1072488"/>
              <a:gd name="connsiteX27" fmla="*/ 613986 w 1616599"/>
              <a:gd name="connsiteY27" fmla="*/ 1004136 h 1072488"/>
              <a:gd name="connsiteX28" fmla="*/ 525501 w 1616599"/>
              <a:gd name="connsiteY28" fmla="*/ 1020886 h 1072488"/>
              <a:gd name="connsiteX29" fmla="*/ 438876 w 1616599"/>
              <a:gd name="connsiteY29" fmla="*/ 1042542 h 1072488"/>
              <a:gd name="connsiteX30" fmla="*/ 353774 w 1616599"/>
              <a:gd name="connsiteY30" fmla="*/ 1070966 h 1072488"/>
              <a:gd name="connsiteX31" fmla="*/ 0 w 1616599"/>
              <a:gd name="connsiteY31" fmla="*/ 143472 h 1072488"/>
              <a:gd name="connsiteX32" fmla="*/ 133490 w 1616599"/>
              <a:gd name="connsiteY32" fmla="*/ 96776 h 1072488"/>
              <a:gd name="connsiteX33" fmla="*/ 272056 w 1616599"/>
              <a:gd name="connsiteY33" fmla="*/ 60062 h 1072488"/>
              <a:gd name="connsiteX34" fmla="*/ 412144 w 1616599"/>
              <a:gd name="connsiteY34" fmla="*/ 31808 h 1072488"/>
              <a:gd name="connsiteX35" fmla="*/ 557308 w 1616599"/>
              <a:gd name="connsiteY35" fmla="*/ 11674 h 1072488"/>
              <a:gd name="connsiteX36" fmla="*/ 703995 w 1616599"/>
              <a:gd name="connsiteY36"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862525 w 1616599"/>
              <a:gd name="connsiteY16" fmla="*/ 994154 h 1072488"/>
              <a:gd name="connsiteX17" fmla="*/ 847467 w 1616599"/>
              <a:gd name="connsiteY17" fmla="*/ 997538 h 1072488"/>
              <a:gd name="connsiteX18" fmla="*/ 832578 w 1616599"/>
              <a:gd name="connsiteY18" fmla="*/ 1005828 h 1072488"/>
              <a:gd name="connsiteX19" fmla="*/ 827463 w 1616599"/>
              <a:gd name="connsiteY19" fmla="*/ 1010943 h 1072488"/>
              <a:gd name="connsiteX20" fmla="*/ 833178 w 1616599"/>
              <a:gd name="connsiteY20" fmla="*/ 1007752 h 1072488"/>
              <a:gd name="connsiteX21" fmla="*/ 740542 w 1616599"/>
              <a:gd name="connsiteY21" fmla="*/ 1005847 h 1072488"/>
              <a:gd name="connsiteX22" fmla="*/ 734110 w 1616599"/>
              <a:gd name="connsiteY22" fmla="*/ 1004136 h 1072488"/>
              <a:gd name="connsiteX23" fmla="*/ 724128 w 1616599"/>
              <a:gd name="connsiteY23" fmla="*/ 999229 h 1072488"/>
              <a:gd name="connsiteX24" fmla="*/ 714146 w 1616599"/>
              <a:gd name="connsiteY24" fmla="*/ 995846 h 1072488"/>
              <a:gd name="connsiteX25" fmla="*/ 705687 w 1616599"/>
              <a:gd name="connsiteY25" fmla="*/ 994154 h 1072488"/>
              <a:gd name="connsiteX26" fmla="*/ 613986 w 1616599"/>
              <a:gd name="connsiteY26" fmla="*/ 1004136 h 1072488"/>
              <a:gd name="connsiteX27" fmla="*/ 525501 w 1616599"/>
              <a:gd name="connsiteY27" fmla="*/ 1020886 h 1072488"/>
              <a:gd name="connsiteX28" fmla="*/ 438876 w 1616599"/>
              <a:gd name="connsiteY28" fmla="*/ 1042542 h 1072488"/>
              <a:gd name="connsiteX29" fmla="*/ 353774 w 1616599"/>
              <a:gd name="connsiteY29" fmla="*/ 1070966 h 1072488"/>
              <a:gd name="connsiteX30" fmla="*/ 0 w 1616599"/>
              <a:gd name="connsiteY30" fmla="*/ 143472 h 1072488"/>
              <a:gd name="connsiteX31" fmla="*/ 133490 w 1616599"/>
              <a:gd name="connsiteY31" fmla="*/ 96776 h 1072488"/>
              <a:gd name="connsiteX32" fmla="*/ 272056 w 1616599"/>
              <a:gd name="connsiteY32" fmla="*/ 60062 h 1072488"/>
              <a:gd name="connsiteX33" fmla="*/ 412144 w 1616599"/>
              <a:gd name="connsiteY33" fmla="*/ 31808 h 1072488"/>
              <a:gd name="connsiteX34" fmla="*/ 557308 w 1616599"/>
              <a:gd name="connsiteY34" fmla="*/ 11674 h 1072488"/>
              <a:gd name="connsiteX35" fmla="*/ 703995 w 1616599"/>
              <a:gd name="connsiteY35"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862525 w 1616599"/>
              <a:gd name="connsiteY16" fmla="*/ 994154 h 1072488"/>
              <a:gd name="connsiteX17" fmla="*/ 847467 w 1616599"/>
              <a:gd name="connsiteY17" fmla="*/ 997538 h 1072488"/>
              <a:gd name="connsiteX18" fmla="*/ 832578 w 1616599"/>
              <a:gd name="connsiteY18" fmla="*/ 1005828 h 1072488"/>
              <a:gd name="connsiteX19" fmla="*/ 827463 w 1616599"/>
              <a:gd name="connsiteY19" fmla="*/ 1010943 h 1072488"/>
              <a:gd name="connsiteX20" fmla="*/ 833178 w 1616599"/>
              <a:gd name="connsiteY20" fmla="*/ 1007752 h 1072488"/>
              <a:gd name="connsiteX21" fmla="*/ 740542 w 1616599"/>
              <a:gd name="connsiteY21" fmla="*/ 1005847 h 1072488"/>
              <a:gd name="connsiteX22" fmla="*/ 724128 w 1616599"/>
              <a:gd name="connsiteY22" fmla="*/ 999229 h 1072488"/>
              <a:gd name="connsiteX23" fmla="*/ 714146 w 1616599"/>
              <a:gd name="connsiteY23" fmla="*/ 995846 h 1072488"/>
              <a:gd name="connsiteX24" fmla="*/ 705687 w 1616599"/>
              <a:gd name="connsiteY24" fmla="*/ 994154 h 1072488"/>
              <a:gd name="connsiteX25" fmla="*/ 613986 w 1616599"/>
              <a:gd name="connsiteY25" fmla="*/ 1004136 h 1072488"/>
              <a:gd name="connsiteX26" fmla="*/ 525501 w 1616599"/>
              <a:gd name="connsiteY26" fmla="*/ 1020886 h 1072488"/>
              <a:gd name="connsiteX27" fmla="*/ 438876 w 1616599"/>
              <a:gd name="connsiteY27" fmla="*/ 1042542 h 1072488"/>
              <a:gd name="connsiteX28" fmla="*/ 353774 w 1616599"/>
              <a:gd name="connsiteY28" fmla="*/ 1070966 h 1072488"/>
              <a:gd name="connsiteX29" fmla="*/ 0 w 1616599"/>
              <a:gd name="connsiteY29" fmla="*/ 143472 h 1072488"/>
              <a:gd name="connsiteX30" fmla="*/ 133490 w 1616599"/>
              <a:gd name="connsiteY30" fmla="*/ 96776 h 1072488"/>
              <a:gd name="connsiteX31" fmla="*/ 272056 w 1616599"/>
              <a:gd name="connsiteY31" fmla="*/ 60062 h 1072488"/>
              <a:gd name="connsiteX32" fmla="*/ 412144 w 1616599"/>
              <a:gd name="connsiteY32" fmla="*/ 31808 h 1072488"/>
              <a:gd name="connsiteX33" fmla="*/ 557308 w 1616599"/>
              <a:gd name="connsiteY33" fmla="*/ 11674 h 1072488"/>
              <a:gd name="connsiteX34" fmla="*/ 703995 w 1616599"/>
              <a:gd name="connsiteY34"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862525 w 1616599"/>
              <a:gd name="connsiteY16" fmla="*/ 994154 h 1072488"/>
              <a:gd name="connsiteX17" fmla="*/ 847467 w 1616599"/>
              <a:gd name="connsiteY17" fmla="*/ 997538 h 1072488"/>
              <a:gd name="connsiteX18" fmla="*/ 832578 w 1616599"/>
              <a:gd name="connsiteY18" fmla="*/ 1005828 h 1072488"/>
              <a:gd name="connsiteX19" fmla="*/ 827463 w 1616599"/>
              <a:gd name="connsiteY19" fmla="*/ 1010943 h 1072488"/>
              <a:gd name="connsiteX20" fmla="*/ 833178 w 1616599"/>
              <a:gd name="connsiteY20" fmla="*/ 1007752 h 1072488"/>
              <a:gd name="connsiteX21" fmla="*/ 724128 w 1616599"/>
              <a:gd name="connsiteY21" fmla="*/ 999229 h 1072488"/>
              <a:gd name="connsiteX22" fmla="*/ 714146 w 1616599"/>
              <a:gd name="connsiteY22" fmla="*/ 995846 h 1072488"/>
              <a:gd name="connsiteX23" fmla="*/ 705687 w 1616599"/>
              <a:gd name="connsiteY23" fmla="*/ 994154 h 1072488"/>
              <a:gd name="connsiteX24" fmla="*/ 613986 w 1616599"/>
              <a:gd name="connsiteY24" fmla="*/ 1004136 h 1072488"/>
              <a:gd name="connsiteX25" fmla="*/ 525501 w 1616599"/>
              <a:gd name="connsiteY25" fmla="*/ 1020886 h 1072488"/>
              <a:gd name="connsiteX26" fmla="*/ 438876 w 1616599"/>
              <a:gd name="connsiteY26" fmla="*/ 1042542 h 1072488"/>
              <a:gd name="connsiteX27" fmla="*/ 353774 w 1616599"/>
              <a:gd name="connsiteY27" fmla="*/ 1070966 h 1072488"/>
              <a:gd name="connsiteX28" fmla="*/ 0 w 1616599"/>
              <a:gd name="connsiteY28" fmla="*/ 143472 h 1072488"/>
              <a:gd name="connsiteX29" fmla="*/ 133490 w 1616599"/>
              <a:gd name="connsiteY29" fmla="*/ 96776 h 1072488"/>
              <a:gd name="connsiteX30" fmla="*/ 272056 w 1616599"/>
              <a:gd name="connsiteY30" fmla="*/ 60062 h 1072488"/>
              <a:gd name="connsiteX31" fmla="*/ 412144 w 1616599"/>
              <a:gd name="connsiteY31" fmla="*/ 31808 h 1072488"/>
              <a:gd name="connsiteX32" fmla="*/ 557308 w 1616599"/>
              <a:gd name="connsiteY32" fmla="*/ 11674 h 1072488"/>
              <a:gd name="connsiteX33" fmla="*/ 703995 w 1616599"/>
              <a:gd name="connsiteY33"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862525 w 1616599"/>
              <a:gd name="connsiteY16" fmla="*/ 994154 h 1072488"/>
              <a:gd name="connsiteX17" fmla="*/ 847467 w 1616599"/>
              <a:gd name="connsiteY17" fmla="*/ 997538 h 1072488"/>
              <a:gd name="connsiteX18" fmla="*/ 832578 w 1616599"/>
              <a:gd name="connsiteY18" fmla="*/ 1005828 h 1072488"/>
              <a:gd name="connsiteX19" fmla="*/ 827463 w 1616599"/>
              <a:gd name="connsiteY19" fmla="*/ 1010943 h 1072488"/>
              <a:gd name="connsiteX20" fmla="*/ 833178 w 1616599"/>
              <a:gd name="connsiteY20" fmla="*/ 1007752 h 1072488"/>
              <a:gd name="connsiteX21" fmla="*/ 714146 w 1616599"/>
              <a:gd name="connsiteY21" fmla="*/ 995846 h 1072488"/>
              <a:gd name="connsiteX22" fmla="*/ 705687 w 1616599"/>
              <a:gd name="connsiteY22" fmla="*/ 994154 h 1072488"/>
              <a:gd name="connsiteX23" fmla="*/ 613986 w 1616599"/>
              <a:gd name="connsiteY23" fmla="*/ 1004136 h 1072488"/>
              <a:gd name="connsiteX24" fmla="*/ 525501 w 1616599"/>
              <a:gd name="connsiteY24" fmla="*/ 1020886 h 1072488"/>
              <a:gd name="connsiteX25" fmla="*/ 438876 w 1616599"/>
              <a:gd name="connsiteY25" fmla="*/ 1042542 h 1072488"/>
              <a:gd name="connsiteX26" fmla="*/ 353774 w 1616599"/>
              <a:gd name="connsiteY26" fmla="*/ 1070966 h 1072488"/>
              <a:gd name="connsiteX27" fmla="*/ 0 w 1616599"/>
              <a:gd name="connsiteY27" fmla="*/ 143472 h 1072488"/>
              <a:gd name="connsiteX28" fmla="*/ 133490 w 1616599"/>
              <a:gd name="connsiteY28" fmla="*/ 96776 h 1072488"/>
              <a:gd name="connsiteX29" fmla="*/ 272056 w 1616599"/>
              <a:gd name="connsiteY29" fmla="*/ 60062 h 1072488"/>
              <a:gd name="connsiteX30" fmla="*/ 412144 w 1616599"/>
              <a:gd name="connsiteY30" fmla="*/ 31808 h 1072488"/>
              <a:gd name="connsiteX31" fmla="*/ 557308 w 1616599"/>
              <a:gd name="connsiteY31" fmla="*/ 11674 h 1072488"/>
              <a:gd name="connsiteX32" fmla="*/ 703995 w 1616599"/>
              <a:gd name="connsiteY32"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862525 w 1616599"/>
              <a:gd name="connsiteY16" fmla="*/ 994154 h 1072488"/>
              <a:gd name="connsiteX17" fmla="*/ 847467 w 1616599"/>
              <a:gd name="connsiteY17" fmla="*/ 997538 h 1072488"/>
              <a:gd name="connsiteX18" fmla="*/ 832578 w 1616599"/>
              <a:gd name="connsiteY18" fmla="*/ 1005828 h 1072488"/>
              <a:gd name="connsiteX19" fmla="*/ 827463 w 1616599"/>
              <a:gd name="connsiteY19" fmla="*/ 1010943 h 1072488"/>
              <a:gd name="connsiteX20" fmla="*/ 714146 w 1616599"/>
              <a:gd name="connsiteY20" fmla="*/ 995846 h 1072488"/>
              <a:gd name="connsiteX21" fmla="*/ 705687 w 1616599"/>
              <a:gd name="connsiteY21" fmla="*/ 994154 h 1072488"/>
              <a:gd name="connsiteX22" fmla="*/ 613986 w 1616599"/>
              <a:gd name="connsiteY22" fmla="*/ 1004136 h 1072488"/>
              <a:gd name="connsiteX23" fmla="*/ 525501 w 1616599"/>
              <a:gd name="connsiteY23" fmla="*/ 1020886 h 1072488"/>
              <a:gd name="connsiteX24" fmla="*/ 438876 w 1616599"/>
              <a:gd name="connsiteY24" fmla="*/ 1042542 h 1072488"/>
              <a:gd name="connsiteX25" fmla="*/ 353774 w 1616599"/>
              <a:gd name="connsiteY25" fmla="*/ 1070966 h 1072488"/>
              <a:gd name="connsiteX26" fmla="*/ 0 w 1616599"/>
              <a:gd name="connsiteY26" fmla="*/ 143472 h 1072488"/>
              <a:gd name="connsiteX27" fmla="*/ 133490 w 1616599"/>
              <a:gd name="connsiteY27" fmla="*/ 96776 h 1072488"/>
              <a:gd name="connsiteX28" fmla="*/ 272056 w 1616599"/>
              <a:gd name="connsiteY28" fmla="*/ 60062 h 1072488"/>
              <a:gd name="connsiteX29" fmla="*/ 412144 w 1616599"/>
              <a:gd name="connsiteY29" fmla="*/ 31808 h 1072488"/>
              <a:gd name="connsiteX30" fmla="*/ 557308 w 1616599"/>
              <a:gd name="connsiteY30" fmla="*/ 11674 h 1072488"/>
              <a:gd name="connsiteX31" fmla="*/ 703995 w 1616599"/>
              <a:gd name="connsiteY31"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862525 w 1616599"/>
              <a:gd name="connsiteY16" fmla="*/ 994154 h 1072488"/>
              <a:gd name="connsiteX17" fmla="*/ 847467 w 1616599"/>
              <a:gd name="connsiteY17" fmla="*/ 997538 h 1072488"/>
              <a:gd name="connsiteX18" fmla="*/ 832578 w 1616599"/>
              <a:gd name="connsiteY18" fmla="*/ 1005828 h 1072488"/>
              <a:gd name="connsiteX19" fmla="*/ 714146 w 1616599"/>
              <a:gd name="connsiteY19" fmla="*/ 995846 h 1072488"/>
              <a:gd name="connsiteX20" fmla="*/ 705687 w 1616599"/>
              <a:gd name="connsiteY20" fmla="*/ 994154 h 1072488"/>
              <a:gd name="connsiteX21" fmla="*/ 613986 w 1616599"/>
              <a:gd name="connsiteY21" fmla="*/ 1004136 h 1072488"/>
              <a:gd name="connsiteX22" fmla="*/ 525501 w 1616599"/>
              <a:gd name="connsiteY22" fmla="*/ 1020886 h 1072488"/>
              <a:gd name="connsiteX23" fmla="*/ 438876 w 1616599"/>
              <a:gd name="connsiteY23" fmla="*/ 1042542 h 1072488"/>
              <a:gd name="connsiteX24" fmla="*/ 353774 w 1616599"/>
              <a:gd name="connsiteY24" fmla="*/ 1070966 h 1072488"/>
              <a:gd name="connsiteX25" fmla="*/ 0 w 1616599"/>
              <a:gd name="connsiteY25" fmla="*/ 143472 h 1072488"/>
              <a:gd name="connsiteX26" fmla="*/ 133490 w 1616599"/>
              <a:gd name="connsiteY26" fmla="*/ 96776 h 1072488"/>
              <a:gd name="connsiteX27" fmla="*/ 272056 w 1616599"/>
              <a:gd name="connsiteY27" fmla="*/ 60062 h 1072488"/>
              <a:gd name="connsiteX28" fmla="*/ 412144 w 1616599"/>
              <a:gd name="connsiteY28" fmla="*/ 31808 h 1072488"/>
              <a:gd name="connsiteX29" fmla="*/ 557308 w 1616599"/>
              <a:gd name="connsiteY29" fmla="*/ 11674 h 1072488"/>
              <a:gd name="connsiteX30" fmla="*/ 703995 w 1616599"/>
              <a:gd name="connsiteY30"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862525 w 1616599"/>
              <a:gd name="connsiteY16" fmla="*/ 994154 h 1072488"/>
              <a:gd name="connsiteX17" fmla="*/ 847467 w 1616599"/>
              <a:gd name="connsiteY17" fmla="*/ 997538 h 1072488"/>
              <a:gd name="connsiteX18" fmla="*/ 714146 w 1616599"/>
              <a:gd name="connsiteY18" fmla="*/ 995846 h 1072488"/>
              <a:gd name="connsiteX19" fmla="*/ 705687 w 1616599"/>
              <a:gd name="connsiteY19" fmla="*/ 994154 h 1072488"/>
              <a:gd name="connsiteX20" fmla="*/ 613986 w 1616599"/>
              <a:gd name="connsiteY20" fmla="*/ 1004136 h 1072488"/>
              <a:gd name="connsiteX21" fmla="*/ 525501 w 1616599"/>
              <a:gd name="connsiteY21" fmla="*/ 1020886 h 1072488"/>
              <a:gd name="connsiteX22" fmla="*/ 438876 w 1616599"/>
              <a:gd name="connsiteY22" fmla="*/ 1042542 h 1072488"/>
              <a:gd name="connsiteX23" fmla="*/ 353774 w 1616599"/>
              <a:gd name="connsiteY23" fmla="*/ 1070966 h 1072488"/>
              <a:gd name="connsiteX24" fmla="*/ 0 w 1616599"/>
              <a:gd name="connsiteY24" fmla="*/ 143472 h 1072488"/>
              <a:gd name="connsiteX25" fmla="*/ 133490 w 1616599"/>
              <a:gd name="connsiteY25" fmla="*/ 96776 h 1072488"/>
              <a:gd name="connsiteX26" fmla="*/ 272056 w 1616599"/>
              <a:gd name="connsiteY26" fmla="*/ 60062 h 1072488"/>
              <a:gd name="connsiteX27" fmla="*/ 412144 w 1616599"/>
              <a:gd name="connsiteY27" fmla="*/ 31808 h 1072488"/>
              <a:gd name="connsiteX28" fmla="*/ 557308 w 1616599"/>
              <a:gd name="connsiteY28" fmla="*/ 11674 h 1072488"/>
              <a:gd name="connsiteX29" fmla="*/ 703995 w 1616599"/>
              <a:gd name="connsiteY29"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862525 w 1616599"/>
              <a:gd name="connsiteY16" fmla="*/ 994154 h 1072488"/>
              <a:gd name="connsiteX17" fmla="*/ 714146 w 1616599"/>
              <a:gd name="connsiteY17" fmla="*/ 995846 h 1072488"/>
              <a:gd name="connsiteX18" fmla="*/ 705687 w 1616599"/>
              <a:gd name="connsiteY18" fmla="*/ 994154 h 1072488"/>
              <a:gd name="connsiteX19" fmla="*/ 613986 w 1616599"/>
              <a:gd name="connsiteY19" fmla="*/ 1004136 h 1072488"/>
              <a:gd name="connsiteX20" fmla="*/ 525501 w 1616599"/>
              <a:gd name="connsiteY20" fmla="*/ 1020886 h 1072488"/>
              <a:gd name="connsiteX21" fmla="*/ 438876 w 1616599"/>
              <a:gd name="connsiteY21" fmla="*/ 1042542 h 1072488"/>
              <a:gd name="connsiteX22" fmla="*/ 353774 w 1616599"/>
              <a:gd name="connsiteY22" fmla="*/ 1070966 h 1072488"/>
              <a:gd name="connsiteX23" fmla="*/ 0 w 1616599"/>
              <a:gd name="connsiteY23" fmla="*/ 143472 h 1072488"/>
              <a:gd name="connsiteX24" fmla="*/ 133490 w 1616599"/>
              <a:gd name="connsiteY24" fmla="*/ 96776 h 1072488"/>
              <a:gd name="connsiteX25" fmla="*/ 272056 w 1616599"/>
              <a:gd name="connsiteY25" fmla="*/ 60062 h 1072488"/>
              <a:gd name="connsiteX26" fmla="*/ 412144 w 1616599"/>
              <a:gd name="connsiteY26" fmla="*/ 31808 h 1072488"/>
              <a:gd name="connsiteX27" fmla="*/ 557308 w 1616599"/>
              <a:gd name="connsiteY27" fmla="*/ 11674 h 1072488"/>
              <a:gd name="connsiteX28" fmla="*/ 703995 w 1616599"/>
              <a:gd name="connsiteY28"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714146 w 1616599"/>
              <a:gd name="connsiteY16" fmla="*/ 995846 h 1072488"/>
              <a:gd name="connsiteX17" fmla="*/ 705687 w 1616599"/>
              <a:gd name="connsiteY17" fmla="*/ 994154 h 1072488"/>
              <a:gd name="connsiteX18" fmla="*/ 613986 w 1616599"/>
              <a:gd name="connsiteY18" fmla="*/ 1004136 h 1072488"/>
              <a:gd name="connsiteX19" fmla="*/ 525501 w 1616599"/>
              <a:gd name="connsiteY19" fmla="*/ 1020886 h 1072488"/>
              <a:gd name="connsiteX20" fmla="*/ 438876 w 1616599"/>
              <a:gd name="connsiteY20" fmla="*/ 1042542 h 1072488"/>
              <a:gd name="connsiteX21" fmla="*/ 353774 w 1616599"/>
              <a:gd name="connsiteY21" fmla="*/ 1070966 h 1072488"/>
              <a:gd name="connsiteX22" fmla="*/ 0 w 1616599"/>
              <a:gd name="connsiteY22" fmla="*/ 143472 h 1072488"/>
              <a:gd name="connsiteX23" fmla="*/ 133490 w 1616599"/>
              <a:gd name="connsiteY23" fmla="*/ 96776 h 1072488"/>
              <a:gd name="connsiteX24" fmla="*/ 272056 w 1616599"/>
              <a:gd name="connsiteY24" fmla="*/ 60062 h 1072488"/>
              <a:gd name="connsiteX25" fmla="*/ 412144 w 1616599"/>
              <a:gd name="connsiteY25" fmla="*/ 31808 h 1072488"/>
              <a:gd name="connsiteX26" fmla="*/ 557308 w 1616599"/>
              <a:gd name="connsiteY26" fmla="*/ 11674 h 1072488"/>
              <a:gd name="connsiteX27" fmla="*/ 703995 w 1616599"/>
              <a:gd name="connsiteY27"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705687 w 1616599"/>
              <a:gd name="connsiteY16" fmla="*/ 994154 h 1072488"/>
              <a:gd name="connsiteX17" fmla="*/ 613986 w 1616599"/>
              <a:gd name="connsiteY17" fmla="*/ 1004136 h 1072488"/>
              <a:gd name="connsiteX18" fmla="*/ 525501 w 1616599"/>
              <a:gd name="connsiteY18" fmla="*/ 1020886 h 1072488"/>
              <a:gd name="connsiteX19" fmla="*/ 438876 w 1616599"/>
              <a:gd name="connsiteY19" fmla="*/ 1042542 h 1072488"/>
              <a:gd name="connsiteX20" fmla="*/ 353774 w 1616599"/>
              <a:gd name="connsiteY20" fmla="*/ 1070966 h 1072488"/>
              <a:gd name="connsiteX21" fmla="*/ 0 w 1616599"/>
              <a:gd name="connsiteY21" fmla="*/ 143472 h 1072488"/>
              <a:gd name="connsiteX22" fmla="*/ 133490 w 1616599"/>
              <a:gd name="connsiteY22" fmla="*/ 96776 h 1072488"/>
              <a:gd name="connsiteX23" fmla="*/ 272056 w 1616599"/>
              <a:gd name="connsiteY23" fmla="*/ 60062 h 1072488"/>
              <a:gd name="connsiteX24" fmla="*/ 412144 w 1616599"/>
              <a:gd name="connsiteY24" fmla="*/ 31808 h 1072488"/>
              <a:gd name="connsiteX25" fmla="*/ 557308 w 1616599"/>
              <a:gd name="connsiteY25" fmla="*/ 11674 h 1072488"/>
              <a:gd name="connsiteX26" fmla="*/ 703995 w 1616599"/>
              <a:gd name="connsiteY26" fmla="*/ 0 h 107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6599" h="1072488">
                <a:moveTo>
                  <a:pt x="703995" y="0"/>
                </a:moveTo>
                <a:lnTo>
                  <a:pt x="705687" y="0"/>
                </a:lnTo>
                <a:lnTo>
                  <a:pt x="864217" y="0"/>
                </a:lnTo>
                <a:lnTo>
                  <a:pt x="867600" y="0"/>
                </a:lnTo>
                <a:lnTo>
                  <a:pt x="869292" y="0"/>
                </a:lnTo>
                <a:lnTo>
                  <a:pt x="1001090" y="8460"/>
                </a:lnTo>
                <a:lnTo>
                  <a:pt x="1129505" y="23348"/>
                </a:lnTo>
                <a:lnTo>
                  <a:pt x="1254535" y="46696"/>
                </a:lnTo>
                <a:lnTo>
                  <a:pt x="1378043" y="76812"/>
                </a:lnTo>
                <a:lnTo>
                  <a:pt x="1499859" y="113526"/>
                </a:lnTo>
                <a:lnTo>
                  <a:pt x="1616599" y="155146"/>
                </a:lnTo>
                <a:lnTo>
                  <a:pt x="1231187" y="1072488"/>
                </a:lnTo>
                <a:lnTo>
                  <a:pt x="1144562" y="1042542"/>
                </a:lnTo>
                <a:lnTo>
                  <a:pt x="1052693" y="1019194"/>
                </a:lnTo>
                <a:lnTo>
                  <a:pt x="960993" y="1002444"/>
                </a:lnTo>
                <a:lnTo>
                  <a:pt x="865908" y="994154"/>
                </a:lnTo>
                <a:lnTo>
                  <a:pt x="705687" y="994154"/>
                </a:lnTo>
                <a:lnTo>
                  <a:pt x="613986" y="1004136"/>
                </a:lnTo>
                <a:lnTo>
                  <a:pt x="525501" y="1020886"/>
                </a:lnTo>
                <a:lnTo>
                  <a:pt x="438876" y="1042542"/>
                </a:lnTo>
                <a:lnTo>
                  <a:pt x="353774" y="1070966"/>
                </a:lnTo>
                <a:lnTo>
                  <a:pt x="0" y="143472"/>
                </a:lnTo>
                <a:lnTo>
                  <a:pt x="133490" y="96776"/>
                </a:lnTo>
                <a:lnTo>
                  <a:pt x="272056" y="60062"/>
                </a:lnTo>
                <a:lnTo>
                  <a:pt x="412144" y="31808"/>
                </a:lnTo>
                <a:lnTo>
                  <a:pt x="557308" y="11674"/>
                </a:lnTo>
                <a:lnTo>
                  <a:pt x="703995" y="0"/>
                </a:lnTo>
                <a:close/>
              </a:path>
            </a:pathLst>
          </a:custGeom>
          <a:solidFill>
            <a:schemeClr val="accent4"/>
          </a:solidFill>
          <a:ln w="0">
            <a:noFill/>
            <a:prstDash val="solid"/>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EB25ABE9-509E-436A-3001-6570DEA957B3}"/>
              </a:ext>
            </a:extLst>
          </p:cNvPr>
          <p:cNvSpPr>
            <a:spLocks/>
          </p:cNvSpPr>
          <p:nvPr/>
        </p:nvSpPr>
        <p:spPr bwMode="auto">
          <a:xfrm rot="10800000">
            <a:off x="3037784" y="4570294"/>
            <a:ext cx="1212765" cy="804576"/>
          </a:xfrm>
          <a:custGeom>
            <a:avLst/>
            <a:gdLst>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862525 w 1616599"/>
              <a:gd name="connsiteY16" fmla="*/ 994154 h 1072488"/>
              <a:gd name="connsiteX17" fmla="*/ 847467 w 1616599"/>
              <a:gd name="connsiteY17" fmla="*/ 997538 h 1072488"/>
              <a:gd name="connsiteX18" fmla="*/ 832578 w 1616599"/>
              <a:gd name="connsiteY18" fmla="*/ 1005828 h 1072488"/>
              <a:gd name="connsiteX19" fmla="*/ 827463 w 1616599"/>
              <a:gd name="connsiteY19" fmla="*/ 1010943 h 1072488"/>
              <a:gd name="connsiteX20" fmla="*/ 827463 w 1616599"/>
              <a:gd name="connsiteY20" fmla="*/ 1005847 h 1072488"/>
              <a:gd name="connsiteX21" fmla="*/ 740542 w 1616599"/>
              <a:gd name="connsiteY21" fmla="*/ 1005847 h 1072488"/>
              <a:gd name="connsiteX22" fmla="*/ 740542 w 1616599"/>
              <a:gd name="connsiteY22" fmla="*/ 1013866 h 1072488"/>
              <a:gd name="connsiteX23" fmla="*/ 734110 w 1616599"/>
              <a:gd name="connsiteY23" fmla="*/ 1004136 h 1072488"/>
              <a:gd name="connsiteX24" fmla="*/ 724128 w 1616599"/>
              <a:gd name="connsiteY24" fmla="*/ 999229 h 1072488"/>
              <a:gd name="connsiteX25" fmla="*/ 714146 w 1616599"/>
              <a:gd name="connsiteY25" fmla="*/ 995846 h 1072488"/>
              <a:gd name="connsiteX26" fmla="*/ 705687 w 1616599"/>
              <a:gd name="connsiteY26" fmla="*/ 994154 h 1072488"/>
              <a:gd name="connsiteX27" fmla="*/ 613986 w 1616599"/>
              <a:gd name="connsiteY27" fmla="*/ 1004136 h 1072488"/>
              <a:gd name="connsiteX28" fmla="*/ 525501 w 1616599"/>
              <a:gd name="connsiteY28" fmla="*/ 1020886 h 1072488"/>
              <a:gd name="connsiteX29" fmla="*/ 438876 w 1616599"/>
              <a:gd name="connsiteY29" fmla="*/ 1042542 h 1072488"/>
              <a:gd name="connsiteX30" fmla="*/ 353774 w 1616599"/>
              <a:gd name="connsiteY30" fmla="*/ 1070966 h 1072488"/>
              <a:gd name="connsiteX31" fmla="*/ 0 w 1616599"/>
              <a:gd name="connsiteY31" fmla="*/ 143472 h 1072488"/>
              <a:gd name="connsiteX32" fmla="*/ 133490 w 1616599"/>
              <a:gd name="connsiteY32" fmla="*/ 96776 h 1072488"/>
              <a:gd name="connsiteX33" fmla="*/ 272056 w 1616599"/>
              <a:gd name="connsiteY33" fmla="*/ 60062 h 1072488"/>
              <a:gd name="connsiteX34" fmla="*/ 412144 w 1616599"/>
              <a:gd name="connsiteY34" fmla="*/ 31808 h 1072488"/>
              <a:gd name="connsiteX35" fmla="*/ 557308 w 1616599"/>
              <a:gd name="connsiteY35" fmla="*/ 11674 h 1072488"/>
              <a:gd name="connsiteX36" fmla="*/ 703995 w 1616599"/>
              <a:gd name="connsiteY36"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862525 w 1616599"/>
              <a:gd name="connsiteY16" fmla="*/ 994154 h 1072488"/>
              <a:gd name="connsiteX17" fmla="*/ 847467 w 1616599"/>
              <a:gd name="connsiteY17" fmla="*/ 997538 h 1072488"/>
              <a:gd name="connsiteX18" fmla="*/ 832578 w 1616599"/>
              <a:gd name="connsiteY18" fmla="*/ 1005828 h 1072488"/>
              <a:gd name="connsiteX19" fmla="*/ 827463 w 1616599"/>
              <a:gd name="connsiteY19" fmla="*/ 1010943 h 1072488"/>
              <a:gd name="connsiteX20" fmla="*/ 833178 w 1616599"/>
              <a:gd name="connsiteY20" fmla="*/ 1007752 h 1072488"/>
              <a:gd name="connsiteX21" fmla="*/ 740542 w 1616599"/>
              <a:gd name="connsiteY21" fmla="*/ 1005847 h 1072488"/>
              <a:gd name="connsiteX22" fmla="*/ 740542 w 1616599"/>
              <a:gd name="connsiteY22" fmla="*/ 1013866 h 1072488"/>
              <a:gd name="connsiteX23" fmla="*/ 734110 w 1616599"/>
              <a:gd name="connsiteY23" fmla="*/ 1004136 h 1072488"/>
              <a:gd name="connsiteX24" fmla="*/ 724128 w 1616599"/>
              <a:gd name="connsiteY24" fmla="*/ 999229 h 1072488"/>
              <a:gd name="connsiteX25" fmla="*/ 714146 w 1616599"/>
              <a:gd name="connsiteY25" fmla="*/ 995846 h 1072488"/>
              <a:gd name="connsiteX26" fmla="*/ 705687 w 1616599"/>
              <a:gd name="connsiteY26" fmla="*/ 994154 h 1072488"/>
              <a:gd name="connsiteX27" fmla="*/ 613986 w 1616599"/>
              <a:gd name="connsiteY27" fmla="*/ 1004136 h 1072488"/>
              <a:gd name="connsiteX28" fmla="*/ 525501 w 1616599"/>
              <a:gd name="connsiteY28" fmla="*/ 1020886 h 1072488"/>
              <a:gd name="connsiteX29" fmla="*/ 438876 w 1616599"/>
              <a:gd name="connsiteY29" fmla="*/ 1042542 h 1072488"/>
              <a:gd name="connsiteX30" fmla="*/ 353774 w 1616599"/>
              <a:gd name="connsiteY30" fmla="*/ 1070966 h 1072488"/>
              <a:gd name="connsiteX31" fmla="*/ 0 w 1616599"/>
              <a:gd name="connsiteY31" fmla="*/ 143472 h 1072488"/>
              <a:gd name="connsiteX32" fmla="*/ 133490 w 1616599"/>
              <a:gd name="connsiteY32" fmla="*/ 96776 h 1072488"/>
              <a:gd name="connsiteX33" fmla="*/ 272056 w 1616599"/>
              <a:gd name="connsiteY33" fmla="*/ 60062 h 1072488"/>
              <a:gd name="connsiteX34" fmla="*/ 412144 w 1616599"/>
              <a:gd name="connsiteY34" fmla="*/ 31808 h 1072488"/>
              <a:gd name="connsiteX35" fmla="*/ 557308 w 1616599"/>
              <a:gd name="connsiteY35" fmla="*/ 11674 h 1072488"/>
              <a:gd name="connsiteX36" fmla="*/ 703995 w 1616599"/>
              <a:gd name="connsiteY36"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862525 w 1616599"/>
              <a:gd name="connsiteY16" fmla="*/ 994154 h 1072488"/>
              <a:gd name="connsiteX17" fmla="*/ 847467 w 1616599"/>
              <a:gd name="connsiteY17" fmla="*/ 997538 h 1072488"/>
              <a:gd name="connsiteX18" fmla="*/ 832578 w 1616599"/>
              <a:gd name="connsiteY18" fmla="*/ 1005828 h 1072488"/>
              <a:gd name="connsiteX19" fmla="*/ 827463 w 1616599"/>
              <a:gd name="connsiteY19" fmla="*/ 1010943 h 1072488"/>
              <a:gd name="connsiteX20" fmla="*/ 833178 w 1616599"/>
              <a:gd name="connsiteY20" fmla="*/ 1007752 h 1072488"/>
              <a:gd name="connsiteX21" fmla="*/ 740542 w 1616599"/>
              <a:gd name="connsiteY21" fmla="*/ 1005847 h 1072488"/>
              <a:gd name="connsiteX22" fmla="*/ 734110 w 1616599"/>
              <a:gd name="connsiteY22" fmla="*/ 1004136 h 1072488"/>
              <a:gd name="connsiteX23" fmla="*/ 724128 w 1616599"/>
              <a:gd name="connsiteY23" fmla="*/ 999229 h 1072488"/>
              <a:gd name="connsiteX24" fmla="*/ 714146 w 1616599"/>
              <a:gd name="connsiteY24" fmla="*/ 995846 h 1072488"/>
              <a:gd name="connsiteX25" fmla="*/ 705687 w 1616599"/>
              <a:gd name="connsiteY25" fmla="*/ 994154 h 1072488"/>
              <a:gd name="connsiteX26" fmla="*/ 613986 w 1616599"/>
              <a:gd name="connsiteY26" fmla="*/ 1004136 h 1072488"/>
              <a:gd name="connsiteX27" fmla="*/ 525501 w 1616599"/>
              <a:gd name="connsiteY27" fmla="*/ 1020886 h 1072488"/>
              <a:gd name="connsiteX28" fmla="*/ 438876 w 1616599"/>
              <a:gd name="connsiteY28" fmla="*/ 1042542 h 1072488"/>
              <a:gd name="connsiteX29" fmla="*/ 353774 w 1616599"/>
              <a:gd name="connsiteY29" fmla="*/ 1070966 h 1072488"/>
              <a:gd name="connsiteX30" fmla="*/ 0 w 1616599"/>
              <a:gd name="connsiteY30" fmla="*/ 143472 h 1072488"/>
              <a:gd name="connsiteX31" fmla="*/ 133490 w 1616599"/>
              <a:gd name="connsiteY31" fmla="*/ 96776 h 1072488"/>
              <a:gd name="connsiteX32" fmla="*/ 272056 w 1616599"/>
              <a:gd name="connsiteY32" fmla="*/ 60062 h 1072488"/>
              <a:gd name="connsiteX33" fmla="*/ 412144 w 1616599"/>
              <a:gd name="connsiteY33" fmla="*/ 31808 h 1072488"/>
              <a:gd name="connsiteX34" fmla="*/ 557308 w 1616599"/>
              <a:gd name="connsiteY34" fmla="*/ 11674 h 1072488"/>
              <a:gd name="connsiteX35" fmla="*/ 703995 w 1616599"/>
              <a:gd name="connsiteY35"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862525 w 1616599"/>
              <a:gd name="connsiteY16" fmla="*/ 994154 h 1072488"/>
              <a:gd name="connsiteX17" fmla="*/ 847467 w 1616599"/>
              <a:gd name="connsiteY17" fmla="*/ 997538 h 1072488"/>
              <a:gd name="connsiteX18" fmla="*/ 832578 w 1616599"/>
              <a:gd name="connsiteY18" fmla="*/ 1005828 h 1072488"/>
              <a:gd name="connsiteX19" fmla="*/ 827463 w 1616599"/>
              <a:gd name="connsiteY19" fmla="*/ 1010943 h 1072488"/>
              <a:gd name="connsiteX20" fmla="*/ 833178 w 1616599"/>
              <a:gd name="connsiteY20" fmla="*/ 1007752 h 1072488"/>
              <a:gd name="connsiteX21" fmla="*/ 740542 w 1616599"/>
              <a:gd name="connsiteY21" fmla="*/ 1005847 h 1072488"/>
              <a:gd name="connsiteX22" fmla="*/ 724128 w 1616599"/>
              <a:gd name="connsiteY22" fmla="*/ 999229 h 1072488"/>
              <a:gd name="connsiteX23" fmla="*/ 714146 w 1616599"/>
              <a:gd name="connsiteY23" fmla="*/ 995846 h 1072488"/>
              <a:gd name="connsiteX24" fmla="*/ 705687 w 1616599"/>
              <a:gd name="connsiteY24" fmla="*/ 994154 h 1072488"/>
              <a:gd name="connsiteX25" fmla="*/ 613986 w 1616599"/>
              <a:gd name="connsiteY25" fmla="*/ 1004136 h 1072488"/>
              <a:gd name="connsiteX26" fmla="*/ 525501 w 1616599"/>
              <a:gd name="connsiteY26" fmla="*/ 1020886 h 1072488"/>
              <a:gd name="connsiteX27" fmla="*/ 438876 w 1616599"/>
              <a:gd name="connsiteY27" fmla="*/ 1042542 h 1072488"/>
              <a:gd name="connsiteX28" fmla="*/ 353774 w 1616599"/>
              <a:gd name="connsiteY28" fmla="*/ 1070966 h 1072488"/>
              <a:gd name="connsiteX29" fmla="*/ 0 w 1616599"/>
              <a:gd name="connsiteY29" fmla="*/ 143472 h 1072488"/>
              <a:gd name="connsiteX30" fmla="*/ 133490 w 1616599"/>
              <a:gd name="connsiteY30" fmla="*/ 96776 h 1072488"/>
              <a:gd name="connsiteX31" fmla="*/ 272056 w 1616599"/>
              <a:gd name="connsiteY31" fmla="*/ 60062 h 1072488"/>
              <a:gd name="connsiteX32" fmla="*/ 412144 w 1616599"/>
              <a:gd name="connsiteY32" fmla="*/ 31808 h 1072488"/>
              <a:gd name="connsiteX33" fmla="*/ 557308 w 1616599"/>
              <a:gd name="connsiteY33" fmla="*/ 11674 h 1072488"/>
              <a:gd name="connsiteX34" fmla="*/ 703995 w 1616599"/>
              <a:gd name="connsiteY34"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862525 w 1616599"/>
              <a:gd name="connsiteY16" fmla="*/ 994154 h 1072488"/>
              <a:gd name="connsiteX17" fmla="*/ 847467 w 1616599"/>
              <a:gd name="connsiteY17" fmla="*/ 997538 h 1072488"/>
              <a:gd name="connsiteX18" fmla="*/ 832578 w 1616599"/>
              <a:gd name="connsiteY18" fmla="*/ 1005828 h 1072488"/>
              <a:gd name="connsiteX19" fmla="*/ 827463 w 1616599"/>
              <a:gd name="connsiteY19" fmla="*/ 1010943 h 1072488"/>
              <a:gd name="connsiteX20" fmla="*/ 833178 w 1616599"/>
              <a:gd name="connsiteY20" fmla="*/ 1007752 h 1072488"/>
              <a:gd name="connsiteX21" fmla="*/ 724128 w 1616599"/>
              <a:gd name="connsiteY21" fmla="*/ 999229 h 1072488"/>
              <a:gd name="connsiteX22" fmla="*/ 714146 w 1616599"/>
              <a:gd name="connsiteY22" fmla="*/ 995846 h 1072488"/>
              <a:gd name="connsiteX23" fmla="*/ 705687 w 1616599"/>
              <a:gd name="connsiteY23" fmla="*/ 994154 h 1072488"/>
              <a:gd name="connsiteX24" fmla="*/ 613986 w 1616599"/>
              <a:gd name="connsiteY24" fmla="*/ 1004136 h 1072488"/>
              <a:gd name="connsiteX25" fmla="*/ 525501 w 1616599"/>
              <a:gd name="connsiteY25" fmla="*/ 1020886 h 1072488"/>
              <a:gd name="connsiteX26" fmla="*/ 438876 w 1616599"/>
              <a:gd name="connsiteY26" fmla="*/ 1042542 h 1072488"/>
              <a:gd name="connsiteX27" fmla="*/ 353774 w 1616599"/>
              <a:gd name="connsiteY27" fmla="*/ 1070966 h 1072488"/>
              <a:gd name="connsiteX28" fmla="*/ 0 w 1616599"/>
              <a:gd name="connsiteY28" fmla="*/ 143472 h 1072488"/>
              <a:gd name="connsiteX29" fmla="*/ 133490 w 1616599"/>
              <a:gd name="connsiteY29" fmla="*/ 96776 h 1072488"/>
              <a:gd name="connsiteX30" fmla="*/ 272056 w 1616599"/>
              <a:gd name="connsiteY30" fmla="*/ 60062 h 1072488"/>
              <a:gd name="connsiteX31" fmla="*/ 412144 w 1616599"/>
              <a:gd name="connsiteY31" fmla="*/ 31808 h 1072488"/>
              <a:gd name="connsiteX32" fmla="*/ 557308 w 1616599"/>
              <a:gd name="connsiteY32" fmla="*/ 11674 h 1072488"/>
              <a:gd name="connsiteX33" fmla="*/ 703995 w 1616599"/>
              <a:gd name="connsiteY33"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862525 w 1616599"/>
              <a:gd name="connsiteY16" fmla="*/ 994154 h 1072488"/>
              <a:gd name="connsiteX17" fmla="*/ 847467 w 1616599"/>
              <a:gd name="connsiteY17" fmla="*/ 997538 h 1072488"/>
              <a:gd name="connsiteX18" fmla="*/ 832578 w 1616599"/>
              <a:gd name="connsiteY18" fmla="*/ 1005828 h 1072488"/>
              <a:gd name="connsiteX19" fmla="*/ 827463 w 1616599"/>
              <a:gd name="connsiteY19" fmla="*/ 1010943 h 1072488"/>
              <a:gd name="connsiteX20" fmla="*/ 833178 w 1616599"/>
              <a:gd name="connsiteY20" fmla="*/ 1007752 h 1072488"/>
              <a:gd name="connsiteX21" fmla="*/ 714146 w 1616599"/>
              <a:gd name="connsiteY21" fmla="*/ 995846 h 1072488"/>
              <a:gd name="connsiteX22" fmla="*/ 705687 w 1616599"/>
              <a:gd name="connsiteY22" fmla="*/ 994154 h 1072488"/>
              <a:gd name="connsiteX23" fmla="*/ 613986 w 1616599"/>
              <a:gd name="connsiteY23" fmla="*/ 1004136 h 1072488"/>
              <a:gd name="connsiteX24" fmla="*/ 525501 w 1616599"/>
              <a:gd name="connsiteY24" fmla="*/ 1020886 h 1072488"/>
              <a:gd name="connsiteX25" fmla="*/ 438876 w 1616599"/>
              <a:gd name="connsiteY25" fmla="*/ 1042542 h 1072488"/>
              <a:gd name="connsiteX26" fmla="*/ 353774 w 1616599"/>
              <a:gd name="connsiteY26" fmla="*/ 1070966 h 1072488"/>
              <a:gd name="connsiteX27" fmla="*/ 0 w 1616599"/>
              <a:gd name="connsiteY27" fmla="*/ 143472 h 1072488"/>
              <a:gd name="connsiteX28" fmla="*/ 133490 w 1616599"/>
              <a:gd name="connsiteY28" fmla="*/ 96776 h 1072488"/>
              <a:gd name="connsiteX29" fmla="*/ 272056 w 1616599"/>
              <a:gd name="connsiteY29" fmla="*/ 60062 h 1072488"/>
              <a:gd name="connsiteX30" fmla="*/ 412144 w 1616599"/>
              <a:gd name="connsiteY30" fmla="*/ 31808 h 1072488"/>
              <a:gd name="connsiteX31" fmla="*/ 557308 w 1616599"/>
              <a:gd name="connsiteY31" fmla="*/ 11674 h 1072488"/>
              <a:gd name="connsiteX32" fmla="*/ 703995 w 1616599"/>
              <a:gd name="connsiteY32"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862525 w 1616599"/>
              <a:gd name="connsiteY16" fmla="*/ 994154 h 1072488"/>
              <a:gd name="connsiteX17" fmla="*/ 847467 w 1616599"/>
              <a:gd name="connsiteY17" fmla="*/ 997538 h 1072488"/>
              <a:gd name="connsiteX18" fmla="*/ 832578 w 1616599"/>
              <a:gd name="connsiteY18" fmla="*/ 1005828 h 1072488"/>
              <a:gd name="connsiteX19" fmla="*/ 827463 w 1616599"/>
              <a:gd name="connsiteY19" fmla="*/ 1010943 h 1072488"/>
              <a:gd name="connsiteX20" fmla="*/ 714146 w 1616599"/>
              <a:gd name="connsiteY20" fmla="*/ 995846 h 1072488"/>
              <a:gd name="connsiteX21" fmla="*/ 705687 w 1616599"/>
              <a:gd name="connsiteY21" fmla="*/ 994154 h 1072488"/>
              <a:gd name="connsiteX22" fmla="*/ 613986 w 1616599"/>
              <a:gd name="connsiteY22" fmla="*/ 1004136 h 1072488"/>
              <a:gd name="connsiteX23" fmla="*/ 525501 w 1616599"/>
              <a:gd name="connsiteY23" fmla="*/ 1020886 h 1072488"/>
              <a:gd name="connsiteX24" fmla="*/ 438876 w 1616599"/>
              <a:gd name="connsiteY24" fmla="*/ 1042542 h 1072488"/>
              <a:gd name="connsiteX25" fmla="*/ 353774 w 1616599"/>
              <a:gd name="connsiteY25" fmla="*/ 1070966 h 1072488"/>
              <a:gd name="connsiteX26" fmla="*/ 0 w 1616599"/>
              <a:gd name="connsiteY26" fmla="*/ 143472 h 1072488"/>
              <a:gd name="connsiteX27" fmla="*/ 133490 w 1616599"/>
              <a:gd name="connsiteY27" fmla="*/ 96776 h 1072488"/>
              <a:gd name="connsiteX28" fmla="*/ 272056 w 1616599"/>
              <a:gd name="connsiteY28" fmla="*/ 60062 h 1072488"/>
              <a:gd name="connsiteX29" fmla="*/ 412144 w 1616599"/>
              <a:gd name="connsiteY29" fmla="*/ 31808 h 1072488"/>
              <a:gd name="connsiteX30" fmla="*/ 557308 w 1616599"/>
              <a:gd name="connsiteY30" fmla="*/ 11674 h 1072488"/>
              <a:gd name="connsiteX31" fmla="*/ 703995 w 1616599"/>
              <a:gd name="connsiteY31"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862525 w 1616599"/>
              <a:gd name="connsiteY16" fmla="*/ 994154 h 1072488"/>
              <a:gd name="connsiteX17" fmla="*/ 847467 w 1616599"/>
              <a:gd name="connsiteY17" fmla="*/ 997538 h 1072488"/>
              <a:gd name="connsiteX18" fmla="*/ 832578 w 1616599"/>
              <a:gd name="connsiteY18" fmla="*/ 1005828 h 1072488"/>
              <a:gd name="connsiteX19" fmla="*/ 714146 w 1616599"/>
              <a:gd name="connsiteY19" fmla="*/ 995846 h 1072488"/>
              <a:gd name="connsiteX20" fmla="*/ 705687 w 1616599"/>
              <a:gd name="connsiteY20" fmla="*/ 994154 h 1072488"/>
              <a:gd name="connsiteX21" fmla="*/ 613986 w 1616599"/>
              <a:gd name="connsiteY21" fmla="*/ 1004136 h 1072488"/>
              <a:gd name="connsiteX22" fmla="*/ 525501 w 1616599"/>
              <a:gd name="connsiteY22" fmla="*/ 1020886 h 1072488"/>
              <a:gd name="connsiteX23" fmla="*/ 438876 w 1616599"/>
              <a:gd name="connsiteY23" fmla="*/ 1042542 h 1072488"/>
              <a:gd name="connsiteX24" fmla="*/ 353774 w 1616599"/>
              <a:gd name="connsiteY24" fmla="*/ 1070966 h 1072488"/>
              <a:gd name="connsiteX25" fmla="*/ 0 w 1616599"/>
              <a:gd name="connsiteY25" fmla="*/ 143472 h 1072488"/>
              <a:gd name="connsiteX26" fmla="*/ 133490 w 1616599"/>
              <a:gd name="connsiteY26" fmla="*/ 96776 h 1072488"/>
              <a:gd name="connsiteX27" fmla="*/ 272056 w 1616599"/>
              <a:gd name="connsiteY27" fmla="*/ 60062 h 1072488"/>
              <a:gd name="connsiteX28" fmla="*/ 412144 w 1616599"/>
              <a:gd name="connsiteY28" fmla="*/ 31808 h 1072488"/>
              <a:gd name="connsiteX29" fmla="*/ 557308 w 1616599"/>
              <a:gd name="connsiteY29" fmla="*/ 11674 h 1072488"/>
              <a:gd name="connsiteX30" fmla="*/ 703995 w 1616599"/>
              <a:gd name="connsiteY30"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862525 w 1616599"/>
              <a:gd name="connsiteY16" fmla="*/ 994154 h 1072488"/>
              <a:gd name="connsiteX17" fmla="*/ 847467 w 1616599"/>
              <a:gd name="connsiteY17" fmla="*/ 997538 h 1072488"/>
              <a:gd name="connsiteX18" fmla="*/ 714146 w 1616599"/>
              <a:gd name="connsiteY18" fmla="*/ 995846 h 1072488"/>
              <a:gd name="connsiteX19" fmla="*/ 705687 w 1616599"/>
              <a:gd name="connsiteY19" fmla="*/ 994154 h 1072488"/>
              <a:gd name="connsiteX20" fmla="*/ 613986 w 1616599"/>
              <a:gd name="connsiteY20" fmla="*/ 1004136 h 1072488"/>
              <a:gd name="connsiteX21" fmla="*/ 525501 w 1616599"/>
              <a:gd name="connsiteY21" fmla="*/ 1020886 h 1072488"/>
              <a:gd name="connsiteX22" fmla="*/ 438876 w 1616599"/>
              <a:gd name="connsiteY22" fmla="*/ 1042542 h 1072488"/>
              <a:gd name="connsiteX23" fmla="*/ 353774 w 1616599"/>
              <a:gd name="connsiteY23" fmla="*/ 1070966 h 1072488"/>
              <a:gd name="connsiteX24" fmla="*/ 0 w 1616599"/>
              <a:gd name="connsiteY24" fmla="*/ 143472 h 1072488"/>
              <a:gd name="connsiteX25" fmla="*/ 133490 w 1616599"/>
              <a:gd name="connsiteY25" fmla="*/ 96776 h 1072488"/>
              <a:gd name="connsiteX26" fmla="*/ 272056 w 1616599"/>
              <a:gd name="connsiteY26" fmla="*/ 60062 h 1072488"/>
              <a:gd name="connsiteX27" fmla="*/ 412144 w 1616599"/>
              <a:gd name="connsiteY27" fmla="*/ 31808 h 1072488"/>
              <a:gd name="connsiteX28" fmla="*/ 557308 w 1616599"/>
              <a:gd name="connsiteY28" fmla="*/ 11674 h 1072488"/>
              <a:gd name="connsiteX29" fmla="*/ 703995 w 1616599"/>
              <a:gd name="connsiteY29"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862525 w 1616599"/>
              <a:gd name="connsiteY16" fmla="*/ 994154 h 1072488"/>
              <a:gd name="connsiteX17" fmla="*/ 714146 w 1616599"/>
              <a:gd name="connsiteY17" fmla="*/ 995846 h 1072488"/>
              <a:gd name="connsiteX18" fmla="*/ 705687 w 1616599"/>
              <a:gd name="connsiteY18" fmla="*/ 994154 h 1072488"/>
              <a:gd name="connsiteX19" fmla="*/ 613986 w 1616599"/>
              <a:gd name="connsiteY19" fmla="*/ 1004136 h 1072488"/>
              <a:gd name="connsiteX20" fmla="*/ 525501 w 1616599"/>
              <a:gd name="connsiteY20" fmla="*/ 1020886 h 1072488"/>
              <a:gd name="connsiteX21" fmla="*/ 438876 w 1616599"/>
              <a:gd name="connsiteY21" fmla="*/ 1042542 h 1072488"/>
              <a:gd name="connsiteX22" fmla="*/ 353774 w 1616599"/>
              <a:gd name="connsiteY22" fmla="*/ 1070966 h 1072488"/>
              <a:gd name="connsiteX23" fmla="*/ 0 w 1616599"/>
              <a:gd name="connsiteY23" fmla="*/ 143472 h 1072488"/>
              <a:gd name="connsiteX24" fmla="*/ 133490 w 1616599"/>
              <a:gd name="connsiteY24" fmla="*/ 96776 h 1072488"/>
              <a:gd name="connsiteX25" fmla="*/ 272056 w 1616599"/>
              <a:gd name="connsiteY25" fmla="*/ 60062 h 1072488"/>
              <a:gd name="connsiteX26" fmla="*/ 412144 w 1616599"/>
              <a:gd name="connsiteY26" fmla="*/ 31808 h 1072488"/>
              <a:gd name="connsiteX27" fmla="*/ 557308 w 1616599"/>
              <a:gd name="connsiteY27" fmla="*/ 11674 h 1072488"/>
              <a:gd name="connsiteX28" fmla="*/ 703995 w 1616599"/>
              <a:gd name="connsiteY28"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714146 w 1616599"/>
              <a:gd name="connsiteY16" fmla="*/ 995846 h 1072488"/>
              <a:gd name="connsiteX17" fmla="*/ 705687 w 1616599"/>
              <a:gd name="connsiteY17" fmla="*/ 994154 h 1072488"/>
              <a:gd name="connsiteX18" fmla="*/ 613986 w 1616599"/>
              <a:gd name="connsiteY18" fmla="*/ 1004136 h 1072488"/>
              <a:gd name="connsiteX19" fmla="*/ 525501 w 1616599"/>
              <a:gd name="connsiteY19" fmla="*/ 1020886 h 1072488"/>
              <a:gd name="connsiteX20" fmla="*/ 438876 w 1616599"/>
              <a:gd name="connsiteY20" fmla="*/ 1042542 h 1072488"/>
              <a:gd name="connsiteX21" fmla="*/ 353774 w 1616599"/>
              <a:gd name="connsiteY21" fmla="*/ 1070966 h 1072488"/>
              <a:gd name="connsiteX22" fmla="*/ 0 w 1616599"/>
              <a:gd name="connsiteY22" fmla="*/ 143472 h 1072488"/>
              <a:gd name="connsiteX23" fmla="*/ 133490 w 1616599"/>
              <a:gd name="connsiteY23" fmla="*/ 96776 h 1072488"/>
              <a:gd name="connsiteX24" fmla="*/ 272056 w 1616599"/>
              <a:gd name="connsiteY24" fmla="*/ 60062 h 1072488"/>
              <a:gd name="connsiteX25" fmla="*/ 412144 w 1616599"/>
              <a:gd name="connsiteY25" fmla="*/ 31808 h 1072488"/>
              <a:gd name="connsiteX26" fmla="*/ 557308 w 1616599"/>
              <a:gd name="connsiteY26" fmla="*/ 11674 h 1072488"/>
              <a:gd name="connsiteX27" fmla="*/ 703995 w 1616599"/>
              <a:gd name="connsiteY27"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705687 w 1616599"/>
              <a:gd name="connsiteY16" fmla="*/ 994154 h 1072488"/>
              <a:gd name="connsiteX17" fmla="*/ 613986 w 1616599"/>
              <a:gd name="connsiteY17" fmla="*/ 1004136 h 1072488"/>
              <a:gd name="connsiteX18" fmla="*/ 525501 w 1616599"/>
              <a:gd name="connsiteY18" fmla="*/ 1020886 h 1072488"/>
              <a:gd name="connsiteX19" fmla="*/ 438876 w 1616599"/>
              <a:gd name="connsiteY19" fmla="*/ 1042542 h 1072488"/>
              <a:gd name="connsiteX20" fmla="*/ 353774 w 1616599"/>
              <a:gd name="connsiteY20" fmla="*/ 1070966 h 1072488"/>
              <a:gd name="connsiteX21" fmla="*/ 0 w 1616599"/>
              <a:gd name="connsiteY21" fmla="*/ 143472 h 1072488"/>
              <a:gd name="connsiteX22" fmla="*/ 133490 w 1616599"/>
              <a:gd name="connsiteY22" fmla="*/ 96776 h 1072488"/>
              <a:gd name="connsiteX23" fmla="*/ 272056 w 1616599"/>
              <a:gd name="connsiteY23" fmla="*/ 60062 h 1072488"/>
              <a:gd name="connsiteX24" fmla="*/ 412144 w 1616599"/>
              <a:gd name="connsiteY24" fmla="*/ 31808 h 1072488"/>
              <a:gd name="connsiteX25" fmla="*/ 557308 w 1616599"/>
              <a:gd name="connsiteY25" fmla="*/ 11674 h 1072488"/>
              <a:gd name="connsiteX26" fmla="*/ 703995 w 1616599"/>
              <a:gd name="connsiteY26" fmla="*/ 0 h 107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6599" h="1072488">
                <a:moveTo>
                  <a:pt x="703995" y="0"/>
                </a:moveTo>
                <a:lnTo>
                  <a:pt x="705687" y="0"/>
                </a:lnTo>
                <a:lnTo>
                  <a:pt x="864217" y="0"/>
                </a:lnTo>
                <a:lnTo>
                  <a:pt x="867600" y="0"/>
                </a:lnTo>
                <a:lnTo>
                  <a:pt x="869292" y="0"/>
                </a:lnTo>
                <a:lnTo>
                  <a:pt x="1001090" y="8460"/>
                </a:lnTo>
                <a:lnTo>
                  <a:pt x="1129505" y="23348"/>
                </a:lnTo>
                <a:lnTo>
                  <a:pt x="1254535" y="46696"/>
                </a:lnTo>
                <a:lnTo>
                  <a:pt x="1378043" y="76812"/>
                </a:lnTo>
                <a:lnTo>
                  <a:pt x="1499859" y="113526"/>
                </a:lnTo>
                <a:lnTo>
                  <a:pt x="1616599" y="155146"/>
                </a:lnTo>
                <a:lnTo>
                  <a:pt x="1231187" y="1072488"/>
                </a:lnTo>
                <a:lnTo>
                  <a:pt x="1144562" y="1042542"/>
                </a:lnTo>
                <a:lnTo>
                  <a:pt x="1052693" y="1019194"/>
                </a:lnTo>
                <a:lnTo>
                  <a:pt x="960993" y="1002444"/>
                </a:lnTo>
                <a:lnTo>
                  <a:pt x="865908" y="994154"/>
                </a:lnTo>
                <a:lnTo>
                  <a:pt x="705687" y="994154"/>
                </a:lnTo>
                <a:lnTo>
                  <a:pt x="613986" y="1004136"/>
                </a:lnTo>
                <a:lnTo>
                  <a:pt x="525501" y="1020886"/>
                </a:lnTo>
                <a:lnTo>
                  <a:pt x="438876" y="1042542"/>
                </a:lnTo>
                <a:lnTo>
                  <a:pt x="353774" y="1070966"/>
                </a:lnTo>
                <a:lnTo>
                  <a:pt x="0" y="143472"/>
                </a:lnTo>
                <a:lnTo>
                  <a:pt x="133490" y="96776"/>
                </a:lnTo>
                <a:lnTo>
                  <a:pt x="272056" y="60062"/>
                </a:lnTo>
                <a:lnTo>
                  <a:pt x="412144" y="31808"/>
                </a:lnTo>
                <a:lnTo>
                  <a:pt x="557308" y="11674"/>
                </a:lnTo>
                <a:lnTo>
                  <a:pt x="703995" y="0"/>
                </a:lnTo>
                <a:close/>
              </a:path>
            </a:pathLst>
          </a:custGeom>
          <a:solidFill>
            <a:schemeClr val="accent5"/>
          </a:solidFill>
          <a:ln w="0">
            <a:noFill/>
            <a:prstDash val="solid"/>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0DE23398-6572-AC85-3047-870FB4EBF618}"/>
              </a:ext>
            </a:extLst>
          </p:cNvPr>
          <p:cNvSpPr>
            <a:spLocks/>
          </p:cNvSpPr>
          <p:nvPr/>
        </p:nvSpPr>
        <p:spPr bwMode="auto">
          <a:xfrm rot="2700000">
            <a:off x="3953685" y="2387735"/>
            <a:ext cx="1212765" cy="804576"/>
          </a:xfrm>
          <a:custGeom>
            <a:avLst/>
            <a:gdLst>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862525 w 1616599"/>
              <a:gd name="connsiteY16" fmla="*/ 994154 h 1072488"/>
              <a:gd name="connsiteX17" fmla="*/ 847467 w 1616599"/>
              <a:gd name="connsiteY17" fmla="*/ 997538 h 1072488"/>
              <a:gd name="connsiteX18" fmla="*/ 832578 w 1616599"/>
              <a:gd name="connsiteY18" fmla="*/ 1005828 h 1072488"/>
              <a:gd name="connsiteX19" fmla="*/ 827463 w 1616599"/>
              <a:gd name="connsiteY19" fmla="*/ 1010943 h 1072488"/>
              <a:gd name="connsiteX20" fmla="*/ 827463 w 1616599"/>
              <a:gd name="connsiteY20" fmla="*/ 1005847 h 1072488"/>
              <a:gd name="connsiteX21" fmla="*/ 740542 w 1616599"/>
              <a:gd name="connsiteY21" fmla="*/ 1005847 h 1072488"/>
              <a:gd name="connsiteX22" fmla="*/ 740542 w 1616599"/>
              <a:gd name="connsiteY22" fmla="*/ 1013866 h 1072488"/>
              <a:gd name="connsiteX23" fmla="*/ 734110 w 1616599"/>
              <a:gd name="connsiteY23" fmla="*/ 1004136 h 1072488"/>
              <a:gd name="connsiteX24" fmla="*/ 724128 w 1616599"/>
              <a:gd name="connsiteY24" fmla="*/ 999229 h 1072488"/>
              <a:gd name="connsiteX25" fmla="*/ 714146 w 1616599"/>
              <a:gd name="connsiteY25" fmla="*/ 995846 h 1072488"/>
              <a:gd name="connsiteX26" fmla="*/ 705687 w 1616599"/>
              <a:gd name="connsiteY26" fmla="*/ 994154 h 1072488"/>
              <a:gd name="connsiteX27" fmla="*/ 613986 w 1616599"/>
              <a:gd name="connsiteY27" fmla="*/ 1004136 h 1072488"/>
              <a:gd name="connsiteX28" fmla="*/ 525501 w 1616599"/>
              <a:gd name="connsiteY28" fmla="*/ 1020886 h 1072488"/>
              <a:gd name="connsiteX29" fmla="*/ 438876 w 1616599"/>
              <a:gd name="connsiteY29" fmla="*/ 1042542 h 1072488"/>
              <a:gd name="connsiteX30" fmla="*/ 353774 w 1616599"/>
              <a:gd name="connsiteY30" fmla="*/ 1070966 h 1072488"/>
              <a:gd name="connsiteX31" fmla="*/ 0 w 1616599"/>
              <a:gd name="connsiteY31" fmla="*/ 143472 h 1072488"/>
              <a:gd name="connsiteX32" fmla="*/ 133490 w 1616599"/>
              <a:gd name="connsiteY32" fmla="*/ 96776 h 1072488"/>
              <a:gd name="connsiteX33" fmla="*/ 272056 w 1616599"/>
              <a:gd name="connsiteY33" fmla="*/ 60062 h 1072488"/>
              <a:gd name="connsiteX34" fmla="*/ 412144 w 1616599"/>
              <a:gd name="connsiteY34" fmla="*/ 31808 h 1072488"/>
              <a:gd name="connsiteX35" fmla="*/ 557308 w 1616599"/>
              <a:gd name="connsiteY35" fmla="*/ 11674 h 1072488"/>
              <a:gd name="connsiteX36" fmla="*/ 703995 w 1616599"/>
              <a:gd name="connsiteY36"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862525 w 1616599"/>
              <a:gd name="connsiteY16" fmla="*/ 994154 h 1072488"/>
              <a:gd name="connsiteX17" fmla="*/ 847467 w 1616599"/>
              <a:gd name="connsiteY17" fmla="*/ 997538 h 1072488"/>
              <a:gd name="connsiteX18" fmla="*/ 832578 w 1616599"/>
              <a:gd name="connsiteY18" fmla="*/ 1005828 h 1072488"/>
              <a:gd name="connsiteX19" fmla="*/ 827463 w 1616599"/>
              <a:gd name="connsiteY19" fmla="*/ 1010943 h 1072488"/>
              <a:gd name="connsiteX20" fmla="*/ 833178 w 1616599"/>
              <a:gd name="connsiteY20" fmla="*/ 1007752 h 1072488"/>
              <a:gd name="connsiteX21" fmla="*/ 740542 w 1616599"/>
              <a:gd name="connsiteY21" fmla="*/ 1005847 h 1072488"/>
              <a:gd name="connsiteX22" fmla="*/ 740542 w 1616599"/>
              <a:gd name="connsiteY22" fmla="*/ 1013866 h 1072488"/>
              <a:gd name="connsiteX23" fmla="*/ 734110 w 1616599"/>
              <a:gd name="connsiteY23" fmla="*/ 1004136 h 1072488"/>
              <a:gd name="connsiteX24" fmla="*/ 724128 w 1616599"/>
              <a:gd name="connsiteY24" fmla="*/ 999229 h 1072488"/>
              <a:gd name="connsiteX25" fmla="*/ 714146 w 1616599"/>
              <a:gd name="connsiteY25" fmla="*/ 995846 h 1072488"/>
              <a:gd name="connsiteX26" fmla="*/ 705687 w 1616599"/>
              <a:gd name="connsiteY26" fmla="*/ 994154 h 1072488"/>
              <a:gd name="connsiteX27" fmla="*/ 613986 w 1616599"/>
              <a:gd name="connsiteY27" fmla="*/ 1004136 h 1072488"/>
              <a:gd name="connsiteX28" fmla="*/ 525501 w 1616599"/>
              <a:gd name="connsiteY28" fmla="*/ 1020886 h 1072488"/>
              <a:gd name="connsiteX29" fmla="*/ 438876 w 1616599"/>
              <a:gd name="connsiteY29" fmla="*/ 1042542 h 1072488"/>
              <a:gd name="connsiteX30" fmla="*/ 353774 w 1616599"/>
              <a:gd name="connsiteY30" fmla="*/ 1070966 h 1072488"/>
              <a:gd name="connsiteX31" fmla="*/ 0 w 1616599"/>
              <a:gd name="connsiteY31" fmla="*/ 143472 h 1072488"/>
              <a:gd name="connsiteX32" fmla="*/ 133490 w 1616599"/>
              <a:gd name="connsiteY32" fmla="*/ 96776 h 1072488"/>
              <a:gd name="connsiteX33" fmla="*/ 272056 w 1616599"/>
              <a:gd name="connsiteY33" fmla="*/ 60062 h 1072488"/>
              <a:gd name="connsiteX34" fmla="*/ 412144 w 1616599"/>
              <a:gd name="connsiteY34" fmla="*/ 31808 h 1072488"/>
              <a:gd name="connsiteX35" fmla="*/ 557308 w 1616599"/>
              <a:gd name="connsiteY35" fmla="*/ 11674 h 1072488"/>
              <a:gd name="connsiteX36" fmla="*/ 703995 w 1616599"/>
              <a:gd name="connsiteY36"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862525 w 1616599"/>
              <a:gd name="connsiteY16" fmla="*/ 994154 h 1072488"/>
              <a:gd name="connsiteX17" fmla="*/ 847467 w 1616599"/>
              <a:gd name="connsiteY17" fmla="*/ 997538 h 1072488"/>
              <a:gd name="connsiteX18" fmla="*/ 832578 w 1616599"/>
              <a:gd name="connsiteY18" fmla="*/ 1005828 h 1072488"/>
              <a:gd name="connsiteX19" fmla="*/ 827463 w 1616599"/>
              <a:gd name="connsiteY19" fmla="*/ 1010943 h 1072488"/>
              <a:gd name="connsiteX20" fmla="*/ 833178 w 1616599"/>
              <a:gd name="connsiteY20" fmla="*/ 1007752 h 1072488"/>
              <a:gd name="connsiteX21" fmla="*/ 740542 w 1616599"/>
              <a:gd name="connsiteY21" fmla="*/ 1005847 h 1072488"/>
              <a:gd name="connsiteX22" fmla="*/ 734110 w 1616599"/>
              <a:gd name="connsiteY22" fmla="*/ 1004136 h 1072488"/>
              <a:gd name="connsiteX23" fmla="*/ 724128 w 1616599"/>
              <a:gd name="connsiteY23" fmla="*/ 999229 h 1072488"/>
              <a:gd name="connsiteX24" fmla="*/ 714146 w 1616599"/>
              <a:gd name="connsiteY24" fmla="*/ 995846 h 1072488"/>
              <a:gd name="connsiteX25" fmla="*/ 705687 w 1616599"/>
              <a:gd name="connsiteY25" fmla="*/ 994154 h 1072488"/>
              <a:gd name="connsiteX26" fmla="*/ 613986 w 1616599"/>
              <a:gd name="connsiteY26" fmla="*/ 1004136 h 1072488"/>
              <a:gd name="connsiteX27" fmla="*/ 525501 w 1616599"/>
              <a:gd name="connsiteY27" fmla="*/ 1020886 h 1072488"/>
              <a:gd name="connsiteX28" fmla="*/ 438876 w 1616599"/>
              <a:gd name="connsiteY28" fmla="*/ 1042542 h 1072488"/>
              <a:gd name="connsiteX29" fmla="*/ 353774 w 1616599"/>
              <a:gd name="connsiteY29" fmla="*/ 1070966 h 1072488"/>
              <a:gd name="connsiteX30" fmla="*/ 0 w 1616599"/>
              <a:gd name="connsiteY30" fmla="*/ 143472 h 1072488"/>
              <a:gd name="connsiteX31" fmla="*/ 133490 w 1616599"/>
              <a:gd name="connsiteY31" fmla="*/ 96776 h 1072488"/>
              <a:gd name="connsiteX32" fmla="*/ 272056 w 1616599"/>
              <a:gd name="connsiteY32" fmla="*/ 60062 h 1072488"/>
              <a:gd name="connsiteX33" fmla="*/ 412144 w 1616599"/>
              <a:gd name="connsiteY33" fmla="*/ 31808 h 1072488"/>
              <a:gd name="connsiteX34" fmla="*/ 557308 w 1616599"/>
              <a:gd name="connsiteY34" fmla="*/ 11674 h 1072488"/>
              <a:gd name="connsiteX35" fmla="*/ 703995 w 1616599"/>
              <a:gd name="connsiteY35"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862525 w 1616599"/>
              <a:gd name="connsiteY16" fmla="*/ 994154 h 1072488"/>
              <a:gd name="connsiteX17" fmla="*/ 847467 w 1616599"/>
              <a:gd name="connsiteY17" fmla="*/ 997538 h 1072488"/>
              <a:gd name="connsiteX18" fmla="*/ 832578 w 1616599"/>
              <a:gd name="connsiteY18" fmla="*/ 1005828 h 1072488"/>
              <a:gd name="connsiteX19" fmla="*/ 827463 w 1616599"/>
              <a:gd name="connsiteY19" fmla="*/ 1010943 h 1072488"/>
              <a:gd name="connsiteX20" fmla="*/ 833178 w 1616599"/>
              <a:gd name="connsiteY20" fmla="*/ 1007752 h 1072488"/>
              <a:gd name="connsiteX21" fmla="*/ 740542 w 1616599"/>
              <a:gd name="connsiteY21" fmla="*/ 1005847 h 1072488"/>
              <a:gd name="connsiteX22" fmla="*/ 724128 w 1616599"/>
              <a:gd name="connsiteY22" fmla="*/ 999229 h 1072488"/>
              <a:gd name="connsiteX23" fmla="*/ 714146 w 1616599"/>
              <a:gd name="connsiteY23" fmla="*/ 995846 h 1072488"/>
              <a:gd name="connsiteX24" fmla="*/ 705687 w 1616599"/>
              <a:gd name="connsiteY24" fmla="*/ 994154 h 1072488"/>
              <a:gd name="connsiteX25" fmla="*/ 613986 w 1616599"/>
              <a:gd name="connsiteY25" fmla="*/ 1004136 h 1072488"/>
              <a:gd name="connsiteX26" fmla="*/ 525501 w 1616599"/>
              <a:gd name="connsiteY26" fmla="*/ 1020886 h 1072488"/>
              <a:gd name="connsiteX27" fmla="*/ 438876 w 1616599"/>
              <a:gd name="connsiteY27" fmla="*/ 1042542 h 1072488"/>
              <a:gd name="connsiteX28" fmla="*/ 353774 w 1616599"/>
              <a:gd name="connsiteY28" fmla="*/ 1070966 h 1072488"/>
              <a:gd name="connsiteX29" fmla="*/ 0 w 1616599"/>
              <a:gd name="connsiteY29" fmla="*/ 143472 h 1072488"/>
              <a:gd name="connsiteX30" fmla="*/ 133490 w 1616599"/>
              <a:gd name="connsiteY30" fmla="*/ 96776 h 1072488"/>
              <a:gd name="connsiteX31" fmla="*/ 272056 w 1616599"/>
              <a:gd name="connsiteY31" fmla="*/ 60062 h 1072488"/>
              <a:gd name="connsiteX32" fmla="*/ 412144 w 1616599"/>
              <a:gd name="connsiteY32" fmla="*/ 31808 h 1072488"/>
              <a:gd name="connsiteX33" fmla="*/ 557308 w 1616599"/>
              <a:gd name="connsiteY33" fmla="*/ 11674 h 1072488"/>
              <a:gd name="connsiteX34" fmla="*/ 703995 w 1616599"/>
              <a:gd name="connsiteY34"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862525 w 1616599"/>
              <a:gd name="connsiteY16" fmla="*/ 994154 h 1072488"/>
              <a:gd name="connsiteX17" fmla="*/ 847467 w 1616599"/>
              <a:gd name="connsiteY17" fmla="*/ 997538 h 1072488"/>
              <a:gd name="connsiteX18" fmla="*/ 832578 w 1616599"/>
              <a:gd name="connsiteY18" fmla="*/ 1005828 h 1072488"/>
              <a:gd name="connsiteX19" fmla="*/ 827463 w 1616599"/>
              <a:gd name="connsiteY19" fmla="*/ 1010943 h 1072488"/>
              <a:gd name="connsiteX20" fmla="*/ 833178 w 1616599"/>
              <a:gd name="connsiteY20" fmla="*/ 1007752 h 1072488"/>
              <a:gd name="connsiteX21" fmla="*/ 724128 w 1616599"/>
              <a:gd name="connsiteY21" fmla="*/ 999229 h 1072488"/>
              <a:gd name="connsiteX22" fmla="*/ 714146 w 1616599"/>
              <a:gd name="connsiteY22" fmla="*/ 995846 h 1072488"/>
              <a:gd name="connsiteX23" fmla="*/ 705687 w 1616599"/>
              <a:gd name="connsiteY23" fmla="*/ 994154 h 1072488"/>
              <a:gd name="connsiteX24" fmla="*/ 613986 w 1616599"/>
              <a:gd name="connsiteY24" fmla="*/ 1004136 h 1072488"/>
              <a:gd name="connsiteX25" fmla="*/ 525501 w 1616599"/>
              <a:gd name="connsiteY25" fmla="*/ 1020886 h 1072488"/>
              <a:gd name="connsiteX26" fmla="*/ 438876 w 1616599"/>
              <a:gd name="connsiteY26" fmla="*/ 1042542 h 1072488"/>
              <a:gd name="connsiteX27" fmla="*/ 353774 w 1616599"/>
              <a:gd name="connsiteY27" fmla="*/ 1070966 h 1072488"/>
              <a:gd name="connsiteX28" fmla="*/ 0 w 1616599"/>
              <a:gd name="connsiteY28" fmla="*/ 143472 h 1072488"/>
              <a:gd name="connsiteX29" fmla="*/ 133490 w 1616599"/>
              <a:gd name="connsiteY29" fmla="*/ 96776 h 1072488"/>
              <a:gd name="connsiteX30" fmla="*/ 272056 w 1616599"/>
              <a:gd name="connsiteY30" fmla="*/ 60062 h 1072488"/>
              <a:gd name="connsiteX31" fmla="*/ 412144 w 1616599"/>
              <a:gd name="connsiteY31" fmla="*/ 31808 h 1072488"/>
              <a:gd name="connsiteX32" fmla="*/ 557308 w 1616599"/>
              <a:gd name="connsiteY32" fmla="*/ 11674 h 1072488"/>
              <a:gd name="connsiteX33" fmla="*/ 703995 w 1616599"/>
              <a:gd name="connsiteY33"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862525 w 1616599"/>
              <a:gd name="connsiteY16" fmla="*/ 994154 h 1072488"/>
              <a:gd name="connsiteX17" fmla="*/ 847467 w 1616599"/>
              <a:gd name="connsiteY17" fmla="*/ 997538 h 1072488"/>
              <a:gd name="connsiteX18" fmla="*/ 832578 w 1616599"/>
              <a:gd name="connsiteY18" fmla="*/ 1005828 h 1072488"/>
              <a:gd name="connsiteX19" fmla="*/ 827463 w 1616599"/>
              <a:gd name="connsiteY19" fmla="*/ 1010943 h 1072488"/>
              <a:gd name="connsiteX20" fmla="*/ 833178 w 1616599"/>
              <a:gd name="connsiteY20" fmla="*/ 1007752 h 1072488"/>
              <a:gd name="connsiteX21" fmla="*/ 714146 w 1616599"/>
              <a:gd name="connsiteY21" fmla="*/ 995846 h 1072488"/>
              <a:gd name="connsiteX22" fmla="*/ 705687 w 1616599"/>
              <a:gd name="connsiteY22" fmla="*/ 994154 h 1072488"/>
              <a:gd name="connsiteX23" fmla="*/ 613986 w 1616599"/>
              <a:gd name="connsiteY23" fmla="*/ 1004136 h 1072488"/>
              <a:gd name="connsiteX24" fmla="*/ 525501 w 1616599"/>
              <a:gd name="connsiteY24" fmla="*/ 1020886 h 1072488"/>
              <a:gd name="connsiteX25" fmla="*/ 438876 w 1616599"/>
              <a:gd name="connsiteY25" fmla="*/ 1042542 h 1072488"/>
              <a:gd name="connsiteX26" fmla="*/ 353774 w 1616599"/>
              <a:gd name="connsiteY26" fmla="*/ 1070966 h 1072488"/>
              <a:gd name="connsiteX27" fmla="*/ 0 w 1616599"/>
              <a:gd name="connsiteY27" fmla="*/ 143472 h 1072488"/>
              <a:gd name="connsiteX28" fmla="*/ 133490 w 1616599"/>
              <a:gd name="connsiteY28" fmla="*/ 96776 h 1072488"/>
              <a:gd name="connsiteX29" fmla="*/ 272056 w 1616599"/>
              <a:gd name="connsiteY29" fmla="*/ 60062 h 1072488"/>
              <a:gd name="connsiteX30" fmla="*/ 412144 w 1616599"/>
              <a:gd name="connsiteY30" fmla="*/ 31808 h 1072488"/>
              <a:gd name="connsiteX31" fmla="*/ 557308 w 1616599"/>
              <a:gd name="connsiteY31" fmla="*/ 11674 h 1072488"/>
              <a:gd name="connsiteX32" fmla="*/ 703995 w 1616599"/>
              <a:gd name="connsiteY32"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862525 w 1616599"/>
              <a:gd name="connsiteY16" fmla="*/ 994154 h 1072488"/>
              <a:gd name="connsiteX17" fmla="*/ 847467 w 1616599"/>
              <a:gd name="connsiteY17" fmla="*/ 997538 h 1072488"/>
              <a:gd name="connsiteX18" fmla="*/ 832578 w 1616599"/>
              <a:gd name="connsiteY18" fmla="*/ 1005828 h 1072488"/>
              <a:gd name="connsiteX19" fmla="*/ 827463 w 1616599"/>
              <a:gd name="connsiteY19" fmla="*/ 1010943 h 1072488"/>
              <a:gd name="connsiteX20" fmla="*/ 714146 w 1616599"/>
              <a:gd name="connsiteY20" fmla="*/ 995846 h 1072488"/>
              <a:gd name="connsiteX21" fmla="*/ 705687 w 1616599"/>
              <a:gd name="connsiteY21" fmla="*/ 994154 h 1072488"/>
              <a:gd name="connsiteX22" fmla="*/ 613986 w 1616599"/>
              <a:gd name="connsiteY22" fmla="*/ 1004136 h 1072488"/>
              <a:gd name="connsiteX23" fmla="*/ 525501 w 1616599"/>
              <a:gd name="connsiteY23" fmla="*/ 1020886 h 1072488"/>
              <a:gd name="connsiteX24" fmla="*/ 438876 w 1616599"/>
              <a:gd name="connsiteY24" fmla="*/ 1042542 h 1072488"/>
              <a:gd name="connsiteX25" fmla="*/ 353774 w 1616599"/>
              <a:gd name="connsiteY25" fmla="*/ 1070966 h 1072488"/>
              <a:gd name="connsiteX26" fmla="*/ 0 w 1616599"/>
              <a:gd name="connsiteY26" fmla="*/ 143472 h 1072488"/>
              <a:gd name="connsiteX27" fmla="*/ 133490 w 1616599"/>
              <a:gd name="connsiteY27" fmla="*/ 96776 h 1072488"/>
              <a:gd name="connsiteX28" fmla="*/ 272056 w 1616599"/>
              <a:gd name="connsiteY28" fmla="*/ 60062 h 1072488"/>
              <a:gd name="connsiteX29" fmla="*/ 412144 w 1616599"/>
              <a:gd name="connsiteY29" fmla="*/ 31808 h 1072488"/>
              <a:gd name="connsiteX30" fmla="*/ 557308 w 1616599"/>
              <a:gd name="connsiteY30" fmla="*/ 11674 h 1072488"/>
              <a:gd name="connsiteX31" fmla="*/ 703995 w 1616599"/>
              <a:gd name="connsiteY31"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862525 w 1616599"/>
              <a:gd name="connsiteY16" fmla="*/ 994154 h 1072488"/>
              <a:gd name="connsiteX17" fmla="*/ 847467 w 1616599"/>
              <a:gd name="connsiteY17" fmla="*/ 997538 h 1072488"/>
              <a:gd name="connsiteX18" fmla="*/ 832578 w 1616599"/>
              <a:gd name="connsiteY18" fmla="*/ 1005828 h 1072488"/>
              <a:gd name="connsiteX19" fmla="*/ 714146 w 1616599"/>
              <a:gd name="connsiteY19" fmla="*/ 995846 h 1072488"/>
              <a:gd name="connsiteX20" fmla="*/ 705687 w 1616599"/>
              <a:gd name="connsiteY20" fmla="*/ 994154 h 1072488"/>
              <a:gd name="connsiteX21" fmla="*/ 613986 w 1616599"/>
              <a:gd name="connsiteY21" fmla="*/ 1004136 h 1072488"/>
              <a:gd name="connsiteX22" fmla="*/ 525501 w 1616599"/>
              <a:gd name="connsiteY22" fmla="*/ 1020886 h 1072488"/>
              <a:gd name="connsiteX23" fmla="*/ 438876 w 1616599"/>
              <a:gd name="connsiteY23" fmla="*/ 1042542 h 1072488"/>
              <a:gd name="connsiteX24" fmla="*/ 353774 w 1616599"/>
              <a:gd name="connsiteY24" fmla="*/ 1070966 h 1072488"/>
              <a:gd name="connsiteX25" fmla="*/ 0 w 1616599"/>
              <a:gd name="connsiteY25" fmla="*/ 143472 h 1072488"/>
              <a:gd name="connsiteX26" fmla="*/ 133490 w 1616599"/>
              <a:gd name="connsiteY26" fmla="*/ 96776 h 1072488"/>
              <a:gd name="connsiteX27" fmla="*/ 272056 w 1616599"/>
              <a:gd name="connsiteY27" fmla="*/ 60062 h 1072488"/>
              <a:gd name="connsiteX28" fmla="*/ 412144 w 1616599"/>
              <a:gd name="connsiteY28" fmla="*/ 31808 h 1072488"/>
              <a:gd name="connsiteX29" fmla="*/ 557308 w 1616599"/>
              <a:gd name="connsiteY29" fmla="*/ 11674 h 1072488"/>
              <a:gd name="connsiteX30" fmla="*/ 703995 w 1616599"/>
              <a:gd name="connsiteY30"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862525 w 1616599"/>
              <a:gd name="connsiteY16" fmla="*/ 994154 h 1072488"/>
              <a:gd name="connsiteX17" fmla="*/ 847467 w 1616599"/>
              <a:gd name="connsiteY17" fmla="*/ 997538 h 1072488"/>
              <a:gd name="connsiteX18" fmla="*/ 714146 w 1616599"/>
              <a:gd name="connsiteY18" fmla="*/ 995846 h 1072488"/>
              <a:gd name="connsiteX19" fmla="*/ 705687 w 1616599"/>
              <a:gd name="connsiteY19" fmla="*/ 994154 h 1072488"/>
              <a:gd name="connsiteX20" fmla="*/ 613986 w 1616599"/>
              <a:gd name="connsiteY20" fmla="*/ 1004136 h 1072488"/>
              <a:gd name="connsiteX21" fmla="*/ 525501 w 1616599"/>
              <a:gd name="connsiteY21" fmla="*/ 1020886 h 1072488"/>
              <a:gd name="connsiteX22" fmla="*/ 438876 w 1616599"/>
              <a:gd name="connsiteY22" fmla="*/ 1042542 h 1072488"/>
              <a:gd name="connsiteX23" fmla="*/ 353774 w 1616599"/>
              <a:gd name="connsiteY23" fmla="*/ 1070966 h 1072488"/>
              <a:gd name="connsiteX24" fmla="*/ 0 w 1616599"/>
              <a:gd name="connsiteY24" fmla="*/ 143472 h 1072488"/>
              <a:gd name="connsiteX25" fmla="*/ 133490 w 1616599"/>
              <a:gd name="connsiteY25" fmla="*/ 96776 h 1072488"/>
              <a:gd name="connsiteX26" fmla="*/ 272056 w 1616599"/>
              <a:gd name="connsiteY26" fmla="*/ 60062 h 1072488"/>
              <a:gd name="connsiteX27" fmla="*/ 412144 w 1616599"/>
              <a:gd name="connsiteY27" fmla="*/ 31808 h 1072488"/>
              <a:gd name="connsiteX28" fmla="*/ 557308 w 1616599"/>
              <a:gd name="connsiteY28" fmla="*/ 11674 h 1072488"/>
              <a:gd name="connsiteX29" fmla="*/ 703995 w 1616599"/>
              <a:gd name="connsiteY29"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862525 w 1616599"/>
              <a:gd name="connsiteY16" fmla="*/ 994154 h 1072488"/>
              <a:gd name="connsiteX17" fmla="*/ 714146 w 1616599"/>
              <a:gd name="connsiteY17" fmla="*/ 995846 h 1072488"/>
              <a:gd name="connsiteX18" fmla="*/ 705687 w 1616599"/>
              <a:gd name="connsiteY18" fmla="*/ 994154 h 1072488"/>
              <a:gd name="connsiteX19" fmla="*/ 613986 w 1616599"/>
              <a:gd name="connsiteY19" fmla="*/ 1004136 h 1072488"/>
              <a:gd name="connsiteX20" fmla="*/ 525501 w 1616599"/>
              <a:gd name="connsiteY20" fmla="*/ 1020886 h 1072488"/>
              <a:gd name="connsiteX21" fmla="*/ 438876 w 1616599"/>
              <a:gd name="connsiteY21" fmla="*/ 1042542 h 1072488"/>
              <a:gd name="connsiteX22" fmla="*/ 353774 w 1616599"/>
              <a:gd name="connsiteY22" fmla="*/ 1070966 h 1072488"/>
              <a:gd name="connsiteX23" fmla="*/ 0 w 1616599"/>
              <a:gd name="connsiteY23" fmla="*/ 143472 h 1072488"/>
              <a:gd name="connsiteX24" fmla="*/ 133490 w 1616599"/>
              <a:gd name="connsiteY24" fmla="*/ 96776 h 1072488"/>
              <a:gd name="connsiteX25" fmla="*/ 272056 w 1616599"/>
              <a:gd name="connsiteY25" fmla="*/ 60062 h 1072488"/>
              <a:gd name="connsiteX26" fmla="*/ 412144 w 1616599"/>
              <a:gd name="connsiteY26" fmla="*/ 31808 h 1072488"/>
              <a:gd name="connsiteX27" fmla="*/ 557308 w 1616599"/>
              <a:gd name="connsiteY27" fmla="*/ 11674 h 1072488"/>
              <a:gd name="connsiteX28" fmla="*/ 703995 w 1616599"/>
              <a:gd name="connsiteY28"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714146 w 1616599"/>
              <a:gd name="connsiteY16" fmla="*/ 995846 h 1072488"/>
              <a:gd name="connsiteX17" fmla="*/ 705687 w 1616599"/>
              <a:gd name="connsiteY17" fmla="*/ 994154 h 1072488"/>
              <a:gd name="connsiteX18" fmla="*/ 613986 w 1616599"/>
              <a:gd name="connsiteY18" fmla="*/ 1004136 h 1072488"/>
              <a:gd name="connsiteX19" fmla="*/ 525501 w 1616599"/>
              <a:gd name="connsiteY19" fmla="*/ 1020886 h 1072488"/>
              <a:gd name="connsiteX20" fmla="*/ 438876 w 1616599"/>
              <a:gd name="connsiteY20" fmla="*/ 1042542 h 1072488"/>
              <a:gd name="connsiteX21" fmla="*/ 353774 w 1616599"/>
              <a:gd name="connsiteY21" fmla="*/ 1070966 h 1072488"/>
              <a:gd name="connsiteX22" fmla="*/ 0 w 1616599"/>
              <a:gd name="connsiteY22" fmla="*/ 143472 h 1072488"/>
              <a:gd name="connsiteX23" fmla="*/ 133490 w 1616599"/>
              <a:gd name="connsiteY23" fmla="*/ 96776 h 1072488"/>
              <a:gd name="connsiteX24" fmla="*/ 272056 w 1616599"/>
              <a:gd name="connsiteY24" fmla="*/ 60062 h 1072488"/>
              <a:gd name="connsiteX25" fmla="*/ 412144 w 1616599"/>
              <a:gd name="connsiteY25" fmla="*/ 31808 h 1072488"/>
              <a:gd name="connsiteX26" fmla="*/ 557308 w 1616599"/>
              <a:gd name="connsiteY26" fmla="*/ 11674 h 1072488"/>
              <a:gd name="connsiteX27" fmla="*/ 703995 w 1616599"/>
              <a:gd name="connsiteY27"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705687 w 1616599"/>
              <a:gd name="connsiteY16" fmla="*/ 994154 h 1072488"/>
              <a:gd name="connsiteX17" fmla="*/ 613986 w 1616599"/>
              <a:gd name="connsiteY17" fmla="*/ 1004136 h 1072488"/>
              <a:gd name="connsiteX18" fmla="*/ 525501 w 1616599"/>
              <a:gd name="connsiteY18" fmla="*/ 1020886 h 1072488"/>
              <a:gd name="connsiteX19" fmla="*/ 438876 w 1616599"/>
              <a:gd name="connsiteY19" fmla="*/ 1042542 h 1072488"/>
              <a:gd name="connsiteX20" fmla="*/ 353774 w 1616599"/>
              <a:gd name="connsiteY20" fmla="*/ 1070966 h 1072488"/>
              <a:gd name="connsiteX21" fmla="*/ 0 w 1616599"/>
              <a:gd name="connsiteY21" fmla="*/ 143472 h 1072488"/>
              <a:gd name="connsiteX22" fmla="*/ 133490 w 1616599"/>
              <a:gd name="connsiteY22" fmla="*/ 96776 h 1072488"/>
              <a:gd name="connsiteX23" fmla="*/ 272056 w 1616599"/>
              <a:gd name="connsiteY23" fmla="*/ 60062 h 1072488"/>
              <a:gd name="connsiteX24" fmla="*/ 412144 w 1616599"/>
              <a:gd name="connsiteY24" fmla="*/ 31808 h 1072488"/>
              <a:gd name="connsiteX25" fmla="*/ 557308 w 1616599"/>
              <a:gd name="connsiteY25" fmla="*/ 11674 h 1072488"/>
              <a:gd name="connsiteX26" fmla="*/ 703995 w 1616599"/>
              <a:gd name="connsiteY26" fmla="*/ 0 h 107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6599" h="1072488">
                <a:moveTo>
                  <a:pt x="703995" y="0"/>
                </a:moveTo>
                <a:lnTo>
                  <a:pt x="705687" y="0"/>
                </a:lnTo>
                <a:lnTo>
                  <a:pt x="864217" y="0"/>
                </a:lnTo>
                <a:lnTo>
                  <a:pt x="867600" y="0"/>
                </a:lnTo>
                <a:lnTo>
                  <a:pt x="869292" y="0"/>
                </a:lnTo>
                <a:lnTo>
                  <a:pt x="1001090" y="8460"/>
                </a:lnTo>
                <a:lnTo>
                  <a:pt x="1129505" y="23348"/>
                </a:lnTo>
                <a:lnTo>
                  <a:pt x="1254535" y="46696"/>
                </a:lnTo>
                <a:lnTo>
                  <a:pt x="1378043" y="76812"/>
                </a:lnTo>
                <a:lnTo>
                  <a:pt x="1499859" y="113526"/>
                </a:lnTo>
                <a:lnTo>
                  <a:pt x="1616599" y="155146"/>
                </a:lnTo>
                <a:lnTo>
                  <a:pt x="1231187" y="1072488"/>
                </a:lnTo>
                <a:lnTo>
                  <a:pt x="1144562" y="1042542"/>
                </a:lnTo>
                <a:lnTo>
                  <a:pt x="1052693" y="1019194"/>
                </a:lnTo>
                <a:lnTo>
                  <a:pt x="960993" y="1002444"/>
                </a:lnTo>
                <a:lnTo>
                  <a:pt x="865908" y="994154"/>
                </a:lnTo>
                <a:lnTo>
                  <a:pt x="705687" y="994154"/>
                </a:lnTo>
                <a:lnTo>
                  <a:pt x="613986" y="1004136"/>
                </a:lnTo>
                <a:lnTo>
                  <a:pt x="525501" y="1020886"/>
                </a:lnTo>
                <a:lnTo>
                  <a:pt x="438876" y="1042542"/>
                </a:lnTo>
                <a:lnTo>
                  <a:pt x="353774" y="1070966"/>
                </a:lnTo>
                <a:lnTo>
                  <a:pt x="0" y="143472"/>
                </a:lnTo>
                <a:lnTo>
                  <a:pt x="133490" y="96776"/>
                </a:lnTo>
                <a:lnTo>
                  <a:pt x="272056" y="60062"/>
                </a:lnTo>
                <a:lnTo>
                  <a:pt x="412144" y="31808"/>
                </a:lnTo>
                <a:lnTo>
                  <a:pt x="557308" y="11674"/>
                </a:lnTo>
                <a:lnTo>
                  <a:pt x="703995" y="0"/>
                </a:lnTo>
                <a:close/>
              </a:path>
            </a:pathLst>
          </a:custGeom>
          <a:solidFill>
            <a:schemeClr val="accent1"/>
          </a:solidFill>
          <a:ln w="0">
            <a:noFill/>
            <a:prstDash val="solid"/>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EB41907-FF8B-5B3B-5E97-AA00F5451773}"/>
              </a:ext>
            </a:extLst>
          </p:cNvPr>
          <p:cNvSpPr>
            <a:spLocks noGrp="1"/>
          </p:cNvSpPr>
          <p:nvPr>
            <p:ph type="title"/>
          </p:nvPr>
        </p:nvSpPr>
        <p:spPr>
          <a:xfrm>
            <a:off x="420375" y="533946"/>
            <a:ext cx="11277600" cy="1004888"/>
          </a:xfrm>
        </p:spPr>
        <p:txBody>
          <a:bodyPr>
            <a:normAutofit/>
          </a:bodyPr>
          <a:lstStyle/>
          <a:p>
            <a:r>
              <a:rPr lang="en-IN" b="1" dirty="0">
                <a:latin typeface="Segoe Condensed" panose="020B0606040200020203" pitchFamily="34" charset="0"/>
              </a:rPr>
              <a:t>Climate-sensitive disease outbreaks, the new health crisis</a:t>
            </a:r>
          </a:p>
        </p:txBody>
      </p:sp>
      <p:sp>
        <p:nvSpPr>
          <p:cNvPr id="64" name="Oval 63">
            <a:extLst>
              <a:ext uri="{FF2B5EF4-FFF2-40B4-BE49-F238E27FC236}">
                <a16:creationId xmlns:a16="http://schemas.microsoft.com/office/drawing/2014/main" id="{0CC3E0B6-3383-3F4B-FE49-1EF374E44044}"/>
              </a:ext>
            </a:extLst>
          </p:cNvPr>
          <p:cNvSpPr/>
          <p:nvPr/>
        </p:nvSpPr>
        <p:spPr>
          <a:xfrm>
            <a:off x="7034570" y="1701822"/>
            <a:ext cx="524571" cy="52457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1</a:t>
            </a:r>
          </a:p>
        </p:txBody>
      </p:sp>
      <p:sp>
        <p:nvSpPr>
          <p:cNvPr id="69" name="Rectangle 68">
            <a:extLst>
              <a:ext uri="{FF2B5EF4-FFF2-40B4-BE49-F238E27FC236}">
                <a16:creationId xmlns:a16="http://schemas.microsoft.com/office/drawing/2014/main" id="{61BE3DDE-147B-F85A-5004-8EDF52A6EEB5}"/>
              </a:ext>
            </a:extLst>
          </p:cNvPr>
          <p:cNvSpPr/>
          <p:nvPr/>
        </p:nvSpPr>
        <p:spPr>
          <a:xfrm>
            <a:off x="7784893" y="1702499"/>
            <a:ext cx="2607461" cy="523220"/>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00205C"/>
                </a:solidFill>
                <a:effectLst/>
                <a:uLnTx/>
                <a:uFillTx/>
                <a:latin typeface="Arial" pitchFamily="34" charset="0"/>
                <a:ea typeface="+mn-ea"/>
                <a:cs typeface="Arial" pitchFamily="34" charset="0"/>
              </a:rPr>
              <a:t>Scale of dengue outbreaks and geographic expansion</a:t>
            </a:r>
          </a:p>
        </p:txBody>
      </p:sp>
      <p:sp>
        <p:nvSpPr>
          <p:cNvPr id="65" name="Oval 64">
            <a:extLst>
              <a:ext uri="{FF2B5EF4-FFF2-40B4-BE49-F238E27FC236}">
                <a16:creationId xmlns:a16="http://schemas.microsoft.com/office/drawing/2014/main" id="{7B6D5FA7-BA70-02BE-5800-CB3879725493}"/>
              </a:ext>
            </a:extLst>
          </p:cNvPr>
          <p:cNvSpPr/>
          <p:nvPr/>
        </p:nvSpPr>
        <p:spPr>
          <a:xfrm>
            <a:off x="7034570" y="2549795"/>
            <a:ext cx="524571" cy="52457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2</a:t>
            </a:r>
          </a:p>
        </p:txBody>
      </p:sp>
      <p:sp>
        <p:nvSpPr>
          <p:cNvPr id="70" name="Rectangle 69">
            <a:extLst>
              <a:ext uri="{FF2B5EF4-FFF2-40B4-BE49-F238E27FC236}">
                <a16:creationId xmlns:a16="http://schemas.microsoft.com/office/drawing/2014/main" id="{4CF36727-9188-468B-79BB-0EBD69B11E03}"/>
              </a:ext>
            </a:extLst>
          </p:cNvPr>
          <p:cNvSpPr/>
          <p:nvPr/>
        </p:nvSpPr>
        <p:spPr>
          <a:xfrm>
            <a:off x="7784893" y="2550472"/>
            <a:ext cx="2333969" cy="523220"/>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00205C"/>
                </a:solidFill>
                <a:effectLst/>
                <a:uLnTx/>
                <a:uFillTx/>
                <a:latin typeface="Arial" pitchFamily="34" charset="0"/>
                <a:ea typeface="+mn-ea"/>
                <a:cs typeface="Arial" pitchFamily="34" charset="0"/>
              </a:rPr>
              <a:t>Climate change and social factors</a:t>
            </a:r>
          </a:p>
        </p:txBody>
      </p:sp>
      <p:sp>
        <p:nvSpPr>
          <p:cNvPr id="66" name="Oval 65">
            <a:extLst>
              <a:ext uri="{FF2B5EF4-FFF2-40B4-BE49-F238E27FC236}">
                <a16:creationId xmlns:a16="http://schemas.microsoft.com/office/drawing/2014/main" id="{38081C9C-60EC-29D1-26C8-EE43540A9BFF}"/>
              </a:ext>
            </a:extLst>
          </p:cNvPr>
          <p:cNvSpPr/>
          <p:nvPr/>
        </p:nvSpPr>
        <p:spPr>
          <a:xfrm>
            <a:off x="7034570" y="3397769"/>
            <a:ext cx="524571" cy="5245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3</a:t>
            </a:r>
          </a:p>
        </p:txBody>
      </p:sp>
      <p:sp>
        <p:nvSpPr>
          <p:cNvPr id="71" name="Rectangle 70">
            <a:extLst>
              <a:ext uri="{FF2B5EF4-FFF2-40B4-BE49-F238E27FC236}">
                <a16:creationId xmlns:a16="http://schemas.microsoft.com/office/drawing/2014/main" id="{C9941F81-98F1-4DCA-C5C4-3BD31368B628}"/>
              </a:ext>
            </a:extLst>
          </p:cNvPr>
          <p:cNvSpPr/>
          <p:nvPr/>
        </p:nvSpPr>
        <p:spPr>
          <a:xfrm>
            <a:off x="7784893" y="3398446"/>
            <a:ext cx="2654076" cy="523220"/>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00205C"/>
                </a:solidFill>
                <a:effectLst/>
                <a:uLnTx/>
                <a:uFillTx/>
                <a:latin typeface="Arial" pitchFamily="34" charset="0"/>
                <a:ea typeface="+mn-ea"/>
                <a:cs typeface="Arial" pitchFamily="34" charset="0"/>
              </a:rPr>
              <a:t>Challenges in clinical diagnosis and laboratory testing</a:t>
            </a:r>
          </a:p>
        </p:txBody>
      </p:sp>
      <p:sp>
        <p:nvSpPr>
          <p:cNvPr id="67" name="Oval 66">
            <a:extLst>
              <a:ext uri="{FF2B5EF4-FFF2-40B4-BE49-F238E27FC236}">
                <a16:creationId xmlns:a16="http://schemas.microsoft.com/office/drawing/2014/main" id="{BD36EB47-B7ED-07F1-0385-61D4C95D47AA}"/>
              </a:ext>
            </a:extLst>
          </p:cNvPr>
          <p:cNvSpPr/>
          <p:nvPr/>
        </p:nvSpPr>
        <p:spPr>
          <a:xfrm>
            <a:off x="7034570" y="4245743"/>
            <a:ext cx="524571" cy="52457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4</a:t>
            </a:r>
          </a:p>
        </p:txBody>
      </p:sp>
      <p:sp>
        <p:nvSpPr>
          <p:cNvPr id="73" name="Rectangle 72">
            <a:extLst>
              <a:ext uri="{FF2B5EF4-FFF2-40B4-BE49-F238E27FC236}">
                <a16:creationId xmlns:a16="http://schemas.microsoft.com/office/drawing/2014/main" id="{E39F6A68-60DF-0782-09B3-F2B7FCC23840}"/>
              </a:ext>
            </a:extLst>
          </p:cNvPr>
          <p:cNvSpPr/>
          <p:nvPr/>
        </p:nvSpPr>
        <p:spPr>
          <a:xfrm>
            <a:off x="7784894" y="4246420"/>
            <a:ext cx="2607460" cy="523220"/>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00205C"/>
                </a:solidFill>
                <a:effectLst/>
                <a:uLnTx/>
                <a:uFillTx/>
                <a:latin typeface="Arial" pitchFamily="34" charset="0"/>
                <a:ea typeface="+mn-ea"/>
                <a:cs typeface="Arial" pitchFamily="34" charset="0"/>
              </a:rPr>
              <a:t>Insufficient capacities to respond at national level</a:t>
            </a:r>
          </a:p>
        </p:txBody>
      </p:sp>
      <p:sp>
        <p:nvSpPr>
          <p:cNvPr id="68" name="Oval 67">
            <a:extLst>
              <a:ext uri="{FF2B5EF4-FFF2-40B4-BE49-F238E27FC236}">
                <a16:creationId xmlns:a16="http://schemas.microsoft.com/office/drawing/2014/main" id="{90A892EA-C443-8AE1-32CF-29C9E578A59E}"/>
              </a:ext>
            </a:extLst>
          </p:cNvPr>
          <p:cNvSpPr/>
          <p:nvPr/>
        </p:nvSpPr>
        <p:spPr>
          <a:xfrm>
            <a:off x="7034570" y="5093718"/>
            <a:ext cx="524571" cy="52457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5</a:t>
            </a:r>
          </a:p>
        </p:txBody>
      </p:sp>
      <p:sp>
        <p:nvSpPr>
          <p:cNvPr id="74" name="Rectangle 73">
            <a:extLst>
              <a:ext uri="{FF2B5EF4-FFF2-40B4-BE49-F238E27FC236}">
                <a16:creationId xmlns:a16="http://schemas.microsoft.com/office/drawing/2014/main" id="{63217104-56CE-CAC9-66FF-87ED5F030BCF}"/>
              </a:ext>
            </a:extLst>
          </p:cNvPr>
          <p:cNvSpPr/>
          <p:nvPr/>
        </p:nvSpPr>
        <p:spPr>
          <a:xfrm>
            <a:off x="7784893" y="5094393"/>
            <a:ext cx="2766487" cy="523220"/>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00205C"/>
                </a:solidFill>
                <a:effectLst/>
                <a:uLnTx/>
                <a:uFillTx/>
                <a:latin typeface="Arial" pitchFamily="34" charset="0"/>
                <a:ea typeface="+mn-ea"/>
                <a:cs typeface="Arial" pitchFamily="34" charset="0"/>
              </a:rPr>
              <a:t>Lack of funds to prevent and control dengue and other NTDs </a:t>
            </a:r>
          </a:p>
        </p:txBody>
      </p:sp>
      <p:sp>
        <p:nvSpPr>
          <p:cNvPr id="59" name="Oval 58">
            <a:extLst>
              <a:ext uri="{FF2B5EF4-FFF2-40B4-BE49-F238E27FC236}">
                <a16:creationId xmlns:a16="http://schemas.microsoft.com/office/drawing/2014/main" id="{A84E481E-8DBC-E98F-405E-D0E085B460CC}"/>
              </a:ext>
            </a:extLst>
          </p:cNvPr>
          <p:cNvSpPr/>
          <p:nvPr/>
        </p:nvSpPr>
        <p:spPr>
          <a:xfrm>
            <a:off x="2949843" y="2997460"/>
            <a:ext cx="1402822" cy="1402822"/>
          </a:xfrm>
          <a:prstGeom prst="ellipse">
            <a:avLst/>
          </a:prstGeom>
          <a:noFill/>
          <a:ln w="127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33831F7F-90DE-A349-1159-C098818E8C1A}"/>
              </a:ext>
            </a:extLst>
          </p:cNvPr>
          <p:cNvSpPr>
            <a:spLocks/>
          </p:cNvSpPr>
          <p:nvPr/>
        </p:nvSpPr>
        <p:spPr bwMode="auto">
          <a:xfrm>
            <a:off x="3056012" y="2018326"/>
            <a:ext cx="1212765" cy="804576"/>
          </a:xfrm>
          <a:custGeom>
            <a:avLst/>
            <a:gdLst>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862525 w 1616599"/>
              <a:gd name="connsiteY16" fmla="*/ 994154 h 1072488"/>
              <a:gd name="connsiteX17" fmla="*/ 847467 w 1616599"/>
              <a:gd name="connsiteY17" fmla="*/ 997538 h 1072488"/>
              <a:gd name="connsiteX18" fmla="*/ 832578 w 1616599"/>
              <a:gd name="connsiteY18" fmla="*/ 1005828 h 1072488"/>
              <a:gd name="connsiteX19" fmla="*/ 827463 w 1616599"/>
              <a:gd name="connsiteY19" fmla="*/ 1010943 h 1072488"/>
              <a:gd name="connsiteX20" fmla="*/ 827463 w 1616599"/>
              <a:gd name="connsiteY20" fmla="*/ 1005847 h 1072488"/>
              <a:gd name="connsiteX21" fmla="*/ 740542 w 1616599"/>
              <a:gd name="connsiteY21" fmla="*/ 1005847 h 1072488"/>
              <a:gd name="connsiteX22" fmla="*/ 740542 w 1616599"/>
              <a:gd name="connsiteY22" fmla="*/ 1013866 h 1072488"/>
              <a:gd name="connsiteX23" fmla="*/ 734110 w 1616599"/>
              <a:gd name="connsiteY23" fmla="*/ 1004136 h 1072488"/>
              <a:gd name="connsiteX24" fmla="*/ 724128 w 1616599"/>
              <a:gd name="connsiteY24" fmla="*/ 999229 h 1072488"/>
              <a:gd name="connsiteX25" fmla="*/ 714146 w 1616599"/>
              <a:gd name="connsiteY25" fmla="*/ 995846 h 1072488"/>
              <a:gd name="connsiteX26" fmla="*/ 705687 w 1616599"/>
              <a:gd name="connsiteY26" fmla="*/ 994154 h 1072488"/>
              <a:gd name="connsiteX27" fmla="*/ 613986 w 1616599"/>
              <a:gd name="connsiteY27" fmla="*/ 1004136 h 1072488"/>
              <a:gd name="connsiteX28" fmla="*/ 525501 w 1616599"/>
              <a:gd name="connsiteY28" fmla="*/ 1020886 h 1072488"/>
              <a:gd name="connsiteX29" fmla="*/ 438876 w 1616599"/>
              <a:gd name="connsiteY29" fmla="*/ 1042542 h 1072488"/>
              <a:gd name="connsiteX30" fmla="*/ 353774 w 1616599"/>
              <a:gd name="connsiteY30" fmla="*/ 1070966 h 1072488"/>
              <a:gd name="connsiteX31" fmla="*/ 0 w 1616599"/>
              <a:gd name="connsiteY31" fmla="*/ 143472 h 1072488"/>
              <a:gd name="connsiteX32" fmla="*/ 133490 w 1616599"/>
              <a:gd name="connsiteY32" fmla="*/ 96776 h 1072488"/>
              <a:gd name="connsiteX33" fmla="*/ 272056 w 1616599"/>
              <a:gd name="connsiteY33" fmla="*/ 60062 h 1072488"/>
              <a:gd name="connsiteX34" fmla="*/ 412144 w 1616599"/>
              <a:gd name="connsiteY34" fmla="*/ 31808 h 1072488"/>
              <a:gd name="connsiteX35" fmla="*/ 557308 w 1616599"/>
              <a:gd name="connsiteY35" fmla="*/ 11674 h 1072488"/>
              <a:gd name="connsiteX36" fmla="*/ 703995 w 1616599"/>
              <a:gd name="connsiteY36"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862525 w 1616599"/>
              <a:gd name="connsiteY16" fmla="*/ 994154 h 1072488"/>
              <a:gd name="connsiteX17" fmla="*/ 847467 w 1616599"/>
              <a:gd name="connsiteY17" fmla="*/ 997538 h 1072488"/>
              <a:gd name="connsiteX18" fmla="*/ 832578 w 1616599"/>
              <a:gd name="connsiteY18" fmla="*/ 1005828 h 1072488"/>
              <a:gd name="connsiteX19" fmla="*/ 827463 w 1616599"/>
              <a:gd name="connsiteY19" fmla="*/ 1010943 h 1072488"/>
              <a:gd name="connsiteX20" fmla="*/ 833178 w 1616599"/>
              <a:gd name="connsiteY20" fmla="*/ 1007752 h 1072488"/>
              <a:gd name="connsiteX21" fmla="*/ 740542 w 1616599"/>
              <a:gd name="connsiteY21" fmla="*/ 1005847 h 1072488"/>
              <a:gd name="connsiteX22" fmla="*/ 740542 w 1616599"/>
              <a:gd name="connsiteY22" fmla="*/ 1013866 h 1072488"/>
              <a:gd name="connsiteX23" fmla="*/ 734110 w 1616599"/>
              <a:gd name="connsiteY23" fmla="*/ 1004136 h 1072488"/>
              <a:gd name="connsiteX24" fmla="*/ 724128 w 1616599"/>
              <a:gd name="connsiteY24" fmla="*/ 999229 h 1072488"/>
              <a:gd name="connsiteX25" fmla="*/ 714146 w 1616599"/>
              <a:gd name="connsiteY25" fmla="*/ 995846 h 1072488"/>
              <a:gd name="connsiteX26" fmla="*/ 705687 w 1616599"/>
              <a:gd name="connsiteY26" fmla="*/ 994154 h 1072488"/>
              <a:gd name="connsiteX27" fmla="*/ 613986 w 1616599"/>
              <a:gd name="connsiteY27" fmla="*/ 1004136 h 1072488"/>
              <a:gd name="connsiteX28" fmla="*/ 525501 w 1616599"/>
              <a:gd name="connsiteY28" fmla="*/ 1020886 h 1072488"/>
              <a:gd name="connsiteX29" fmla="*/ 438876 w 1616599"/>
              <a:gd name="connsiteY29" fmla="*/ 1042542 h 1072488"/>
              <a:gd name="connsiteX30" fmla="*/ 353774 w 1616599"/>
              <a:gd name="connsiteY30" fmla="*/ 1070966 h 1072488"/>
              <a:gd name="connsiteX31" fmla="*/ 0 w 1616599"/>
              <a:gd name="connsiteY31" fmla="*/ 143472 h 1072488"/>
              <a:gd name="connsiteX32" fmla="*/ 133490 w 1616599"/>
              <a:gd name="connsiteY32" fmla="*/ 96776 h 1072488"/>
              <a:gd name="connsiteX33" fmla="*/ 272056 w 1616599"/>
              <a:gd name="connsiteY33" fmla="*/ 60062 h 1072488"/>
              <a:gd name="connsiteX34" fmla="*/ 412144 w 1616599"/>
              <a:gd name="connsiteY34" fmla="*/ 31808 h 1072488"/>
              <a:gd name="connsiteX35" fmla="*/ 557308 w 1616599"/>
              <a:gd name="connsiteY35" fmla="*/ 11674 h 1072488"/>
              <a:gd name="connsiteX36" fmla="*/ 703995 w 1616599"/>
              <a:gd name="connsiteY36"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862525 w 1616599"/>
              <a:gd name="connsiteY16" fmla="*/ 994154 h 1072488"/>
              <a:gd name="connsiteX17" fmla="*/ 847467 w 1616599"/>
              <a:gd name="connsiteY17" fmla="*/ 997538 h 1072488"/>
              <a:gd name="connsiteX18" fmla="*/ 832578 w 1616599"/>
              <a:gd name="connsiteY18" fmla="*/ 1005828 h 1072488"/>
              <a:gd name="connsiteX19" fmla="*/ 827463 w 1616599"/>
              <a:gd name="connsiteY19" fmla="*/ 1010943 h 1072488"/>
              <a:gd name="connsiteX20" fmla="*/ 833178 w 1616599"/>
              <a:gd name="connsiteY20" fmla="*/ 1007752 h 1072488"/>
              <a:gd name="connsiteX21" fmla="*/ 740542 w 1616599"/>
              <a:gd name="connsiteY21" fmla="*/ 1005847 h 1072488"/>
              <a:gd name="connsiteX22" fmla="*/ 734110 w 1616599"/>
              <a:gd name="connsiteY22" fmla="*/ 1004136 h 1072488"/>
              <a:gd name="connsiteX23" fmla="*/ 724128 w 1616599"/>
              <a:gd name="connsiteY23" fmla="*/ 999229 h 1072488"/>
              <a:gd name="connsiteX24" fmla="*/ 714146 w 1616599"/>
              <a:gd name="connsiteY24" fmla="*/ 995846 h 1072488"/>
              <a:gd name="connsiteX25" fmla="*/ 705687 w 1616599"/>
              <a:gd name="connsiteY25" fmla="*/ 994154 h 1072488"/>
              <a:gd name="connsiteX26" fmla="*/ 613986 w 1616599"/>
              <a:gd name="connsiteY26" fmla="*/ 1004136 h 1072488"/>
              <a:gd name="connsiteX27" fmla="*/ 525501 w 1616599"/>
              <a:gd name="connsiteY27" fmla="*/ 1020886 h 1072488"/>
              <a:gd name="connsiteX28" fmla="*/ 438876 w 1616599"/>
              <a:gd name="connsiteY28" fmla="*/ 1042542 h 1072488"/>
              <a:gd name="connsiteX29" fmla="*/ 353774 w 1616599"/>
              <a:gd name="connsiteY29" fmla="*/ 1070966 h 1072488"/>
              <a:gd name="connsiteX30" fmla="*/ 0 w 1616599"/>
              <a:gd name="connsiteY30" fmla="*/ 143472 h 1072488"/>
              <a:gd name="connsiteX31" fmla="*/ 133490 w 1616599"/>
              <a:gd name="connsiteY31" fmla="*/ 96776 h 1072488"/>
              <a:gd name="connsiteX32" fmla="*/ 272056 w 1616599"/>
              <a:gd name="connsiteY32" fmla="*/ 60062 h 1072488"/>
              <a:gd name="connsiteX33" fmla="*/ 412144 w 1616599"/>
              <a:gd name="connsiteY33" fmla="*/ 31808 h 1072488"/>
              <a:gd name="connsiteX34" fmla="*/ 557308 w 1616599"/>
              <a:gd name="connsiteY34" fmla="*/ 11674 h 1072488"/>
              <a:gd name="connsiteX35" fmla="*/ 703995 w 1616599"/>
              <a:gd name="connsiteY35"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862525 w 1616599"/>
              <a:gd name="connsiteY16" fmla="*/ 994154 h 1072488"/>
              <a:gd name="connsiteX17" fmla="*/ 847467 w 1616599"/>
              <a:gd name="connsiteY17" fmla="*/ 997538 h 1072488"/>
              <a:gd name="connsiteX18" fmla="*/ 832578 w 1616599"/>
              <a:gd name="connsiteY18" fmla="*/ 1005828 h 1072488"/>
              <a:gd name="connsiteX19" fmla="*/ 827463 w 1616599"/>
              <a:gd name="connsiteY19" fmla="*/ 1010943 h 1072488"/>
              <a:gd name="connsiteX20" fmla="*/ 833178 w 1616599"/>
              <a:gd name="connsiteY20" fmla="*/ 1007752 h 1072488"/>
              <a:gd name="connsiteX21" fmla="*/ 740542 w 1616599"/>
              <a:gd name="connsiteY21" fmla="*/ 1005847 h 1072488"/>
              <a:gd name="connsiteX22" fmla="*/ 724128 w 1616599"/>
              <a:gd name="connsiteY22" fmla="*/ 999229 h 1072488"/>
              <a:gd name="connsiteX23" fmla="*/ 714146 w 1616599"/>
              <a:gd name="connsiteY23" fmla="*/ 995846 h 1072488"/>
              <a:gd name="connsiteX24" fmla="*/ 705687 w 1616599"/>
              <a:gd name="connsiteY24" fmla="*/ 994154 h 1072488"/>
              <a:gd name="connsiteX25" fmla="*/ 613986 w 1616599"/>
              <a:gd name="connsiteY25" fmla="*/ 1004136 h 1072488"/>
              <a:gd name="connsiteX26" fmla="*/ 525501 w 1616599"/>
              <a:gd name="connsiteY26" fmla="*/ 1020886 h 1072488"/>
              <a:gd name="connsiteX27" fmla="*/ 438876 w 1616599"/>
              <a:gd name="connsiteY27" fmla="*/ 1042542 h 1072488"/>
              <a:gd name="connsiteX28" fmla="*/ 353774 w 1616599"/>
              <a:gd name="connsiteY28" fmla="*/ 1070966 h 1072488"/>
              <a:gd name="connsiteX29" fmla="*/ 0 w 1616599"/>
              <a:gd name="connsiteY29" fmla="*/ 143472 h 1072488"/>
              <a:gd name="connsiteX30" fmla="*/ 133490 w 1616599"/>
              <a:gd name="connsiteY30" fmla="*/ 96776 h 1072488"/>
              <a:gd name="connsiteX31" fmla="*/ 272056 w 1616599"/>
              <a:gd name="connsiteY31" fmla="*/ 60062 h 1072488"/>
              <a:gd name="connsiteX32" fmla="*/ 412144 w 1616599"/>
              <a:gd name="connsiteY32" fmla="*/ 31808 h 1072488"/>
              <a:gd name="connsiteX33" fmla="*/ 557308 w 1616599"/>
              <a:gd name="connsiteY33" fmla="*/ 11674 h 1072488"/>
              <a:gd name="connsiteX34" fmla="*/ 703995 w 1616599"/>
              <a:gd name="connsiteY34"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862525 w 1616599"/>
              <a:gd name="connsiteY16" fmla="*/ 994154 h 1072488"/>
              <a:gd name="connsiteX17" fmla="*/ 847467 w 1616599"/>
              <a:gd name="connsiteY17" fmla="*/ 997538 h 1072488"/>
              <a:gd name="connsiteX18" fmla="*/ 832578 w 1616599"/>
              <a:gd name="connsiteY18" fmla="*/ 1005828 h 1072488"/>
              <a:gd name="connsiteX19" fmla="*/ 827463 w 1616599"/>
              <a:gd name="connsiteY19" fmla="*/ 1010943 h 1072488"/>
              <a:gd name="connsiteX20" fmla="*/ 833178 w 1616599"/>
              <a:gd name="connsiteY20" fmla="*/ 1007752 h 1072488"/>
              <a:gd name="connsiteX21" fmla="*/ 724128 w 1616599"/>
              <a:gd name="connsiteY21" fmla="*/ 999229 h 1072488"/>
              <a:gd name="connsiteX22" fmla="*/ 714146 w 1616599"/>
              <a:gd name="connsiteY22" fmla="*/ 995846 h 1072488"/>
              <a:gd name="connsiteX23" fmla="*/ 705687 w 1616599"/>
              <a:gd name="connsiteY23" fmla="*/ 994154 h 1072488"/>
              <a:gd name="connsiteX24" fmla="*/ 613986 w 1616599"/>
              <a:gd name="connsiteY24" fmla="*/ 1004136 h 1072488"/>
              <a:gd name="connsiteX25" fmla="*/ 525501 w 1616599"/>
              <a:gd name="connsiteY25" fmla="*/ 1020886 h 1072488"/>
              <a:gd name="connsiteX26" fmla="*/ 438876 w 1616599"/>
              <a:gd name="connsiteY26" fmla="*/ 1042542 h 1072488"/>
              <a:gd name="connsiteX27" fmla="*/ 353774 w 1616599"/>
              <a:gd name="connsiteY27" fmla="*/ 1070966 h 1072488"/>
              <a:gd name="connsiteX28" fmla="*/ 0 w 1616599"/>
              <a:gd name="connsiteY28" fmla="*/ 143472 h 1072488"/>
              <a:gd name="connsiteX29" fmla="*/ 133490 w 1616599"/>
              <a:gd name="connsiteY29" fmla="*/ 96776 h 1072488"/>
              <a:gd name="connsiteX30" fmla="*/ 272056 w 1616599"/>
              <a:gd name="connsiteY30" fmla="*/ 60062 h 1072488"/>
              <a:gd name="connsiteX31" fmla="*/ 412144 w 1616599"/>
              <a:gd name="connsiteY31" fmla="*/ 31808 h 1072488"/>
              <a:gd name="connsiteX32" fmla="*/ 557308 w 1616599"/>
              <a:gd name="connsiteY32" fmla="*/ 11674 h 1072488"/>
              <a:gd name="connsiteX33" fmla="*/ 703995 w 1616599"/>
              <a:gd name="connsiteY33"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862525 w 1616599"/>
              <a:gd name="connsiteY16" fmla="*/ 994154 h 1072488"/>
              <a:gd name="connsiteX17" fmla="*/ 847467 w 1616599"/>
              <a:gd name="connsiteY17" fmla="*/ 997538 h 1072488"/>
              <a:gd name="connsiteX18" fmla="*/ 832578 w 1616599"/>
              <a:gd name="connsiteY18" fmla="*/ 1005828 h 1072488"/>
              <a:gd name="connsiteX19" fmla="*/ 827463 w 1616599"/>
              <a:gd name="connsiteY19" fmla="*/ 1010943 h 1072488"/>
              <a:gd name="connsiteX20" fmla="*/ 833178 w 1616599"/>
              <a:gd name="connsiteY20" fmla="*/ 1007752 h 1072488"/>
              <a:gd name="connsiteX21" fmla="*/ 714146 w 1616599"/>
              <a:gd name="connsiteY21" fmla="*/ 995846 h 1072488"/>
              <a:gd name="connsiteX22" fmla="*/ 705687 w 1616599"/>
              <a:gd name="connsiteY22" fmla="*/ 994154 h 1072488"/>
              <a:gd name="connsiteX23" fmla="*/ 613986 w 1616599"/>
              <a:gd name="connsiteY23" fmla="*/ 1004136 h 1072488"/>
              <a:gd name="connsiteX24" fmla="*/ 525501 w 1616599"/>
              <a:gd name="connsiteY24" fmla="*/ 1020886 h 1072488"/>
              <a:gd name="connsiteX25" fmla="*/ 438876 w 1616599"/>
              <a:gd name="connsiteY25" fmla="*/ 1042542 h 1072488"/>
              <a:gd name="connsiteX26" fmla="*/ 353774 w 1616599"/>
              <a:gd name="connsiteY26" fmla="*/ 1070966 h 1072488"/>
              <a:gd name="connsiteX27" fmla="*/ 0 w 1616599"/>
              <a:gd name="connsiteY27" fmla="*/ 143472 h 1072488"/>
              <a:gd name="connsiteX28" fmla="*/ 133490 w 1616599"/>
              <a:gd name="connsiteY28" fmla="*/ 96776 h 1072488"/>
              <a:gd name="connsiteX29" fmla="*/ 272056 w 1616599"/>
              <a:gd name="connsiteY29" fmla="*/ 60062 h 1072488"/>
              <a:gd name="connsiteX30" fmla="*/ 412144 w 1616599"/>
              <a:gd name="connsiteY30" fmla="*/ 31808 h 1072488"/>
              <a:gd name="connsiteX31" fmla="*/ 557308 w 1616599"/>
              <a:gd name="connsiteY31" fmla="*/ 11674 h 1072488"/>
              <a:gd name="connsiteX32" fmla="*/ 703995 w 1616599"/>
              <a:gd name="connsiteY32"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862525 w 1616599"/>
              <a:gd name="connsiteY16" fmla="*/ 994154 h 1072488"/>
              <a:gd name="connsiteX17" fmla="*/ 847467 w 1616599"/>
              <a:gd name="connsiteY17" fmla="*/ 997538 h 1072488"/>
              <a:gd name="connsiteX18" fmla="*/ 832578 w 1616599"/>
              <a:gd name="connsiteY18" fmla="*/ 1005828 h 1072488"/>
              <a:gd name="connsiteX19" fmla="*/ 827463 w 1616599"/>
              <a:gd name="connsiteY19" fmla="*/ 1010943 h 1072488"/>
              <a:gd name="connsiteX20" fmla="*/ 714146 w 1616599"/>
              <a:gd name="connsiteY20" fmla="*/ 995846 h 1072488"/>
              <a:gd name="connsiteX21" fmla="*/ 705687 w 1616599"/>
              <a:gd name="connsiteY21" fmla="*/ 994154 h 1072488"/>
              <a:gd name="connsiteX22" fmla="*/ 613986 w 1616599"/>
              <a:gd name="connsiteY22" fmla="*/ 1004136 h 1072488"/>
              <a:gd name="connsiteX23" fmla="*/ 525501 w 1616599"/>
              <a:gd name="connsiteY23" fmla="*/ 1020886 h 1072488"/>
              <a:gd name="connsiteX24" fmla="*/ 438876 w 1616599"/>
              <a:gd name="connsiteY24" fmla="*/ 1042542 h 1072488"/>
              <a:gd name="connsiteX25" fmla="*/ 353774 w 1616599"/>
              <a:gd name="connsiteY25" fmla="*/ 1070966 h 1072488"/>
              <a:gd name="connsiteX26" fmla="*/ 0 w 1616599"/>
              <a:gd name="connsiteY26" fmla="*/ 143472 h 1072488"/>
              <a:gd name="connsiteX27" fmla="*/ 133490 w 1616599"/>
              <a:gd name="connsiteY27" fmla="*/ 96776 h 1072488"/>
              <a:gd name="connsiteX28" fmla="*/ 272056 w 1616599"/>
              <a:gd name="connsiteY28" fmla="*/ 60062 h 1072488"/>
              <a:gd name="connsiteX29" fmla="*/ 412144 w 1616599"/>
              <a:gd name="connsiteY29" fmla="*/ 31808 h 1072488"/>
              <a:gd name="connsiteX30" fmla="*/ 557308 w 1616599"/>
              <a:gd name="connsiteY30" fmla="*/ 11674 h 1072488"/>
              <a:gd name="connsiteX31" fmla="*/ 703995 w 1616599"/>
              <a:gd name="connsiteY31"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862525 w 1616599"/>
              <a:gd name="connsiteY16" fmla="*/ 994154 h 1072488"/>
              <a:gd name="connsiteX17" fmla="*/ 847467 w 1616599"/>
              <a:gd name="connsiteY17" fmla="*/ 997538 h 1072488"/>
              <a:gd name="connsiteX18" fmla="*/ 832578 w 1616599"/>
              <a:gd name="connsiteY18" fmla="*/ 1005828 h 1072488"/>
              <a:gd name="connsiteX19" fmla="*/ 714146 w 1616599"/>
              <a:gd name="connsiteY19" fmla="*/ 995846 h 1072488"/>
              <a:gd name="connsiteX20" fmla="*/ 705687 w 1616599"/>
              <a:gd name="connsiteY20" fmla="*/ 994154 h 1072488"/>
              <a:gd name="connsiteX21" fmla="*/ 613986 w 1616599"/>
              <a:gd name="connsiteY21" fmla="*/ 1004136 h 1072488"/>
              <a:gd name="connsiteX22" fmla="*/ 525501 w 1616599"/>
              <a:gd name="connsiteY22" fmla="*/ 1020886 h 1072488"/>
              <a:gd name="connsiteX23" fmla="*/ 438876 w 1616599"/>
              <a:gd name="connsiteY23" fmla="*/ 1042542 h 1072488"/>
              <a:gd name="connsiteX24" fmla="*/ 353774 w 1616599"/>
              <a:gd name="connsiteY24" fmla="*/ 1070966 h 1072488"/>
              <a:gd name="connsiteX25" fmla="*/ 0 w 1616599"/>
              <a:gd name="connsiteY25" fmla="*/ 143472 h 1072488"/>
              <a:gd name="connsiteX26" fmla="*/ 133490 w 1616599"/>
              <a:gd name="connsiteY26" fmla="*/ 96776 h 1072488"/>
              <a:gd name="connsiteX27" fmla="*/ 272056 w 1616599"/>
              <a:gd name="connsiteY27" fmla="*/ 60062 h 1072488"/>
              <a:gd name="connsiteX28" fmla="*/ 412144 w 1616599"/>
              <a:gd name="connsiteY28" fmla="*/ 31808 h 1072488"/>
              <a:gd name="connsiteX29" fmla="*/ 557308 w 1616599"/>
              <a:gd name="connsiteY29" fmla="*/ 11674 h 1072488"/>
              <a:gd name="connsiteX30" fmla="*/ 703995 w 1616599"/>
              <a:gd name="connsiteY30"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862525 w 1616599"/>
              <a:gd name="connsiteY16" fmla="*/ 994154 h 1072488"/>
              <a:gd name="connsiteX17" fmla="*/ 847467 w 1616599"/>
              <a:gd name="connsiteY17" fmla="*/ 997538 h 1072488"/>
              <a:gd name="connsiteX18" fmla="*/ 714146 w 1616599"/>
              <a:gd name="connsiteY18" fmla="*/ 995846 h 1072488"/>
              <a:gd name="connsiteX19" fmla="*/ 705687 w 1616599"/>
              <a:gd name="connsiteY19" fmla="*/ 994154 h 1072488"/>
              <a:gd name="connsiteX20" fmla="*/ 613986 w 1616599"/>
              <a:gd name="connsiteY20" fmla="*/ 1004136 h 1072488"/>
              <a:gd name="connsiteX21" fmla="*/ 525501 w 1616599"/>
              <a:gd name="connsiteY21" fmla="*/ 1020886 h 1072488"/>
              <a:gd name="connsiteX22" fmla="*/ 438876 w 1616599"/>
              <a:gd name="connsiteY22" fmla="*/ 1042542 h 1072488"/>
              <a:gd name="connsiteX23" fmla="*/ 353774 w 1616599"/>
              <a:gd name="connsiteY23" fmla="*/ 1070966 h 1072488"/>
              <a:gd name="connsiteX24" fmla="*/ 0 w 1616599"/>
              <a:gd name="connsiteY24" fmla="*/ 143472 h 1072488"/>
              <a:gd name="connsiteX25" fmla="*/ 133490 w 1616599"/>
              <a:gd name="connsiteY25" fmla="*/ 96776 h 1072488"/>
              <a:gd name="connsiteX26" fmla="*/ 272056 w 1616599"/>
              <a:gd name="connsiteY26" fmla="*/ 60062 h 1072488"/>
              <a:gd name="connsiteX27" fmla="*/ 412144 w 1616599"/>
              <a:gd name="connsiteY27" fmla="*/ 31808 h 1072488"/>
              <a:gd name="connsiteX28" fmla="*/ 557308 w 1616599"/>
              <a:gd name="connsiteY28" fmla="*/ 11674 h 1072488"/>
              <a:gd name="connsiteX29" fmla="*/ 703995 w 1616599"/>
              <a:gd name="connsiteY29"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862525 w 1616599"/>
              <a:gd name="connsiteY16" fmla="*/ 994154 h 1072488"/>
              <a:gd name="connsiteX17" fmla="*/ 714146 w 1616599"/>
              <a:gd name="connsiteY17" fmla="*/ 995846 h 1072488"/>
              <a:gd name="connsiteX18" fmla="*/ 705687 w 1616599"/>
              <a:gd name="connsiteY18" fmla="*/ 994154 h 1072488"/>
              <a:gd name="connsiteX19" fmla="*/ 613986 w 1616599"/>
              <a:gd name="connsiteY19" fmla="*/ 1004136 h 1072488"/>
              <a:gd name="connsiteX20" fmla="*/ 525501 w 1616599"/>
              <a:gd name="connsiteY20" fmla="*/ 1020886 h 1072488"/>
              <a:gd name="connsiteX21" fmla="*/ 438876 w 1616599"/>
              <a:gd name="connsiteY21" fmla="*/ 1042542 h 1072488"/>
              <a:gd name="connsiteX22" fmla="*/ 353774 w 1616599"/>
              <a:gd name="connsiteY22" fmla="*/ 1070966 h 1072488"/>
              <a:gd name="connsiteX23" fmla="*/ 0 w 1616599"/>
              <a:gd name="connsiteY23" fmla="*/ 143472 h 1072488"/>
              <a:gd name="connsiteX24" fmla="*/ 133490 w 1616599"/>
              <a:gd name="connsiteY24" fmla="*/ 96776 h 1072488"/>
              <a:gd name="connsiteX25" fmla="*/ 272056 w 1616599"/>
              <a:gd name="connsiteY25" fmla="*/ 60062 h 1072488"/>
              <a:gd name="connsiteX26" fmla="*/ 412144 w 1616599"/>
              <a:gd name="connsiteY26" fmla="*/ 31808 h 1072488"/>
              <a:gd name="connsiteX27" fmla="*/ 557308 w 1616599"/>
              <a:gd name="connsiteY27" fmla="*/ 11674 h 1072488"/>
              <a:gd name="connsiteX28" fmla="*/ 703995 w 1616599"/>
              <a:gd name="connsiteY28"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714146 w 1616599"/>
              <a:gd name="connsiteY16" fmla="*/ 995846 h 1072488"/>
              <a:gd name="connsiteX17" fmla="*/ 705687 w 1616599"/>
              <a:gd name="connsiteY17" fmla="*/ 994154 h 1072488"/>
              <a:gd name="connsiteX18" fmla="*/ 613986 w 1616599"/>
              <a:gd name="connsiteY18" fmla="*/ 1004136 h 1072488"/>
              <a:gd name="connsiteX19" fmla="*/ 525501 w 1616599"/>
              <a:gd name="connsiteY19" fmla="*/ 1020886 h 1072488"/>
              <a:gd name="connsiteX20" fmla="*/ 438876 w 1616599"/>
              <a:gd name="connsiteY20" fmla="*/ 1042542 h 1072488"/>
              <a:gd name="connsiteX21" fmla="*/ 353774 w 1616599"/>
              <a:gd name="connsiteY21" fmla="*/ 1070966 h 1072488"/>
              <a:gd name="connsiteX22" fmla="*/ 0 w 1616599"/>
              <a:gd name="connsiteY22" fmla="*/ 143472 h 1072488"/>
              <a:gd name="connsiteX23" fmla="*/ 133490 w 1616599"/>
              <a:gd name="connsiteY23" fmla="*/ 96776 h 1072488"/>
              <a:gd name="connsiteX24" fmla="*/ 272056 w 1616599"/>
              <a:gd name="connsiteY24" fmla="*/ 60062 h 1072488"/>
              <a:gd name="connsiteX25" fmla="*/ 412144 w 1616599"/>
              <a:gd name="connsiteY25" fmla="*/ 31808 h 1072488"/>
              <a:gd name="connsiteX26" fmla="*/ 557308 w 1616599"/>
              <a:gd name="connsiteY26" fmla="*/ 11674 h 1072488"/>
              <a:gd name="connsiteX27" fmla="*/ 703995 w 1616599"/>
              <a:gd name="connsiteY27" fmla="*/ 0 h 1072488"/>
              <a:gd name="connsiteX0" fmla="*/ 703995 w 1616599"/>
              <a:gd name="connsiteY0" fmla="*/ 0 h 1072488"/>
              <a:gd name="connsiteX1" fmla="*/ 705687 w 1616599"/>
              <a:gd name="connsiteY1" fmla="*/ 0 h 1072488"/>
              <a:gd name="connsiteX2" fmla="*/ 864217 w 1616599"/>
              <a:gd name="connsiteY2" fmla="*/ 0 h 1072488"/>
              <a:gd name="connsiteX3" fmla="*/ 867600 w 1616599"/>
              <a:gd name="connsiteY3" fmla="*/ 0 h 1072488"/>
              <a:gd name="connsiteX4" fmla="*/ 869292 w 1616599"/>
              <a:gd name="connsiteY4" fmla="*/ 0 h 1072488"/>
              <a:gd name="connsiteX5" fmla="*/ 1001090 w 1616599"/>
              <a:gd name="connsiteY5" fmla="*/ 8460 h 1072488"/>
              <a:gd name="connsiteX6" fmla="*/ 1129505 w 1616599"/>
              <a:gd name="connsiteY6" fmla="*/ 23348 h 1072488"/>
              <a:gd name="connsiteX7" fmla="*/ 1254535 w 1616599"/>
              <a:gd name="connsiteY7" fmla="*/ 46696 h 1072488"/>
              <a:gd name="connsiteX8" fmla="*/ 1378043 w 1616599"/>
              <a:gd name="connsiteY8" fmla="*/ 76812 h 1072488"/>
              <a:gd name="connsiteX9" fmla="*/ 1499859 w 1616599"/>
              <a:gd name="connsiteY9" fmla="*/ 113526 h 1072488"/>
              <a:gd name="connsiteX10" fmla="*/ 1616599 w 1616599"/>
              <a:gd name="connsiteY10" fmla="*/ 155146 h 1072488"/>
              <a:gd name="connsiteX11" fmla="*/ 1231187 w 1616599"/>
              <a:gd name="connsiteY11" fmla="*/ 1072488 h 1072488"/>
              <a:gd name="connsiteX12" fmla="*/ 1144562 w 1616599"/>
              <a:gd name="connsiteY12" fmla="*/ 1042542 h 1072488"/>
              <a:gd name="connsiteX13" fmla="*/ 1052693 w 1616599"/>
              <a:gd name="connsiteY13" fmla="*/ 1019194 h 1072488"/>
              <a:gd name="connsiteX14" fmla="*/ 960993 w 1616599"/>
              <a:gd name="connsiteY14" fmla="*/ 1002444 h 1072488"/>
              <a:gd name="connsiteX15" fmla="*/ 865908 w 1616599"/>
              <a:gd name="connsiteY15" fmla="*/ 994154 h 1072488"/>
              <a:gd name="connsiteX16" fmla="*/ 705687 w 1616599"/>
              <a:gd name="connsiteY16" fmla="*/ 994154 h 1072488"/>
              <a:gd name="connsiteX17" fmla="*/ 613986 w 1616599"/>
              <a:gd name="connsiteY17" fmla="*/ 1004136 h 1072488"/>
              <a:gd name="connsiteX18" fmla="*/ 525501 w 1616599"/>
              <a:gd name="connsiteY18" fmla="*/ 1020886 h 1072488"/>
              <a:gd name="connsiteX19" fmla="*/ 438876 w 1616599"/>
              <a:gd name="connsiteY19" fmla="*/ 1042542 h 1072488"/>
              <a:gd name="connsiteX20" fmla="*/ 353774 w 1616599"/>
              <a:gd name="connsiteY20" fmla="*/ 1070966 h 1072488"/>
              <a:gd name="connsiteX21" fmla="*/ 0 w 1616599"/>
              <a:gd name="connsiteY21" fmla="*/ 143472 h 1072488"/>
              <a:gd name="connsiteX22" fmla="*/ 133490 w 1616599"/>
              <a:gd name="connsiteY22" fmla="*/ 96776 h 1072488"/>
              <a:gd name="connsiteX23" fmla="*/ 272056 w 1616599"/>
              <a:gd name="connsiteY23" fmla="*/ 60062 h 1072488"/>
              <a:gd name="connsiteX24" fmla="*/ 412144 w 1616599"/>
              <a:gd name="connsiteY24" fmla="*/ 31808 h 1072488"/>
              <a:gd name="connsiteX25" fmla="*/ 557308 w 1616599"/>
              <a:gd name="connsiteY25" fmla="*/ 11674 h 1072488"/>
              <a:gd name="connsiteX26" fmla="*/ 703995 w 1616599"/>
              <a:gd name="connsiteY26" fmla="*/ 0 h 107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6599" h="1072488">
                <a:moveTo>
                  <a:pt x="703995" y="0"/>
                </a:moveTo>
                <a:lnTo>
                  <a:pt x="705687" y="0"/>
                </a:lnTo>
                <a:lnTo>
                  <a:pt x="864217" y="0"/>
                </a:lnTo>
                <a:lnTo>
                  <a:pt x="867600" y="0"/>
                </a:lnTo>
                <a:lnTo>
                  <a:pt x="869292" y="0"/>
                </a:lnTo>
                <a:lnTo>
                  <a:pt x="1001090" y="8460"/>
                </a:lnTo>
                <a:lnTo>
                  <a:pt x="1129505" y="23348"/>
                </a:lnTo>
                <a:lnTo>
                  <a:pt x="1254535" y="46696"/>
                </a:lnTo>
                <a:lnTo>
                  <a:pt x="1378043" y="76812"/>
                </a:lnTo>
                <a:lnTo>
                  <a:pt x="1499859" y="113526"/>
                </a:lnTo>
                <a:lnTo>
                  <a:pt x="1616599" y="155146"/>
                </a:lnTo>
                <a:lnTo>
                  <a:pt x="1231187" y="1072488"/>
                </a:lnTo>
                <a:lnTo>
                  <a:pt x="1144562" y="1042542"/>
                </a:lnTo>
                <a:lnTo>
                  <a:pt x="1052693" y="1019194"/>
                </a:lnTo>
                <a:lnTo>
                  <a:pt x="960993" y="1002444"/>
                </a:lnTo>
                <a:lnTo>
                  <a:pt x="865908" y="994154"/>
                </a:lnTo>
                <a:lnTo>
                  <a:pt x="705687" y="994154"/>
                </a:lnTo>
                <a:lnTo>
                  <a:pt x="613986" y="1004136"/>
                </a:lnTo>
                <a:lnTo>
                  <a:pt x="525501" y="1020886"/>
                </a:lnTo>
                <a:lnTo>
                  <a:pt x="438876" y="1042542"/>
                </a:lnTo>
                <a:lnTo>
                  <a:pt x="353774" y="1070966"/>
                </a:lnTo>
                <a:lnTo>
                  <a:pt x="0" y="143472"/>
                </a:lnTo>
                <a:lnTo>
                  <a:pt x="133490" y="96776"/>
                </a:lnTo>
                <a:lnTo>
                  <a:pt x="272056" y="60062"/>
                </a:lnTo>
                <a:lnTo>
                  <a:pt x="412144" y="31808"/>
                </a:lnTo>
                <a:lnTo>
                  <a:pt x="557308" y="11674"/>
                </a:lnTo>
                <a:lnTo>
                  <a:pt x="703995" y="0"/>
                </a:lnTo>
                <a:close/>
              </a:path>
            </a:pathLst>
          </a:custGeom>
          <a:solidFill>
            <a:schemeClr val="tx2"/>
          </a:solidFill>
          <a:ln w="0">
            <a:noFill/>
            <a:prstDash val="solid"/>
            <a:round/>
            <a:headEnd/>
            <a:tailEnd/>
          </a:ln>
        </p:spPr>
        <p:txBody>
          <a:bodyPr vert="horz" wrap="square" lIns="68598" tIns="34299" rIns="68598" bIns="34299"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0" name="Freeform 48">
            <a:extLst>
              <a:ext uri="{FF2B5EF4-FFF2-40B4-BE49-F238E27FC236}">
                <a16:creationId xmlns:a16="http://schemas.microsoft.com/office/drawing/2014/main" id="{EFBFFEA4-BA55-2947-50A9-994575E2C771}"/>
              </a:ext>
            </a:extLst>
          </p:cNvPr>
          <p:cNvSpPr>
            <a:spLocks/>
          </p:cNvSpPr>
          <p:nvPr/>
        </p:nvSpPr>
        <p:spPr bwMode="auto">
          <a:xfrm>
            <a:off x="4048561" y="3531141"/>
            <a:ext cx="66254" cy="321628"/>
          </a:xfrm>
          <a:custGeom>
            <a:avLst/>
            <a:gdLst>
              <a:gd name="T0" fmla="*/ 286 w 522"/>
              <a:gd name="T1" fmla="*/ 0 h 2534"/>
              <a:gd name="T2" fmla="*/ 414 w 522"/>
              <a:gd name="T3" fmla="*/ 424 h 2534"/>
              <a:gd name="T4" fmla="*/ 503 w 522"/>
              <a:gd name="T5" fmla="*/ 858 h 2534"/>
              <a:gd name="T6" fmla="*/ 522 w 522"/>
              <a:gd name="T7" fmla="*/ 1302 h 2534"/>
              <a:gd name="T8" fmla="*/ 503 w 522"/>
              <a:gd name="T9" fmla="*/ 1726 h 2534"/>
              <a:gd name="T10" fmla="*/ 424 w 522"/>
              <a:gd name="T11" fmla="*/ 2140 h 2534"/>
              <a:gd name="T12" fmla="*/ 315 w 522"/>
              <a:gd name="T13" fmla="*/ 2534 h 2534"/>
              <a:gd name="T14" fmla="*/ 19 w 522"/>
              <a:gd name="T15" fmla="*/ 2416 h 2534"/>
              <a:gd name="T16" fmla="*/ 128 w 522"/>
              <a:gd name="T17" fmla="*/ 2061 h 2534"/>
              <a:gd name="T18" fmla="*/ 187 w 522"/>
              <a:gd name="T19" fmla="*/ 1686 h 2534"/>
              <a:gd name="T20" fmla="*/ 217 w 522"/>
              <a:gd name="T21" fmla="*/ 1302 h 2534"/>
              <a:gd name="T22" fmla="*/ 187 w 522"/>
              <a:gd name="T23" fmla="*/ 898 h 2534"/>
              <a:gd name="T24" fmla="*/ 118 w 522"/>
              <a:gd name="T25" fmla="*/ 503 h 2534"/>
              <a:gd name="T26" fmla="*/ 0 w 522"/>
              <a:gd name="T27" fmla="*/ 129 h 2534"/>
              <a:gd name="T28" fmla="*/ 286 w 522"/>
              <a:gd name="T29" fmla="*/ 0 h 2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2" h="2534">
                <a:moveTo>
                  <a:pt x="286" y="0"/>
                </a:moveTo>
                <a:lnTo>
                  <a:pt x="414" y="424"/>
                </a:lnTo>
                <a:lnTo>
                  <a:pt x="503" y="858"/>
                </a:lnTo>
                <a:lnTo>
                  <a:pt x="522" y="1302"/>
                </a:lnTo>
                <a:lnTo>
                  <a:pt x="503" y="1726"/>
                </a:lnTo>
                <a:lnTo>
                  <a:pt x="424" y="2140"/>
                </a:lnTo>
                <a:lnTo>
                  <a:pt x="315" y="2534"/>
                </a:lnTo>
                <a:lnTo>
                  <a:pt x="19" y="2416"/>
                </a:lnTo>
                <a:lnTo>
                  <a:pt x="128" y="2061"/>
                </a:lnTo>
                <a:lnTo>
                  <a:pt x="187" y="1686"/>
                </a:lnTo>
                <a:lnTo>
                  <a:pt x="217" y="1302"/>
                </a:lnTo>
                <a:lnTo>
                  <a:pt x="187" y="898"/>
                </a:lnTo>
                <a:lnTo>
                  <a:pt x="118" y="503"/>
                </a:lnTo>
                <a:lnTo>
                  <a:pt x="0" y="129"/>
                </a:lnTo>
                <a:lnTo>
                  <a:pt x="286" y="0"/>
                </a:lnTo>
                <a:close/>
              </a:path>
            </a:pathLst>
          </a:custGeom>
          <a:solidFill>
            <a:schemeClr val="accent2"/>
          </a:solidFill>
          <a:ln w="0">
            <a:noFill/>
            <a:prstDash val="solid"/>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1" name="Freeform 49">
            <a:extLst>
              <a:ext uri="{FF2B5EF4-FFF2-40B4-BE49-F238E27FC236}">
                <a16:creationId xmlns:a16="http://schemas.microsoft.com/office/drawing/2014/main" id="{43101FB9-D081-5B95-053F-EC094F090A57}"/>
              </a:ext>
            </a:extLst>
          </p:cNvPr>
          <p:cNvSpPr>
            <a:spLocks/>
          </p:cNvSpPr>
          <p:nvPr/>
        </p:nvSpPr>
        <p:spPr bwMode="auto">
          <a:xfrm>
            <a:off x="3184967" y="3548785"/>
            <a:ext cx="70063" cy="320231"/>
          </a:xfrm>
          <a:custGeom>
            <a:avLst/>
            <a:gdLst>
              <a:gd name="T0" fmla="*/ 197 w 552"/>
              <a:gd name="T1" fmla="*/ 0 h 2523"/>
              <a:gd name="T2" fmla="*/ 483 w 552"/>
              <a:gd name="T3" fmla="*/ 108 h 2523"/>
              <a:gd name="T4" fmla="*/ 394 w 552"/>
              <a:gd name="T5" fmla="*/ 453 h 2523"/>
              <a:gd name="T6" fmla="*/ 335 w 552"/>
              <a:gd name="T7" fmla="*/ 798 h 2523"/>
              <a:gd name="T8" fmla="*/ 316 w 552"/>
              <a:gd name="T9" fmla="*/ 1163 h 2523"/>
              <a:gd name="T10" fmla="*/ 345 w 552"/>
              <a:gd name="T11" fmla="*/ 1587 h 2523"/>
              <a:gd name="T12" fmla="*/ 424 w 552"/>
              <a:gd name="T13" fmla="*/ 2001 h 2523"/>
              <a:gd name="T14" fmla="*/ 552 w 552"/>
              <a:gd name="T15" fmla="*/ 2395 h 2523"/>
              <a:gd name="T16" fmla="*/ 266 w 552"/>
              <a:gd name="T17" fmla="*/ 2523 h 2523"/>
              <a:gd name="T18" fmla="*/ 118 w 552"/>
              <a:gd name="T19" fmla="*/ 2090 h 2523"/>
              <a:gd name="T20" fmla="*/ 30 w 552"/>
              <a:gd name="T21" fmla="*/ 1636 h 2523"/>
              <a:gd name="T22" fmla="*/ 0 w 552"/>
              <a:gd name="T23" fmla="*/ 1163 h 2523"/>
              <a:gd name="T24" fmla="*/ 20 w 552"/>
              <a:gd name="T25" fmla="*/ 759 h 2523"/>
              <a:gd name="T26" fmla="*/ 89 w 552"/>
              <a:gd name="T27" fmla="*/ 374 h 2523"/>
              <a:gd name="T28" fmla="*/ 197 w 552"/>
              <a:gd name="T29" fmla="*/ 0 h 2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2" h="2523">
                <a:moveTo>
                  <a:pt x="197" y="0"/>
                </a:moveTo>
                <a:lnTo>
                  <a:pt x="483" y="108"/>
                </a:lnTo>
                <a:lnTo>
                  <a:pt x="394" y="453"/>
                </a:lnTo>
                <a:lnTo>
                  <a:pt x="335" y="798"/>
                </a:lnTo>
                <a:lnTo>
                  <a:pt x="316" y="1163"/>
                </a:lnTo>
                <a:lnTo>
                  <a:pt x="345" y="1587"/>
                </a:lnTo>
                <a:lnTo>
                  <a:pt x="424" y="2001"/>
                </a:lnTo>
                <a:lnTo>
                  <a:pt x="552" y="2395"/>
                </a:lnTo>
                <a:lnTo>
                  <a:pt x="266" y="2523"/>
                </a:lnTo>
                <a:lnTo>
                  <a:pt x="118" y="2090"/>
                </a:lnTo>
                <a:lnTo>
                  <a:pt x="30" y="1636"/>
                </a:lnTo>
                <a:lnTo>
                  <a:pt x="0" y="1163"/>
                </a:lnTo>
                <a:lnTo>
                  <a:pt x="20" y="759"/>
                </a:lnTo>
                <a:lnTo>
                  <a:pt x="89" y="374"/>
                </a:lnTo>
                <a:lnTo>
                  <a:pt x="197" y="0"/>
                </a:lnTo>
                <a:close/>
              </a:path>
            </a:pathLst>
          </a:custGeom>
          <a:solidFill>
            <a:schemeClr val="bg1">
              <a:lumMod val="75000"/>
            </a:schemeClr>
          </a:solidFill>
          <a:ln w="0">
            <a:noFill/>
            <a:prstDash val="solid"/>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2" name="Freeform 50">
            <a:extLst>
              <a:ext uri="{FF2B5EF4-FFF2-40B4-BE49-F238E27FC236}">
                <a16:creationId xmlns:a16="http://schemas.microsoft.com/office/drawing/2014/main" id="{C9A2383C-7AC8-B6DF-E182-80AC364110D3}"/>
              </a:ext>
            </a:extLst>
          </p:cNvPr>
          <p:cNvSpPr>
            <a:spLocks/>
          </p:cNvSpPr>
          <p:nvPr/>
        </p:nvSpPr>
        <p:spPr bwMode="auto">
          <a:xfrm>
            <a:off x="3481589" y="3232107"/>
            <a:ext cx="319089" cy="67652"/>
          </a:xfrm>
          <a:custGeom>
            <a:avLst/>
            <a:gdLst>
              <a:gd name="T0" fmla="*/ 1331 w 2514"/>
              <a:gd name="T1" fmla="*/ 0 h 533"/>
              <a:gd name="T2" fmla="*/ 1735 w 2514"/>
              <a:gd name="T3" fmla="*/ 20 h 533"/>
              <a:gd name="T4" fmla="*/ 2140 w 2514"/>
              <a:gd name="T5" fmla="*/ 89 h 533"/>
              <a:gd name="T6" fmla="*/ 2514 w 2514"/>
              <a:gd name="T7" fmla="*/ 197 h 533"/>
              <a:gd name="T8" fmla="*/ 2406 w 2514"/>
              <a:gd name="T9" fmla="*/ 483 h 533"/>
              <a:gd name="T10" fmla="*/ 2061 w 2514"/>
              <a:gd name="T11" fmla="*/ 395 h 533"/>
              <a:gd name="T12" fmla="*/ 1696 w 2514"/>
              <a:gd name="T13" fmla="*/ 326 h 533"/>
              <a:gd name="T14" fmla="*/ 1331 w 2514"/>
              <a:gd name="T15" fmla="*/ 306 h 533"/>
              <a:gd name="T16" fmla="*/ 907 w 2514"/>
              <a:gd name="T17" fmla="*/ 335 h 533"/>
              <a:gd name="T18" fmla="*/ 503 w 2514"/>
              <a:gd name="T19" fmla="*/ 414 h 533"/>
              <a:gd name="T20" fmla="*/ 118 w 2514"/>
              <a:gd name="T21" fmla="*/ 533 h 533"/>
              <a:gd name="T22" fmla="*/ 0 w 2514"/>
              <a:gd name="T23" fmla="*/ 247 h 533"/>
              <a:gd name="T24" fmla="*/ 424 w 2514"/>
              <a:gd name="T25" fmla="*/ 109 h 533"/>
              <a:gd name="T26" fmla="*/ 868 w 2514"/>
              <a:gd name="T27" fmla="*/ 20 h 533"/>
              <a:gd name="T28" fmla="*/ 1331 w 2514"/>
              <a:gd name="T2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4" h="533">
                <a:moveTo>
                  <a:pt x="1331" y="0"/>
                </a:moveTo>
                <a:lnTo>
                  <a:pt x="1735" y="20"/>
                </a:lnTo>
                <a:lnTo>
                  <a:pt x="2140" y="89"/>
                </a:lnTo>
                <a:lnTo>
                  <a:pt x="2514" y="197"/>
                </a:lnTo>
                <a:lnTo>
                  <a:pt x="2406" y="483"/>
                </a:lnTo>
                <a:lnTo>
                  <a:pt x="2061" y="395"/>
                </a:lnTo>
                <a:lnTo>
                  <a:pt x="1696" y="326"/>
                </a:lnTo>
                <a:lnTo>
                  <a:pt x="1331" y="306"/>
                </a:lnTo>
                <a:lnTo>
                  <a:pt x="907" y="335"/>
                </a:lnTo>
                <a:lnTo>
                  <a:pt x="503" y="414"/>
                </a:lnTo>
                <a:lnTo>
                  <a:pt x="118" y="533"/>
                </a:lnTo>
                <a:lnTo>
                  <a:pt x="0" y="247"/>
                </a:lnTo>
                <a:lnTo>
                  <a:pt x="424" y="109"/>
                </a:lnTo>
                <a:lnTo>
                  <a:pt x="868" y="20"/>
                </a:lnTo>
                <a:lnTo>
                  <a:pt x="1331" y="0"/>
                </a:lnTo>
                <a:close/>
              </a:path>
            </a:pathLst>
          </a:custGeom>
          <a:solidFill>
            <a:schemeClr val="tx2"/>
          </a:solidFill>
          <a:ln w="0">
            <a:noFill/>
            <a:prstDash val="solid"/>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3" name="Freeform 51">
            <a:extLst>
              <a:ext uri="{FF2B5EF4-FFF2-40B4-BE49-F238E27FC236}">
                <a16:creationId xmlns:a16="http://schemas.microsoft.com/office/drawing/2014/main" id="{998BCE02-B036-B949-D239-0E1E17438B85}"/>
              </a:ext>
            </a:extLst>
          </p:cNvPr>
          <p:cNvSpPr>
            <a:spLocks/>
          </p:cNvSpPr>
          <p:nvPr/>
        </p:nvSpPr>
        <p:spPr bwMode="auto">
          <a:xfrm>
            <a:off x="3823270" y="3270947"/>
            <a:ext cx="246487" cy="240268"/>
          </a:xfrm>
          <a:custGeom>
            <a:avLst/>
            <a:gdLst>
              <a:gd name="T0" fmla="*/ 118 w 1942"/>
              <a:gd name="T1" fmla="*/ 0 h 1893"/>
              <a:gd name="T2" fmla="*/ 503 w 1942"/>
              <a:gd name="T3" fmla="*/ 207 h 1893"/>
              <a:gd name="T4" fmla="*/ 858 w 1942"/>
              <a:gd name="T5" fmla="*/ 444 h 1893"/>
              <a:gd name="T6" fmla="*/ 1183 w 1942"/>
              <a:gd name="T7" fmla="*/ 729 h 1893"/>
              <a:gd name="T8" fmla="*/ 1479 w 1942"/>
              <a:gd name="T9" fmla="*/ 1045 h 1893"/>
              <a:gd name="T10" fmla="*/ 1725 w 1942"/>
              <a:gd name="T11" fmla="*/ 1390 h 1893"/>
              <a:gd name="T12" fmla="*/ 1942 w 1942"/>
              <a:gd name="T13" fmla="*/ 1765 h 1893"/>
              <a:gd name="T14" fmla="*/ 1647 w 1942"/>
              <a:gd name="T15" fmla="*/ 1893 h 1893"/>
              <a:gd name="T16" fmla="*/ 1459 w 1942"/>
              <a:gd name="T17" fmla="*/ 1548 h 1893"/>
              <a:gd name="T18" fmla="*/ 1232 w 1942"/>
              <a:gd name="T19" fmla="*/ 1232 h 1893"/>
              <a:gd name="T20" fmla="*/ 966 w 1942"/>
              <a:gd name="T21" fmla="*/ 946 h 1893"/>
              <a:gd name="T22" fmla="*/ 670 w 1942"/>
              <a:gd name="T23" fmla="*/ 690 h 1893"/>
              <a:gd name="T24" fmla="*/ 345 w 1942"/>
              <a:gd name="T25" fmla="*/ 473 h 1893"/>
              <a:gd name="T26" fmla="*/ 0 w 1942"/>
              <a:gd name="T27" fmla="*/ 296 h 1893"/>
              <a:gd name="T28" fmla="*/ 118 w 1942"/>
              <a:gd name="T29" fmla="*/ 0 h 1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42" h="1893">
                <a:moveTo>
                  <a:pt x="118" y="0"/>
                </a:moveTo>
                <a:lnTo>
                  <a:pt x="503" y="207"/>
                </a:lnTo>
                <a:lnTo>
                  <a:pt x="858" y="444"/>
                </a:lnTo>
                <a:lnTo>
                  <a:pt x="1183" y="729"/>
                </a:lnTo>
                <a:lnTo>
                  <a:pt x="1479" y="1045"/>
                </a:lnTo>
                <a:lnTo>
                  <a:pt x="1725" y="1390"/>
                </a:lnTo>
                <a:lnTo>
                  <a:pt x="1942" y="1765"/>
                </a:lnTo>
                <a:lnTo>
                  <a:pt x="1647" y="1893"/>
                </a:lnTo>
                <a:lnTo>
                  <a:pt x="1459" y="1548"/>
                </a:lnTo>
                <a:lnTo>
                  <a:pt x="1232" y="1232"/>
                </a:lnTo>
                <a:lnTo>
                  <a:pt x="966" y="946"/>
                </a:lnTo>
                <a:lnTo>
                  <a:pt x="670" y="690"/>
                </a:lnTo>
                <a:lnTo>
                  <a:pt x="345" y="473"/>
                </a:lnTo>
                <a:lnTo>
                  <a:pt x="0" y="296"/>
                </a:lnTo>
                <a:lnTo>
                  <a:pt x="118" y="0"/>
                </a:lnTo>
                <a:close/>
              </a:path>
            </a:pathLst>
          </a:custGeom>
          <a:solidFill>
            <a:schemeClr val="accent1"/>
          </a:solidFill>
          <a:ln w="0">
            <a:noFill/>
            <a:prstDash val="solid"/>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4" name="Freeform 52">
            <a:extLst>
              <a:ext uri="{FF2B5EF4-FFF2-40B4-BE49-F238E27FC236}">
                <a16:creationId xmlns:a16="http://schemas.microsoft.com/office/drawing/2014/main" id="{009B10D9-382D-8FC2-7138-31D85B925935}"/>
              </a:ext>
            </a:extLst>
          </p:cNvPr>
          <p:cNvSpPr>
            <a:spLocks/>
          </p:cNvSpPr>
          <p:nvPr/>
        </p:nvSpPr>
        <p:spPr bwMode="auto">
          <a:xfrm>
            <a:off x="3223806" y="3279705"/>
            <a:ext cx="236461" cy="246487"/>
          </a:xfrm>
          <a:custGeom>
            <a:avLst/>
            <a:gdLst>
              <a:gd name="T0" fmla="*/ 1735 w 1863"/>
              <a:gd name="T1" fmla="*/ 0 h 1942"/>
              <a:gd name="T2" fmla="*/ 1863 w 1863"/>
              <a:gd name="T3" fmla="*/ 286 h 1942"/>
              <a:gd name="T4" fmla="*/ 1528 w 1863"/>
              <a:gd name="T5" fmla="*/ 483 h 1942"/>
              <a:gd name="T6" fmla="*/ 1212 w 1863"/>
              <a:gd name="T7" fmla="*/ 710 h 1942"/>
              <a:gd name="T8" fmla="*/ 936 w 1863"/>
              <a:gd name="T9" fmla="*/ 976 h 1942"/>
              <a:gd name="T10" fmla="*/ 680 w 1863"/>
              <a:gd name="T11" fmla="*/ 1272 h 1942"/>
              <a:gd name="T12" fmla="*/ 473 w 1863"/>
              <a:gd name="T13" fmla="*/ 1597 h 1942"/>
              <a:gd name="T14" fmla="*/ 295 w 1863"/>
              <a:gd name="T15" fmla="*/ 1942 h 1942"/>
              <a:gd name="T16" fmla="*/ 0 w 1863"/>
              <a:gd name="T17" fmla="*/ 1824 h 1942"/>
              <a:gd name="T18" fmla="*/ 197 w 1863"/>
              <a:gd name="T19" fmla="*/ 1439 h 1942"/>
              <a:gd name="T20" fmla="*/ 434 w 1863"/>
              <a:gd name="T21" fmla="*/ 1084 h 1942"/>
              <a:gd name="T22" fmla="*/ 710 w 1863"/>
              <a:gd name="T23" fmla="*/ 759 h 1942"/>
              <a:gd name="T24" fmla="*/ 1025 w 1863"/>
              <a:gd name="T25" fmla="*/ 463 h 1942"/>
              <a:gd name="T26" fmla="*/ 1370 w 1863"/>
              <a:gd name="T27" fmla="*/ 217 h 1942"/>
              <a:gd name="T28" fmla="*/ 1735 w 1863"/>
              <a:gd name="T29" fmla="*/ 0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63" h="1942">
                <a:moveTo>
                  <a:pt x="1735" y="0"/>
                </a:moveTo>
                <a:lnTo>
                  <a:pt x="1863" y="286"/>
                </a:lnTo>
                <a:lnTo>
                  <a:pt x="1528" y="483"/>
                </a:lnTo>
                <a:lnTo>
                  <a:pt x="1212" y="710"/>
                </a:lnTo>
                <a:lnTo>
                  <a:pt x="936" y="976"/>
                </a:lnTo>
                <a:lnTo>
                  <a:pt x="680" y="1272"/>
                </a:lnTo>
                <a:lnTo>
                  <a:pt x="473" y="1597"/>
                </a:lnTo>
                <a:lnTo>
                  <a:pt x="295" y="1942"/>
                </a:lnTo>
                <a:lnTo>
                  <a:pt x="0" y="1824"/>
                </a:lnTo>
                <a:lnTo>
                  <a:pt x="197" y="1439"/>
                </a:lnTo>
                <a:lnTo>
                  <a:pt x="434" y="1084"/>
                </a:lnTo>
                <a:lnTo>
                  <a:pt x="710" y="759"/>
                </a:lnTo>
                <a:lnTo>
                  <a:pt x="1025" y="463"/>
                </a:lnTo>
                <a:lnTo>
                  <a:pt x="1370" y="217"/>
                </a:lnTo>
                <a:lnTo>
                  <a:pt x="1735" y="0"/>
                </a:lnTo>
                <a:close/>
              </a:path>
            </a:pathLst>
          </a:custGeom>
          <a:solidFill>
            <a:schemeClr val="accent3"/>
          </a:solidFill>
          <a:ln w="0">
            <a:noFill/>
            <a:prstDash val="solid"/>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5" name="Freeform 53">
            <a:extLst>
              <a:ext uri="{FF2B5EF4-FFF2-40B4-BE49-F238E27FC236}">
                <a16:creationId xmlns:a16="http://schemas.microsoft.com/office/drawing/2014/main" id="{B8B352DF-2917-8C9E-98CE-72D85CC2E5F4}"/>
              </a:ext>
            </a:extLst>
          </p:cNvPr>
          <p:cNvSpPr>
            <a:spLocks/>
          </p:cNvSpPr>
          <p:nvPr/>
        </p:nvSpPr>
        <p:spPr bwMode="auto">
          <a:xfrm>
            <a:off x="3830759" y="3875362"/>
            <a:ext cx="241538" cy="242680"/>
          </a:xfrm>
          <a:custGeom>
            <a:avLst/>
            <a:gdLst>
              <a:gd name="T0" fmla="*/ 1617 w 1903"/>
              <a:gd name="T1" fmla="*/ 0 h 1912"/>
              <a:gd name="T2" fmla="*/ 1903 w 1903"/>
              <a:gd name="T3" fmla="*/ 118 h 1912"/>
              <a:gd name="T4" fmla="*/ 1706 w 1903"/>
              <a:gd name="T5" fmla="*/ 502 h 1912"/>
              <a:gd name="T6" fmla="*/ 1459 w 1903"/>
              <a:gd name="T7" fmla="*/ 848 h 1912"/>
              <a:gd name="T8" fmla="*/ 1173 w 1903"/>
              <a:gd name="T9" fmla="*/ 1173 h 1912"/>
              <a:gd name="T10" fmla="*/ 858 w 1903"/>
              <a:gd name="T11" fmla="*/ 1459 h 1912"/>
              <a:gd name="T12" fmla="*/ 503 w 1903"/>
              <a:gd name="T13" fmla="*/ 1705 h 1912"/>
              <a:gd name="T14" fmla="*/ 118 w 1903"/>
              <a:gd name="T15" fmla="*/ 1912 h 1912"/>
              <a:gd name="T16" fmla="*/ 0 w 1903"/>
              <a:gd name="T17" fmla="*/ 1626 h 1912"/>
              <a:gd name="T18" fmla="*/ 345 w 1903"/>
              <a:gd name="T19" fmla="*/ 1439 h 1912"/>
              <a:gd name="T20" fmla="*/ 661 w 1903"/>
              <a:gd name="T21" fmla="*/ 1212 h 1912"/>
              <a:gd name="T22" fmla="*/ 956 w 1903"/>
              <a:gd name="T23" fmla="*/ 946 h 1912"/>
              <a:gd name="T24" fmla="*/ 1213 w 1903"/>
              <a:gd name="T25" fmla="*/ 660 h 1912"/>
              <a:gd name="T26" fmla="*/ 1430 w 1903"/>
              <a:gd name="T27" fmla="*/ 345 h 1912"/>
              <a:gd name="T28" fmla="*/ 1617 w 1903"/>
              <a:gd name="T29" fmla="*/ 0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3" h="1912">
                <a:moveTo>
                  <a:pt x="1617" y="0"/>
                </a:moveTo>
                <a:lnTo>
                  <a:pt x="1903" y="118"/>
                </a:lnTo>
                <a:lnTo>
                  <a:pt x="1706" y="502"/>
                </a:lnTo>
                <a:lnTo>
                  <a:pt x="1459" y="848"/>
                </a:lnTo>
                <a:lnTo>
                  <a:pt x="1173" y="1173"/>
                </a:lnTo>
                <a:lnTo>
                  <a:pt x="858" y="1459"/>
                </a:lnTo>
                <a:lnTo>
                  <a:pt x="503" y="1705"/>
                </a:lnTo>
                <a:lnTo>
                  <a:pt x="118" y="1912"/>
                </a:lnTo>
                <a:lnTo>
                  <a:pt x="0" y="1626"/>
                </a:lnTo>
                <a:lnTo>
                  <a:pt x="345" y="1439"/>
                </a:lnTo>
                <a:lnTo>
                  <a:pt x="661" y="1212"/>
                </a:lnTo>
                <a:lnTo>
                  <a:pt x="956" y="946"/>
                </a:lnTo>
                <a:lnTo>
                  <a:pt x="1213" y="660"/>
                </a:lnTo>
                <a:lnTo>
                  <a:pt x="1430" y="345"/>
                </a:lnTo>
                <a:lnTo>
                  <a:pt x="1617" y="0"/>
                </a:lnTo>
                <a:close/>
              </a:path>
            </a:pathLst>
          </a:custGeom>
          <a:solidFill>
            <a:schemeClr val="accent4"/>
          </a:solidFill>
          <a:ln w="0">
            <a:noFill/>
            <a:prstDash val="solid"/>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6" name="Freeform 54">
            <a:extLst>
              <a:ext uri="{FF2B5EF4-FFF2-40B4-BE49-F238E27FC236}">
                <a16:creationId xmlns:a16="http://schemas.microsoft.com/office/drawing/2014/main" id="{C6FBA915-B6C2-8A2E-54B0-B819BCA2EA1A}"/>
              </a:ext>
            </a:extLst>
          </p:cNvPr>
          <p:cNvSpPr>
            <a:spLocks/>
          </p:cNvSpPr>
          <p:nvPr/>
        </p:nvSpPr>
        <p:spPr bwMode="auto">
          <a:xfrm>
            <a:off x="3234974" y="3889069"/>
            <a:ext cx="246615" cy="235318"/>
          </a:xfrm>
          <a:custGeom>
            <a:avLst/>
            <a:gdLst>
              <a:gd name="T0" fmla="*/ 286 w 1943"/>
              <a:gd name="T1" fmla="*/ 0 h 1854"/>
              <a:gd name="T2" fmla="*/ 484 w 1943"/>
              <a:gd name="T3" fmla="*/ 335 h 1854"/>
              <a:gd name="T4" fmla="*/ 710 w 1943"/>
              <a:gd name="T5" fmla="*/ 641 h 1854"/>
              <a:gd name="T6" fmla="*/ 977 w 1943"/>
              <a:gd name="T7" fmla="*/ 927 h 1854"/>
              <a:gd name="T8" fmla="*/ 1272 w 1943"/>
              <a:gd name="T9" fmla="*/ 1173 h 1854"/>
              <a:gd name="T10" fmla="*/ 1598 w 1943"/>
              <a:gd name="T11" fmla="*/ 1380 h 1854"/>
              <a:gd name="T12" fmla="*/ 1943 w 1943"/>
              <a:gd name="T13" fmla="*/ 1558 h 1854"/>
              <a:gd name="T14" fmla="*/ 1834 w 1943"/>
              <a:gd name="T15" fmla="*/ 1854 h 1854"/>
              <a:gd name="T16" fmla="*/ 1450 w 1943"/>
              <a:gd name="T17" fmla="*/ 1656 h 1854"/>
              <a:gd name="T18" fmla="*/ 1085 w 1943"/>
              <a:gd name="T19" fmla="*/ 1430 h 1854"/>
              <a:gd name="T20" fmla="*/ 760 w 1943"/>
              <a:gd name="T21" fmla="*/ 1154 h 1854"/>
              <a:gd name="T22" fmla="*/ 464 w 1943"/>
              <a:gd name="T23" fmla="*/ 838 h 1854"/>
              <a:gd name="T24" fmla="*/ 207 w 1943"/>
              <a:gd name="T25" fmla="*/ 493 h 1854"/>
              <a:gd name="T26" fmla="*/ 0 w 1943"/>
              <a:gd name="T27" fmla="*/ 128 h 1854"/>
              <a:gd name="T28" fmla="*/ 286 w 1943"/>
              <a:gd name="T29" fmla="*/ 0 h 1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43" h="1854">
                <a:moveTo>
                  <a:pt x="286" y="0"/>
                </a:moveTo>
                <a:lnTo>
                  <a:pt x="484" y="335"/>
                </a:lnTo>
                <a:lnTo>
                  <a:pt x="710" y="641"/>
                </a:lnTo>
                <a:lnTo>
                  <a:pt x="977" y="927"/>
                </a:lnTo>
                <a:lnTo>
                  <a:pt x="1272" y="1173"/>
                </a:lnTo>
                <a:lnTo>
                  <a:pt x="1598" y="1380"/>
                </a:lnTo>
                <a:lnTo>
                  <a:pt x="1943" y="1558"/>
                </a:lnTo>
                <a:lnTo>
                  <a:pt x="1834" y="1854"/>
                </a:lnTo>
                <a:lnTo>
                  <a:pt x="1450" y="1656"/>
                </a:lnTo>
                <a:lnTo>
                  <a:pt x="1085" y="1430"/>
                </a:lnTo>
                <a:lnTo>
                  <a:pt x="760" y="1154"/>
                </a:lnTo>
                <a:lnTo>
                  <a:pt x="464" y="838"/>
                </a:lnTo>
                <a:lnTo>
                  <a:pt x="207" y="493"/>
                </a:lnTo>
                <a:lnTo>
                  <a:pt x="0" y="128"/>
                </a:lnTo>
                <a:lnTo>
                  <a:pt x="286" y="0"/>
                </a:lnTo>
                <a:close/>
              </a:path>
            </a:pathLst>
          </a:custGeom>
          <a:solidFill>
            <a:schemeClr val="accent6"/>
          </a:solidFill>
          <a:ln w="0">
            <a:noFill/>
            <a:prstDash val="solid"/>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7" name="Freeform 55">
            <a:extLst>
              <a:ext uri="{FF2B5EF4-FFF2-40B4-BE49-F238E27FC236}">
                <a16:creationId xmlns:a16="http://schemas.microsoft.com/office/drawing/2014/main" id="{9A936C6A-EAEB-8CC3-3D51-92B42DA7F3A0}"/>
              </a:ext>
            </a:extLst>
          </p:cNvPr>
          <p:cNvSpPr>
            <a:spLocks/>
          </p:cNvSpPr>
          <p:nvPr/>
        </p:nvSpPr>
        <p:spPr bwMode="auto">
          <a:xfrm>
            <a:off x="3505325" y="4096846"/>
            <a:ext cx="304111" cy="64985"/>
          </a:xfrm>
          <a:custGeom>
            <a:avLst/>
            <a:gdLst>
              <a:gd name="T0" fmla="*/ 2278 w 2396"/>
              <a:gd name="T1" fmla="*/ 0 h 512"/>
              <a:gd name="T2" fmla="*/ 2396 w 2396"/>
              <a:gd name="T3" fmla="*/ 286 h 512"/>
              <a:gd name="T4" fmla="*/ 1992 w 2396"/>
              <a:gd name="T5" fmla="*/ 414 h 512"/>
              <a:gd name="T6" fmla="*/ 1578 w 2396"/>
              <a:gd name="T7" fmla="*/ 483 h 512"/>
              <a:gd name="T8" fmla="*/ 1144 w 2396"/>
              <a:gd name="T9" fmla="*/ 512 h 512"/>
              <a:gd name="T10" fmla="*/ 750 w 2396"/>
              <a:gd name="T11" fmla="*/ 493 h 512"/>
              <a:gd name="T12" fmla="*/ 365 w 2396"/>
              <a:gd name="T13" fmla="*/ 424 h 512"/>
              <a:gd name="T14" fmla="*/ 0 w 2396"/>
              <a:gd name="T15" fmla="*/ 325 h 512"/>
              <a:gd name="T16" fmla="*/ 109 w 2396"/>
              <a:gd name="T17" fmla="*/ 29 h 512"/>
              <a:gd name="T18" fmla="*/ 444 w 2396"/>
              <a:gd name="T19" fmla="*/ 118 h 512"/>
              <a:gd name="T20" fmla="*/ 789 w 2396"/>
              <a:gd name="T21" fmla="*/ 177 h 512"/>
              <a:gd name="T22" fmla="*/ 1144 w 2396"/>
              <a:gd name="T23" fmla="*/ 197 h 512"/>
              <a:gd name="T24" fmla="*/ 1539 w 2396"/>
              <a:gd name="T25" fmla="*/ 177 h 512"/>
              <a:gd name="T26" fmla="*/ 1913 w 2396"/>
              <a:gd name="T27" fmla="*/ 108 h 512"/>
              <a:gd name="T28" fmla="*/ 2278 w 2396"/>
              <a:gd name="T2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96" h="512">
                <a:moveTo>
                  <a:pt x="2278" y="0"/>
                </a:moveTo>
                <a:lnTo>
                  <a:pt x="2396" y="286"/>
                </a:lnTo>
                <a:lnTo>
                  <a:pt x="1992" y="414"/>
                </a:lnTo>
                <a:lnTo>
                  <a:pt x="1578" y="483"/>
                </a:lnTo>
                <a:lnTo>
                  <a:pt x="1144" y="512"/>
                </a:lnTo>
                <a:lnTo>
                  <a:pt x="750" y="493"/>
                </a:lnTo>
                <a:lnTo>
                  <a:pt x="365" y="424"/>
                </a:lnTo>
                <a:lnTo>
                  <a:pt x="0" y="325"/>
                </a:lnTo>
                <a:lnTo>
                  <a:pt x="109" y="29"/>
                </a:lnTo>
                <a:lnTo>
                  <a:pt x="444" y="118"/>
                </a:lnTo>
                <a:lnTo>
                  <a:pt x="789" y="177"/>
                </a:lnTo>
                <a:lnTo>
                  <a:pt x="1144" y="197"/>
                </a:lnTo>
                <a:lnTo>
                  <a:pt x="1539" y="177"/>
                </a:lnTo>
                <a:lnTo>
                  <a:pt x="1913" y="108"/>
                </a:lnTo>
                <a:lnTo>
                  <a:pt x="2278" y="0"/>
                </a:lnTo>
                <a:close/>
              </a:path>
            </a:pathLst>
          </a:custGeom>
          <a:solidFill>
            <a:schemeClr val="accent5"/>
          </a:solidFill>
          <a:ln w="0">
            <a:noFill/>
            <a:prstDash val="solid"/>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0" name="Oval 59">
            <a:extLst>
              <a:ext uri="{FF2B5EF4-FFF2-40B4-BE49-F238E27FC236}">
                <a16:creationId xmlns:a16="http://schemas.microsoft.com/office/drawing/2014/main" id="{56F8FF43-ED12-F116-4CC9-89D8E4DAB3F5}"/>
              </a:ext>
            </a:extLst>
          </p:cNvPr>
          <p:cNvSpPr/>
          <p:nvPr/>
        </p:nvSpPr>
        <p:spPr>
          <a:xfrm>
            <a:off x="3250612" y="3294372"/>
            <a:ext cx="803933" cy="80393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11CD6DE7-F8C8-3D6E-8462-C79C8E24AD3B}"/>
              </a:ext>
            </a:extLst>
          </p:cNvPr>
          <p:cNvSpPr/>
          <p:nvPr/>
        </p:nvSpPr>
        <p:spPr>
          <a:xfrm>
            <a:off x="3293843" y="3392280"/>
            <a:ext cx="741690" cy="608354"/>
          </a:xfrm>
          <a:prstGeom prst="ellipse">
            <a:avLst/>
          </a:prstGeom>
          <a:gradFill>
            <a:gsLst>
              <a:gs pos="0">
                <a:schemeClr val="bg1"/>
              </a:gs>
              <a:gs pos="100000">
                <a:schemeClr val="bg1">
                  <a:lumMod val="95000"/>
                </a:schemeClr>
              </a:gs>
            </a:gsLst>
            <a:lin ang="16200000" scaled="1"/>
          </a:gradFill>
          <a:ln>
            <a:noFill/>
          </a:ln>
          <a:effectLst>
            <a:outerShdw blurRad="50800" dist="76200" dir="2700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900" b="1" i="0" u="none" strike="noStrike" kern="1200" cap="none" spc="0" normalizeH="0" baseline="0" noProof="0" dirty="0">
                <a:ln>
                  <a:noFill/>
                </a:ln>
                <a:solidFill>
                  <a:srgbClr val="000000">
                    <a:lumMod val="75000"/>
                    <a:lumOff val="25000"/>
                  </a:srgbClr>
                </a:solidFill>
                <a:effectLst/>
                <a:uLnTx/>
                <a:uFillTx/>
                <a:latin typeface="Arial" pitchFamily="34" charset="0"/>
                <a:ea typeface="+mn-ea"/>
                <a:cs typeface="Arial" pitchFamily="34" charset="0"/>
              </a:rPr>
              <a:t>DENGUE</a:t>
            </a:r>
          </a:p>
        </p:txBody>
      </p:sp>
      <p:cxnSp>
        <p:nvCxnSpPr>
          <p:cNvPr id="119" name="Straight Connector 118">
            <a:extLst>
              <a:ext uri="{FF2B5EF4-FFF2-40B4-BE49-F238E27FC236}">
                <a16:creationId xmlns:a16="http://schemas.microsoft.com/office/drawing/2014/main" id="{4B112B77-1736-185F-26E2-2E38C66FF2AF}"/>
              </a:ext>
            </a:extLst>
          </p:cNvPr>
          <p:cNvCxnSpPr/>
          <p:nvPr/>
        </p:nvCxnSpPr>
        <p:spPr>
          <a:xfrm>
            <a:off x="4583548" y="1951637"/>
            <a:ext cx="2283004"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474272EB-6150-09FB-D89B-E7539E5FE94E}"/>
              </a:ext>
            </a:extLst>
          </p:cNvPr>
          <p:cNvCxnSpPr/>
          <p:nvPr/>
        </p:nvCxnSpPr>
        <p:spPr>
          <a:xfrm>
            <a:off x="5299970" y="2790058"/>
            <a:ext cx="156658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A89CCD04-35C1-A199-6BFA-37BB7417299C}"/>
              </a:ext>
            </a:extLst>
          </p:cNvPr>
          <p:cNvCxnSpPr/>
          <p:nvPr/>
        </p:nvCxnSpPr>
        <p:spPr>
          <a:xfrm>
            <a:off x="5840172" y="3661139"/>
            <a:ext cx="102638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F66AFBAA-8513-E1E3-B795-10D433811DC4}"/>
              </a:ext>
            </a:extLst>
          </p:cNvPr>
          <p:cNvCxnSpPr/>
          <p:nvPr/>
        </p:nvCxnSpPr>
        <p:spPr>
          <a:xfrm>
            <a:off x="5299970" y="4510446"/>
            <a:ext cx="156658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F26D251B-12A6-302E-B6DC-4036BA83C70C}"/>
              </a:ext>
            </a:extLst>
          </p:cNvPr>
          <p:cNvCxnSpPr/>
          <p:nvPr/>
        </p:nvCxnSpPr>
        <p:spPr>
          <a:xfrm>
            <a:off x="4601230" y="5348864"/>
            <a:ext cx="2265322"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4" name="Graphic 3" descr="Earth globe: Americas with solid fill">
            <a:extLst>
              <a:ext uri="{FF2B5EF4-FFF2-40B4-BE49-F238E27FC236}">
                <a16:creationId xmlns:a16="http://schemas.microsoft.com/office/drawing/2014/main" id="{6490877B-0A4B-332C-7753-CC38E2BA785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42036" y="2052110"/>
            <a:ext cx="605827" cy="605827"/>
          </a:xfrm>
          <a:prstGeom prst="rect">
            <a:avLst/>
          </a:prstGeom>
        </p:spPr>
      </p:pic>
      <p:pic>
        <p:nvPicPr>
          <p:cNvPr id="6" name="Graphic 5" descr="Coins outline">
            <a:extLst>
              <a:ext uri="{FF2B5EF4-FFF2-40B4-BE49-F238E27FC236}">
                <a16:creationId xmlns:a16="http://schemas.microsoft.com/office/drawing/2014/main" id="{05BC6636-6D8A-1941-25DC-18221DE0C27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12658" y="4738862"/>
            <a:ext cx="556677" cy="556677"/>
          </a:xfrm>
          <a:prstGeom prst="rect">
            <a:avLst/>
          </a:prstGeom>
        </p:spPr>
      </p:pic>
      <p:pic>
        <p:nvPicPr>
          <p:cNvPr id="8" name="Graphic 7" descr="Cycle with people outline">
            <a:extLst>
              <a:ext uri="{FF2B5EF4-FFF2-40B4-BE49-F238E27FC236}">
                <a16:creationId xmlns:a16="http://schemas.microsoft.com/office/drawing/2014/main" id="{9324C727-34B3-1BBD-E70B-528BF0EE936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7542" y="4256374"/>
            <a:ext cx="680605" cy="680605"/>
          </a:xfrm>
          <a:prstGeom prst="rect">
            <a:avLst/>
          </a:prstGeom>
        </p:spPr>
      </p:pic>
      <p:pic>
        <p:nvPicPr>
          <p:cNvPr id="10" name="Graphic 9" descr="Microscope with solid fill">
            <a:extLst>
              <a:ext uri="{FF2B5EF4-FFF2-40B4-BE49-F238E27FC236}">
                <a16:creationId xmlns:a16="http://schemas.microsoft.com/office/drawing/2014/main" id="{7DD235F1-D71C-C964-C224-7ACFF943C2D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715668" y="3400156"/>
            <a:ext cx="509115" cy="509115"/>
          </a:xfrm>
          <a:prstGeom prst="rect">
            <a:avLst/>
          </a:prstGeom>
        </p:spPr>
      </p:pic>
      <p:pic>
        <p:nvPicPr>
          <p:cNvPr id="12" name="Graphic 11" descr="Thermometer with solid fill">
            <a:extLst>
              <a:ext uri="{FF2B5EF4-FFF2-40B4-BE49-F238E27FC236}">
                <a16:creationId xmlns:a16="http://schemas.microsoft.com/office/drawing/2014/main" id="{789C6B92-78FC-182E-FC3F-AF412216314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06340" y="2480820"/>
            <a:ext cx="556640" cy="556640"/>
          </a:xfrm>
          <a:prstGeom prst="rect">
            <a:avLst/>
          </a:prstGeom>
        </p:spPr>
      </p:pic>
      <p:grpSp>
        <p:nvGrpSpPr>
          <p:cNvPr id="242" name="Group 241">
            <a:extLst>
              <a:ext uri="{FF2B5EF4-FFF2-40B4-BE49-F238E27FC236}">
                <a16:creationId xmlns:a16="http://schemas.microsoft.com/office/drawing/2014/main" id="{22AFA91C-91A2-E4D9-DA4D-1126B9FAF410}"/>
              </a:ext>
            </a:extLst>
          </p:cNvPr>
          <p:cNvGrpSpPr/>
          <p:nvPr/>
        </p:nvGrpSpPr>
        <p:grpSpPr>
          <a:xfrm>
            <a:off x="195138" y="2809977"/>
            <a:ext cx="2557143" cy="1446397"/>
            <a:chOff x="4490666" y="4969565"/>
            <a:chExt cx="3207492" cy="1599870"/>
          </a:xfrm>
        </p:grpSpPr>
        <p:grpSp>
          <p:nvGrpSpPr>
            <p:cNvPr id="243" name="Group 68">
              <a:extLst>
                <a:ext uri="{FF2B5EF4-FFF2-40B4-BE49-F238E27FC236}">
                  <a16:creationId xmlns:a16="http://schemas.microsoft.com/office/drawing/2014/main" id="{E616DE6C-FC2E-9FD1-626D-BD08863970E4}"/>
                </a:ext>
              </a:extLst>
            </p:cNvPr>
            <p:cNvGrpSpPr/>
            <p:nvPr/>
          </p:nvGrpSpPr>
          <p:grpSpPr>
            <a:xfrm>
              <a:off x="4490666" y="4969565"/>
              <a:ext cx="3207492" cy="1599870"/>
              <a:chOff x="1751012" y="1676400"/>
              <a:chExt cx="8576143" cy="4277710"/>
            </a:xfrm>
            <a:solidFill>
              <a:srgbClr val="9B57D3"/>
            </a:solidFill>
          </p:grpSpPr>
          <p:sp>
            <p:nvSpPr>
              <p:cNvPr id="261" name="Freeform 1208">
                <a:extLst>
                  <a:ext uri="{FF2B5EF4-FFF2-40B4-BE49-F238E27FC236}">
                    <a16:creationId xmlns:a16="http://schemas.microsoft.com/office/drawing/2014/main" id="{487416E0-858E-A901-CD2B-C3BC2575175B}"/>
                  </a:ext>
                </a:extLst>
              </p:cNvPr>
              <p:cNvSpPr>
                <a:spLocks/>
              </p:cNvSpPr>
              <p:nvPr/>
            </p:nvSpPr>
            <p:spPr bwMode="auto">
              <a:xfrm>
                <a:off x="5357220" y="3485722"/>
                <a:ext cx="1635229" cy="1832119"/>
              </a:xfrm>
              <a:custGeom>
                <a:avLst/>
                <a:gdLst/>
                <a:ahLst/>
                <a:cxnLst>
                  <a:cxn ang="0">
                    <a:pos x="321" y="7"/>
                  </a:cxn>
                  <a:cxn ang="0">
                    <a:pos x="324" y="18"/>
                  </a:cxn>
                  <a:cxn ang="0">
                    <a:pos x="325" y="34"/>
                  </a:cxn>
                  <a:cxn ang="0">
                    <a:pos x="339" y="58"/>
                  </a:cxn>
                  <a:cxn ang="0">
                    <a:pos x="405" y="89"/>
                  </a:cxn>
                  <a:cxn ang="0">
                    <a:pos x="428" y="77"/>
                  </a:cxn>
                  <a:cxn ang="0">
                    <a:pos x="461" y="64"/>
                  </a:cxn>
                  <a:cxn ang="0">
                    <a:pos x="482" y="73"/>
                  </a:cxn>
                  <a:cxn ang="0">
                    <a:pos x="546" y="82"/>
                  </a:cxn>
                  <a:cxn ang="0">
                    <a:pos x="590" y="83"/>
                  </a:cxn>
                  <a:cxn ang="0">
                    <a:pos x="599" y="113"/>
                  </a:cxn>
                  <a:cxn ang="0">
                    <a:pos x="571" y="99"/>
                  </a:cxn>
                  <a:cxn ang="0">
                    <a:pos x="626" y="205"/>
                  </a:cxn>
                  <a:cxn ang="0">
                    <a:pos x="639" y="240"/>
                  </a:cxn>
                  <a:cxn ang="0">
                    <a:pos x="659" y="277"/>
                  </a:cxn>
                  <a:cxn ang="0">
                    <a:pos x="697" y="308"/>
                  </a:cxn>
                  <a:cxn ang="0">
                    <a:pos x="700" y="326"/>
                  </a:cxn>
                  <a:cxn ang="0">
                    <a:pos x="717" y="338"/>
                  </a:cxn>
                  <a:cxn ang="0">
                    <a:pos x="742" y="331"/>
                  </a:cxn>
                  <a:cxn ang="0">
                    <a:pos x="771" y="380"/>
                  </a:cxn>
                  <a:cxn ang="0">
                    <a:pos x="702" y="453"/>
                  </a:cxn>
                  <a:cxn ang="0">
                    <a:pos x="655" y="511"/>
                  </a:cxn>
                  <a:cxn ang="0">
                    <a:pos x="655" y="563"/>
                  </a:cxn>
                  <a:cxn ang="0">
                    <a:pos x="665" y="589"/>
                  </a:cxn>
                  <a:cxn ang="0">
                    <a:pos x="658" y="650"/>
                  </a:cxn>
                  <a:cxn ang="0">
                    <a:pos x="609" y="688"/>
                  </a:cxn>
                  <a:cxn ang="0">
                    <a:pos x="597" y="707"/>
                  </a:cxn>
                  <a:cxn ang="0">
                    <a:pos x="605" y="751"/>
                  </a:cxn>
                  <a:cxn ang="0">
                    <a:pos x="575" y="775"/>
                  </a:cxn>
                  <a:cxn ang="0">
                    <a:pos x="562" y="807"/>
                  </a:cxn>
                  <a:cxn ang="0">
                    <a:pos x="511" y="868"/>
                  </a:cxn>
                  <a:cxn ang="0">
                    <a:pos x="492" y="874"/>
                  </a:cxn>
                  <a:cxn ang="0">
                    <a:pos x="472" y="872"/>
                  </a:cxn>
                  <a:cxn ang="0">
                    <a:pos x="414" y="877"/>
                  </a:cxn>
                  <a:cxn ang="0">
                    <a:pos x="410" y="846"/>
                  </a:cxn>
                  <a:cxn ang="0">
                    <a:pos x="372" y="778"/>
                  </a:cxn>
                  <a:cxn ang="0">
                    <a:pos x="355" y="716"/>
                  </a:cxn>
                  <a:cxn ang="0">
                    <a:pos x="339" y="631"/>
                  </a:cxn>
                  <a:cxn ang="0">
                    <a:pos x="354" y="581"/>
                  </a:cxn>
                  <a:cxn ang="0">
                    <a:pos x="339" y="523"/>
                  </a:cxn>
                  <a:cxn ang="0">
                    <a:pos x="301" y="469"/>
                  </a:cxn>
                  <a:cxn ang="0">
                    <a:pos x="311" y="453"/>
                  </a:cxn>
                  <a:cxn ang="0">
                    <a:pos x="315" y="426"/>
                  </a:cxn>
                  <a:cxn ang="0">
                    <a:pos x="266" y="406"/>
                  </a:cxn>
                  <a:cxn ang="0">
                    <a:pos x="201" y="395"/>
                  </a:cxn>
                  <a:cxn ang="0">
                    <a:pos x="151" y="400"/>
                  </a:cxn>
                  <a:cxn ang="0">
                    <a:pos x="102" y="406"/>
                  </a:cxn>
                  <a:cxn ang="0">
                    <a:pos x="44" y="348"/>
                  </a:cxn>
                  <a:cxn ang="0">
                    <a:pos x="12" y="317"/>
                  </a:cxn>
                  <a:cxn ang="0">
                    <a:pos x="5" y="294"/>
                  </a:cxn>
                  <a:cxn ang="0">
                    <a:pos x="17" y="248"/>
                  </a:cxn>
                  <a:cxn ang="0">
                    <a:pos x="14" y="192"/>
                  </a:cxn>
                  <a:cxn ang="0">
                    <a:pos x="48" y="132"/>
                  </a:cxn>
                  <a:cxn ang="0">
                    <a:pos x="87" y="107"/>
                  </a:cxn>
                  <a:cxn ang="0">
                    <a:pos x="113" y="51"/>
                  </a:cxn>
                  <a:cxn ang="0">
                    <a:pos x="155" y="29"/>
                  </a:cxn>
                  <a:cxn ang="0">
                    <a:pos x="188" y="24"/>
                  </a:cxn>
                  <a:cxn ang="0">
                    <a:pos x="260" y="6"/>
                  </a:cxn>
                  <a:cxn ang="0">
                    <a:pos x="288" y="2"/>
                  </a:cxn>
                  <a:cxn ang="0">
                    <a:pos x="305" y="2"/>
                  </a:cxn>
                </a:cxnLst>
                <a:rect l="0" t="0" r="r" b="b"/>
                <a:pathLst>
                  <a:path w="789" h="884">
                    <a:moveTo>
                      <a:pt x="309" y="0"/>
                    </a:moveTo>
                    <a:lnTo>
                      <a:pt x="314" y="0"/>
                    </a:lnTo>
                    <a:lnTo>
                      <a:pt x="316" y="1"/>
                    </a:lnTo>
                    <a:lnTo>
                      <a:pt x="318" y="2"/>
                    </a:lnTo>
                    <a:lnTo>
                      <a:pt x="319" y="5"/>
                    </a:lnTo>
                    <a:lnTo>
                      <a:pt x="321" y="7"/>
                    </a:lnTo>
                    <a:lnTo>
                      <a:pt x="325" y="7"/>
                    </a:lnTo>
                    <a:lnTo>
                      <a:pt x="328" y="5"/>
                    </a:lnTo>
                    <a:lnTo>
                      <a:pt x="329" y="5"/>
                    </a:lnTo>
                    <a:lnTo>
                      <a:pt x="329" y="7"/>
                    </a:lnTo>
                    <a:lnTo>
                      <a:pt x="324" y="12"/>
                    </a:lnTo>
                    <a:lnTo>
                      <a:pt x="324" y="18"/>
                    </a:lnTo>
                    <a:lnTo>
                      <a:pt x="325" y="19"/>
                    </a:lnTo>
                    <a:lnTo>
                      <a:pt x="328" y="20"/>
                    </a:lnTo>
                    <a:lnTo>
                      <a:pt x="329" y="21"/>
                    </a:lnTo>
                    <a:lnTo>
                      <a:pt x="329" y="28"/>
                    </a:lnTo>
                    <a:lnTo>
                      <a:pt x="328" y="30"/>
                    </a:lnTo>
                    <a:lnTo>
                      <a:pt x="325" y="34"/>
                    </a:lnTo>
                    <a:lnTo>
                      <a:pt x="324" y="36"/>
                    </a:lnTo>
                    <a:lnTo>
                      <a:pt x="324" y="40"/>
                    </a:lnTo>
                    <a:lnTo>
                      <a:pt x="325" y="45"/>
                    </a:lnTo>
                    <a:lnTo>
                      <a:pt x="329" y="53"/>
                    </a:lnTo>
                    <a:lnTo>
                      <a:pt x="334" y="56"/>
                    </a:lnTo>
                    <a:lnTo>
                      <a:pt x="339" y="58"/>
                    </a:lnTo>
                    <a:lnTo>
                      <a:pt x="343" y="59"/>
                    </a:lnTo>
                    <a:lnTo>
                      <a:pt x="354" y="59"/>
                    </a:lnTo>
                    <a:lnTo>
                      <a:pt x="365" y="62"/>
                    </a:lnTo>
                    <a:lnTo>
                      <a:pt x="375" y="68"/>
                    </a:lnTo>
                    <a:lnTo>
                      <a:pt x="395" y="83"/>
                    </a:lnTo>
                    <a:lnTo>
                      <a:pt x="405" y="89"/>
                    </a:lnTo>
                    <a:lnTo>
                      <a:pt x="419" y="92"/>
                    </a:lnTo>
                    <a:lnTo>
                      <a:pt x="422" y="92"/>
                    </a:lnTo>
                    <a:lnTo>
                      <a:pt x="424" y="90"/>
                    </a:lnTo>
                    <a:lnTo>
                      <a:pt x="426" y="88"/>
                    </a:lnTo>
                    <a:lnTo>
                      <a:pt x="428" y="87"/>
                    </a:lnTo>
                    <a:lnTo>
                      <a:pt x="428" y="77"/>
                    </a:lnTo>
                    <a:lnTo>
                      <a:pt x="429" y="69"/>
                    </a:lnTo>
                    <a:lnTo>
                      <a:pt x="434" y="65"/>
                    </a:lnTo>
                    <a:lnTo>
                      <a:pt x="442" y="63"/>
                    </a:lnTo>
                    <a:lnTo>
                      <a:pt x="451" y="60"/>
                    </a:lnTo>
                    <a:lnTo>
                      <a:pt x="461" y="60"/>
                    </a:lnTo>
                    <a:lnTo>
                      <a:pt x="461" y="64"/>
                    </a:lnTo>
                    <a:lnTo>
                      <a:pt x="462" y="65"/>
                    </a:lnTo>
                    <a:lnTo>
                      <a:pt x="463" y="68"/>
                    </a:lnTo>
                    <a:lnTo>
                      <a:pt x="466" y="69"/>
                    </a:lnTo>
                    <a:lnTo>
                      <a:pt x="467" y="70"/>
                    </a:lnTo>
                    <a:lnTo>
                      <a:pt x="472" y="73"/>
                    </a:lnTo>
                    <a:lnTo>
                      <a:pt x="482" y="73"/>
                    </a:lnTo>
                    <a:lnTo>
                      <a:pt x="486" y="74"/>
                    </a:lnTo>
                    <a:lnTo>
                      <a:pt x="500" y="79"/>
                    </a:lnTo>
                    <a:lnTo>
                      <a:pt x="516" y="84"/>
                    </a:lnTo>
                    <a:lnTo>
                      <a:pt x="531" y="85"/>
                    </a:lnTo>
                    <a:lnTo>
                      <a:pt x="540" y="84"/>
                    </a:lnTo>
                    <a:lnTo>
                      <a:pt x="546" y="82"/>
                    </a:lnTo>
                    <a:lnTo>
                      <a:pt x="561" y="79"/>
                    </a:lnTo>
                    <a:lnTo>
                      <a:pt x="569" y="80"/>
                    </a:lnTo>
                    <a:lnTo>
                      <a:pt x="575" y="83"/>
                    </a:lnTo>
                    <a:lnTo>
                      <a:pt x="582" y="84"/>
                    </a:lnTo>
                    <a:lnTo>
                      <a:pt x="587" y="84"/>
                    </a:lnTo>
                    <a:lnTo>
                      <a:pt x="590" y="83"/>
                    </a:lnTo>
                    <a:lnTo>
                      <a:pt x="591" y="83"/>
                    </a:lnTo>
                    <a:lnTo>
                      <a:pt x="594" y="82"/>
                    </a:lnTo>
                    <a:lnTo>
                      <a:pt x="601" y="94"/>
                    </a:lnTo>
                    <a:lnTo>
                      <a:pt x="602" y="102"/>
                    </a:lnTo>
                    <a:lnTo>
                      <a:pt x="601" y="107"/>
                    </a:lnTo>
                    <a:lnTo>
                      <a:pt x="599" y="113"/>
                    </a:lnTo>
                    <a:lnTo>
                      <a:pt x="596" y="121"/>
                    </a:lnTo>
                    <a:lnTo>
                      <a:pt x="594" y="126"/>
                    </a:lnTo>
                    <a:lnTo>
                      <a:pt x="587" y="122"/>
                    </a:lnTo>
                    <a:lnTo>
                      <a:pt x="582" y="114"/>
                    </a:lnTo>
                    <a:lnTo>
                      <a:pt x="576" y="106"/>
                    </a:lnTo>
                    <a:lnTo>
                      <a:pt x="571" y="99"/>
                    </a:lnTo>
                    <a:lnTo>
                      <a:pt x="571" y="106"/>
                    </a:lnTo>
                    <a:lnTo>
                      <a:pt x="610" y="175"/>
                    </a:lnTo>
                    <a:lnTo>
                      <a:pt x="610" y="182"/>
                    </a:lnTo>
                    <a:lnTo>
                      <a:pt x="615" y="191"/>
                    </a:lnTo>
                    <a:lnTo>
                      <a:pt x="621" y="200"/>
                    </a:lnTo>
                    <a:lnTo>
                      <a:pt x="626" y="205"/>
                    </a:lnTo>
                    <a:lnTo>
                      <a:pt x="626" y="228"/>
                    </a:lnTo>
                    <a:lnTo>
                      <a:pt x="629" y="231"/>
                    </a:lnTo>
                    <a:lnTo>
                      <a:pt x="630" y="234"/>
                    </a:lnTo>
                    <a:lnTo>
                      <a:pt x="634" y="236"/>
                    </a:lnTo>
                    <a:lnTo>
                      <a:pt x="636" y="239"/>
                    </a:lnTo>
                    <a:lnTo>
                      <a:pt x="639" y="240"/>
                    </a:lnTo>
                    <a:lnTo>
                      <a:pt x="643" y="243"/>
                    </a:lnTo>
                    <a:lnTo>
                      <a:pt x="645" y="246"/>
                    </a:lnTo>
                    <a:lnTo>
                      <a:pt x="649" y="256"/>
                    </a:lnTo>
                    <a:lnTo>
                      <a:pt x="650" y="265"/>
                    </a:lnTo>
                    <a:lnTo>
                      <a:pt x="655" y="274"/>
                    </a:lnTo>
                    <a:lnTo>
                      <a:pt x="659" y="277"/>
                    </a:lnTo>
                    <a:lnTo>
                      <a:pt x="661" y="279"/>
                    </a:lnTo>
                    <a:lnTo>
                      <a:pt x="673" y="287"/>
                    </a:lnTo>
                    <a:lnTo>
                      <a:pt x="678" y="292"/>
                    </a:lnTo>
                    <a:lnTo>
                      <a:pt x="681" y="299"/>
                    </a:lnTo>
                    <a:lnTo>
                      <a:pt x="688" y="306"/>
                    </a:lnTo>
                    <a:lnTo>
                      <a:pt x="697" y="308"/>
                    </a:lnTo>
                    <a:lnTo>
                      <a:pt x="697" y="311"/>
                    </a:lnTo>
                    <a:lnTo>
                      <a:pt x="698" y="313"/>
                    </a:lnTo>
                    <a:lnTo>
                      <a:pt x="698" y="318"/>
                    </a:lnTo>
                    <a:lnTo>
                      <a:pt x="697" y="321"/>
                    </a:lnTo>
                    <a:lnTo>
                      <a:pt x="699" y="323"/>
                    </a:lnTo>
                    <a:lnTo>
                      <a:pt x="700" y="326"/>
                    </a:lnTo>
                    <a:lnTo>
                      <a:pt x="703" y="329"/>
                    </a:lnTo>
                    <a:lnTo>
                      <a:pt x="705" y="332"/>
                    </a:lnTo>
                    <a:lnTo>
                      <a:pt x="708" y="336"/>
                    </a:lnTo>
                    <a:lnTo>
                      <a:pt x="712" y="337"/>
                    </a:lnTo>
                    <a:lnTo>
                      <a:pt x="714" y="338"/>
                    </a:lnTo>
                    <a:lnTo>
                      <a:pt x="717" y="338"/>
                    </a:lnTo>
                    <a:lnTo>
                      <a:pt x="719" y="337"/>
                    </a:lnTo>
                    <a:lnTo>
                      <a:pt x="720" y="336"/>
                    </a:lnTo>
                    <a:lnTo>
                      <a:pt x="722" y="333"/>
                    </a:lnTo>
                    <a:lnTo>
                      <a:pt x="723" y="332"/>
                    </a:lnTo>
                    <a:lnTo>
                      <a:pt x="725" y="331"/>
                    </a:lnTo>
                    <a:lnTo>
                      <a:pt x="742" y="331"/>
                    </a:lnTo>
                    <a:lnTo>
                      <a:pt x="764" y="326"/>
                    </a:lnTo>
                    <a:lnTo>
                      <a:pt x="787" y="319"/>
                    </a:lnTo>
                    <a:lnTo>
                      <a:pt x="789" y="324"/>
                    </a:lnTo>
                    <a:lnTo>
                      <a:pt x="787" y="343"/>
                    </a:lnTo>
                    <a:lnTo>
                      <a:pt x="779" y="362"/>
                    </a:lnTo>
                    <a:lnTo>
                      <a:pt x="771" y="380"/>
                    </a:lnTo>
                    <a:lnTo>
                      <a:pt x="762" y="392"/>
                    </a:lnTo>
                    <a:lnTo>
                      <a:pt x="750" y="409"/>
                    </a:lnTo>
                    <a:lnTo>
                      <a:pt x="742" y="423"/>
                    </a:lnTo>
                    <a:lnTo>
                      <a:pt x="729" y="435"/>
                    </a:lnTo>
                    <a:lnTo>
                      <a:pt x="715" y="445"/>
                    </a:lnTo>
                    <a:lnTo>
                      <a:pt x="702" y="453"/>
                    </a:lnTo>
                    <a:lnTo>
                      <a:pt x="689" y="462"/>
                    </a:lnTo>
                    <a:lnTo>
                      <a:pt x="678" y="472"/>
                    </a:lnTo>
                    <a:lnTo>
                      <a:pt x="669" y="483"/>
                    </a:lnTo>
                    <a:lnTo>
                      <a:pt x="663" y="499"/>
                    </a:lnTo>
                    <a:lnTo>
                      <a:pt x="659" y="506"/>
                    </a:lnTo>
                    <a:lnTo>
                      <a:pt x="655" y="511"/>
                    </a:lnTo>
                    <a:lnTo>
                      <a:pt x="650" y="516"/>
                    </a:lnTo>
                    <a:lnTo>
                      <a:pt x="649" y="523"/>
                    </a:lnTo>
                    <a:lnTo>
                      <a:pt x="650" y="534"/>
                    </a:lnTo>
                    <a:lnTo>
                      <a:pt x="651" y="543"/>
                    </a:lnTo>
                    <a:lnTo>
                      <a:pt x="653" y="555"/>
                    </a:lnTo>
                    <a:lnTo>
                      <a:pt x="655" y="563"/>
                    </a:lnTo>
                    <a:lnTo>
                      <a:pt x="660" y="571"/>
                    </a:lnTo>
                    <a:lnTo>
                      <a:pt x="665" y="577"/>
                    </a:lnTo>
                    <a:lnTo>
                      <a:pt x="668" y="582"/>
                    </a:lnTo>
                    <a:lnTo>
                      <a:pt x="668" y="585"/>
                    </a:lnTo>
                    <a:lnTo>
                      <a:pt x="666" y="586"/>
                    </a:lnTo>
                    <a:lnTo>
                      <a:pt x="665" y="589"/>
                    </a:lnTo>
                    <a:lnTo>
                      <a:pt x="665" y="610"/>
                    </a:lnTo>
                    <a:lnTo>
                      <a:pt x="664" y="625"/>
                    </a:lnTo>
                    <a:lnTo>
                      <a:pt x="666" y="630"/>
                    </a:lnTo>
                    <a:lnTo>
                      <a:pt x="666" y="633"/>
                    </a:lnTo>
                    <a:lnTo>
                      <a:pt x="664" y="643"/>
                    </a:lnTo>
                    <a:lnTo>
                      <a:pt x="658" y="650"/>
                    </a:lnTo>
                    <a:lnTo>
                      <a:pt x="650" y="656"/>
                    </a:lnTo>
                    <a:lnTo>
                      <a:pt x="640" y="663"/>
                    </a:lnTo>
                    <a:lnTo>
                      <a:pt x="629" y="667"/>
                    </a:lnTo>
                    <a:lnTo>
                      <a:pt x="620" y="673"/>
                    </a:lnTo>
                    <a:lnTo>
                      <a:pt x="612" y="679"/>
                    </a:lnTo>
                    <a:lnTo>
                      <a:pt x="609" y="688"/>
                    </a:lnTo>
                    <a:lnTo>
                      <a:pt x="605" y="689"/>
                    </a:lnTo>
                    <a:lnTo>
                      <a:pt x="602" y="692"/>
                    </a:lnTo>
                    <a:lnTo>
                      <a:pt x="599" y="694"/>
                    </a:lnTo>
                    <a:lnTo>
                      <a:pt x="597" y="698"/>
                    </a:lnTo>
                    <a:lnTo>
                      <a:pt x="596" y="700"/>
                    </a:lnTo>
                    <a:lnTo>
                      <a:pt x="597" y="707"/>
                    </a:lnTo>
                    <a:lnTo>
                      <a:pt x="602" y="713"/>
                    </a:lnTo>
                    <a:lnTo>
                      <a:pt x="606" y="719"/>
                    </a:lnTo>
                    <a:lnTo>
                      <a:pt x="607" y="727"/>
                    </a:lnTo>
                    <a:lnTo>
                      <a:pt x="607" y="736"/>
                    </a:lnTo>
                    <a:lnTo>
                      <a:pt x="606" y="745"/>
                    </a:lnTo>
                    <a:lnTo>
                      <a:pt x="605" y="751"/>
                    </a:lnTo>
                    <a:lnTo>
                      <a:pt x="604" y="752"/>
                    </a:lnTo>
                    <a:lnTo>
                      <a:pt x="601" y="753"/>
                    </a:lnTo>
                    <a:lnTo>
                      <a:pt x="592" y="753"/>
                    </a:lnTo>
                    <a:lnTo>
                      <a:pt x="581" y="762"/>
                    </a:lnTo>
                    <a:lnTo>
                      <a:pt x="572" y="773"/>
                    </a:lnTo>
                    <a:lnTo>
                      <a:pt x="575" y="775"/>
                    </a:lnTo>
                    <a:lnTo>
                      <a:pt x="577" y="777"/>
                    </a:lnTo>
                    <a:lnTo>
                      <a:pt x="579" y="780"/>
                    </a:lnTo>
                    <a:lnTo>
                      <a:pt x="579" y="782"/>
                    </a:lnTo>
                    <a:lnTo>
                      <a:pt x="576" y="792"/>
                    </a:lnTo>
                    <a:lnTo>
                      <a:pt x="569" y="801"/>
                    </a:lnTo>
                    <a:lnTo>
                      <a:pt x="562" y="807"/>
                    </a:lnTo>
                    <a:lnTo>
                      <a:pt x="556" y="816"/>
                    </a:lnTo>
                    <a:lnTo>
                      <a:pt x="546" y="834"/>
                    </a:lnTo>
                    <a:lnTo>
                      <a:pt x="537" y="846"/>
                    </a:lnTo>
                    <a:lnTo>
                      <a:pt x="527" y="856"/>
                    </a:lnTo>
                    <a:lnTo>
                      <a:pt x="515" y="867"/>
                    </a:lnTo>
                    <a:lnTo>
                      <a:pt x="511" y="868"/>
                    </a:lnTo>
                    <a:lnTo>
                      <a:pt x="505" y="868"/>
                    </a:lnTo>
                    <a:lnTo>
                      <a:pt x="501" y="869"/>
                    </a:lnTo>
                    <a:lnTo>
                      <a:pt x="498" y="869"/>
                    </a:lnTo>
                    <a:lnTo>
                      <a:pt x="497" y="870"/>
                    </a:lnTo>
                    <a:lnTo>
                      <a:pt x="496" y="873"/>
                    </a:lnTo>
                    <a:lnTo>
                      <a:pt x="492" y="874"/>
                    </a:lnTo>
                    <a:lnTo>
                      <a:pt x="487" y="877"/>
                    </a:lnTo>
                    <a:lnTo>
                      <a:pt x="482" y="877"/>
                    </a:lnTo>
                    <a:lnTo>
                      <a:pt x="479" y="875"/>
                    </a:lnTo>
                    <a:lnTo>
                      <a:pt x="477" y="873"/>
                    </a:lnTo>
                    <a:lnTo>
                      <a:pt x="474" y="872"/>
                    </a:lnTo>
                    <a:lnTo>
                      <a:pt x="472" y="872"/>
                    </a:lnTo>
                    <a:lnTo>
                      <a:pt x="461" y="874"/>
                    </a:lnTo>
                    <a:lnTo>
                      <a:pt x="441" y="882"/>
                    </a:lnTo>
                    <a:lnTo>
                      <a:pt x="429" y="884"/>
                    </a:lnTo>
                    <a:lnTo>
                      <a:pt x="422" y="882"/>
                    </a:lnTo>
                    <a:lnTo>
                      <a:pt x="417" y="877"/>
                    </a:lnTo>
                    <a:lnTo>
                      <a:pt x="414" y="877"/>
                    </a:lnTo>
                    <a:lnTo>
                      <a:pt x="413" y="878"/>
                    </a:lnTo>
                    <a:lnTo>
                      <a:pt x="410" y="867"/>
                    </a:lnTo>
                    <a:lnTo>
                      <a:pt x="405" y="858"/>
                    </a:lnTo>
                    <a:lnTo>
                      <a:pt x="408" y="855"/>
                    </a:lnTo>
                    <a:lnTo>
                      <a:pt x="410" y="850"/>
                    </a:lnTo>
                    <a:lnTo>
                      <a:pt x="410" y="846"/>
                    </a:lnTo>
                    <a:lnTo>
                      <a:pt x="409" y="841"/>
                    </a:lnTo>
                    <a:lnTo>
                      <a:pt x="404" y="834"/>
                    </a:lnTo>
                    <a:lnTo>
                      <a:pt x="400" y="829"/>
                    </a:lnTo>
                    <a:lnTo>
                      <a:pt x="397" y="825"/>
                    </a:lnTo>
                    <a:lnTo>
                      <a:pt x="379" y="795"/>
                    </a:lnTo>
                    <a:lnTo>
                      <a:pt x="372" y="778"/>
                    </a:lnTo>
                    <a:lnTo>
                      <a:pt x="367" y="760"/>
                    </a:lnTo>
                    <a:lnTo>
                      <a:pt x="364" y="739"/>
                    </a:lnTo>
                    <a:lnTo>
                      <a:pt x="364" y="726"/>
                    </a:lnTo>
                    <a:lnTo>
                      <a:pt x="362" y="723"/>
                    </a:lnTo>
                    <a:lnTo>
                      <a:pt x="360" y="721"/>
                    </a:lnTo>
                    <a:lnTo>
                      <a:pt x="355" y="716"/>
                    </a:lnTo>
                    <a:lnTo>
                      <a:pt x="346" y="702"/>
                    </a:lnTo>
                    <a:lnTo>
                      <a:pt x="340" y="687"/>
                    </a:lnTo>
                    <a:lnTo>
                      <a:pt x="335" y="672"/>
                    </a:lnTo>
                    <a:lnTo>
                      <a:pt x="333" y="654"/>
                    </a:lnTo>
                    <a:lnTo>
                      <a:pt x="334" y="641"/>
                    </a:lnTo>
                    <a:lnTo>
                      <a:pt x="339" y="631"/>
                    </a:lnTo>
                    <a:lnTo>
                      <a:pt x="345" y="623"/>
                    </a:lnTo>
                    <a:lnTo>
                      <a:pt x="352" y="615"/>
                    </a:lnTo>
                    <a:lnTo>
                      <a:pt x="357" y="607"/>
                    </a:lnTo>
                    <a:lnTo>
                      <a:pt x="358" y="597"/>
                    </a:lnTo>
                    <a:lnTo>
                      <a:pt x="357" y="589"/>
                    </a:lnTo>
                    <a:lnTo>
                      <a:pt x="354" y="581"/>
                    </a:lnTo>
                    <a:lnTo>
                      <a:pt x="353" y="573"/>
                    </a:lnTo>
                    <a:lnTo>
                      <a:pt x="350" y="560"/>
                    </a:lnTo>
                    <a:lnTo>
                      <a:pt x="346" y="548"/>
                    </a:lnTo>
                    <a:lnTo>
                      <a:pt x="343" y="539"/>
                    </a:lnTo>
                    <a:lnTo>
                      <a:pt x="340" y="532"/>
                    </a:lnTo>
                    <a:lnTo>
                      <a:pt x="339" y="523"/>
                    </a:lnTo>
                    <a:lnTo>
                      <a:pt x="335" y="516"/>
                    </a:lnTo>
                    <a:lnTo>
                      <a:pt x="328" y="507"/>
                    </a:lnTo>
                    <a:lnTo>
                      <a:pt x="319" y="499"/>
                    </a:lnTo>
                    <a:lnTo>
                      <a:pt x="310" y="489"/>
                    </a:lnTo>
                    <a:lnTo>
                      <a:pt x="304" y="480"/>
                    </a:lnTo>
                    <a:lnTo>
                      <a:pt x="301" y="469"/>
                    </a:lnTo>
                    <a:lnTo>
                      <a:pt x="301" y="467"/>
                    </a:lnTo>
                    <a:lnTo>
                      <a:pt x="303" y="463"/>
                    </a:lnTo>
                    <a:lnTo>
                      <a:pt x="305" y="459"/>
                    </a:lnTo>
                    <a:lnTo>
                      <a:pt x="308" y="456"/>
                    </a:lnTo>
                    <a:lnTo>
                      <a:pt x="309" y="454"/>
                    </a:lnTo>
                    <a:lnTo>
                      <a:pt x="311" y="453"/>
                    </a:lnTo>
                    <a:lnTo>
                      <a:pt x="310" y="450"/>
                    </a:lnTo>
                    <a:lnTo>
                      <a:pt x="310" y="448"/>
                    </a:lnTo>
                    <a:lnTo>
                      <a:pt x="311" y="448"/>
                    </a:lnTo>
                    <a:lnTo>
                      <a:pt x="311" y="440"/>
                    </a:lnTo>
                    <a:lnTo>
                      <a:pt x="313" y="431"/>
                    </a:lnTo>
                    <a:lnTo>
                      <a:pt x="315" y="426"/>
                    </a:lnTo>
                    <a:lnTo>
                      <a:pt x="311" y="419"/>
                    </a:lnTo>
                    <a:lnTo>
                      <a:pt x="306" y="414"/>
                    </a:lnTo>
                    <a:lnTo>
                      <a:pt x="299" y="410"/>
                    </a:lnTo>
                    <a:lnTo>
                      <a:pt x="290" y="409"/>
                    </a:lnTo>
                    <a:lnTo>
                      <a:pt x="272" y="409"/>
                    </a:lnTo>
                    <a:lnTo>
                      <a:pt x="266" y="406"/>
                    </a:lnTo>
                    <a:lnTo>
                      <a:pt x="256" y="394"/>
                    </a:lnTo>
                    <a:lnTo>
                      <a:pt x="250" y="387"/>
                    </a:lnTo>
                    <a:lnTo>
                      <a:pt x="241" y="385"/>
                    </a:lnTo>
                    <a:lnTo>
                      <a:pt x="226" y="386"/>
                    </a:lnTo>
                    <a:lnTo>
                      <a:pt x="214" y="390"/>
                    </a:lnTo>
                    <a:lnTo>
                      <a:pt x="201" y="395"/>
                    </a:lnTo>
                    <a:lnTo>
                      <a:pt x="186" y="400"/>
                    </a:lnTo>
                    <a:lnTo>
                      <a:pt x="180" y="406"/>
                    </a:lnTo>
                    <a:lnTo>
                      <a:pt x="176" y="406"/>
                    </a:lnTo>
                    <a:lnTo>
                      <a:pt x="168" y="405"/>
                    </a:lnTo>
                    <a:lnTo>
                      <a:pt x="160" y="401"/>
                    </a:lnTo>
                    <a:lnTo>
                      <a:pt x="151" y="400"/>
                    </a:lnTo>
                    <a:lnTo>
                      <a:pt x="141" y="401"/>
                    </a:lnTo>
                    <a:lnTo>
                      <a:pt x="132" y="405"/>
                    </a:lnTo>
                    <a:lnTo>
                      <a:pt x="123" y="407"/>
                    </a:lnTo>
                    <a:lnTo>
                      <a:pt x="113" y="409"/>
                    </a:lnTo>
                    <a:lnTo>
                      <a:pt x="109" y="409"/>
                    </a:lnTo>
                    <a:lnTo>
                      <a:pt x="102" y="406"/>
                    </a:lnTo>
                    <a:lnTo>
                      <a:pt x="101" y="405"/>
                    </a:lnTo>
                    <a:lnTo>
                      <a:pt x="91" y="397"/>
                    </a:lnTo>
                    <a:lnTo>
                      <a:pt x="65" y="380"/>
                    </a:lnTo>
                    <a:lnTo>
                      <a:pt x="57" y="370"/>
                    </a:lnTo>
                    <a:lnTo>
                      <a:pt x="50" y="358"/>
                    </a:lnTo>
                    <a:lnTo>
                      <a:pt x="44" y="348"/>
                    </a:lnTo>
                    <a:lnTo>
                      <a:pt x="37" y="339"/>
                    </a:lnTo>
                    <a:lnTo>
                      <a:pt x="33" y="337"/>
                    </a:lnTo>
                    <a:lnTo>
                      <a:pt x="27" y="332"/>
                    </a:lnTo>
                    <a:lnTo>
                      <a:pt x="19" y="326"/>
                    </a:lnTo>
                    <a:lnTo>
                      <a:pt x="14" y="321"/>
                    </a:lnTo>
                    <a:lnTo>
                      <a:pt x="12" y="317"/>
                    </a:lnTo>
                    <a:lnTo>
                      <a:pt x="6" y="312"/>
                    </a:lnTo>
                    <a:lnTo>
                      <a:pt x="8" y="312"/>
                    </a:lnTo>
                    <a:lnTo>
                      <a:pt x="8" y="308"/>
                    </a:lnTo>
                    <a:lnTo>
                      <a:pt x="6" y="304"/>
                    </a:lnTo>
                    <a:lnTo>
                      <a:pt x="6" y="298"/>
                    </a:lnTo>
                    <a:lnTo>
                      <a:pt x="5" y="294"/>
                    </a:lnTo>
                    <a:lnTo>
                      <a:pt x="3" y="289"/>
                    </a:lnTo>
                    <a:lnTo>
                      <a:pt x="0" y="285"/>
                    </a:lnTo>
                    <a:lnTo>
                      <a:pt x="6" y="279"/>
                    </a:lnTo>
                    <a:lnTo>
                      <a:pt x="12" y="269"/>
                    </a:lnTo>
                    <a:lnTo>
                      <a:pt x="15" y="258"/>
                    </a:lnTo>
                    <a:lnTo>
                      <a:pt x="17" y="248"/>
                    </a:lnTo>
                    <a:lnTo>
                      <a:pt x="14" y="231"/>
                    </a:lnTo>
                    <a:lnTo>
                      <a:pt x="12" y="217"/>
                    </a:lnTo>
                    <a:lnTo>
                      <a:pt x="9" y="202"/>
                    </a:lnTo>
                    <a:lnTo>
                      <a:pt x="10" y="199"/>
                    </a:lnTo>
                    <a:lnTo>
                      <a:pt x="12" y="196"/>
                    </a:lnTo>
                    <a:lnTo>
                      <a:pt x="14" y="192"/>
                    </a:lnTo>
                    <a:lnTo>
                      <a:pt x="17" y="190"/>
                    </a:lnTo>
                    <a:lnTo>
                      <a:pt x="19" y="186"/>
                    </a:lnTo>
                    <a:lnTo>
                      <a:pt x="20" y="184"/>
                    </a:lnTo>
                    <a:lnTo>
                      <a:pt x="28" y="166"/>
                    </a:lnTo>
                    <a:lnTo>
                      <a:pt x="38" y="148"/>
                    </a:lnTo>
                    <a:lnTo>
                      <a:pt x="48" y="132"/>
                    </a:lnTo>
                    <a:lnTo>
                      <a:pt x="53" y="128"/>
                    </a:lnTo>
                    <a:lnTo>
                      <a:pt x="65" y="123"/>
                    </a:lnTo>
                    <a:lnTo>
                      <a:pt x="70" y="121"/>
                    </a:lnTo>
                    <a:lnTo>
                      <a:pt x="74" y="118"/>
                    </a:lnTo>
                    <a:lnTo>
                      <a:pt x="79" y="114"/>
                    </a:lnTo>
                    <a:lnTo>
                      <a:pt x="87" y="107"/>
                    </a:lnTo>
                    <a:lnTo>
                      <a:pt x="89" y="103"/>
                    </a:lnTo>
                    <a:lnTo>
                      <a:pt x="92" y="93"/>
                    </a:lnTo>
                    <a:lnTo>
                      <a:pt x="92" y="85"/>
                    </a:lnTo>
                    <a:lnTo>
                      <a:pt x="93" y="78"/>
                    </a:lnTo>
                    <a:lnTo>
                      <a:pt x="97" y="70"/>
                    </a:lnTo>
                    <a:lnTo>
                      <a:pt x="113" y="51"/>
                    </a:lnTo>
                    <a:lnTo>
                      <a:pt x="131" y="33"/>
                    </a:lnTo>
                    <a:lnTo>
                      <a:pt x="129" y="33"/>
                    </a:lnTo>
                    <a:lnTo>
                      <a:pt x="132" y="29"/>
                    </a:lnTo>
                    <a:lnTo>
                      <a:pt x="133" y="26"/>
                    </a:lnTo>
                    <a:lnTo>
                      <a:pt x="138" y="21"/>
                    </a:lnTo>
                    <a:lnTo>
                      <a:pt x="155" y="29"/>
                    </a:lnTo>
                    <a:lnTo>
                      <a:pt x="173" y="31"/>
                    </a:lnTo>
                    <a:lnTo>
                      <a:pt x="177" y="31"/>
                    </a:lnTo>
                    <a:lnTo>
                      <a:pt x="181" y="29"/>
                    </a:lnTo>
                    <a:lnTo>
                      <a:pt x="183" y="28"/>
                    </a:lnTo>
                    <a:lnTo>
                      <a:pt x="186" y="25"/>
                    </a:lnTo>
                    <a:lnTo>
                      <a:pt x="188" y="24"/>
                    </a:lnTo>
                    <a:lnTo>
                      <a:pt x="202" y="18"/>
                    </a:lnTo>
                    <a:lnTo>
                      <a:pt x="219" y="11"/>
                    </a:lnTo>
                    <a:lnTo>
                      <a:pt x="236" y="6"/>
                    </a:lnTo>
                    <a:lnTo>
                      <a:pt x="252" y="5"/>
                    </a:lnTo>
                    <a:lnTo>
                      <a:pt x="256" y="5"/>
                    </a:lnTo>
                    <a:lnTo>
                      <a:pt x="260" y="6"/>
                    </a:lnTo>
                    <a:lnTo>
                      <a:pt x="264" y="9"/>
                    </a:lnTo>
                    <a:lnTo>
                      <a:pt x="266" y="9"/>
                    </a:lnTo>
                    <a:lnTo>
                      <a:pt x="270" y="7"/>
                    </a:lnTo>
                    <a:lnTo>
                      <a:pt x="272" y="6"/>
                    </a:lnTo>
                    <a:lnTo>
                      <a:pt x="284" y="2"/>
                    </a:lnTo>
                    <a:lnTo>
                      <a:pt x="288" y="2"/>
                    </a:lnTo>
                    <a:lnTo>
                      <a:pt x="290" y="4"/>
                    </a:lnTo>
                    <a:lnTo>
                      <a:pt x="293" y="6"/>
                    </a:lnTo>
                    <a:lnTo>
                      <a:pt x="299" y="6"/>
                    </a:lnTo>
                    <a:lnTo>
                      <a:pt x="301" y="5"/>
                    </a:lnTo>
                    <a:lnTo>
                      <a:pt x="303" y="4"/>
                    </a:lnTo>
                    <a:lnTo>
                      <a:pt x="305" y="2"/>
                    </a:lnTo>
                    <a:lnTo>
                      <a:pt x="306" y="1"/>
                    </a:lnTo>
                    <a:lnTo>
                      <a:pt x="30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2" name="Freeform 1227">
                <a:extLst>
                  <a:ext uri="{FF2B5EF4-FFF2-40B4-BE49-F238E27FC236}">
                    <a16:creationId xmlns:a16="http://schemas.microsoft.com/office/drawing/2014/main" id="{E788425C-247C-06C2-B11E-0042ACB2BA19}"/>
                  </a:ext>
                </a:extLst>
              </p:cNvPr>
              <p:cNvSpPr>
                <a:spLocks/>
              </p:cNvSpPr>
              <p:nvPr/>
            </p:nvSpPr>
            <p:spPr bwMode="auto">
              <a:xfrm>
                <a:off x="10049436" y="4828724"/>
                <a:ext cx="24870" cy="16580"/>
              </a:xfrm>
              <a:custGeom>
                <a:avLst/>
                <a:gdLst/>
                <a:ahLst/>
                <a:cxnLst>
                  <a:cxn ang="0">
                    <a:pos x="6" y="0"/>
                  </a:cxn>
                  <a:cxn ang="0">
                    <a:pos x="12" y="0"/>
                  </a:cxn>
                  <a:cxn ang="0">
                    <a:pos x="12" y="3"/>
                  </a:cxn>
                  <a:cxn ang="0">
                    <a:pos x="8" y="5"/>
                  </a:cxn>
                  <a:cxn ang="0">
                    <a:pos x="5" y="8"/>
                  </a:cxn>
                  <a:cxn ang="0">
                    <a:pos x="2" y="8"/>
                  </a:cxn>
                  <a:cxn ang="0">
                    <a:pos x="0" y="6"/>
                  </a:cxn>
                  <a:cxn ang="0">
                    <a:pos x="0" y="3"/>
                  </a:cxn>
                  <a:cxn ang="0">
                    <a:pos x="2" y="1"/>
                  </a:cxn>
                  <a:cxn ang="0">
                    <a:pos x="3" y="1"/>
                  </a:cxn>
                  <a:cxn ang="0">
                    <a:pos x="6" y="0"/>
                  </a:cxn>
                </a:cxnLst>
                <a:rect l="0" t="0" r="r" b="b"/>
                <a:pathLst>
                  <a:path w="12" h="8">
                    <a:moveTo>
                      <a:pt x="6" y="0"/>
                    </a:moveTo>
                    <a:lnTo>
                      <a:pt x="12" y="0"/>
                    </a:lnTo>
                    <a:lnTo>
                      <a:pt x="12" y="3"/>
                    </a:lnTo>
                    <a:lnTo>
                      <a:pt x="8" y="5"/>
                    </a:lnTo>
                    <a:lnTo>
                      <a:pt x="5" y="8"/>
                    </a:lnTo>
                    <a:lnTo>
                      <a:pt x="2" y="8"/>
                    </a:lnTo>
                    <a:lnTo>
                      <a:pt x="0" y="6"/>
                    </a:lnTo>
                    <a:lnTo>
                      <a:pt x="0" y="3"/>
                    </a:lnTo>
                    <a:lnTo>
                      <a:pt x="2" y="1"/>
                    </a:lnTo>
                    <a:lnTo>
                      <a:pt x="3"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63" name="Group 1110">
                <a:extLst>
                  <a:ext uri="{FF2B5EF4-FFF2-40B4-BE49-F238E27FC236}">
                    <a16:creationId xmlns:a16="http://schemas.microsoft.com/office/drawing/2014/main" id="{0B660C30-2F7A-B0D4-3ADC-982F898B3B5F}"/>
                  </a:ext>
                </a:extLst>
              </p:cNvPr>
              <p:cNvGrpSpPr/>
              <p:nvPr/>
            </p:nvGrpSpPr>
            <p:grpSpPr>
              <a:xfrm>
                <a:off x="3823545" y="4144788"/>
                <a:ext cx="1121241" cy="1809322"/>
                <a:chOff x="3823545" y="4144788"/>
                <a:chExt cx="1121241" cy="1809322"/>
              </a:xfrm>
              <a:grpFill/>
            </p:grpSpPr>
            <p:sp>
              <p:nvSpPr>
                <p:cNvPr id="442" name="Freeform 1228">
                  <a:extLst>
                    <a:ext uri="{FF2B5EF4-FFF2-40B4-BE49-F238E27FC236}">
                      <a16:creationId xmlns:a16="http://schemas.microsoft.com/office/drawing/2014/main" id="{2DA12C05-839E-308E-54D0-4FEBCC291B17}"/>
                    </a:ext>
                  </a:extLst>
                </p:cNvPr>
                <p:cNvSpPr>
                  <a:spLocks/>
                </p:cNvSpPr>
                <p:nvPr/>
              </p:nvSpPr>
              <p:spPr bwMode="auto">
                <a:xfrm>
                  <a:off x="4296083" y="4184165"/>
                  <a:ext cx="16580" cy="18653"/>
                </a:xfrm>
                <a:custGeom>
                  <a:avLst/>
                  <a:gdLst/>
                  <a:ahLst/>
                  <a:cxnLst>
                    <a:cxn ang="0">
                      <a:pos x="5" y="0"/>
                    </a:cxn>
                    <a:cxn ang="0">
                      <a:pos x="8" y="0"/>
                    </a:cxn>
                    <a:cxn ang="0">
                      <a:pos x="8" y="5"/>
                    </a:cxn>
                    <a:cxn ang="0">
                      <a:pos x="7" y="6"/>
                    </a:cxn>
                    <a:cxn ang="0">
                      <a:pos x="5" y="9"/>
                    </a:cxn>
                    <a:cxn ang="0">
                      <a:pos x="0" y="9"/>
                    </a:cxn>
                    <a:cxn ang="0">
                      <a:pos x="0" y="5"/>
                    </a:cxn>
                    <a:cxn ang="0">
                      <a:pos x="2" y="2"/>
                    </a:cxn>
                    <a:cxn ang="0">
                      <a:pos x="4" y="1"/>
                    </a:cxn>
                    <a:cxn ang="0">
                      <a:pos x="5" y="0"/>
                    </a:cxn>
                  </a:cxnLst>
                  <a:rect l="0" t="0" r="r" b="b"/>
                  <a:pathLst>
                    <a:path w="8" h="9">
                      <a:moveTo>
                        <a:pt x="5" y="0"/>
                      </a:moveTo>
                      <a:lnTo>
                        <a:pt x="8" y="0"/>
                      </a:lnTo>
                      <a:lnTo>
                        <a:pt x="8" y="5"/>
                      </a:lnTo>
                      <a:lnTo>
                        <a:pt x="7" y="6"/>
                      </a:lnTo>
                      <a:lnTo>
                        <a:pt x="5" y="9"/>
                      </a:lnTo>
                      <a:lnTo>
                        <a:pt x="0" y="9"/>
                      </a:lnTo>
                      <a:lnTo>
                        <a:pt x="0" y="5"/>
                      </a:lnTo>
                      <a:lnTo>
                        <a:pt x="2" y="2"/>
                      </a:lnTo>
                      <a:lnTo>
                        <a:pt x="4" y="1"/>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3" name="Freeform 1230">
                  <a:extLst>
                    <a:ext uri="{FF2B5EF4-FFF2-40B4-BE49-F238E27FC236}">
                      <a16:creationId xmlns:a16="http://schemas.microsoft.com/office/drawing/2014/main" id="{0BA7946A-9FCC-71CD-5A9E-A3FDF94AF365}"/>
                    </a:ext>
                  </a:extLst>
                </p:cNvPr>
                <p:cNvSpPr>
                  <a:spLocks/>
                </p:cNvSpPr>
                <p:nvPr/>
              </p:nvSpPr>
              <p:spPr bwMode="auto">
                <a:xfrm>
                  <a:off x="3997638" y="5527167"/>
                  <a:ext cx="18653" cy="49741"/>
                </a:xfrm>
                <a:custGeom>
                  <a:avLst/>
                  <a:gdLst/>
                  <a:ahLst/>
                  <a:cxnLst>
                    <a:cxn ang="0">
                      <a:pos x="4" y="0"/>
                    </a:cxn>
                    <a:cxn ang="0">
                      <a:pos x="6" y="1"/>
                    </a:cxn>
                    <a:cxn ang="0">
                      <a:pos x="9" y="4"/>
                    </a:cxn>
                    <a:cxn ang="0">
                      <a:pos x="9" y="9"/>
                    </a:cxn>
                    <a:cxn ang="0">
                      <a:pos x="8" y="10"/>
                    </a:cxn>
                    <a:cxn ang="0">
                      <a:pos x="8" y="24"/>
                    </a:cxn>
                    <a:cxn ang="0">
                      <a:pos x="4" y="24"/>
                    </a:cxn>
                    <a:cxn ang="0">
                      <a:pos x="1" y="21"/>
                    </a:cxn>
                    <a:cxn ang="0">
                      <a:pos x="0" y="19"/>
                    </a:cxn>
                    <a:cxn ang="0">
                      <a:pos x="0" y="10"/>
                    </a:cxn>
                    <a:cxn ang="0">
                      <a:pos x="1" y="7"/>
                    </a:cxn>
                    <a:cxn ang="0">
                      <a:pos x="1" y="5"/>
                    </a:cxn>
                    <a:cxn ang="0">
                      <a:pos x="3" y="2"/>
                    </a:cxn>
                    <a:cxn ang="0">
                      <a:pos x="4" y="1"/>
                    </a:cxn>
                    <a:cxn ang="0">
                      <a:pos x="4" y="0"/>
                    </a:cxn>
                  </a:cxnLst>
                  <a:rect l="0" t="0" r="r" b="b"/>
                  <a:pathLst>
                    <a:path w="9" h="24">
                      <a:moveTo>
                        <a:pt x="4" y="0"/>
                      </a:moveTo>
                      <a:lnTo>
                        <a:pt x="6" y="1"/>
                      </a:lnTo>
                      <a:lnTo>
                        <a:pt x="9" y="4"/>
                      </a:lnTo>
                      <a:lnTo>
                        <a:pt x="9" y="9"/>
                      </a:lnTo>
                      <a:lnTo>
                        <a:pt x="8" y="10"/>
                      </a:lnTo>
                      <a:lnTo>
                        <a:pt x="8" y="24"/>
                      </a:lnTo>
                      <a:lnTo>
                        <a:pt x="4" y="24"/>
                      </a:lnTo>
                      <a:lnTo>
                        <a:pt x="1" y="21"/>
                      </a:lnTo>
                      <a:lnTo>
                        <a:pt x="0" y="19"/>
                      </a:lnTo>
                      <a:lnTo>
                        <a:pt x="0" y="10"/>
                      </a:lnTo>
                      <a:lnTo>
                        <a:pt x="1" y="7"/>
                      </a:lnTo>
                      <a:lnTo>
                        <a:pt x="1" y="5"/>
                      </a:lnTo>
                      <a:lnTo>
                        <a:pt x="3" y="2"/>
                      </a:lnTo>
                      <a:lnTo>
                        <a:pt x="4"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4" name="Freeform 1231">
                  <a:extLst>
                    <a:ext uri="{FF2B5EF4-FFF2-40B4-BE49-F238E27FC236}">
                      <a16:creationId xmlns:a16="http://schemas.microsoft.com/office/drawing/2014/main" id="{D9C4E8FE-3D30-6FE4-50F1-78BA2A4CF72C}"/>
                    </a:ext>
                  </a:extLst>
                </p:cNvPr>
                <p:cNvSpPr>
                  <a:spLocks/>
                </p:cNvSpPr>
                <p:nvPr/>
              </p:nvSpPr>
              <p:spPr bwMode="auto">
                <a:xfrm>
                  <a:off x="3823545" y="4144788"/>
                  <a:ext cx="1121241" cy="1809322"/>
                </a:xfrm>
                <a:custGeom>
                  <a:avLst/>
                  <a:gdLst/>
                  <a:ahLst/>
                  <a:cxnLst>
                    <a:cxn ang="0">
                      <a:pos x="110" y="23"/>
                    </a:cxn>
                    <a:cxn ang="0">
                      <a:pos x="120" y="28"/>
                    </a:cxn>
                    <a:cxn ang="0">
                      <a:pos x="134" y="9"/>
                    </a:cxn>
                    <a:cxn ang="0">
                      <a:pos x="146" y="13"/>
                    </a:cxn>
                    <a:cxn ang="0">
                      <a:pos x="182" y="24"/>
                    </a:cxn>
                    <a:cxn ang="0">
                      <a:pos x="218" y="19"/>
                    </a:cxn>
                    <a:cxn ang="0">
                      <a:pos x="233" y="33"/>
                    </a:cxn>
                    <a:cxn ang="0">
                      <a:pos x="261" y="54"/>
                    </a:cxn>
                    <a:cxn ang="0">
                      <a:pos x="324" y="81"/>
                    </a:cxn>
                    <a:cxn ang="0">
                      <a:pos x="356" y="112"/>
                    </a:cxn>
                    <a:cxn ang="0">
                      <a:pos x="348" y="152"/>
                    </a:cxn>
                    <a:cxn ang="0">
                      <a:pos x="376" y="166"/>
                    </a:cxn>
                    <a:cxn ang="0">
                      <a:pos x="427" y="165"/>
                    </a:cxn>
                    <a:cxn ang="0">
                      <a:pos x="452" y="176"/>
                    </a:cxn>
                    <a:cxn ang="0">
                      <a:pos x="516" y="203"/>
                    </a:cxn>
                    <a:cxn ang="0">
                      <a:pos x="513" y="278"/>
                    </a:cxn>
                    <a:cxn ang="0">
                      <a:pos x="494" y="326"/>
                    </a:cxn>
                    <a:cxn ang="0">
                      <a:pos x="484" y="366"/>
                    </a:cxn>
                    <a:cxn ang="0">
                      <a:pos x="465" y="403"/>
                    </a:cxn>
                    <a:cxn ang="0">
                      <a:pos x="424" y="421"/>
                    </a:cxn>
                    <a:cxn ang="0">
                      <a:pos x="370" y="492"/>
                    </a:cxn>
                    <a:cxn ang="0">
                      <a:pos x="322" y="564"/>
                    </a:cxn>
                    <a:cxn ang="0">
                      <a:pos x="275" y="564"/>
                    </a:cxn>
                    <a:cxn ang="0">
                      <a:pos x="281" y="588"/>
                    </a:cxn>
                    <a:cxn ang="0">
                      <a:pos x="267" y="620"/>
                    </a:cxn>
                    <a:cxn ang="0">
                      <a:pos x="222" y="643"/>
                    </a:cxn>
                    <a:cxn ang="0">
                      <a:pos x="197" y="652"/>
                    </a:cxn>
                    <a:cxn ang="0">
                      <a:pos x="198" y="673"/>
                    </a:cxn>
                    <a:cxn ang="0">
                      <a:pos x="201" y="679"/>
                    </a:cxn>
                    <a:cxn ang="0">
                      <a:pos x="189" y="698"/>
                    </a:cxn>
                    <a:cxn ang="0">
                      <a:pos x="164" y="727"/>
                    </a:cxn>
                    <a:cxn ang="0">
                      <a:pos x="173" y="764"/>
                    </a:cxn>
                    <a:cxn ang="0">
                      <a:pos x="149" y="789"/>
                    </a:cxn>
                    <a:cxn ang="0">
                      <a:pos x="161" y="844"/>
                    </a:cxn>
                    <a:cxn ang="0">
                      <a:pos x="158" y="873"/>
                    </a:cxn>
                    <a:cxn ang="0">
                      <a:pos x="122" y="857"/>
                    </a:cxn>
                    <a:cxn ang="0">
                      <a:pos x="82" y="830"/>
                    </a:cxn>
                    <a:cxn ang="0">
                      <a:pos x="89" y="814"/>
                    </a:cxn>
                    <a:cxn ang="0">
                      <a:pos x="73" y="770"/>
                    </a:cxn>
                    <a:cxn ang="0">
                      <a:pos x="77" y="733"/>
                    </a:cxn>
                    <a:cxn ang="0">
                      <a:pos x="85" y="727"/>
                    </a:cxn>
                    <a:cxn ang="0">
                      <a:pos x="94" y="668"/>
                    </a:cxn>
                    <a:cxn ang="0">
                      <a:pos x="93" y="635"/>
                    </a:cxn>
                    <a:cxn ang="0">
                      <a:pos x="92" y="619"/>
                    </a:cxn>
                    <a:cxn ang="0">
                      <a:pos x="109" y="575"/>
                    </a:cxn>
                    <a:cxn ang="0">
                      <a:pos x="124" y="469"/>
                    </a:cxn>
                    <a:cxn ang="0">
                      <a:pos x="132" y="400"/>
                    </a:cxn>
                    <a:cxn ang="0">
                      <a:pos x="103" y="345"/>
                    </a:cxn>
                    <a:cxn ang="0">
                      <a:pos x="58" y="305"/>
                    </a:cxn>
                    <a:cxn ang="0">
                      <a:pos x="25" y="239"/>
                    </a:cxn>
                    <a:cxn ang="0">
                      <a:pos x="4" y="214"/>
                    </a:cxn>
                    <a:cxn ang="0">
                      <a:pos x="16" y="175"/>
                    </a:cxn>
                    <a:cxn ang="0">
                      <a:pos x="13" y="145"/>
                    </a:cxn>
                    <a:cxn ang="0">
                      <a:pos x="33" y="115"/>
                    </a:cxn>
                    <a:cxn ang="0">
                      <a:pos x="45" y="94"/>
                    </a:cxn>
                    <a:cxn ang="0">
                      <a:pos x="43" y="66"/>
                    </a:cxn>
                    <a:cxn ang="0">
                      <a:pos x="50" y="48"/>
                    </a:cxn>
                    <a:cxn ang="0">
                      <a:pos x="63" y="34"/>
                    </a:cxn>
                    <a:cxn ang="0">
                      <a:pos x="105" y="6"/>
                    </a:cxn>
                  </a:cxnLst>
                  <a:rect l="0" t="0" r="r" b="b"/>
                  <a:pathLst>
                    <a:path w="541" h="873">
                      <a:moveTo>
                        <a:pt x="112" y="0"/>
                      </a:moveTo>
                      <a:lnTo>
                        <a:pt x="115" y="0"/>
                      </a:lnTo>
                      <a:lnTo>
                        <a:pt x="117" y="3"/>
                      </a:lnTo>
                      <a:lnTo>
                        <a:pt x="118" y="4"/>
                      </a:lnTo>
                      <a:lnTo>
                        <a:pt x="118" y="6"/>
                      </a:lnTo>
                      <a:lnTo>
                        <a:pt x="115" y="9"/>
                      </a:lnTo>
                      <a:lnTo>
                        <a:pt x="114" y="9"/>
                      </a:lnTo>
                      <a:lnTo>
                        <a:pt x="112" y="19"/>
                      </a:lnTo>
                      <a:lnTo>
                        <a:pt x="110" y="23"/>
                      </a:lnTo>
                      <a:lnTo>
                        <a:pt x="110" y="29"/>
                      </a:lnTo>
                      <a:lnTo>
                        <a:pt x="112" y="32"/>
                      </a:lnTo>
                      <a:lnTo>
                        <a:pt x="113" y="35"/>
                      </a:lnTo>
                      <a:lnTo>
                        <a:pt x="114" y="37"/>
                      </a:lnTo>
                      <a:lnTo>
                        <a:pt x="117" y="38"/>
                      </a:lnTo>
                      <a:lnTo>
                        <a:pt x="118" y="38"/>
                      </a:lnTo>
                      <a:lnTo>
                        <a:pt x="119" y="35"/>
                      </a:lnTo>
                      <a:lnTo>
                        <a:pt x="120" y="34"/>
                      </a:lnTo>
                      <a:lnTo>
                        <a:pt x="120" y="28"/>
                      </a:lnTo>
                      <a:lnTo>
                        <a:pt x="118" y="25"/>
                      </a:lnTo>
                      <a:lnTo>
                        <a:pt x="117" y="23"/>
                      </a:lnTo>
                      <a:lnTo>
                        <a:pt x="117" y="16"/>
                      </a:lnTo>
                      <a:lnTo>
                        <a:pt x="118" y="15"/>
                      </a:lnTo>
                      <a:lnTo>
                        <a:pt x="123" y="13"/>
                      </a:lnTo>
                      <a:lnTo>
                        <a:pt x="124" y="13"/>
                      </a:lnTo>
                      <a:lnTo>
                        <a:pt x="127" y="11"/>
                      </a:lnTo>
                      <a:lnTo>
                        <a:pt x="135" y="11"/>
                      </a:lnTo>
                      <a:lnTo>
                        <a:pt x="134" y="9"/>
                      </a:lnTo>
                      <a:lnTo>
                        <a:pt x="133" y="9"/>
                      </a:lnTo>
                      <a:lnTo>
                        <a:pt x="132" y="8"/>
                      </a:lnTo>
                      <a:lnTo>
                        <a:pt x="129" y="6"/>
                      </a:lnTo>
                      <a:lnTo>
                        <a:pt x="128" y="6"/>
                      </a:lnTo>
                      <a:lnTo>
                        <a:pt x="128" y="4"/>
                      </a:lnTo>
                      <a:lnTo>
                        <a:pt x="135" y="4"/>
                      </a:lnTo>
                      <a:lnTo>
                        <a:pt x="137" y="6"/>
                      </a:lnTo>
                      <a:lnTo>
                        <a:pt x="142" y="11"/>
                      </a:lnTo>
                      <a:lnTo>
                        <a:pt x="146" y="13"/>
                      </a:lnTo>
                      <a:lnTo>
                        <a:pt x="148" y="13"/>
                      </a:lnTo>
                      <a:lnTo>
                        <a:pt x="152" y="14"/>
                      </a:lnTo>
                      <a:lnTo>
                        <a:pt x="152" y="16"/>
                      </a:lnTo>
                      <a:lnTo>
                        <a:pt x="153" y="19"/>
                      </a:lnTo>
                      <a:lnTo>
                        <a:pt x="156" y="20"/>
                      </a:lnTo>
                      <a:lnTo>
                        <a:pt x="157" y="21"/>
                      </a:lnTo>
                      <a:lnTo>
                        <a:pt x="179" y="21"/>
                      </a:lnTo>
                      <a:lnTo>
                        <a:pt x="179" y="23"/>
                      </a:lnTo>
                      <a:lnTo>
                        <a:pt x="182" y="24"/>
                      </a:lnTo>
                      <a:lnTo>
                        <a:pt x="183" y="25"/>
                      </a:lnTo>
                      <a:lnTo>
                        <a:pt x="194" y="25"/>
                      </a:lnTo>
                      <a:lnTo>
                        <a:pt x="199" y="20"/>
                      </a:lnTo>
                      <a:lnTo>
                        <a:pt x="201" y="20"/>
                      </a:lnTo>
                      <a:lnTo>
                        <a:pt x="203" y="19"/>
                      </a:lnTo>
                      <a:lnTo>
                        <a:pt x="206" y="19"/>
                      </a:lnTo>
                      <a:lnTo>
                        <a:pt x="208" y="18"/>
                      </a:lnTo>
                      <a:lnTo>
                        <a:pt x="216" y="18"/>
                      </a:lnTo>
                      <a:lnTo>
                        <a:pt x="218" y="19"/>
                      </a:lnTo>
                      <a:lnTo>
                        <a:pt x="221" y="19"/>
                      </a:lnTo>
                      <a:lnTo>
                        <a:pt x="220" y="20"/>
                      </a:lnTo>
                      <a:lnTo>
                        <a:pt x="216" y="20"/>
                      </a:lnTo>
                      <a:lnTo>
                        <a:pt x="216" y="23"/>
                      </a:lnTo>
                      <a:lnTo>
                        <a:pt x="217" y="25"/>
                      </a:lnTo>
                      <a:lnTo>
                        <a:pt x="220" y="28"/>
                      </a:lnTo>
                      <a:lnTo>
                        <a:pt x="227" y="30"/>
                      </a:lnTo>
                      <a:lnTo>
                        <a:pt x="230" y="32"/>
                      </a:lnTo>
                      <a:lnTo>
                        <a:pt x="233" y="33"/>
                      </a:lnTo>
                      <a:lnTo>
                        <a:pt x="236" y="34"/>
                      </a:lnTo>
                      <a:lnTo>
                        <a:pt x="237" y="35"/>
                      </a:lnTo>
                      <a:lnTo>
                        <a:pt x="237" y="40"/>
                      </a:lnTo>
                      <a:lnTo>
                        <a:pt x="238" y="43"/>
                      </a:lnTo>
                      <a:lnTo>
                        <a:pt x="238" y="45"/>
                      </a:lnTo>
                      <a:lnTo>
                        <a:pt x="250" y="45"/>
                      </a:lnTo>
                      <a:lnTo>
                        <a:pt x="253" y="48"/>
                      </a:lnTo>
                      <a:lnTo>
                        <a:pt x="258" y="53"/>
                      </a:lnTo>
                      <a:lnTo>
                        <a:pt x="261" y="54"/>
                      </a:lnTo>
                      <a:lnTo>
                        <a:pt x="266" y="62"/>
                      </a:lnTo>
                      <a:lnTo>
                        <a:pt x="268" y="63"/>
                      </a:lnTo>
                      <a:lnTo>
                        <a:pt x="272" y="64"/>
                      </a:lnTo>
                      <a:lnTo>
                        <a:pt x="276" y="69"/>
                      </a:lnTo>
                      <a:lnTo>
                        <a:pt x="281" y="73"/>
                      </a:lnTo>
                      <a:lnTo>
                        <a:pt x="304" y="77"/>
                      </a:lnTo>
                      <a:lnTo>
                        <a:pt x="314" y="77"/>
                      </a:lnTo>
                      <a:lnTo>
                        <a:pt x="316" y="78"/>
                      </a:lnTo>
                      <a:lnTo>
                        <a:pt x="324" y="81"/>
                      </a:lnTo>
                      <a:lnTo>
                        <a:pt x="327" y="81"/>
                      </a:lnTo>
                      <a:lnTo>
                        <a:pt x="327" y="82"/>
                      </a:lnTo>
                      <a:lnTo>
                        <a:pt x="330" y="82"/>
                      </a:lnTo>
                      <a:lnTo>
                        <a:pt x="335" y="84"/>
                      </a:lnTo>
                      <a:lnTo>
                        <a:pt x="340" y="89"/>
                      </a:lnTo>
                      <a:lnTo>
                        <a:pt x="346" y="94"/>
                      </a:lnTo>
                      <a:lnTo>
                        <a:pt x="351" y="97"/>
                      </a:lnTo>
                      <a:lnTo>
                        <a:pt x="353" y="105"/>
                      </a:lnTo>
                      <a:lnTo>
                        <a:pt x="356" y="112"/>
                      </a:lnTo>
                      <a:lnTo>
                        <a:pt x="359" y="120"/>
                      </a:lnTo>
                      <a:lnTo>
                        <a:pt x="363" y="123"/>
                      </a:lnTo>
                      <a:lnTo>
                        <a:pt x="364" y="123"/>
                      </a:lnTo>
                      <a:lnTo>
                        <a:pt x="366" y="126"/>
                      </a:lnTo>
                      <a:lnTo>
                        <a:pt x="366" y="127"/>
                      </a:lnTo>
                      <a:lnTo>
                        <a:pt x="361" y="133"/>
                      </a:lnTo>
                      <a:lnTo>
                        <a:pt x="355" y="138"/>
                      </a:lnTo>
                      <a:lnTo>
                        <a:pt x="350" y="145"/>
                      </a:lnTo>
                      <a:lnTo>
                        <a:pt x="348" y="152"/>
                      </a:lnTo>
                      <a:lnTo>
                        <a:pt x="348" y="154"/>
                      </a:lnTo>
                      <a:lnTo>
                        <a:pt x="350" y="156"/>
                      </a:lnTo>
                      <a:lnTo>
                        <a:pt x="354" y="156"/>
                      </a:lnTo>
                      <a:lnTo>
                        <a:pt x="358" y="159"/>
                      </a:lnTo>
                      <a:lnTo>
                        <a:pt x="360" y="166"/>
                      </a:lnTo>
                      <a:lnTo>
                        <a:pt x="370" y="166"/>
                      </a:lnTo>
                      <a:lnTo>
                        <a:pt x="370" y="167"/>
                      </a:lnTo>
                      <a:lnTo>
                        <a:pt x="373" y="170"/>
                      </a:lnTo>
                      <a:lnTo>
                        <a:pt x="376" y="166"/>
                      </a:lnTo>
                      <a:lnTo>
                        <a:pt x="381" y="159"/>
                      </a:lnTo>
                      <a:lnTo>
                        <a:pt x="389" y="151"/>
                      </a:lnTo>
                      <a:lnTo>
                        <a:pt x="393" y="151"/>
                      </a:lnTo>
                      <a:lnTo>
                        <a:pt x="399" y="152"/>
                      </a:lnTo>
                      <a:lnTo>
                        <a:pt x="406" y="155"/>
                      </a:lnTo>
                      <a:lnTo>
                        <a:pt x="422" y="162"/>
                      </a:lnTo>
                      <a:lnTo>
                        <a:pt x="423" y="162"/>
                      </a:lnTo>
                      <a:lnTo>
                        <a:pt x="425" y="164"/>
                      </a:lnTo>
                      <a:lnTo>
                        <a:pt x="427" y="165"/>
                      </a:lnTo>
                      <a:lnTo>
                        <a:pt x="427" y="166"/>
                      </a:lnTo>
                      <a:lnTo>
                        <a:pt x="428" y="170"/>
                      </a:lnTo>
                      <a:lnTo>
                        <a:pt x="428" y="176"/>
                      </a:lnTo>
                      <a:lnTo>
                        <a:pt x="430" y="176"/>
                      </a:lnTo>
                      <a:lnTo>
                        <a:pt x="435" y="174"/>
                      </a:lnTo>
                      <a:lnTo>
                        <a:pt x="438" y="171"/>
                      </a:lnTo>
                      <a:lnTo>
                        <a:pt x="444" y="171"/>
                      </a:lnTo>
                      <a:lnTo>
                        <a:pt x="447" y="174"/>
                      </a:lnTo>
                      <a:lnTo>
                        <a:pt x="452" y="176"/>
                      </a:lnTo>
                      <a:lnTo>
                        <a:pt x="454" y="179"/>
                      </a:lnTo>
                      <a:lnTo>
                        <a:pt x="458" y="179"/>
                      </a:lnTo>
                      <a:lnTo>
                        <a:pt x="473" y="176"/>
                      </a:lnTo>
                      <a:lnTo>
                        <a:pt x="484" y="180"/>
                      </a:lnTo>
                      <a:lnTo>
                        <a:pt x="493" y="182"/>
                      </a:lnTo>
                      <a:lnTo>
                        <a:pt x="497" y="188"/>
                      </a:lnTo>
                      <a:lnTo>
                        <a:pt x="503" y="194"/>
                      </a:lnTo>
                      <a:lnTo>
                        <a:pt x="509" y="199"/>
                      </a:lnTo>
                      <a:lnTo>
                        <a:pt x="516" y="203"/>
                      </a:lnTo>
                      <a:lnTo>
                        <a:pt x="531" y="203"/>
                      </a:lnTo>
                      <a:lnTo>
                        <a:pt x="537" y="206"/>
                      </a:lnTo>
                      <a:lnTo>
                        <a:pt x="539" y="214"/>
                      </a:lnTo>
                      <a:lnTo>
                        <a:pt x="541" y="223"/>
                      </a:lnTo>
                      <a:lnTo>
                        <a:pt x="539" y="238"/>
                      </a:lnTo>
                      <a:lnTo>
                        <a:pt x="534" y="250"/>
                      </a:lnTo>
                      <a:lnTo>
                        <a:pt x="528" y="259"/>
                      </a:lnTo>
                      <a:lnTo>
                        <a:pt x="521" y="268"/>
                      </a:lnTo>
                      <a:lnTo>
                        <a:pt x="513" y="278"/>
                      </a:lnTo>
                      <a:lnTo>
                        <a:pt x="508" y="283"/>
                      </a:lnTo>
                      <a:lnTo>
                        <a:pt x="507" y="286"/>
                      </a:lnTo>
                      <a:lnTo>
                        <a:pt x="501" y="292"/>
                      </a:lnTo>
                      <a:lnTo>
                        <a:pt x="497" y="294"/>
                      </a:lnTo>
                      <a:lnTo>
                        <a:pt x="494" y="297"/>
                      </a:lnTo>
                      <a:lnTo>
                        <a:pt x="492" y="303"/>
                      </a:lnTo>
                      <a:lnTo>
                        <a:pt x="492" y="310"/>
                      </a:lnTo>
                      <a:lnTo>
                        <a:pt x="493" y="318"/>
                      </a:lnTo>
                      <a:lnTo>
                        <a:pt x="494" y="326"/>
                      </a:lnTo>
                      <a:lnTo>
                        <a:pt x="494" y="331"/>
                      </a:lnTo>
                      <a:lnTo>
                        <a:pt x="492" y="336"/>
                      </a:lnTo>
                      <a:lnTo>
                        <a:pt x="491" y="341"/>
                      </a:lnTo>
                      <a:lnTo>
                        <a:pt x="491" y="347"/>
                      </a:lnTo>
                      <a:lnTo>
                        <a:pt x="489" y="349"/>
                      </a:lnTo>
                      <a:lnTo>
                        <a:pt x="489" y="350"/>
                      </a:lnTo>
                      <a:lnTo>
                        <a:pt x="487" y="352"/>
                      </a:lnTo>
                      <a:lnTo>
                        <a:pt x="484" y="360"/>
                      </a:lnTo>
                      <a:lnTo>
                        <a:pt x="484" y="366"/>
                      </a:lnTo>
                      <a:lnTo>
                        <a:pt x="483" y="370"/>
                      </a:lnTo>
                      <a:lnTo>
                        <a:pt x="483" y="372"/>
                      </a:lnTo>
                      <a:lnTo>
                        <a:pt x="482" y="374"/>
                      </a:lnTo>
                      <a:lnTo>
                        <a:pt x="477" y="381"/>
                      </a:lnTo>
                      <a:lnTo>
                        <a:pt x="473" y="388"/>
                      </a:lnTo>
                      <a:lnTo>
                        <a:pt x="468" y="395"/>
                      </a:lnTo>
                      <a:lnTo>
                        <a:pt x="467" y="398"/>
                      </a:lnTo>
                      <a:lnTo>
                        <a:pt x="467" y="400"/>
                      </a:lnTo>
                      <a:lnTo>
                        <a:pt x="465" y="403"/>
                      </a:lnTo>
                      <a:lnTo>
                        <a:pt x="465" y="404"/>
                      </a:lnTo>
                      <a:lnTo>
                        <a:pt x="463" y="406"/>
                      </a:lnTo>
                      <a:lnTo>
                        <a:pt x="460" y="410"/>
                      </a:lnTo>
                      <a:lnTo>
                        <a:pt x="457" y="413"/>
                      </a:lnTo>
                      <a:lnTo>
                        <a:pt x="452" y="414"/>
                      </a:lnTo>
                      <a:lnTo>
                        <a:pt x="448" y="415"/>
                      </a:lnTo>
                      <a:lnTo>
                        <a:pt x="438" y="415"/>
                      </a:lnTo>
                      <a:lnTo>
                        <a:pt x="428" y="418"/>
                      </a:lnTo>
                      <a:lnTo>
                        <a:pt x="424" y="421"/>
                      </a:lnTo>
                      <a:lnTo>
                        <a:pt x="417" y="427"/>
                      </a:lnTo>
                      <a:lnTo>
                        <a:pt x="409" y="429"/>
                      </a:lnTo>
                      <a:lnTo>
                        <a:pt x="403" y="430"/>
                      </a:lnTo>
                      <a:lnTo>
                        <a:pt x="391" y="442"/>
                      </a:lnTo>
                      <a:lnTo>
                        <a:pt x="384" y="445"/>
                      </a:lnTo>
                      <a:lnTo>
                        <a:pt x="381" y="449"/>
                      </a:lnTo>
                      <a:lnTo>
                        <a:pt x="380" y="452"/>
                      </a:lnTo>
                      <a:lnTo>
                        <a:pt x="380" y="483"/>
                      </a:lnTo>
                      <a:lnTo>
                        <a:pt x="370" y="492"/>
                      </a:lnTo>
                      <a:lnTo>
                        <a:pt x="364" y="503"/>
                      </a:lnTo>
                      <a:lnTo>
                        <a:pt x="363" y="507"/>
                      </a:lnTo>
                      <a:lnTo>
                        <a:pt x="360" y="512"/>
                      </a:lnTo>
                      <a:lnTo>
                        <a:pt x="358" y="516"/>
                      </a:lnTo>
                      <a:lnTo>
                        <a:pt x="350" y="525"/>
                      </a:lnTo>
                      <a:lnTo>
                        <a:pt x="336" y="538"/>
                      </a:lnTo>
                      <a:lnTo>
                        <a:pt x="331" y="547"/>
                      </a:lnTo>
                      <a:lnTo>
                        <a:pt x="327" y="555"/>
                      </a:lnTo>
                      <a:lnTo>
                        <a:pt x="322" y="564"/>
                      </a:lnTo>
                      <a:lnTo>
                        <a:pt x="316" y="569"/>
                      </a:lnTo>
                      <a:lnTo>
                        <a:pt x="306" y="571"/>
                      </a:lnTo>
                      <a:lnTo>
                        <a:pt x="301" y="571"/>
                      </a:lnTo>
                      <a:lnTo>
                        <a:pt x="297" y="570"/>
                      </a:lnTo>
                      <a:lnTo>
                        <a:pt x="292" y="569"/>
                      </a:lnTo>
                      <a:lnTo>
                        <a:pt x="290" y="567"/>
                      </a:lnTo>
                      <a:lnTo>
                        <a:pt x="287" y="567"/>
                      </a:lnTo>
                      <a:lnTo>
                        <a:pt x="282" y="566"/>
                      </a:lnTo>
                      <a:lnTo>
                        <a:pt x="275" y="564"/>
                      </a:lnTo>
                      <a:lnTo>
                        <a:pt x="270" y="562"/>
                      </a:lnTo>
                      <a:lnTo>
                        <a:pt x="267" y="565"/>
                      </a:lnTo>
                      <a:lnTo>
                        <a:pt x="271" y="569"/>
                      </a:lnTo>
                      <a:lnTo>
                        <a:pt x="273" y="570"/>
                      </a:lnTo>
                      <a:lnTo>
                        <a:pt x="275" y="571"/>
                      </a:lnTo>
                      <a:lnTo>
                        <a:pt x="277" y="579"/>
                      </a:lnTo>
                      <a:lnTo>
                        <a:pt x="279" y="584"/>
                      </a:lnTo>
                      <a:lnTo>
                        <a:pt x="280" y="586"/>
                      </a:lnTo>
                      <a:lnTo>
                        <a:pt x="281" y="588"/>
                      </a:lnTo>
                      <a:lnTo>
                        <a:pt x="284" y="589"/>
                      </a:lnTo>
                      <a:lnTo>
                        <a:pt x="285" y="590"/>
                      </a:lnTo>
                      <a:lnTo>
                        <a:pt x="287" y="591"/>
                      </a:lnTo>
                      <a:lnTo>
                        <a:pt x="287" y="599"/>
                      </a:lnTo>
                      <a:lnTo>
                        <a:pt x="285" y="604"/>
                      </a:lnTo>
                      <a:lnTo>
                        <a:pt x="282" y="608"/>
                      </a:lnTo>
                      <a:lnTo>
                        <a:pt x="277" y="613"/>
                      </a:lnTo>
                      <a:lnTo>
                        <a:pt x="275" y="616"/>
                      </a:lnTo>
                      <a:lnTo>
                        <a:pt x="267" y="620"/>
                      </a:lnTo>
                      <a:lnTo>
                        <a:pt x="258" y="623"/>
                      </a:lnTo>
                      <a:lnTo>
                        <a:pt x="248" y="624"/>
                      </a:lnTo>
                      <a:lnTo>
                        <a:pt x="242" y="625"/>
                      </a:lnTo>
                      <a:lnTo>
                        <a:pt x="236" y="624"/>
                      </a:lnTo>
                      <a:lnTo>
                        <a:pt x="230" y="624"/>
                      </a:lnTo>
                      <a:lnTo>
                        <a:pt x="226" y="625"/>
                      </a:lnTo>
                      <a:lnTo>
                        <a:pt x="223" y="630"/>
                      </a:lnTo>
                      <a:lnTo>
                        <a:pt x="222" y="637"/>
                      </a:lnTo>
                      <a:lnTo>
                        <a:pt x="222" y="643"/>
                      </a:lnTo>
                      <a:lnTo>
                        <a:pt x="221" y="649"/>
                      </a:lnTo>
                      <a:lnTo>
                        <a:pt x="221" y="653"/>
                      </a:lnTo>
                      <a:lnTo>
                        <a:pt x="217" y="657"/>
                      </a:lnTo>
                      <a:lnTo>
                        <a:pt x="215" y="658"/>
                      </a:lnTo>
                      <a:lnTo>
                        <a:pt x="208" y="658"/>
                      </a:lnTo>
                      <a:lnTo>
                        <a:pt x="206" y="657"/>
                      </a:lnTo>
                      <a:lnTo>
                        <a:pt x="202" y="655"/>
                      </a:lnTo>
                      <a:lnTo>
                        <a:pt x="199" y="653"/>
                      </a:lnTo>
                      <a:lnTo>
                        <a:pt x="197" y="652"/>
                      </a:lnTo>
                      <a:lnTo>
                        <a:pt x="192" y="652"/>
                      </a:lnTo>
                      <a:lnTo>
                        <a:pt x="191" y="654"/>
                      </a:lnTo>
                      <a:lnTo>
                        <a:pt x="189" y="655"/>
                      </a:lnTo>
                      <a:lnTo>
                        <a:pt x="189" y="660"/>
                      </a:lnTo>
                      <a:lnTo>
                        <a:pt x="191" y="664"/>
                      </a:lnTo>
                      <a:lnTo>
                        <a:pt x="192" y="667"/>
                      </a:lnTo>
                      <a:lnTo>
                        <a:pt x="194" y="671"/>
                      </a:lnTo>
                      <a:lnTo>
                        <a:pt x="196" y="672"/>
                      </a:lnTo>
                      <a:lnTo>
                        <a:pt x="198" y="673"/>
                      </a:lnTo>
                      <a:lnTo>
                        <a:pt x="199" y="673"/>
                      </a:lnTo>
                      <a:lnTo>
                        <a:pt x="202" y="672"/>
                      </a:lnTo>
                      <a:lnTo>
                        <a:pt x="203" y="671"/>
                      </a:lnTo>
                      <a:lnTo>
                        <a:pt x="204" y="671"/>
                      </a:lnTo>
                      <a:lnTo>
                        <a:pt x="207" y="673"/>
                      </a:lnTo>
                      <a:lnTo>
                        <a:pt x="207" y="676"/>
                      </a:lnTo>
                      <a:lnTo>
                        <a:pt x="206" y="678"/>
                      </a:lnTo>
                      <a:lnTo>
                        <a:pt x="204" y="679"/>
                      </a:lnTo>
                      <a:lnTo>
                        <a:pt x="201" y="679"/>
                      </a:lnTo>
                      <a:lnTo>
                        <a:pt x="198" y="678"/>
                      </a:lnTo>
                      <a:lnTo>
                        <a:pt x="196" y="676"/>
                      </a:lnTo>
                      <a:lnTo>
                        <a:pt x="193" y="676"/>
                      </a:lnTo>
                      <a:lnTo>
                        <a:pt x="193" y="678"/>
                      </a:lnTo>
                      <a:lnTo>
                        <a:pt x="194" y="681"/>
                      </a:lnTo>
                      <a:lnTo>
                        <a:pt x="196" y="682"/>
                      </a:lnTo>
                      <a:lnTo>
                        <a:pt x="197" y="682"/>
                      </a:lnTo>
                      <a:lnTo>
                        <a:pt x="192" y="689"/>
                      </a:lnTo>
                      <a:lnTo>
                        <a:pt x="189" y="698"/>
                      </a:lnTo>
                      <a:lnTo>
                        <a:pt x="188" y="707"/>
                      </a:lnTo>
                      <a:lnTo>
                        <a:pt x="187" y="710"/>
                      </a:lnTo>
                      <a:lnTo>
                        <a:pt x="186" y="711"/>
                      </a:lnTo>
                      <a:lnTo>
                        <a:pt x="183" y="712"/>
                      </a:lnTo>
                      <a:lnTo>
                        <a:pt x="177" y="712"/>
                      </a:lnTo>
                      <a:lnTo>
                        <a:pt x="173" y="713"/>
                      </a:lnTo>
                      <a:lnTo>
                        <a:pt x="169" y="716"/>
                      </a:lnTo>
                      <a:lnTo>
                        <a:pt x="167" y="720"/>
                      </a:lnTo>
                      <a:lnTo>
                        <a:pt x="164" y="727"/>
                      </a:lnTo>
                      <a:lnTo>
                        <a:pt x="167" y="735"/>
                      </a:lnTo>
                      <a:lnTo>
                        <a:pt x="171" y="738"/>
                      </a:lnTo>
                      <a:lnTo>
                        <a:pt x="177" y="741"/>
                      </a:lnTo>
                      <a:lnTo>
                        <a:pt x="181" y="743"/>
                      </a:lnTo>
                      <a:lnTo>
                        <a:pt x="183" y="750"/>
                      </a:lnTo>
                      <a:lnTo>
                        <a:pt x="183" y="754"/>
                      </a:lnTo>
                      <a:lnTo>
                        <a:pt x="181" y="757"/>
                      </a:lnTo>
                      <a:lnTo>
                        <a:pt x="176" y="762"/>
                      </a:lnTo>
                      <a:lnTo>
                        <a:pt x="173" y="764"/>
                      </a:lnTo>
                      <a:lnTo>
                        <a:pt x="169" y="765"/>
                      </a:lnTo>
                      <a:lnTo>
                        <a:pt x="164" y="770"/>
                      </a:lnTo>
                      <a:lnTo>
                        <a:pt x="164" y="774"/>
                      </a:lnTo>
                      <a:lnTo>
                        <a:pt x="162" y="781"/>
                      </a:lnTo>
                      <a:lnTo>
                        <a:pt x="161" y="784"/>
                      </a:lnTo>
                      <a:lnTo>
                        <a:pt x="156" y="786"/>
                      </a:lnTo>
                      <a:lnTo>
                        <a:pt x="153" y="786"/>
                      </a:lnTo>
                      <a:lnTo>
                        <a:pt x="152" y="788"/>
                      </a:lnTo>
                      <a:lnTo>
                        <a:pt x="149" y="789"/>
                      </a:lnTo>
                      <a:lnTo>
                        <a:pt x="144" y="796"/>
                      </a:lnTo>
                      <a:lnTo>
                        <a:pt x="143" y="801"/>
                      </a:lnTo>
                      <a:lnTo>
                        <a:pt x="143" y="810"/>
                      </a:lnTo>
                      <a:lnTo>
                        <a:pt x="144" y="814"/>
                      </a:lnTo>
                      <a:lnTo>
                        <a:pt x="147" y="815"/>
                      </a:lnTo>
                      <a:lnTo>
                        <a:pt x="153" y="821"/>
                      </a:lnTo>
                      <a:lnTo>
                        <a:pt x="156" y="830"/>
                      </a:lnTo>
                      <a:lnTo>
                        <a:pt x="158" y="838"/>
                      </a:lnTo>
                      <a:lnTo>
                        <a:pt x="161" y="844"/>
                      </a:lnTo>
                      <a:lnTo>
                        <a:pt x="171" y="852"/>
                      </a:lnTo>
                      <a:lnTo>
                        <a:pt x="181" y="857"/>
                      </a:lnTo>
                      <a:lnTo>
                        <a:pt x="192" y="863"/>
                      </a:lnTo>
                      <a:lnTo>
                        <a:pt x="189" y="864"/>
                      </a:lnTo>
                      <a:lnTo>
                        <a:pt x="186" y="864"/>
                      </a:lnTo>
                      <a:lnTo>
                        <a:pt x="171" y="869"/>
                      </a:lnTo>
                      <a:lnTo>
                        <a:pt x="166" y="872"/>
                      </a:lnTo>
                      <a:lnTo>
                        <a:pt x="161" y="872"/>
                      </a:lnTo>
                      <a:lnTo>
                        <a:pt x="158" y="873"/>
                      </a:lnTo>
                      <a:lnTo>
                        <a:pt x="142" y="873"/>
                      </a:lnTo>
                      <a:lnTo>
                        <a:pt x="140" y="872"/>
                      </a:lnTo>
                      <a:lnTo>
                        <a:pt x="138" y="867"/>
                      </a:lnTo>
                      <a:lnTo>
                        <a:pt x="137" y="865"/>
                      </a:lnTo>
                      <a:lnTo>
                        <a:pt x="137" y="863"/>
                      </a:lnTo>
                      <a:lnTo>
                        <a:pt x="135" y="862"/>
                      </a:lnTo>
                      <a:lnTo>
                        <a:pt x="130" y="859"/>
                      </a:lnTo>
                      <a:lnTo>
                        <a:pt x="127" y="859"/>
                      </a:lnTo>
                      <a:lnTo>
                        <a:pt x="122" y="857"/>
                      </a:lnTo>
                      <a:lnTo>
                        <a:pt x="118" y="853"/>
                      </a:lnTo>
                      <a:lnTo>
                        <a:pt x="118" y="850"/>
                      </a:lnTo>
                      <a:lnTo>
                        <a:pt x="108" y="850"/>
                      </a:lnTo>
                      <a:lnTo>
                        <a:pt x="107" y="849"/>
                      </a:lnTo>
                      <a:lnTo>
                        <a:pt x="105" y="847"/>
                      </a:lnTo>
                      <a:lnTo>
                        <a:pt x="105" y="845"/>
                      </a:lnTo>
                      <a:lnTo>
                        <a:pt x="97" y="844"/>
                      </a:lnTo>
                      <a:lnTo>
                        <a:pt x="90" y="839"/>
                      </a:lnTo>
                      <a:lnTo>
                        <a:pt x="82" y="830"/>
                      </a:lnTo>
                      <a:lnTo>
                        <a:pt x="82" y="829"/>
                      </a:lnTo>
                      <a:lnTo>
                        <a:pt x="84" y="828"/>
                      </a:lnTo>
                      <a:lnTo>
                        <a:pt x="87" y="825"/>
                      </a:lnTo>
                      <a:lnTo>
                        <a:pt x="89" y="824"/>
                      </a:lnTo>
                      <a:lnTo>
                        <a:pt x="89" y="823"/>
                      </a:lnTo>
                      <a:lnTo>
                        <a:pt x="88" y="823"/>
                      </a:lnTo>
                      <a:lnTo>
                        <a:pt x="88" y="821"/>
                      </a:lnTo>
                      <a:lnTo>
                        <a:pt x="87" y="821"/>
                      </a:lnTo>
                      <a:lnTo>
                        <a:pt x="89" y="814"/>
                      </a:lnTo>
                      <a:lnTo>
                        <a:pt x="89" y="811"/>
                      </a:lnTo>
                      <a:lnTo>
                        <a:pt x="88" y="809"/>
                      </a:lnTo>
                      <a:lnTo>
                        <a:pt x="83" y="806"/>
                      </a:lnTo>
                      <a:lnTo>
                        <a:pt x="82" y="804"/>
                      </a:lnTo>
                      <a:lnTo>
                        <a:pt x="79" y="803"/>
                      </a:lnTo>
                      <a:lnTo>
                        <a:pt x="78" y="800"/>
                      </a:lnTo>
                      <a:lnTo>
                        <a:pt x="78" y="791"/>
                      </a:lnTo>
                      <a:lnTo>
                        <a:pt x="77" y="781"/>
                      </a:lnTo>
                      <a:lnTo>
                        <a:pt x="73" y="770"/>
                      </a:lnTo>
                      <a:lnTo>
                        <a:pt x="71" y="761"/>
                      </a:lnTo>
                      <a:lnTo>
                        <a:pt x="74" y="756"/>
                      </a:lnTo>
                      <a:lnTo>
                        <a:pt x="77" y="754"/>
                      </a:lnTo>
                      <a:lnTo>
                        <a:pt x="79" y="750"/>
                      </a:lnTo>
                      <a:lnTo>
                        <a:pt x="82" y="745"/>
                      </a:lnTo>
                      <a:lnTo>
                        <a:pt x="82" y="742"/>
                      </a:lnTo>
                      <a:lnTo>
                        <a:pt x="80" y="740"/>
                      </a:lnTo>
                      <a:lnTo>
                        <a:pt x="78" y="737"/>
                      </a:lnTo>
                      <a:lnTo>
                        <a:pt x="77" y="733"/>
                      </a:lnTo>
                      <a:lnTo>
                        <a:pt x="75" y="731"/>
                      </a:lnTo>
                      <a:lnTo>
                        <a:pt x="75" y="727"/>
                      </a:lnTo>
                      <a:lnTo>
                        <a:pt x="77" y="727"/>
                      </a:lnTo>
                      <a:lnTo>
                        <a:pt x="77" y="726"/>
                      </a:lnTo>
                      <a:lnTo>
                        <a:pt x="78" y="723"/>
                      </a:lnTo>
                      <a:lnTo>
                        <a:pt x="79" y="722"/>
                      </a:lnTo>
                      <a:lnTo>
                        <a:pt x="83" y="722"/>
                      </a:lnTo>
                      <a:lnTo>
                        <a:pt x="85" y="725"/>
                      </a:lnTo>
                      <a:lnTo>
                        <a:pt x="85" y="727"/>
                      </a:lnTo>
                      <a:lnTo>
                        <a:pt x="88" y="730"/>
                      </a:lnTo>
                      <a:lnTo>
                        <a:pt x="90" y="730"/>
                      </a:lnTo>
                      <a:lnTo>
                        <a:pt x="104" y="669"/>
                      </a:lnTo>
                      <a:lnTo>
                        <a:pt x="104" y="663"/>
                      </a:lnTo>
                      <a:lnTo>
                        <a:pt x="100" y="663"/>
                      </a:lnTo>
                      <a:lnTo>
                        <a:pt x="99" y="664"/>
                      </a:lnTo>
                      <a:lnTo>
                        <a:pt x="97" y="665"/>
                      </a:lnTo>
                      <a:lnTo>
                        <a:pt x="95" y="668"/>
                      </a:lnTo>
                      <a:lnTo>
                        <a:pt x="94" y="668"/>
                      </a:lnTo>
                      <a:lnTo>
                        <a:pt x="93" y="667"/>
                      </a:lnTo>
                      <a:lnTo>
                        <a:pt x="90" y="665"/>
                      </a:lnTo>
                      <a:lnTo>
                        <a:pt x="89" y="663"/>
                      </a:lnTo>
                      <a:lnTo>
                        <a:pt x="89" y="659"/>
                      </a:lnTo>
                      <a:lnTo>
                        <a:pt x="88" y="657"/>
                      </a:lnTo>
                      <a:lnTo>
                        <a:pt x="88" y="649"/>
                      </a:lnTo>
                      <a:lnTo>
                        <a:pt x="89" y="645"/>
                      </a:lnTo>
                      <a:lnTo>
                        <a:pt x="90" y="643"/>
                      </a:lnTo>
                      <a:lnTo>
                        <a:pt x="93" y="635"/>
                      </a:lnTo>
                      <a:lnTo>
                        <a:pt x="95" y="635"/>
                      </a:lnTo>
                      <a:lnTo>
                        <a:pt x="97" y="634"/>
                      </a:lnTo>
                      <a:lnTo>
                        <a:pt x="97" y="632"/>
                      </a:lnTo>
                      <a:lnTo>
                        <a:pt x="95" y="629"/>
                      </a:lnTo>
                      <a:lnTo>
                        <a:pt x="94" y="628"/>
                      </a:lnTo>
                      <a:lnTo>
                        <a:pt x="94" y="627"/>
                      </a:lnTo>
                      <a:lnTo>
                        <a:pt x="93" y="625"/>
                      </a:lnTo>
                      <a:lnTo>
                        <a:pt x="93" y="621"/>
                      </a:lnTo>
                      <a:lnTo>
                        <a:pt x="92" y="619"/>
                      </a:lnTo>
                      <a:lnTo>
                        <a:pt x="92" y="614"/>
                      </a:lnTo>
                      <a:lnTo>
                        <a:pt x="93" y="605"/>
                      </a:lnTo>
                      <a:lnTo>
                        <a:pt x="98" y="596"/>
                      </a:lnTo>
                      <a:lnTo>
                        <a:pt x="102" y="590"/>
                      </a:lnTo>
                      <a:lnTo>
                        <a:pt x="105" y="579"/>
                      </a:lnTo>
                      <a:lnTo>
                        <a:pt x="107" y="577"/>
                      </a:lnTo>
                      <a:lnTo>
                        <a:pt x="108" y="577"/>
                      </a:lnTo>
                      <a:lnTo>
                        <a:pt x="109" y="576"/>
                      </a:lnTo>
                      <a:lnTo>
                        <a:pt x="109" y="575"/>
                      </a:lnTo>
                      <a:lnTo>
                        <a:pt x="113" y="562"/>
                      </a:lnTo>
                      <a:lnTo>
                        <a:pt x="115" y="550"/>
                      </a:lnTo>
                      <a:lnTo>
                        <a:pt x="114" y="518"/>
                      </a:lnTo>
                      <a:lnTo>
                        <a:pt x="113" y="515"/>
                      </a:lnTo>
                      <a:lnTo>
                        <a:pt x="117" y="503"/>
                      </a:lnTo>
                      <a:lnTo>
                        <a:pt x="117" y="499"/>
                      </a:lnTo>
                      <a:lnTo>
                        <a:pt x="118" y="488"/>
                      </a:lnTo>
                      <a:lnTo>
                        <a:pt x="120" y="478"/>
                      </a:lnTo>
                      <a:lnTo>
                        <a:pt x="124" y="469"/>
                      </a:lnTo>
                      <a:lnTo>
                        <a:pt x="125" y="459"/>
                      </a:lnTo>
                      <a:lnTo>
                        <a:pt x="125" y="453"/>
                      </a:lnTo>
                      <a:lnTo>
                        <a:pt x="128" y="448"/>
                      </a:lnTo>
                      <a:lnTo>
                        <a:pt x="128" y="444"/>
                      </a:lnTo>
                      <a:lnTo>
                        <a:pt x="129" y="442"/>
                      </a:lnTo>
                      <a:lnTo>
                        <a:pt x="129" y="424"/>
                      </a:lnTo>
                      <a:lnTo>
                        <a:pt x="130" y="416"/>
                      </a:lnTo>
                      <a:lnTo>
                        <a:pt x="130" y="408"/>
                      </a:lnTo>
                      <a:lnTo>
                        <a:pt x="132" y="400"/>
                      </a:lnTo>
                      <a:lnTo>
                        <a:pt x="132" y="394"/>
                      </a:lnTo>
                      <a:lnTo>
                        <a:pt x="130" y="384"/>
                      </a:lnTo>
                      <a:lnTo>
                        <a:pt x="130" y="374"/>
                      </a:lnTo>
                      <a:lnTo>
                        <a:pt x="129" y="367"/>
                      </a:lnTo>
                      <a:lnTo>
                        <a:pt x="125" y="361"/>
                      </a:lnTo>
                      <a:lnTo>
                        <a:pt x="122" y="356"/>
                      </a:lnTo>
                      <a:lnTo>
                        <a:pt x="112" y="349"/>
                      </a:lnTo>
                      <a:lnTo>
                        <a:pt x="108" y="347"/>
                      </a:lnTo>
                      <a:lnTo>
                        <a:pt x="103" y="345"/>
                      </a:lnTo>
                      <a:lnTo>
                        <a:pt x="99" y="343"/>
                      </a:lnTo>
                      <a:lnTo>
                        <a:pt x="97" y="342"/>
                      </a:lnTo>
                      <a:lnTo>
                        <a:pt x="90" y="336"/>
                      </a:lnTo>
                      <a:lnTo>
                        <a:pt x="88" y="335"/>
                      </a:lnTo>
                      <a:lnTo>
                        <a:pt x="84" y="333"/>
                      </a:lnTo>
                      <a:lnTo>
                        <a:pt x="74" y="330"/>
                      </a:lnTo>
                      <a:lnTo>
                        <a:pt x="59" y="317"/>
                      </a:lnTo>
                      <a:lnTo>
                        <a:pt x="58" y="315"/>
                      </a:lnTo>
                      <a:lnTo>
                        <a:pt x="58" y="305"/>
                      </a:lnTo>
                      <a:lnTo>
                        <a:pt x="56" y="301"/>
                      </a:lnTo>
                      <a:lnTo>
                        <a:pt x="55" y="298"/>
                      </a:lnTo>
                      <a:lnTo>
                        <a:pt x="54" y="294"/>
                      </a:lnTo>
                      <a:lnTo>
                        <a:pt x="51" y="292"/>
                      </a:lnTo>
                      <a:lnTo>
                        <a:pt x="50" y="288"/>
                      </a:lnTo>
                      <a:lnTo>
                        <a:pt x="35" y="263"/>
                      </a:lnTo>
                      <a:lnTo>
                        <a:pt x="31" y="250"/>
                      </a:lnTo>
                      <a:lnTo>
                        <a:pt x="26" y="240"/>
                      </a:lnTo>
                      <a:lnTo>
                        <a:pt x="25" y="239"/>
                      </a:lnTo>
                      <a:lnTo>
                        <a:pt x="24" y="239"/>
                      </a:lnTo>
                      <a:lnTo>
                        <a:pt x="23" y="238"/>
                      </a:lnTo>
                      <a:lnTo>
                        <a:pt x="21" y="238"/>
                      </a:lnTo>
                      <a:lnTo>
                        <a:pt x="19" y="234"/>
                      </a:lnTo>
                      <a:lnTo>
                        <a:pt x="16" y="227"/>
                      </a:lnTo>
                      <a:lnTo>
                        <a:pt x="14" y="224"/>
                      </a:lnTo>
                      <a:lnTo>
                        <a:pt x="11" y="224"/>
                      </a:lnTo>
                      <a:lnTo>
                        <a:pt x="10" y="223"/>
                      </a:lnTo>
                      <a:lnTo>
                        <a:pt x="4" y="214"/>
                      </a:lnTo>
                      <a:lnTo>
                        <a:pt x="0" y="203"/>
                      </a:lnTo>
                      <a:lnTo>
                        <a:pt x="1" y="198"/>
                      </a:lnTo>
                      <a:lnTo>
                        <a:pt x="2" y="194"/>
                      </a:lnTo>
                      <a:lnTo>
                        <a:pt x="7" y="186"/>
                      </a:lnTo>
                      <a:lnTo>
                        <a:pt x="10" y="184"/>
                      </a:lnTo>
                      <a:lnTo>
                        <a:pt x="13" y="182"/>
                      </a:lnTo>
                      <a:lnTo>
                        <a:pt x="15" y="180"/>
                      </a:lnTo>
                      <a:lnTo>
                        <a:pt x="18" y="176"/>
                      </a:lnTo>
                      <a:lnTo>
                        <a:pt x="16" y="175"/>
                      </a:lnTo>
                      <a:lnTo>
                        <a:pt x="14" y="175"/>
                      </a:lnTo>
                      <a:lnTo>
                        <a:pt x="13" y="176"/>
                      </a:lnTo>
                      <a:lnTo>
                        <a:pt x="9" y="176"/>
                      </a:lnTo>
                      <a:lnTo>
                        <a:pt x="7" y="175"/>
                      </a:lnTo>
                      <a:lnTo>
                        <a:pt x="5" y="170"/>
                      </a:lnTo>
                      <a:lnTo>
                        <a:pt x="5" y="162"/>
                      </a:lnTo>
                      <a:lnTo>
                        <a:pt x="6" y="157"/>
                      </a:lnTo>
                      <a:lnTo>
                        <a:pt x="11" y="150"/>
                      </a:lnTo>
                      <a:lnTo>
                        <a:pt x="13" y="145"/>
                      </a:lnTo>
                      <a:lnTo>
                        <a:pt x="13" y="136"/>
                      </a:lnTo>
                      <a:lnTo>
                        <a:pt x="18" y="135"/>
                      </a:lnTo>
                      <a:lnTo>
                        <a:pt x="20" y="133"/>
                      </a:lnTo>
                      <a:lnTo>
                        <a:pt x="24" y="131"/>
                      </a:lnTo>
                      <a:lnTo>
                        <a:pt x="25" y="128"/>
                      </a:lnTo>
                      <a:lnTo>
                        <a:pt x="28" y="125"/>
                      </a:lnTo>
                      <a:lnTo>
                        <a:pt x="29" y="121"/>
                      </a:lnTo>
                      <a:lnTo>
                        <a:pt x="30" y="118"/>
                      </a:lnTo>
                      <a:lnTo>
                        <a:pt x="33" y="115"/>
                      </a:lnTo>
                      <a:lnTo>
                        <a:pt x="35" y="113"/>
                      </a:lnTo>
                      <a:lnTo>
                        <a:pt x="39" y="111"/>
                      </a:lnTo>
                      <a:lnTo>
                        <a:pt x="44" y="108"/>
                      </a:lnTo>
                      <a:lnTo>
                        <a:pt x="46" y="106"/>
                      </a:lnTo>
                      <a:lnTo>
                        <a:pt x="48" y="102"/>
                      </a:lnTo>
                      <a:lnTo>
                        <a:pt x="45" y="101"/>
                      </a:lnTo>
                      <a:lnTo>
                        <a:pt x="44" y="98"/>
                      </a:lnTo>
                      <a:lnTo>
                        <a:pt x="44" y="97"/>
                      </a:lnTo>
                      <a:lnTo>
                        <a:pt x="45" y="94"/>
                      </a:lnTo>
                      <a:lnTo>
                        <a:pt x="45" y="89"/>
                      </a:lnTo>
                      <a:lnTo>
                        <a:pt x="44" y="88"/>
                      </a:lnTo>
                      <a:lnTo>
                        <a:pt x="43" y="86"/>
                      </a:lnTo>
                      <a:lnTo>
                        <a:pt x="43" y="79"/>
                      </a:lnTo>
                      <a:lnTo>
                        <a:pt x="44" y="78"/>
                      </a:lnTo>
                      <a:lnTo>
                        <a:pt x="45" y="76"/>
                      </a:lnTo>
                      <a:lnTo>
                        <a:pt x="45" y="69"/>
                      </a:lnTo>
                      <a:lnTo>
                        <a:pt x="44" y="68"/>
                      </a:lnTo>
                      <a:lnTo>
                        <a:pt x="43" y="66"/>
                      </a:lnTo>
                      <a:lnTo>
                        <a:pt x="40" y="64"/>
                      </a:lnTo>
                      <a:lnTo>
                        <a:pt x="39" y="63"/>
                      </a:lnTo>
                      <a:lnTo>
                        <a:pt x="38" y="60"/>
                      </a:lnTo>
                      <a:lnTo>
                        <a:pt x="38" y="55"/>
                      </a:lnTo>
                      <a:lnTo>
                        <a:pt x="40" y="53"/>
                      </a:lnTo>
                      <a:lnTo>
                        <a:pt x="41" y="50"/>
                      </a:lnTo>
                      <a:lnTo>
                        <a:pt x="46" y="48"/>
                      </a:lnTo>
                      <a:lnTo>
                        <a:pt x="48" y="47"/>
                      </a:lnTo>
                      <a:lnTo>
                        <a:pt x="50" y="48"/>
                      </a:lnTo>
                      <a:lnTo>
                        <a:pt x="51" y="48"/>
                      </a:lnTo>
                      <a:lnTo>
                        <a:pt x="53" y="47"/>
                      </a:lnTo>
                      <a:lnTo>
                        <a:pt x="53" y="44"/>
                      </a:lnTo>
                      <a:lnTo>
                        <a:pt x="55" y="42"/>
                      </a:lnTo>
                      <a:lnTo>
                        <a:pt x="55" y="39"/>
                      </a:lnTo>
                      <a:lnTo>
                        <a:pt x="58" y="38"/>
                      </a:lnTo>
                      <a:lnTo>
                        <a:pt x="59" y="37"/>
                      </a:lnTo>
                      <a:lnTo>
                        <a:pt x="61" y="35"/>
                      </a:lnTo>
                      <a:lnTo>
                        <a:pt x="63" y="34"/>
                      </a:lnTo>
                      <a:lnTo>
                        <a:pt x="64" y="32"/>
                      </a:lnTo>
                      <a:lnTo>
                        <a:pt x="64" y="28"/>
                      </a:lnTo>
                      <a:lnTo>
                        <a:pt x="65" y="25"/>
                      </a:lnTo>
                      <a:lnTo>
                        <a:pt x="68" y="21"/>
                      </a:lnTo>
                      <a:lnTo>
                        <a:pt x="73" y="16"/>
                      </a:lnTo>
                      <a:lnTo>
                        <a:pt x="77" y="15"/>
                      </a:lnTo>
                      <a:lnTo>
                        <a:pt x="89" y="11"/>
                      </a:lnTo>
                      <a:lnTo>
                        <a:pt x="103" y="8"/>
                      </a:lnTo>
                      <a:lnTo>
                        <a:pt x="105" y="6"/>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64" name="Group 1109">
                <a:extLst>
                  <a:ext uri="{FF2B5EF4-FFF2-40B4-BE49-F238E27FC236}">
                    <a16:creationId xmlns:a16="http://schemas.microsoft.com/office/drawing/2014/main" id="{182F95FB-4E0B-0496-63A3-68AE824F56CA}"/>
                  </a:ext>
                </a:extLst>
              </p:cNvPr>
              <p:cNvGrpSpPr/>
              <p:nvPr/>
            </p:nvGrpSpPr>
            <p:grpSpPr>
              <a:xfrm>
                <a:off x="1751012" y="1676400"/>
                <a:ext cx="3720198" cy="2808284"/>
                <a:chOff x="1751012" y="1676400"/>
                <a:chExt cx="3720198" cy="2808284"/>
              </a:xfrm>
              <a:grpFill/>
            </p:grpSpPr>
            <p:sp>
              <p:nvSpPr>
                <p:cNvPr id="377" name="Freeform 1229">
                  <a:extLst>
                    <a:ext uri="{FF2B5EF4-FFF2-40B4-BE49-F238E27FC236}">
                      <a16:creationId xmlns:a16="http://schemas.microsoft.com/office/drawing/2014/main" id="{C4DFBA72-801D-0FFA-8305-426002B356D4}"/>
                    </a:ext>
                  </a:extLst>
                </p:cNvPr>
                <p:cNvSpPr>
                  <a:spLocks/>
                </p:cNvSpPr>
                <p:nvPr/>
              </p:nvSpPr>
              <p:spPr bwMode="auto">
                <a:xfrm>
                  <a:off x="4557222" y="4439088"/>
                  <a:ext cx="60104" cy="45596"/>
                </a:xfrm>
                <a:custGeom>
                  <a:avLst/>
                  <a:gdLst/>
                  <a:ahLst/>
                  <a:cxnLst>
                    <a:cxn ang="0">
                      <a:pos x="9" y="0"/>
                    </a:cxn>
                    <a:cxn ang="0">
                      <a:pos x="10" y="0"/>
                    </a:cxn>
                    <a:cxn ang="0">
                      <a:pos x="12" y="2"/>
                    </a:cxn>
                    <a:cxn ang="0">
                      <a:pos x="14" y="3"/>
                    </a:cxn>
                    <a:cxn ang="0">
                      <a:pos x="16" y="4"/>
                    </a:cxn>
                    <a:cxn ang="0">
                      <a:pos x="19" y="4"/>
                    </a:cxn>
                    <a:cxn ang="0">
                      <a:pos x="21" y="7"/>
                    </a:cxn>
                    <a:cxn ang="0">
                      <a:pos x="22" y="7"/>
                    </a:cxn>
                    <a:cxn ang="0">
                      <a:pos x="24" y="5"/>
                    </a:cxn>
                    <a:cxn ang="0">
                      <a:pos x="26" y="5"/>
                    </a:cxn>
                    <a:cxn ang="0">
                      <a:pos x="29" y="8"/>
                    </a:cxn>
                    <a:cxn ang="0">
                      <a:pos x="29" y="10"/>
                    </a:cxn>
                    <a:cxn ang="0">
                      <a:pos x="27" y="13"/>
                    </a:cxn>
                    <a:cxn ang="0">
                      <a:pos x="25" y="17"/>
                    </a:cxn>
                    <a:cxn ang="0">
                      <a:pos x="22" y="19"/>
                    </a:cxn>
                    <a:cxn ang="0">
                      <a:pos x="17" y="22"/>
                    </a:cxn>
                    <a:cxn ang="0">
                      <a:pos x="15" y="22"/>
                    </a:cxn>
                    <a:cxn ang="0">
                      <a:pos x="11" y="20"/>
                    </a:cxn>
                    <a:cxn ang="0">
                      <a:pos x="7" y="18"/>
                    </a:cxn>
                    <a:cxn ang="0">
                      <a:pos x="5" y="17"/>
                    </a:cxn>
                    <a:cxn ang="0">
                      <a:pos x="2" y="14"/>
                    </a:cxn>
                    <a:cxn ang="0">
                      <a:pos x="1" y="12"/>
                    </a:cxn>
                    <a:cxn ang="0">
                      <a:pos x="0" y="10"/>
                    </a:cxn>
                    <a:cxn ang="0">
                      <a:pos x="2" y="3"/>
                    </a:cxn>
                    <a:cxn ang="0">
                      <a:pos x="5" y="2"/>
                    </a:cxn>
                    <a:cxn ang="0">
                      <a:pos x="9" y="0"/>
                    </a:cxn>
                  </a:cxnLst>
                  <a:rect l="0" t="0" r="r" b="b"/>
                  <a:pathLst>
                    <a:path w="29" h="22">
                      <a:moveTo>
                        <a:pt x="9" y="0"/>
                      </a:moveTo>
                      <a:lnTo>
                        <a:pt x="10" y="0"/>
                      </a:lnTo>
                      <a:lnTo>
                        <a:pt x="12" y="2"/>
                      </a:lnTo>
                      <a:lnTo>
                        <a:pt x="14" y="3"/>
                      </a:lnTo>
                      <a:lnTo>
                        <a:pt x="16" y="4"/>
                      </a:lnTo>
                      <a:lnTo>
                        <a:pt x="19" y="4"/>
                      </a:lnTo>
                      <a:lnTo>
                        <a:pt x="21" y="7"/>
                      </a:lnTo>
                      <a:lnTo>
                        <a:pt x="22" y="7"/>
                      </a:lnTo>
                      <a:lnTo>
                        <a:pt x="24" y="5"/>
                      </a:lnTo>
                      <a:lnTo>
                        <a:pt x="26" y="5"/>
                      </a:lnTo>
                      <a:lnTo>
                        <a:pt x="29" y="8"/>
                      </a:lnTo>
                      <a:lnTo>
                        <a:pt x="29" y="10"/>
                      </a:lnTo>
                      <a:lnTo>
                        <a:pt x="27" y="13"/>
                      </a:lnTo>
                      <a:lnTo>
                        <a:pt x="25" y="17"/>
                      </a:lnTo>
                      <a:lnTo>
                        <a:pt x="22" y="19"/>
                      </a:lnTo>
                      <a:lnTo>
                        <a:pt x="17" y="22"/>
                      </a:lnTo>
                      <a:lnTo>
                        <a:pt x="15" y="22"/>
                      </a:lnTo>
                      <a:lnTo>
                        <a:pt x="11" y="20"/>
                      </a:lnTo>
                      <a:lnTo>
                        <a:pt x="7" y="18"/>
                      </a:lnTo>
                      <a:lnTo>
                        <a:pt x="5" y="17"/>
                      </a:lnTo>
                      <a:lnTo>
                        <a:pt x="2" y="14"/>
                      </a:lnTo>
                      <a:lnTo>
                        <a:pt x="1" y="12"/>
                      </a:lnTo>
                      <a:lnTo>
                        <a:pt x="0" y="10"/>
                      </a:lnTo>
                      <a:lnTo>
                        <a:pt x="2"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8" name="Freeform 1233">
                  <a:extLst>
                    <a:ext uri="{FF2B5EF4-FFF2-40B4-BE49-F238E27FC236}">
                      <a16:creationId xmlns:a16="http://schemas.microsoft.com/office/drawing/2014/main" id="{2FBC4806-D3CE-9EFF-6047-D491C5E92660}"/>
                    </a:ext>
                  </a:extLst>
                </p:cNvPr>
                <p:cNvSpPr>
                  <a:spLocks/>
                </p:cNvSpPr>
                <p:nvPr/>
              </p:nvSpPr>
              <p:spPr bwMode="auto">
                <a:xfrm>
                  <a:off x="5201781" y="2528212"/>
                  <a:ext cx="244559" cy="111917"/>
                </a:xfrm>
                <a:custGeom>
                  <a:avLst/>
                  <a:gdLst/>
                  <a:ahLst/>
                  <a:cxnLst>
                    <a:cxn ang="0">
                      <a:pos x="19" y="0"/>
                    </a:cxn>
                    <a:cxn ang="0">
                      <a:pos x="20" y="4"/>
                    </a:cxn>
                    <a:cxn ang="0">
                      <a:pos x="21" y="10"/>
                    </a:cxn>
                    <a:cxn ang="0">
                      <a:pos x="25" y="14"/>
                    </a:cxn>
                    <a:cxn ang="0">
                      <a:pos x="33" y="13"/>
                    </a:cxn>
                    <a:cxn ang="0">
                      <a:pos x="34" y="7"/>
                    </a:cxn>
                    <a:cxn ang="0">
                      <a:pos x="40" y="10"/>
                    </a:cxn>
                    <a:cxn ang="0">
                      <a:pos x="54" y="10"/>
                    </a:cxn>
                    <a:cxn ang="0">
                      <a:pos x="55" y="7"/>
                    </a:cxn>
                    <a:cxn ang="0">
                      <a:pos x="65" y="8"/>
                    </a:cxn>
                    <a:cxn ang="0">
                      <a:pos x="74" y="7"/>
                    </a:cxn>
                    <a:cxn ang="0">
                      <a:pos x="79" y="5"/>
                    </a:cxn>
                    <a:cxn ang="0">
                      <a:pos x="81" y="4"/>
                    </a:cxn>
                    <a:cxn ang="0">
                      <a:pos x="84" y="0"/>
                    </a:cxn>
                    <a:cxn ang="0">
                      <a:pos x="87" y="2"/>
                    </a:cxn>
                    <a:cxn ang="0">
                      <a:pos x="88" y="3"/>
                    </a:cxn>
                    <a:cxn ang="0">
                      <a:pos x="92" y="5"/>
                    </a:cxn>
                    <a:cxn ang="0">
                      <a:pos x="98" y="7"/>
                    </a:cxn>
                    <a:cxn ang="0">
                      <a:pos x="105" y="4"/>
                    </a:cxn>
                    <a:cxn ang="0">
                      <a:pos x="103" y="8"/>
                    </a:cxn>
                    <a:cxn ang="0">
                      <a:pos x="108" y="17"/>
                    </a:cxn>
                    <a:cxn ang="0">
                      <a:pos x="117" y="23"/>
                    </a:cxn>
                    <a:cxn ang="0">
                      <a:pos x="117" y="29"/>
                    </a:cxn>
                    <a:cxn ang="0">
                      <a:pos x="110" y="35"/>
                    </a:cxn>
                    <a:cxn ang="0">
                      <a:pos x="99" y="44"/>
                    </a:cxn>
                    <a:cxn ang="0">
                      <a:pos x="80" y="52"/>
                    </a:cxn>
                    <a:cxn ang="0">
                      <a:pos x="54" y="53"/>
                    </a:cxn>
                    <a:cxn ang="0">
                      <a:pos x="30" y="47"/>
                    </a:cxn>
                    <a:cxn ang="0">
                      <a:pos x="24" y="43"/>
                    </a:cxn>
                    <a:cxn ang="0">
                      <a:pos x="18" y="39"/>
                    </a:cxn>
                    <a:cxn ang="0">
                      <a:pos x="14" y="38"/>
                    </a:cxn>
                    <a:cxn ang="0">
                      <a:pos x="16" y="33"/>
                    </a:cxn>
                    <a:cxn ang="0">
                      <a:pos x="18" y="28"/>
                    </a:cxn>
                    <a:cxn ang="0">
                      <a:pos x="15" y="24"/>
                    </a:cxn>
                    <a:cxn ang="0">
                      <a:pos x="9" y="25"/>
                    </a:cxn>
                    <a:cxn ang="0">
                      <a:pos x="1" y="23"/>
                    </a:cxn>
                    <a:cxn ang="0">
                      <a:pos x="23" y="19"/>
                    </a:cxn>
                    <a:cxn ang="0">
                      <a:pos x="15" y="15"/>
                    </a:cxn>
                    <a:cxn ang="0">
                      <a:pos x="2" y="10"/>
                    </a:cxn>
                    <a:cxn ang="0">
                      <a:pos x="2" y="7"/>
                    </a:cxn>
                    <a:cxn ang="0">
                      <a:pos x="7" y="8"/>
                    </a:cxn>
                    <a:cxn ang="0">
                      <a:pos x="10" y="5"/>
                    </a:cxn>
                    <a:cxn ang="0">
                      <a:pos x="12" y="2"/>
                    </a:cxn>
                  </a:cxnLst>
                  <a:rect l="0" t="0" r="r" b="b"/>
                  <a:pathLst>
                    <a:path w="118" h="54">
                      <a:moveTo>
                        <a:pt x="14" y="0"/>
                      </a:moveTo>
                      <a:lnTo>
                        <a:pt x="19" y="0"/>
                      </a:lnTo>
                      <a:lnTo>
                        <a:pt x="19" y="3"/>
                      </a:lnTo>
                      <a:lnTo>
                        <a:pt x="20" y="4"/>
                      </a:lnTo>
                      <a:lnTo>
                        <a:pt x="21" y="7"/>
                      </a:lnTo>
                      <a:lnTo>
                        <a:pt x="21" y="10"/>
                      </a:lnTo>
                      <a:lnTo>
                        <a:pt x="24" y="12"/>
                      </a:lnTo>
                      <a:lnTo>
                        <a:pt x="25" y="14"/>
                      </a:lnTo>
                      <a:lnTo>
                        <a:pt x="30" y="14"/>
                      </a:lnTo>
                      <a:lnTo>
                        <a:pt x="33" y="13"/>
                      </a:lnTo>
                      <a:lnTo>
                        <a:pt x="34" y="13"/>
                      </a:lnTo>
                      <a:lnTo>
                        <a:pt x="34" y="7"/>
                      </a:lnTo>
                      <a:lnTo>
                        <a:pt x="38" y="10"/>
                      </a:lnTo>
                      <a:lnTo>
                        <a:pt x="40" y="10"/>
                      </a:lnTo>
                      <a:lnTo>
                        <a:pt x="49" y="8"/>
                      </a:lnTo>
                      <a:lnTo>
                        <a:pt x="54" y="10"/>
                      </a:lnTo>
                      <a:lnTo>
                        <a:pt x="55" y="12"/>
                      </a:lnTo>
                      <a:lnTo>
                        <a:pt x="55" y="7"/>
                      </a:lnTo>
                      <a:lnTo>
                        <a:pt x="63" y="7"/>
                      </a:lnTo>
                      <a:lnTo>
                        <a:pt x="65" y="8"/>
                      </a:lnTo>
                      <a:lnTo>
                        <a:pt x="70" y="8"/>
                      </a:lnTo>
                      <a:lnTo>
                        <a:pt x="74" y="7"/>
                      </a:lnTo>
                      <a:lnTo>
                        <a:pt x="76" y="5"/>
                      </a:lnTo>
                      <a:lnTo>
                        <a:pt x="79" y="5"/>
                      </a:lnTo>
                      <a:lnTo>
                        <a:pt x="81" y="7"/>
                      </a:lnTo>
                      <a:lnTo>
                        <a:pt x="81" y="4"/>
                      </a:lnTo>
                      <a:lnTo>
                        <a:pt x="83" y="3"/>
                      </a:lnTo>
                      <a:lnTo>
                        <a:pt x="84" y="0"/>
                      </a:lnTo>
                      <a:lnTo>
                        <a:pt x="85" y="2"/>
                      </a:lnTo>
                      <a:lnTo>
                        <a:pt x="87" y="2"/>
                      </a:lnTo>
                      <a:lnTo>
                        <a:pt x="88" y="0"/>
                      </a:lnTo>
                      <a:lnTo>
                        <a:pt x="88" y="3"/>
                      </a:lnTo>
                      <a:lnTo>
                        <a:pt x="89" y="4"/>
                      </a:lnTo>
                      <a:lnTo>
                        <a:pt x="92" y="5"/>
                      </a:lnTo>
                      <a:lnTo>
                        <a:pt x="93" y="7"/>
                      </a:lnTo>
                      <a:lnTo>
                        <a:pt x="98" y="7"/>
                      </a:lnTo>
                      <a:lnTo>
                        <a:pt x="103" y="4"/>
                      </a:lnTo>
                      <a:lnTo>
                        <a:pt x="105" y="4"/>
                      </a:lnTo>
                      <a:lnTo>
                        <a:pt x="104" y="5"/>
                      </a:lnTo>
                      <a:lnTo>
                        <a:pt x="103" y="8"/>
                      </a:lnTo>
                      <a:lnTo>
                        <a:pt x="104" y="13"/>
                      </a:lnTo>
                      <a:lnTo>
                        <a:pt x="108" y="17"/>
                      </a:lnTo>
                      <a:lnTo>
                        <a:pt x="113" y="19"/>
                      </a:lnTo>
                      <a:lnTo>
                        <a:pt x="117" y="23"/>
                      </a:lnTo>
                      <a:lnTo>
                        <a:pt x="118" y="28"/>
                      </a:lnTo>
                      <a:lnTo>
                        <a:pt x="117" y="29"/>
                      </a:lnTo>
                      <a:lnTo>
                        <a:pt x="114" y="33"/>
                      </a:lnTo>
                      <a:lnTo>
                        <a:pt x="110" y="35"/>
                      </a:lnTo>
                      <a:lnTo>
                        <a:pt x="107" y="39"/>
                      </a:lnTo>
                      <a:lnTo>
                        <a:pt x="99" y="44"/>
                      </a:lnTo>
                      <a:lnTo>
                        <a:pt x="89" y="48"/>
                      </a:lnTo>
                      <a:lnTo>
                        <a:pt x="80" y="52"/>
                      </a:lnTo>
                      <a:lnTo>
                        <a:pt x="68" y="54"/>
                      </a:lnTo>
                      <a:lnTo>
                        <a:pt x="54" y="53"/>
                      </a:lnTo>
                      <a:lnTo>
                        <a:pt x="41" y="51"/>
                      </a:lnTo>
                      <a:lnTo>
                        <a:pt x="30" y="47"/>
                      </a:lnTo>
                      <a:lnTo>
                        <a:pt x="28" y="46"/>
                      </a:lnTo>
                      <a:lnTo>
                        <a:pt x="24" y="43"/>
                      </a:lnTo>
                      <a:lnTo>
                        <a:pt x="21" y="42"/>
                      </a:lnTo>
                      <a:lnTo>
                        <a:pt x="18" y="39"/>
                      </a:lnTo>
                      <a:lnTo>
                        <a:pt x="12" y="39"/>
                      </a:lnTo>
                      <a:lnTo>
                        <a:pt x="14" y="38"/>
                      </a:lnTo>
                      <a:lnTo>
                        <a:pt x="16" y="37"/>
                      </a:lnTo>
                      <a:lnTo>
                        <a:pt x="16" y="33"/>
                      </a:lnTo>
                      <a:lnTo>
                        <a:pt x="18" y="30"/>
                      </a:lnTo>
                      <a:lnTo>
                        <a:pt x="18" y="28"/>
                      </a:lnTo>
                      <a:lnTo>
                        <a:pt x="19" y="25"/>
                      </a:lnTo>
                      <a:lnTo>
                        <a:pt x="15" y="24"/>
                      </a:lnTo>
                      <a:lnTo>
                        <a:pt x="12" y="24"/>
                      </a:lnTo>
                      <a:lnTo>
                        <a:pt x="9" y="25"/>
                      </a:lnTo>
                      <a:lnTo>
                        <a:pt x="6" y="25"/>
                      </a:lnTo>
                      <a:lnTo>
                        <a:pt x="1" y="23"/>
                      </a:lnTo>
                      <a:lnTo>
                        <a:pt x="12" y="22"/>
                      </a:lnTo>
                      <a:lnTo>
                        <a:pt x="23" y="19"/>
                      </a:lnTo>
                      <a:lnTo>
                        <a:pt x="20" y="17"/>
                      </a:lnTo>
                      <a:lnTo>
                        <a:pt x="15" y="15"/>
                      </a:lnTo>
                      <a:lnTo>
                        <a:pt x="7" y="14"/>
                      </a:lnTo>
                      <a:lnTo>
                        <a:pt x="2" y="10"/>
                      </a:lnTo>
                      <a:lnTo>
                        <a:pt x="0" y="8"/>
                      </a:lnTo>
                      <a:lnTo>
                        <a:pt x="2" y="7"/>
                      </a:lnTo>
                      <a:lnTo>
                        <a:pt x="6" y="7"/>
                      </a:lnTo>
                      <a:lnTo>
                        <a:pt x="7" y="8"/>
                      </a:lnTo>
                      <a:lnTo>
                        <a:pt x="7" y="5"/>
                      </a:lnTo>
                      <a:lnTo>
                        <a:pt x="10" y="5"/>
                      </a:lnTo>
                      <a:lnTo>
                        <a:pt x="11" y="4"/>
                      </a:lnTo>
                      <a:lnTo>
                        <a:pt x="12" y="2"/>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9" name="Freeform 1234">
                  <a:extLst>
                    <a:ext uri="{FF2B5EF4-FFF2-40B4-BE49-F238E27FC236}">
                      <a16:creationId xmlns:a16="http://schemas.microsoft.com/office/drawing/2014/main" id="{3E578C6A-6014-7778-4BEF-B9F700362164}"/>
                    </a:ext>
                  </a:extLst>
                </p:cNvPr>
                <p:cNvSpPr>
                  <a:spLocks/>
                </p:cNvSpPr>
                <p:nvPr/>
              </p:nvSpPr>
              <p:spPr bwMode="auto">
                <a:xfrm>
                  <a:off x="3740644" y="3873285"/>
                  <a:ext cx="248704" cy="87046"/>
                </a:xfrm>
                <a:custGeom>
                  <a:avLst/>
                  <a:gdLst/>
                  <a:ahLst/>
                  <a:cxnLst>
                    <a:cxn ang="0">
                      <a:pos x="32" y="0"/>
                    </a:cxn>
                    <a:cxn ang="0">
                      <a:pos x="45" y="2"/>
                    </a:cxn>
                    <a:cxn ang="0">
                      <a:pos x="63" y="9"/>
                    </a:cxn>
                    <a:cxn ang="0">
                      <a:pos x="73" y="10"/>
                    </a:cxn>
                    <a:cxn ang="0">
                      <a:pos x="75" y="10"/>
                    </a:cxn>
                    <a:cxn ang="0">
                      <a:pos x="76" y="13"/>
                    </a:cxn>
                    <a:cxn ang="0">
                      <a:pos x="79" y="14"/>
                    </a:cxn>
                    <a:cxn ang="0">
                      <a:pos x="80" y="15"/>
                    </a:cxn>
                    <a:cxn ang="0">
                      <a:pos x="90" y="23"/>
                    </a:cxn>
                    <a:cxn ang="0">
                      <a:pos x="105" y="25"/>
                    </a:cxn>
                    <a:cxn ang="0">
                      <a:pos x="105" y="28"/>
                    </a:cxn>
                    <a:cxn ang="0">
                      <a:pos x="111" y="29"/>
                    </a:cxn>
                    <a:cxn ang="0">
                      <a:pos x="114" y="30"/>
                    </a:cxn>
                    <a:cxn ang="0">
                      <a:pos x="117" y="33"/>
                    </a:cxn>
                    <a:cxn ang="0">
                      <a:pos x="118" y="36"/>
                    </a:cxn>
                    <a:cxn ang="0">
                      <a:pos x="120" y="37"/>
                    </a:cxn>
                    <a:cxn ang="0">
                      <a:pos x="118" y="39"/>
                    </a:cxn>
                    <a:cxn ang="0">
                      <a:pos x="115" y="41"/>
                    </a:cxn>
                    <a:cxn ang="0">
                      <a:pos x="111" y="42"/>
                    </a:cxn>
                    <a:cxn ang="0">
                      <a:pos x="105" y="42"/>
                    </a:cxn>
                    <a:cxn ang="0">
                      <a:pos x="93" y="41"/>
                    </a:cxn>
                    <a:cxn ang="0">
                      <a:pos x="81" y="39"/>
                    </a:cxn>
                    <a:cxn ang="0">
                      <a:pos x="81" y="37"/>
                    </a:cxn>
                    <a:cxn ang="0">
                      <a:pos x="83" y="37"/>
                    </a:cxn>
                    <a:cxn ang="0">
                      <a:pos x="85" y="34"/>
                    </a:cxn>
                    <a:cxn ang="0">
                      <a:pos x="85" y="33"/>
                    </a:cxn>
                    <a:cxn ang="0">
                      <a:pos x="83" y="32"/>
                    </a:cxn>
                    <a:cxn ang="0">
                      <a:pos x="79" y="30"/>
                    </a:cxn>
                    <a:cxn ang="0">
                      <a:pos x="76" y="30"/>
                    </a:cxn>
                    <a:cxn ang="0">
                      <a:pos x="74" y="29"/>
                    </a:cxn>
                    <a:cxn ang="0">
                      <a:pos x="71" y="24"/>
                    </a:cxn>
                    <a:cxn ang="0">
                      <a:pos x="70" y="24"/>
                    </a:cxn>
                    <a:cxn ang="0">
                      <a:pos x="69" y="23"/>
                    </a:cxn>
                    <a:cxn ang="0">
                      <a:pos x="69" y="22"/>
                    </a:cxn>
                    <a:cxn ang="0">
                      <a:pos x="68" y="22"/>
                    </a:cxn>
                    <a:cxn ang="0">
                      <a:pos x="68" y="20"/>
                    </a:cxn>
                    <a:cxn ang="0">
                      <a:pos x="59" y="20"/>
                    </a:cxn>
                    <a:cxn ang="0">
                      <a:pos x="55" y="19"/>
                    </a:cxn>
                    <a:cxn ang="0">
                      <a:pos x="47" y="15"/>
                    </a:cxn>
                    <a:cxn ang="0">
                      <a:pos x="44" y="14"/>
                    </a:cxn>
                    <a:cxn ang="0">
                      <a:pos x="32" y="14"/>
                    </a:cxn>
                    <a:cxn ang="0">
                      <a:pos x="30" y="12"/>
                    </a:cxn>
                    <a:cxn ang="0">
                      <a:pos x="30" y="10"/>
                    </a:cxn>
                    <a:cxn ang="0">
                      <a:pos x="31" y="9"/>
                    </a:cxn>
                    <a:cxn ang="0">
                      <a:pos x="30" y="8"/>
                    </a:cxn>
                    <a:cxn ang="0">
                      <a:pos x="26" y="8"/>
                    </a:cxn>
                    <a:cxn ang="0">
                      <a:pos x="17" y="9"/>
                    </a:cxn>
                    <a:cxn ang="0">
                      <a:pos x="10" y="14"/>
                    </a:cxn>
                    <a:cxn ang="0">
                      <a:pos x="4" y="18"/>
                    </a:cxn>
                    <a:cxn ang="0">
                      <a:pos x="0" y="18"/>
                    </a:cxn>
                    <a:cxn ang="0">
                      <a:pos x="5" y="10"/>
                    </a:cxn>
                    <a:cxn ang="0">
                      <a:pos x="12" y="5"/>
                    </a:cxn>
                    <a:cxn ang="0">
                      <a:pos x="21" y="2"/>
                    </a:cxn>
                    <a:cxn ang="0">
                      <a:pos x="32" y="0"/>
                    </a:cxn>
                  </a:cxnLst>
                  <a:rect l="0" t="0" r="r" b="b"/>
                  <a:pathLst>
                    <a:path w="120" h="42">
                      <a:moveTo>
                        <a:pt x="32" y="0"/>
                      </a:moveTo>
                      <a:lnTo>
                        <a:pt x="45" y="2"/>
                      </a:lnTo>
                      <a:lnTo>
                        <a:pt x="63" y="9"/>
                      </a:lnTo>
                      <a:lnTo>
                        <a:pt x="73" y="10"/>
                      </a:lnTo>
                      <a:lnTo>
                        <a:pt x="75" y="10"/>
                      </a:lnTo>
                      <a:lnTo>
                        <a:pt x="76" y="13"/>
                      </a:lnTo>
                      <a:lnTo>
                        <a:pt x="79" y="14"/>
                      </a:lnTo>
                      <a:lnTo>
                        <a:pt x="80" y="15"/>
                      </a:lnTo>
                      <a:lnTo>
                        <a:pt x="90" y="23"/>
                      </a:lnTo>
                      <a:lnTo>
                        <a:pt x="105" y="25"/>
                      </a:lnTo>
                      <a:lnTo>
                        <a:pt x="105" y="28"/>
                      </a:lnTo>
                      <a:lnTo>
                        <a:pt x="111" y="29"/>
                      </a:lnTo>
                      <a:lnTo>
                        <a:pt x="114" y="30"/>
                      </a:lnTo>
                      <a:lnTo>
                        <a:pt x="117" y="33"/>
                      </a:lnTo>
                      <a:lnTo>
                        <a:pt x="118" y="36"/>
                      </a:lnTo>
                      <a:lnTo>
                        <a:pt x="120" y="37"/>
                      </a:lnTo>
                      <a:lnTo>
                        <a:pt x="118" y="39"/>
                      </a:lnTo>
                      <a:lnTo>
                        <a:pt x="115" y="41"/>
                      </a:lnTo>
                      <a:lnTo>
                        <a:pt x="111" y="42"/>
                      </a:lnTo>
                      <a:lnTo>
                        <a:pt x="105" y="42"/>
                      </a:lnTo>
                      <a:lnTo>
                        <a:pt x="93" y="41"/>
                      </a:lnTo>
                      <a:lnTo>
                        <a:pt x="81" y="39"/>
                      </a:lnTo>
                      <a:lnTo>
                        <a:pt x="81" y="37"/>
                      </a:lnTo>
                      <a:lnTo>
                        <a:pt x="83" y="37"/>
                      </a:lnTo>
                      <a:lnTo>
                        <a:pt x="85" y="34"/>
                      </a:lnTo>
                      <a:lnTo>
                        <a:pt x="85" y="33"/>
                      </a:lnTo>
                      <a:lnTo>
                        <a:pt x="83" y="32"/>
                      </a:lnTo>
                      <a:lnTo>
                        <a:pt x="79" y="30"/>
                      </a:lnTo>
                      <a:lnTo>
                        <a:pt x="76" y="30"/>
                      </a:lnTo>
                      <a:lnTo>
                        <a:pt x="74" y="29"/>
                      </a:lnTo>
                      <a:lnTo>
                        <a:pt x="71" y="24"/>
                      </a:lnTo>
                      <a:lnTo>
                        <a:pt x="70" y="24"/>
                      </a:lnTo>
                      <a:lnTo>
                        <a:pt x="69" y="23"/>
                      </a:lnTo>
                      <a:lnTo>
                        <a:pt x="69" y="22"/>
                      </a:lnTo>
                      <a:lnTo>
                        <a:pt x="68" y="22"/>
                      </a:lnTo>
                      <a:lnTo>
                        <a:pt x="68" y="20"/>
                      </a:lnTo>
                      <a:lnTo>
                        <a:pt x="59" y="20"/>
                      </a:lnTo>
                      <a:lnTo>
                        <a:pt x="55" y="19"/>
                      </a:lnTo>
                      <a:lnTo>
                        <a:pt x="47" y="15"/>
                      </a:lnTo>
                      <a:lnTo>
                        <a:pt x="44" y="14"/>
                      </a:lnTo>
                      <a:lnTo>
                        <a:pt x="32" y="14"/>
                      </a:lnTo>
                      <a:lnTo>
                        <a:pt x="30" y="12"/>
                      </a:lnTo>
                      <a:lnTo>
                        <a:pt x="30" y="10"/>
                      </a:lnTo>
                      <a:lnTo>
                        <a:pt x="31" y="9"/>
                      </a:lnTo>
                      <a:lnTo>
                        <a:pt x="30" y="8"/>
                      </a:lnTo>
                      <a:lnTo>
                        <a:pt x="26" y="8"/>
                      </a:lnTo>
                      <a:lnTo>
                        <a:pt x="17" y="9"/>
                      </a:lnTo>
                      <a:lnTo>
                        <a:pt x="10" y="14"/>
                      </a:lnTo>
                      <a:lnTo>
                        <a:pt x="4" y="18"/>
                      </a:lnTo>
                      <a:lnTo>
                        <a:pt x="0" y="18"/>
                      </a:lnTo>
                      <a:lnTo>
                        <a:pt x="5" y="10"/>
                      </a:lnTo>
                      <a:lnTo>
                        <a:pt x="12" y="5"/>
                      </a:lnTo>
                      <a:lnTo>
                        <a:pt x="21" y="2"/>
                      </a:lnTo>
                      <a:lnTo>
                        <a:pt x="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0" name="Freeform 1235">
                  <a:extLst>
                    <a:ext uri="{FF2B5EF4-FFF2-40B4-BE49-F238E27FC236}">
                      <a16:creationId xmlns:a16="http://schemas.microsoft.com/office/drawing/2014/main" id="{DB62FF63-8526-F50E-CF03-2FA645EB20A9}"/>
                    </a:ext>
                  </a:extLst>
                </p:cNvPr>
                <p:cNvSpPr>
                  <a:spLocks/>
                </p:cNvSpPr>
                <p:nvPr/>
              </p:nvSpPr>
              <p:spPr bwMode="auto">
                <a:xfrm>
                  <a:off x="3773805" y="3904374"/>
                  <a:ext cx="12435" cy="14508"/>
                </a:xfrm>
                <a:custGeom>
                  <a:avLst/>
                  <a:gdLst/>
                  <a:ahLst/>
                  <a:cxnLst>
                    <a:cxn ang="0">
                      <a:pos x="4" y="0"/>
                    </a:cxn>
                    <a:cxn ang="0">
                      <a:pos x="5" y="0"/>
                    </a:cxn>
                    <a:cxn ang="0">
                      <a:pos x="6" y="2"/>
                    </a:cxn>
                    <a:cxn ang="0">
                      <a:pos x="6" y="7"/>
                    </a:cxn>
                    <a:cxn ang="0">
                      <a:pos x="0" y="7"/>
                    </a:cxn>
                    <a:cxn ang="0">
                      <a:pos x="0" y="5"/>
                    </a:cxn>
                    <a:cxn ang="0">
                      <a:pos x="3" y="3"/>
                    </a:cxn>
                    <a:cxn ang="0">
                      <a:pos x="4" y="3"/>
                    </a:cxn>
                    <a:cxn ang="0">
                      <a:pos x="4" y="0"/>
                    </a:cxn>
                  </a:cxnLst>
                  <a:rect l="0" t="0" r="r" b="b"/>
                  <a:pathLst>
                    <a:path w="6" h="7">
                      <a:moveTo>
                        <a:pt x="4" y="0"/>
                      </a:moveTo>
                      <a:lnTo>
                        <a:pt x="5" y="0"/>
                      </a:lnTo>
                      <a:lnTo>
                        <a:pt x="6" y="2"/>
                      </a:lnTo>
                      <a:lnTo>
                        <a:pt x="6" y="7"/>
                      </a:lnTo>
                      <a:lnTo>
                        <a:pt x="0" y="7"/>
                      </a:lnTo>
                      <a:lnTo>
                        <a:pt x="0" y="5"/>
                      </a:lnTo>
                      <a:lnTo>
                        <a:pt x="3" y="3"/>
                      </a:lnTo>
                      <a:lnTo>
                        <a:pt x="4" y="3"/>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1" name="Freeform 1236">
                  <a:extLst>
                    <a:ext uri="{FF2B5EF4-FFF2-40B4-BE49-F238E27FC236}">
                      <a16:creationId xmlns:a16="http://schemas.microsoft.com/office/drawing/2014/main" id="{8D47DA7F-B007-0000-20AC-AA8A62D5607A}"/>
                    </a:ext>
                  </a:extLst>
                </p:cNvPr>
                <p:cNvSpPr>
                  <a:spLocks/>
                </p:cNvSpPr>
                <p:nvPr/>
              </p:nvSpPr>
              <p:spPr bwMode="auto">
                <a:xfrm>
                  <a:off x="3898157" y="3991420"/>
                  <a:ext cx="41451" cy="18653"/>
                </a:xfrm>
                <a:custGeom>
                  <a:avLst/>
                  <a:gdLst/>
                  <a:ahLst/>
                  <a:cxnLst>
                    <a:cxn ang="0">
                      <a:pos x="3" y="0"/>
                    </a:cxn>
                    <a:cxn ang="0">
                      <a:pos x="9" y="0"/>
                    </a:cxn>
                    <a:cxn ang="0">
                      <a:pos x="12" y="1"/>
                    </a:cxn>
                    <a:cxn ang="0">
                      <a:pos x="15" y="2"/>
                    </a:cxn>
                    <a:cxn ang="0">
                      <a:pos x="18" y="4"/>
                    </a:cxn>
                    <a:cxn ang="0">
                      <a:pos x="19" y="4"/>
                    </a:cxn>
                    <a:cxn ang="0">
                      <a:pos x="20" y="5"/>
                    </a:cxn>
                    <a:cxn ang="0">
                      <a:pos x="20" y="6"/>
                    </a:cxn>
                    <a:cxn ang="0">
                      <a:pos x="17" y="6"/>
                    </a:cxn>
                    <a:cxn ang="0">
                      <a:pos x="13" y="7"/>
                    </a:cxn>
                    <a:cxn ang="0">
                      <a:pos x="10" y="9"/>
                    </a:cxn>
                    <a:cxn ang="0">
                      <a:pos x="4" y="9"/>
                    </a:cxn>
                    <a:cxn ang="0">
                      <a:pos x="3" y="6"/>
                    </a:cxn>
                    <a:cxn ang="0">
                      <a:pos x="0" y="5"/>
                    </a:cxn>
                    <a:cxn ang="0">
                      <a:pos x="0" y="2"/>
                    </a:cxn>
                    <a:cxn ang="0">
                      <a:pos x="3" y="0"/>
                    </a:cxn>
                  </a:cxnLst>
                  <a:rect l="0" t="0" r="r" b="b"/>
                  <a:pathLst>
                    <a:path w="20" h="9">
                      <a:moveTo>
                        <a:pt x="3" y="0"/>
                      </a:moveTo>
                      <a:lnTo>
                        <a:pt x="9" y="0"/>
                      </a:lnTo>
                      <a:lnTo>
                        <a:pt x="12" y="1"/>
                      </a:lnTo>
                      <a:lnTo>
                        <a:pt x="15" y="2"/>
                      </a:lnTo>
                      <a:lnTo>
                        <a:pt x="18" y="4"/>
                      </a:lnTo>
                      <a:lnTo>
                        <a:pt x="19" y="4"/>
                      </a:lnTo>
                      <a:lnTo>
                        <a:pt x="20" y="5"/>
                      </a:lnTo>
                      <a:lnTo>
                        <a:pt x="20" y="6"/>
                      </a:lnTo>
                      <a:lnTo>
                        <a:pt x="17" y="6"/>
                      </a:lnTo>
                      <a:lnTo>
                        <a:pt x="13" y="7"/>
                      </a:lnTo>
                      <a:lnTo>
                        <a:pt x="10" y="9"/>
                      </a:lnTo>
                      <a:lnTo>
                        <a:pt x="4" y="9"/>
                      </a:lnTo>
                      <a:lnTo>
                        <a:pt x="3" y="6"/>
                      </a:lnTo>
                      <a:lnTo>
                        <a:pt x="0" y="5"/>
                      </a:lnTo>
                      <a:lnTo>
                        <a:pt x="0" y="2"/>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2" name="Freeform 1237">
                  <a:extLst>
                    <a:ext uri="{FF2B5EF4-FFF2-40B4-BE49-F238E27FC236}">
                      <a16:creationId xmlns:a16="http://schemas.microsoft.com/office/drawing/2014/main" id="{4FA1BD29-54EC-90D1-0E06-99ACF4DDEAC8}"/>
                    </a:ext>
                  </a:extLst>
                </p:cNvPr>
                <p:cNvSpPr>
                  <a:spLocks/>
                </p:cNvSpPr>
                <p:nvPr/>
              </p:nvSpPr>
              <p:spPr bwMode="auto">
                <a:xfrm>
                  <a:off x="4163441" y="3989347"/>
                  <a:ext cx="37306" cy="14508"/>
                </a:xfrm>
                <a:custGeom>
                  <a:avLst/>
                  <a:gdLst/>
                  <a:ahLst/>
                  <a:cxnLst>
                    <a:cxn ang="0">
                      <a:pos x="4" y="0"/>
                    </a:cxn>
                    <a:cxn ang="0">
                      <a:pos x="7" y="0"/>
                    </a:cxn>
                    <a:cxn ang="0">
                      <a:pos x="9" y="1"/>
                    </a:cxn>
                    <a:cxn ang="0">
                      <a:pos x="12" y="1"/>
                    </a:cxn>
                    <a:cxn ang="0">
                      <a:pos x="17" y="3"/>
                    </a:cxn>
                    <a:cxn ang="0">
                      <a:pos x="18" y="5"/>
                    </a:cxn>
                    <a:cxn ang="0">
                      <a:pos x="17" y="6"/>
                    </a:cxn>
                    <a:cxn ang="0">
                      <a:pos x="14" y="7"/>
                    </a:cxn>
                    <a:cxn ang="0">
                      <a:pos x="8" y="7"/>
                    </a:cxn>
                    <a:cxn ang="0">
                      <a:pos x="5" y="6"/>
                    </a:cxn>
                    <a:cxn ang="0">
                      <a:pos x="3" y="6"/>
                    </a:cxn>
                    <a:cxn ang="0">
                      <a:pos x="2" y="5"/>
                    </a:cxn>
                    <a:cxn ang="0">
                      <a:pos x="0" y="2"/>
                    </a:cxn>
                    <a:cxn ang="0">
                      <a:pos x="0" y="1"/>
                    </a:cxn>
                    <a:cxn ang="0">
                      <a:pos x="3" y="1"/>
                    </a:cxn>
                    <a:cxn ang="0">
                      <a:pos x="4" y="0"/>
                    </a:cxn>
                  </a:cxnLst>
                  <a:rect l="0" t="0" r="r" b="b"/>
                  <a:pathLst>
                    <a:path w="18" h="7">
                      <a:moveTo>
                        <a:pt x="4" y="0"/>
                      </a:moveTo>
                      <a:lnTo>
                        <a:pt x="7" y="0"/>
                      </a:lnTo>
                      <a:lnTo>
                        <a:pt x="9" y="1"/>
                      </a:lnTo>
                      <a:lnTo>
                        <a:pt x="12" y="1"/>
                      </a:lnTo>
                      <a:lnTo>
                        <a:pt x="17" y="3"/>
                      </a:lnTo>
                      <a:lnTo>
                        <a:pt x="18" y="5"/>
                      </a:lnTo>
                      <a:lnTo>
                        <a:pt x="17" y="6"/>
                      </a:lnTo>
                      <a:lnTo>
                        <a:pt x="14" y="7"/>
                      </a:lnTo>
                      <a:lnTo>
                        <a:pt x="8" y="7"/>
                      </a:lnTo>
                      <a:lnTo>
                        <a:pt x="5" y="6"/>
                      </a:lnTo>
                      <a:lnTo>
                        <a:pt x="3" y="6"/>
                      </a:lnTo>
                      <a:lnTo>
                        <a:pt x="2" y="5"/>
                      </a:lnTo>
                      <a:lnTo>
                        <a:pt x="0" y="2"/>
                      </a:lnTo>
                      <a:lnTo>
                        <a:pt x="0" y="1"/>
                      </a:lnTo>
                      <a:lnTo>
                        <a:pt x="3"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3" name="Freeform 1238">
                  <a:extLst>
                    <a:ext uri="{FF2B5EF4-FFF2-40B4-BE49-F238E27FC236}">
                      <a16:creationId xmlns:a16="http://schemas.microsoft.com/office/drawing/2014/main" id="{7F4B268C-0D59-B5E7-6DC0-F0A1A2FAE3DF}"/>
                    </a:ext>
                  </a:extLst>
                </p:cNvPr>
                <p:cNvSpPr>
                  <a:spLocks/>
                </p:cNvSpPr>
                <p:nvPr/>
              </p:nvSpPr>
              <p:spPr bwMode="auto">
                <a:xfrm>
                  <a:off x="3993493" y="3954115"/>
                  <a:ext cx="143005" cy="58031"/>
                </a:xfrm>
                <a:custGeom>
                  <a:avLst/>
                  <a:gdLst/>
                  <a:ahLst/>
                  <a:cxnLst>
                    <a:cxn ang="0">
                      <a:pos x="13" y="0"/>
                    </a:cxn>
                    <a:cxn ang="0">
                      <a:pos x="17" y="0"/>
                    </a:cxn>
                    <a:cxn ang="0">
                      <a:pos x="22" y="3"/>
                    </a:cxn>
                    <a:cxn ang="0">
                      <a:pos x="31" y="3"/>
                    </a:cxn>
                    <a:cxn ang="0">
                      <a:pos x="33" y="2"/>
                    </a:cxn>
                    <a:cxn ang="0">
                      <a:pos x="36" y="2"/>
                    </a:cxn>
                    <a:cxn ang="0">
                      <a:pos x="45" y="3"/>
                    </a:cxn>
                    <a:cxn ang="0">
                      <a:pos x="55" y="8"/>
                    </a:cxn>
                    <a:cxn ang="0">
                      <a:pos x="60" y="12"/>
                    </a:cxn>
                    <a:cxn ang="0">
                      <a:pos x="57" y="10"/>
                    </a:cxn>
                    <a:cxn ang="0">
                      <a:pos x="62" y="14"/>
                    </a:cxn>
                    <a:cxn ang="0">
                      <a:pos x="69" y="19"/>
                    </a:cxn>
                    <a:cxn ang="0">
                      <a:pos x="53" y="19"/>
                    </a:cxn>
                    <a:cxn ang="0">
                      <a:pos x="48" y="22"/>
                    </a:cxn>
                    <a:cxn ang="0">
                      <a:pos x="43" y="22"/>
                    </a:cxn>
                    <a:cxn ang="0">
                      <a:pos x="43" y="20"/>
                    </a:cxn>
                    <a:cxn ang="0">
                      <a:pos x="40" y="20"/>
                    </a:cxn>
                    <a:cxn ang="0">
                      <a:pos x="37" y="23"/>
                    </a:cxn>
                    <a:cxn ang="0">
                      <a:pos x="36" y="25"/>
                    </a:cxn>
                    <a:cxn ang="0">
                      <a:pos x="33" y="28"/>
                    </a:cxn>
                    <a:cxn ang="0">
                      <a:pos x="31" y="28"/>
                    </a:cxn>
                    <a:cxn ang="0">
                      <a:pos x="30" y="27"/>
                    </a:cxn>
                    <a:cxn ang="0">
                      <a:pos x="28" y="24"/>
                    </a:cxn>
                    <a:cxn ang="0">
                      <a:pos x="28" y="23"/>
                    </a:cxn>
                    <a:cxn ang="0">
                      <a:pos x="27" y="22"/>
                    </a:cxn>
                    <a:cxn ang="0">
                      <a:pos x="5" y="22"/>
                    </a:cxn>
                    <a:cxn ang="0">
                      <a:pos x="5" y="24"/>
                    </a:cxn>
                    <a:cxn ang="0">
                      <a:pos x="3" y="24"/>
                    </a:cxn>
                    <a:cxn ang="0">
                      <a:pos x="0" y="20"/>
                    </a:cxn>
                    <a:cxn ang="0">
                      <a:pos x="0" y="18"/>
                    </a:cxn>
                    <a:cxn ang="0">
                      <a:pos x="1" y="17"/>
                    </a:cxn>
                    <a:cxn ang="0">
                      <a:pos x="17" y="17"/>
                    </a:cxn>
                    <a:cxn ang="0">
                      <a:pos x="20" y="15"/>
                    </a:cxn>
                    <a:cxn ang="0">
                      <a:pos x="17" y="10"/>
                    </a:cxn>
                    <a:cxn ang="0">
                      <a:pos x="17" y="8"/>
                    </a:cxn>
                    <a:cxn ang="0">
                      <a:pos x="15" y="8"/>
                    </a:cxn>
                    <a:cxn ang="0">
                      <a:pos x="11" y="4"/>
                    </a:cxn>
                    <a:cxn ang="0">
                      <a:pos x="11" y="3"/>
                    </a:cxn>
                    <a:cxn ang="0">
                      <a:pos x="13" y="0"/>
                    </a:cxn>
                  </a:cxnLst>
                  <a:rect l="0" t="0" r="r" b="b"/>
                  <a:pathLst>
                    <a:path w="69" h="28">
                      <a:moveTo>
                        <a:pt x="13" y="0"/>
                      </a:moveTo>
                      <a:lnTo>
                        <a:pt x="17" y="0"/>
                      </a:lnTo>
                      <a:lnTo>
                        <a:pt x="22" y="3"/>
                      </a:lnTo>
                      <a:lnTo>
                        <a:pt x="31" y="3"/>
                      </a:lnTo>
                      <a:lnTo>
                        <a:pt x="33" y="2"/>
                      </a:lnTo>
                      <a:lnTo>
                        <a:pt x="36" y="2"/>
                      </a:lnTo>
                      <a:lnTo>
                        <a:pt x="45" y="3"/>
                      </a:lnTo>
                      <a:lnTo>
                        <a:pt x="55" y="8"/>
                      </a:lnTo>
                      <a:lnTo>
                        <a:pt x="60" y="12"/>
                      </a:lnTo>
                      <a:lnTo>
                        <a:pt x="57" y="10"/>
                      </a:lnTo>
                      <a:lnTo>
                        <a:pt x="62" y="14"/>
                      </a:lnTo>
                      <a:lnTo>
                        <a:pt x="69" y="19"/>
                      </a:lnTo>
                      <a:lnTo>
                        <a:pt x="53" y="19"/>
                      </a:lnTo>
                      <a:lnTo>
                        <a:pt x="48" y="22"/>
                      </a:lnTo>
                      <a:lnTo>
                        <a:pt x="43" y="22"/>
                      </a:lnTo>
                      <a:lnTo>
                        <a:pt x="43" y="20"/>
                      </a:lnTo>
                      <a:lnTo>
                        <a:pt x="40" y="20"/>
                      </a:lnTo>
                      <a:lnTo>
                        <a:pt x="37" y="23"/>
                      </a:lnTo>
                      <a:lnTo>
                        <a:pt x="36" y="25"/>
                      </a:lnTo>
                      <a:lnTo>
                        <a:pt x="33" y="28"/>
                      </a:lnTo>
                      <a:lnTo>
                        <a:pt x="31" y="28"/>
                      </a:lnTo>
                      <a:lnTo>
                        <a:pt x="30" y="27"/>
                      </a:lnTo>
                      <a:lnTo>
                        <a:pt x="28" y="24"/>
                      </a:lnTo>
                      <a:lnTo>
                        <a:pt x="28" y="23"/>
                      </a:lnTo>
                      <a:lnTo>
                        <a:pt x="27" y="22"/>
                      </a:lnTo>
                      <a:lnTo>
                        <a:pt x="5" y="22"/>
                      </a:lnTo>
                      <a:lnTo>
                        <a:pt x="5" y="24"/>
                      </a:lnTo>
                      <a:lnTo>
                        <a:pt x="3" y="24"/>
                      </a:lnTo>
                      <a:lnTo>
                        <a:pt x="0" y="20"/>
                      </a:lnTo>
                      <a:lnTo>
                        <a:pt x="0" y="18"/>
                      </a:lnTo>
                      <a:lnTo>
                        <a:pt x="1" y="17"/>
                      </a:lnTo>
                      <a:lnTo>
                        <a:pt x="17" y="17"/>
                      </a:lnTo>
                      <a:lnTo>
                        <a:pt x="20" y="15"/>
                      </a:lnTo>
                      <a:lnTo>
                        <a:pt x="17" y="10"/>
                      </a:lnTo>
                      <a:lnTo>
                        <a:pt x="17" y="8"/>
                      </a:lnTo>
                      <a:lnTo>
                        <a:pt x="15" y="8"/>
                      </a:lnTo>
                      <a:lnTo>
                        <a:pt x="11" y="4"/>
                      </a:lnTo>
                      <a:lnTo>
                        <a:pt x="11" y="3"/>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4" name="Freeform 1239">
                  <a:extLst>
                    <a:ext uri="{FF2B5EF4-FFF2-40B4-BE49-F238E27FC236}">
                      <a16:creationId xmlns:a16="http://schemas.microsoft.com/office/drawing/2014/main" id="{C02A9D3F-E8D8-6605-6667-735D7F078F0F}"/>
                    </a:ext>
                  </a:extLst>
                </p:cNvPr>
                <p:cNvSpPr>
                  <a:spLocks/>
                </p:cNvSpPr>
                <p:nvPr/>
              </p:nvSpPr>
              <p:spPr bwMode="auto">
                <a:xfrm>
                  <a:off x="3891940" y="3827690"/>
                  <a:ext cx="12435" cy="14508"/>
                </a:xfrm>
                <a:custGeom>
                  <a:avLst/>
                  <a:gdLst/>
                  <a:ahLst/>
                  <a:cxnLst>
                    <a:cxn ang="0">
                      <a:pos x="0" y="0"/>
                    </a:cxn>
                    <a:cxn ang="0">
                      <a:pos x="3" y="0"/>
                    </a:cxn>
                    <a:cxn ang="0">
                      <a:pos x="5" y="1"/>
                    </a:cxn>
                    <a:cxn ang="0">
                      <a:pos x="6" y="3"/>
                    </a:cxn>
                    <a:cxn ang="0">
                      <a:pos x="6" y="6"/>
                    </a:cxn>
                    <a:cxn ang="0">
                      <a:pos x="5" y="7"/>
                    </a:cxn>
                    <a:cxn ang="0">
                      <a:pos x="2" y="7"/>
                    </a:cxn>
                    <a:cxn ang="0">
                      <a:pos x="1" y="6"/>
                    </a:cxn>
                    <a:cxn ang="0">
                      <a:pos x="0" y="3"/>
                    </a:cxn>
                    <a:cxn ang="0">
                      <a:pos x="0" y="0"/>
                    </a:cxn>
                  </a:cxnLst>
                  <a:rect l="0" t="0" r="r" b="b"/>
                  <a:pathLst>
                    <a:path w="6" h="7">
                      <a:moveTo>
                        <a:pt x="0" y="0"/>
                      </a:moveTo>
                      <a:lnTo>
                        <a:pt x="3" y="0"/>
                      </a:lnTo>
                      <a:lnTo>
                        <a:pt x="5" y="1"/>
                      </a:lnTo>
                      <a:lnTo>
                        <a:pt x="6" y="3"/>
                      </a:lnTo>
                      <a:lnTo>
                        <a:pt x="6" y="6"/>
                      </a:lnTo>
                      <a:lnTo>
                        <a:pt x="5" y="7"/>
                      </a:lnTo>
                      <a:lnTo>
                        <a:pt x="2" y="7"/>
                      </a:lnTo>
                      <a:lnTo>
                        <a:pt x="1" y="6"/>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5" name="Freeform 1240">
                  <a:extLst>
                    <a:ext uri="{FF2B5EF4-FFF2-40B4-BE49-F238E27FC236}">
                      <a16:creationId xmlns:a16="http://schemas.microsoft.com/office/drawing/2014/main" id="{A4100514-2A32-80DA-BDA1-FC5B439AA334}"/>
                    </a:ext>
                  </a:extLst>
                </p:cNvPr>
                <p:cNvSpPr>
                  <a:spLocks/>
                </p:cNvSpPr>
                <p:nvPr/>
              </p:nvSpPr>
              <p:spPr bwMode="auto">
                <a:xfrm>
                  <a:off x="3881576" y="3780022"/>
                  <a:ext cx="20725" cy="6218"/>
                </a:xfrm>
                <a:custGeom>
                  <a:avLst/>
                  <a:gdLst/>
                  <a:ahLst/>
                  <a:cxnLst>
                    <a:cxn ang="0">
                      <a:pos x="2" y="0"/>
                    </a:cxn>
                    <a:cxn ang="0">
                      <a:pos x="7" y="0"/>
                    </a:cxn>
                    <a:cxn ang="0">
                      <a:pos x="10" y="3"/>
                    </a:cxn>
                    <a:cxn ang="0">
                      <a:pos x="0" y="3"/>
                    </a:cxn>
                    <a:cxn ang="0">
                      <a:pos x="2" y="0"/>
                    </a:cxn>
                  </a:cxnLst>
                  <a:rect l="0" t="0" r="r" b="b"/>
                  <a:pathLst>
                    <a:path w="10" h="3">
                      <a:moveTo>
                        <a:pt x="2" y="0"/>
                      </a:moveTo>
                      <a:lnTo>
                        <a:pt x="7" y="0"/>
                      </a:lnTo>
                      <a:lnTo>
                        <a:pt x="10" y="3"/>
                      </a:lnTo>
                      <a:lnTo>
                        <a:pt x="0" y="3"/>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6" name="Freeform 1241">
                  <a:extLst>
                    <a:ext uri="{FF2B5EF4-FFF2-40B4-BE49-F238E27FC236}">
                      <a16:creationId xmlns:a16="http://schemas.microsoft.com/office/drawing/2014/main" id="{19C15631-ED1F-DC9D-8AF8-9F1CE036D013}"/>
                    </a:ext>
                  </a:extLst>
                </p:cNvPr>
                <p:cNvSpPr>
                  <a:spLocks/>
                </p:cNvSpPr>
                <p:nvPr/>
              </p:nvSpPr>
              <p:spPr bwMode="auto">
                <a:xfrm>
                  <a:off x="3916810" y="3788312"/>
                  <a:ext cx="6218" cy="8290"/>
                </a:xfrm>
                <a:custGeom>
                  <a:avLst/>
                  <a:gdLst/>
                  <a:ahLst/>
                  <a:cxnLst>
                    <a:cxn ang="0">
                      <a:pos x="0" y="0"/>
                    </a:cxn>
                    <a:cxn ang="0">
                      <a:pos x="3" y="4"/>
                    </a:cxn>
                    <a:cxn ang="0">
                      <a:pos x="0" y="1"/>
                    </a:cxn>
                    <a:cxn ang="0">
                      <a:pos x="0" y="0"/>
                    </a:cxn>
                  </a:cxnLst>
                  <a:rect l="0" t="0" r="r" b="b"/>
                  <a:pathLst>
                    <a:path w="3" h="4">
                      <a:moveTo>
                        <a:pt x="0" y="0"/>
                      </a:moveTo>
                      <a:lnTo>
                        <a:pt x="3" y="4"/>
                      </a:lnTo>
                      <a:lnTo>
                        <a:pt x="0" y="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7" name="Freeform 1242">
                  <a:extLst>
                    <a:ext uri="{FF2B5EF4-FFF2-40B4-BE49-F238E27FC236}">
                      <a16:creationId xmlns:a16="http://schemas.microsoft.com/office/drawing/2014/main" id="{D0651314-364D-9A9B-926C-ECD0E9A9E7A1}"/>
                    </a:ext>
                  </a:extLst>
                </p:cNvPr>
                <p:cNvSpPr>
                  <a:spLocks/>
                </p:cNvSpPr>
                <p:nvPr/>
              </p:nvSpPr>
              <p:spPr bwMode="auto">
                <a:xfrm>
                  <a:off x="4003856" y="3914736"/>
                  <a:ext cx="14508" cy="14508"/>
                </a:xfrm>
                <a:custGeom>
                  <a:avLst/>
                  <a:gdLst/>
                  <a:ahLst/>
                  <a:cxnLst>
                    <a:cxn ang="0">
                      <a:pos x="7" y="0"/>
                    </a:cxn>
                    <a:cxn ang="0">
                      <a:pos x="7" y="4"/>
                    </a:cxn>
                    <a:cxn ang="0">
                      <a:pos x="5" y="5"/>
                    </a:cxn>
                    <a:cxn ang="0">
                      <a:pos x="1" y="7"/>
                    </a:cxn>
                    <a:cxn ang="0">
                      <a:pos x="0" y="7"/>
                    </a:cxn>
                    <a:cxn ang="0">
                      <a:pos x="0" y="4"/>
                    </a:cxn>
                    <a:cxn ang="0">
                      <a:pos x="3" y="4"/>
                    </a:cxn>
                    <a:cxn ang="0">
                      <a:pos x="7" y="0"/>
                    </a:cxn>
                  </a:cxnLst>
                  <a:rect l="0" t="0" r="r" b="b"/>
                  <a:pathLst>
                    <a:path w="7" h="7">
                      <a:moveTo>
                        <a:pt x="7" y="0"/>
                      </a:moveTo>
                      <a:lnTo>
                        <a:pt x="7" y="4"/>
                      </a:lnTo>
                      <a:lnTo>
                        <a:pt x="5" y="5"/>
                      </a:lnTo>
                      <a:lnTo>
                        <a:pt x="1" y="7"/>
                      </a:lnTo>
                      <a:lnTo>
                        <a:pt x="0" y="7"/>
                      </a:lnTo>
                      <a:lnTo>
                        <a:pt x="0" y="4"/>
                      </a:lnTo>
                      <a:lnTo>
                        <a:pt x="3" y="4"/>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8" name="Freeform 1243">
                  <a:extLst>
                    <a:ext uri="{FF2B5EF4-FFF2-40B4-BE49-F238E27FC236}">
                      <a16:creationId xmlns:a16="http://schemas.microsoft.com/office/drawing/2014/main" id="{65C64ECD-D47F-E329-0EC6-2FC49A422AE1}"/>
                    </a:ext>
                  </a:extLst>
                </p:cNvPr>
                <p:cNvSpPr>
                  <a:spLocks/>
                </p:cNvSpPr>
                <p:nvPr/>
              </p:nvSpPr>
              <p:spPr bwMode="auto">
                <a:xfrm>
                  <a:off x="1751012" y="2310595"/>
                  <a:ext cx="2683931" cy="1962690"/>
                </a:xfrm>
                <a:custGeom>
                  <a:avLst/>
                  <a:gdLst/>
                  <a:ahLst/>
                  <a:cxnLst>
                    <a:cxn ang="0">
                      <a:pos x="890" y="63"/>
                    </a:cxn>
                    <a:cxn ang="0">
                      <a:pos x="930" y="93"/>
                    </a:cxn>
                    <a:cxn ang="0">
                      <a:pos x="991" y="68"/>
                    </a:cxn>
                    <a:cxn ang="0">
                      <a:pos x="960" y="114"/>
                    </a:cxn>
                    <a:cxn ang="0">
                      <a:pos x="915" y="127"/>
                    </a:cxn>
                    <a:cxn ang="0">
                      <a:pos x="867" y="161"/>
                    </a:cxn>
                    <a:cxn ang="0">
                      <a:pos x="852" y="249"/>
                    </a:cxn>
                    <a:cxn ang="0">
                      <a:pos x="989" y="347"/>
                    </a:cxn>
                    <a:cxn ang="0">
                      <a:pos x="1049" y="293"/>
                    </a:cxn>
                    <a:cxn ang="0">
                      <a:pos x="1034" y="196"/>
                    </a:cxn>
                    <a:cxn ang="0">
                      <a:pos x="1132" y="213"/>
                    </a:cxn>
                    <a:cxn ang="0">
                      <a:pos x="1193" y="225"/>
                    </a:cxn>
                    <a:cxn ang="0">
                      <a:pos x="1242" y="296"/>
                    </a:cxn>
                    <a:cxn ang="0">
                      <a:pos x="1287" y="330"/>
                    </a:cxn>
                    <a:cxn ang="0">
                      <a:pos x="1167" y="395"/>
                    </a:cxn>
                    <a:cxn ang="0">
                      <a:pos x="1189" y="430"/>
                    </a:cxn>
                    <a:cxn ang="0">
                      <a:pos x="1179" y="484"/>
                    </a:cxn>
                    <a:cxn ang="0">
                      <a:pos x="1163" y="471"/>
                    </a:cxn>
                    <a:cxn ang="0">
                      <a:pos x="1089" y="523"/>
                    </a:cxn>
                    <a:cxn ang="0">
                      <a:pos x="1069" y="548"/>
                    </a:cxn>
                    <a:cxn ang="0">
                      <a:pos x="1059" y="573"/>
                    </a:cxn>
                    <a:cxn ang="0">
                      <a:pos x="1048" y="610"/>
                    </a:cxn>
                    <a:cxn ang="0">
                      <a:pos x="1011" y="724"/>
                    </a:cxn>
                    <a:cxn ang="0">
                      <a:pos x="957" y="671"/>
                    </a:cxn>
                    <a:cxn ang="0">
                      <a:pos x="896" y="680"/>
                    </a:cxn>
                    <a:cxn ang="0">
                      <a:pos x="811" y="714"/>
                    </a:cxn>
                    <a:cxn ang="0">
                      <a:pos x="838" y="810"/>
                    </a:cxn>
                    <a:cxn ang="0">
                      <a:pos x="917" y="774"/>
                    </a:cxn>
                    <a:cxn ang="0">
                      <a:pos x="936" y="845"/>
                    </a:cxn>
                    <a:cxn ang="0">
                      <a:pos x="1019" y="919"/>
                    </a:cxn>
                    <a:cxn ang="0">
                      <a:pos x="1011" y="937"/>
                    </a:cxn>
                    <a:cxn ang="0">
                      <a:pos x="962" y="915"/>
                    </a:cxn>
                    <a:cxn ang="0">
                      <a:pos x="887" y="866"/>
                    </a:cxn>
                    <a:cxn ang="0">
                      <a:pos x="778" y="830"/>
                    </a:cxn>
                    <a:cxn ang="0">
                      <a:pos x="724" y="784"/>
                    </a:cxn>
                    <a:cxn ang="0">
                      <a:pos x="659" y="696"/>
                    </a:cxn>
                    <a:cxn ang="0">
                      <a:pos x="634" y="690"/>
                    </a:cxn>
                    <a:cxn ang="0">
                      <a:pos x="662" y="752"/>
                    </a:cxn>
                    <a:cxn ang="0">
                      <a:pos x="610" y="685"/>
                    </a:cxn>
                    <a:cxn ang="0">
                      <a:pos x="524" y="573"/>
                    </a:cxn>
                    <a:cxn ang="0">
                      <a:pos x="502" y="418"/>
                    </a:cxn>
                    <a:cxn ang="0">
                      <a:pos x="481" y="386"/>
                    </a:cxn>
                    <a:cxn ang="0">
                      <a:pos x="428" y="315"/>
                    </a:cxn>
                    <a:cxn ang="0">
                      <a:pos x="388" y="273"/>
                    </a:cxn>
                    <a:cxn ang="0">
                      <a:pos x="348" y="257"/>
                    </a:cxn>
                    <a:cxn ang="0">
                      <a:pos x="201" y="239"/>
                    </a:cxn>
                    <a:cxn ang="0">
                      <a:pos x="154" y="263"/>
                    </a:cxn>
                    <a:cxn ang="0">
                      <a:pos x="46" y="317"/>
                    </a:cxn>
                    <a:cxn ang="0">
                      <a:pos x="112" y="254"/>
                    </a:cxn>
                    <a:cxn ang="0">
                      <a:pos x="61" y="232"/>
                    </a:cxn>
                    <a:cxn ang="0">
                      <a:pos x="60" y="174"/>
                    </a:cxn>
                    <a:cxn ang="0">
                      <a:pos x="16" y="149"/>
                    </a:cxn>
                    <a:cxn ang="0">
                      <a:pos x="36" y="86"/>
                    </a:cxn>
                    <a:cxn ang="0">
                      <a:pos x="114" y="20"/>
                    </a:cxn>
                    <a:cxn ang="0">
                      <a:pos x="217" y="30"/>
                    </a:cxn>
                    <a:cxn ang="0">
                      <a:pos x="364" y="63"/>
                    </a:cxn>
                    <a:cxn ang="0">
                      <a:pos x="435" y="36"/>
                    </a:cxn>
                    <a:cxn ang="0">
                      <a:pos x="503" y="49"/>
                    </a:cxn>
                    <a:cxn ang="0">
                      <a:pos x="602" y="80"/>
                    </a:cxn>
                    <a:cxn ang="0">
                      <a:pos x="685" y="81"/>
                    </a:cxn>
                    <a:cxn ang="0">
                      <a:pos x="724" y="75"/>
                    </a:cxn>
                    <a:cxn ang="0">
                      <a:pos x="843" y="74"/>
                    </a:cxn>
                    <a:cxn ang="0">
                      <a:pos x="823" y="20"/>
                    </a:cxn>
                  </a:cxnLst>
                  <a:rect l="0" t="0" r="r" b="b"/>
                  <a:pathLst>
                    <a:path w="1295" h="947">
                      <a:moveTo>
                        <a:pt x="833" y="0"/>
                      </a:moveTo>
                      <a:lnTo>
                        <a:pt x="837" y="0"/>
                      </a:lnTo>
                      <a:lnTo>
                        <a:pt x="848" y="1"/>
                      </a:lnTo>
                      <a:lnTo>
                        <a:pt x="856" y="5"/>
                      </a:lnTo>
                      <a:lnTo>
                        <a:pt x="861" y="11"/>
                      </a:lnTo>
                      <a:lnTo>
                        <a:pt x="862" y="20"/>
                      </a:lnTo>
                      <a:lnTo>
                        <a:pt x="863" y="22"/>
                      </a:lnTo>
                      <a:lnTo>
                        <a:pt x="867" y="26"/>
                      </a:lnTo>
                      <a:lnTo>
                        <a:pt x="872" y="29"/>
                      </a:lnTo>
                      <a:lnTo>
                        <a:pt x="875" y="34"/>
                      </a:lnTo>
                      <a:lnTo>
                        <a:pt x="872" y="39"/>
                      </a:lnTo>
                      <a:lnTo>
                        <a:pt x="869" y="41"/>
                      </a:lnTo>
                      <a:lnTo>
                        <a:pt x="864" y="44"/>
                      </a:lnTo>
                      <a:lnTo>
                        <a:pt x="868" y="46"/>
                      </a:lnTo>
                      <a:lnTo>
                        <a:pt x="875" y="47"/>
                      </a:lnTo>
                      <a:lnTo>
                        <a:pt x="880" y="47"/>
                      </a:lnTo>
                      <a:lnTo>
                        <a:pt x="885" y="50"/>
                      </a:lnTo>
                      <a:lnTo>
                        <a:pt x="882" y="52"/>
                      </a:lnTo>
                      <a:lnTo>
                        <a:pt x="881" y="55"/>
                      </a:lnTo>
                      <a:lnTo>
                        <a:pt x="885" y="57"/>
                      </a:lnTo>
                      <a:lnTo>
                        <a:pt x="890" y="63"/>
                      </a:lnTo>
                      <a:lnTo>
                        <a:pt x="890" y="70"/>
                      </a:lnTo>
                      <a:lnTo>
                        <a:pt x="893" y="70"/>
                      </a:lnTo>
                      <a:lnTo>
                        <a:pt x="897" y="66"/>
                      </a:lnTo>
                      <a:lnTo>
                        <a:pt x="897" y="64"/>
                      </a:lnTo>
                      <a:lnTo>
                        <a:pt x="898" y="61"/>
                      </a:lnTo>
                      <a:lnTo>
                        <a:pt x="898" y="59"/>
                      </a:lnTo>
                      <a:lnTo>
                        <a:pt x="901" y="54"/>
                      </a:lnTo>
                      <a:lnTo>
                        <a:pt x="903" y="52"/>
                      </a:lnTo>
                      <a:lnTo>
                        <a:pt x="906" y="52"/>
                      </a:lnTo>
                      <a:lnTo>
                        <a:pt x="911" y="55"/>
                      </a:lnTo>
                      <a:lnTo>
                        <a:pt x="918" y="63"/>
                      </a:lnTo>
                      <a:lnTo>
                        <a:pt x="921" y="68"/>
                      </a:lnTo>
                      <a:lnTo>
                        <a:pt x="921" y="70"/>
                      </a:lnTo>
                      <a:lnTo>
                        <a:pt x="920" y="71"/>
                      </a:lnTo>
                      <a:lnTo>
                        <a:pt x="917" y="73"/>
                      </a:lnTo>
                      <a:lnTo>
                        <a:pt x="915" y="75"/>
                      </a:lnTo>
                      <a:lnTo>
                        <a:pt x="915" y="78"/>
                      </a:lnTo>
                      <a:lnTo>
                        <a:pt x="916" y="81"/>
                      </a:lnTo>
                      <a:lnTo>
                        <a:pt x="920" y="86"/>
                      </a:lnTo>
                      <a:lnTo>
                        <a:pt x="925" y="91"/>
                      </a:lnTo>
                      <a:lnTo>
                        <a:pt x="930" y="93"/>
                      </a:lnTo>
                      <a:lnTo>
                        <a:pt x="936" y="89"/>
                      </a:lnTo>
                      <a:lnTo>
                        <a:pt x="940" y="83"/>
                      </a:lnTo>
                      <a:lnTo>
                        <a:pt x="941" y="75"/>
                      </a:lnTo>
                      <a:lnTo>
                        <a:pt x="944" y="69"/>
                      </a:lnTo>
                      <a:lnTo>
                        <a:pt x="945" y="68"/>
                      </a:lnTo>
                      <a:lnTo>
                        <a:pt x="952" y="64"/>
                      </a:lnTo>
                      <a:lnTo>
                        <a:pt x="955" y="61"/>
                      </a:lnTo>
                      <a:lnTo>
                        <a:pt x="954" y="59"/>
                      </a:lnTo>
                      <a:lnTo>
                        <a:pt x="952" y="57"/>
                      </a:lnTo>
                      <a:lnTo>
                        <a:pt x="949" y="50"/>
                      </a:lnTo>
                      <a:lnTo>
                        <a:pt x="949" y="47"/>
                      </a:lnTo>
                      <a:lnTo>
                        <a:pt x="952" y="44"/>
                      </a:lnTo>
                      <a:lnTo>
                        <a:pt x="956" y="42"/>
                      </a:lnTo>
                      <a:lnTo>
                        <a:pt x="959" y="42"/>
                      </a:lnTo>
                      <a:lnTo>
                        <a:pt x="969" y="45"/>
                      </a:lnTo>
                      <a:lnTo>
                        <a:pt x="977" y="46"/>
                      </a:lnTo>
                      <a:lnTo>
                        <a:pt x="982" y="49"/>
                      </a:lnTo>
                      <a:lnTo>
                        <a:pt x="990" y="54"/>
                      </a:lnTo>
                      <a:lnTo>
                        <a:pt x="996" y="55"/>
                      </a:lnTo>
                      <a:lnTo>
                        <a:pt x="996" y="65"/>
                      </a:lnTo>
                      <a:lnTo>
                        <a:pt x="991" y="68"/>
                      </a:lnTo>
                      <a:lnTo>
                        <a:pt x="989" y="70"/>
                      </a:lnTo>
                      <a:lnTo>
                        <a:pt x="987" y="73"/>
                      </a:lnTo>
                      <a:lnTo>
                        <a:pt x="987" y="78"/>
                      </a:lnTo>
                      <a:lnTo>
                        <a:pt x="989" y="79"/>
                      </a:lnTo>
                      <a:lnTo>
                        <a:pt x="989" y="80"/>
                      </a:lnTo>
                      <a:lnTo>
                        <a:pt x="990" y="81"/>
                      </a:lnTo>
                      <a:lnTo>
                        <a:pt x="991" y="84"/>
                      </a:lnTo>
                      <a:lnTo>
                        <a:pt x="992" y="85"/>
                      </a:lnTo>
                      <a:lnTo>
                        <a:pt x="995" y="86"/>
                      </a:lnTo>
                      <a:lnTo>
                        <a:pt x="996" y="89"/>
                      </a:lnTo>
                      <a:lnTo>
                        <a:pt x="997" y="90"/>
                      </a:lnTo>
                      <a:lnTo>
                        <a:pt x="995" y="95"/>
                      </a:lnTo>
                      <a:lnTo>
                        <a:pt x="990" y="102"/>
                      </a:lnTo>
                      <a:lnTo>
                        <a:pt x="984" y="107"/>
                      </a:lnTo>
                      <a:lnTo>
                        <a:pt x="977" y="110"/>
                      </a:lnTo>
                      <a:lnTo>
                        <a:pt x="974" y="110"/>
                      </a:lnTo>
                      <a:lnTo>
                        <a:pt x="970" y="107"/>
                      </a:lnTo>
                      <a:lnTo>
                        <a:pt x="969" y="107"/>
                      </a:lnTo>
                      <a:lnTo>
                        <a:pt x="969" y="112"/>
                      </a:lnTo>
                      <a:lnTo>
                        <a:pt x="965" y="112"/>
                      </a:lnTo>
                      <a:lnTo>
                        <a:pt x="960" y="114"/>
                      </a:lnTo>
                      <a:lnTo>
                        <a:pt x="959" y="115"/>
                      </a:lnTo>
                      <a:lnTo>
                        <a:pt x="954" y="115"/>
                      </a:lnTo>
                      <a:lnTo>
                        <a:pt x="951" y="114"/>
                      </a:lnTo>
                      <a:lnTo>
                        <a:pt x="950" y="112"/>
                      </a:lnTo>
                      <a:lnTo>
                        <a:pt x="947" y="110"/>
                      </a:lnTo>
                      <a:lnTo>
                        <a:pt x="945" y="108"/>
                      </a:lnTo>
                      <a:lnTo>
                        <a:pt x="942" y="107"/>
                      </a:lnTo>
                      <a:lnTo>
                        <a:pt x="937" y="107"/>
                      </a:lnTo>
                      <a:lnTo>
                        <a:pt x="937" y="108"/>
                      </a:lnTo>
                      <a:lnTo>
                        <a:pt x="938" y="110"/>
                      </a:lnTo>
                      <a:lnTo>
                        <a:pt x="938" y="112"/>
                      </a:lnTo>
                      <a:lnTo>
                        <a:pt x="940" y="114"/>
                      </a:lnTo>
                      <a:lnTo>
                        <a:pt x="941" y="115"/>
                      </a:lnTo>
                      <a:lnTo>
                        <a:pt x="941" y="117"/>
                      </a:lnTo>
                      <a:lnTo>
                        <a:pt x="940" y="118"/>
                      </a:lnTo>
                      <a:lnTo>
                        <a:pt x="938" y="120"/>
                      </a:lnTo>
                      <a:lnTo>
                        <a:pt x="936" y="123"/>
                      </a:lnTo>
                      <a:lnTo>
                        <a:pt x="928" y="128"/>
                      </a:lnTo>
                      <a:lnTo>
                        <a:pt x="925" y="129"/>
                      </a:lnTo>
                      <a:lnTo>
                        <a:pt x="922" y="129"/>
                      </a:lnTo>
                      <a:lnTo>
                        <a:pt x="915" y="127"/>
                      </a:lnTo>
                      <a:lnTo>
                        <a:pt x="907" y="122"/>
                      </a:lnTo>
                      <a:lnTo>
                        <a:pt x="905" y="120"/>
                      </a:lnTo>
                      <a:lnTo>
                        <a:pt x="897" y="120"/>
                      </a:lnTo>
                      <a:lnTo>
                        <a:pt x="903" y="127"/>
                      </a:lnTo>
                      <a:lnTo>
                        <a:pt x="911" y="130"/>
                      </a:lnTo>
                      <a:lnTo>
                        <a:pt x="931" y="133"/>
                      </a:lnTo>
                      <a:lnTo>
                        <a:pt x="931" y="139"/>
                      </a:lnTo>
                      <a:lnTo>
                        <a:pt x="925" y="146"/>
                      </a:lnTo>
                      <a:lnTo>
                        <a:pt x="917" y="152"/>
                      </a:lnTo>
                      <a:lnTo>
                        <a:pt x="910" y="154"/>
                      </a:lnTo>
                      <a:lnTo>
                        <a:pt x="898" y="154"/>
                      </a:lnTo>
                      <a:lnTo>
                        <a:pt x="897" y="156"/>
                      </a:lnTo>
                      <a:lnTo>
                        <a:pt x="897" y="162"/>
                      </a:lnTo>
                      <a:lnTo>
                        <a:pt x="896" y="163"/>
                      </a:lnTo>
                      <a:lnTo>
                        <a:pt x="892" y="163"/>
                      </a:lnTo>
                      <a:lnTo>
                        <a:pt x="881" y="159"/>
                      </a:lnTo>
                      <a:lnTo>
                        <a:pt x="873" y="158"/>
                      </a:lnTo>
                      <a:lnTo>
                        <a:pt x="869" y="158"/>
                      </a:lnTo>
                      <a:lnTo>
                        <a:pt x="868" y="159"/>
                      </a:lnTo>
                      <a:lnTo>
                        <a:pt x="868" y="161"/>
                      </a:lnTo>
                      <a:lnTo>
                        <a:pt x="867" y="161"/>
                      </a:lnTo>
                      <a:lnTo>
                        <a:pt x="873" y="162"/>
                      </a:lnTo>
                      <a:lnTo>
                        <a:pt x="886" y="167"/>
                      </a:lnTo>
                      <a:lnTo>
                        <a:pt x="888" y="171"/>
                      </a:lnTo>
                      <a:lnTo>
                        <a:pt x="888" y="173"/>
                      </a:lnTo>
                      <a:lnTo>
                        <a:pt x="886" y="176"/>
                      </a:lnTo>
                      <a:lnTo>
                        <a:pt x="885" y="176"/>
                      </a:lnTo>
                      <a:lnTo>
                        <a:pt x="882" y="177"/>
                      </a:lnTo>
                      <a:lnTo>
                        <a:pt x="872" y="177"/>
                      </a:lnTo>
                      <a:lnTo>
                        <a:pt x="869" y="178"/>
                      </a:lnTo>
                      <a:lnTo>
                        <a:pt x="866" y="182"/>
                      </a:lnTo>
                      <a:lnTo>
                        <a:pt x="862" y="188"/>
                      </a:lnTo>
                      <a:lnTo>
                        <a:pt x="859" y="195"/>
                      </a:lnTo>
                      <a:lnTo>
                        <a:pt x="856" y="198"/>
                      </a:lnTo>
                      <a:lnTo>
                        <a:pt x="848" y="208"/>
                      </a:lnTo>
                      <a:lnTo>
                        <a:pt x="843" y="220"/>
                      </a:lnTo>
                      <a:lnTo>
                        <a:pt x="842" y="235"/>
                      </a:lnTo>
                      <a:lnTo>
                        <a:pt x="842" y="252"/>
                      </a:lnTo>
                      <a:lnTo>
                        <a:pt x="844" y="252"/>
                      </a:lnTo>
                      <a:lnTo>
                        <a:pt x="847" y="250"/>
                      </a:lnTo>
                      <a:lnTo>
                        <a:pt x="849" y="249"/>
                      </a:lnTo>
                      <a:lnTo>
                        <a:pt x="852" y="249"/>
                      </a:lnTo>
                      <a:lnTo>
                        <a:pt x="858" y="252"/>
                      </a:lnTo>
                      <a:lnTo>
                        <a:pt x="863" y="261"/>
                      </a:lnTo>
                      <a:lnTo>
                        <a:pt x="866" y="273"/>
                      </a:lnTo>
                      <a:lnTo>
                        <a:pt x="867" y="281"/>
                      </a:lnTo>
                      <a:lnTo>
                        <a:pt x="871" y="280"/>
                      </a:lnTo>
                      <a:lnTo>
                        <a:pt x="876" y="278"/>
                      </a:lnTo>
                      <a:lnTo>
                        <a:pt x="880" y="276"/>
                      </a:lnTo>
                      <a:lnTo>
                        <a:pt x="882" y="275"/>
                      </a:lnTo>
                      <a:lnTo>
                        <a:pt x="886" y="275"/>
                      </a:lnTo>
                      <a:lnTo>
                        <a:pt x="888" y="278"/>
                      </a:lnTo>
                      <a:lnTo>
                        <a:pt x="896" y="280"/>
                      </a:lnTo>
                      <a:lnTo>
                        <a:pt x="898" y="283"/>
                      </a:lnTo>
                      <a:lnTo>
                        <a:pt x="901" y="283"/>
                      </a:lnTo>
                      <a:lnTo>
                        <a:pt x="918" y="290"/>
                      </a:lnTo>
                      <a:lnTo>
                        <a:pt x="935" y="298"/>
                      </a:lnTo>
                      <a:lnTo>
                        <a:pt x="951" y="308"/>
                      </a:lnTo>
                      <a:lnTo>
                        <a:pt x="977" y="308"/>
                      </a:lnTo>
                      <a:lnTo>
                        <a:pt x="984" y="314"/>
                      </a:lnTo>
                      <a:lnTo>
                        <a:pt x="986" y="320"/>
                      </a:lnTo>
                      <a:lnTo>
                        <a:pt x="986" y="338"/>
                      </a:lnTo>
                      <a:lnTo>
                        <a:pt x="989" y="347"/>
                      </a:lnTo>
                      <a:lnTo>
                        <a:pt x="995" y="356"/>
                      </a:lnTo>
                      <a:lnTo>
                        <a:pt x="1002" y="364"/>
                      </a:lnTo>
                      <a:lnTo>
                        <a:pt x="1011" y="371"/>
                      </a:lnTo>
                      <a:lnTo>
                        <a:pt x="1013" y="372"/>
                      </a:lnTo>
                      <a:lnTo>
                        <a:pt x="1015" y="371"/>
                      </a:lnTo>
                      <a:lnTo>
                        <a:pt x="1016" y="369"/>
                      </a:lnTo>
                      <a:lnTo>
                        <a:pt x="1019" y="368"/>
                      </a:lnTo>
                      <a:lnTo>
                        <a:pt x="1020" y="367"/>
                      </a:lnTo>
                      <a:lnTo>
                        <a:pt x="1023" y="366"/>
                      </a:lnTo>
                      <a:lnTo>
                        <a:pt x="1024" y="363"/>
                      </a:lnTo>
                      <a:lnTo>
                        <a:pt x="1029" y="358"/>
                      </a:lnTo>
                      <a:lnTo>
                        <a:pt x="1030" y="356"/>
                      </a:lnTo>
                      <a:lnTo>
                        <a:pt x="1028" y="351"/>
                      </a:lnTo>
                      <a:lnTo>
                        <a:pt x="1028" y="342"/>
                      </a:lnTo>
                      <a:lnTo>
                        <a:pt x="1025" y="334"/>
                      </a:lnTo>
                      <a:lnTo>
                        <a:pt x="1023" y="325"/>
                      </a:lnTo>
                      <a:lnTo>
                        <a:pt x="1016" y="320"/>
                      </a:lnTo>
                      <a:lnTo>
                        <a:pt x="1023" y="318"/>
                      </a:lnTo>
                      <a:lnTo>
                        <a:pt x="1040" y="305"/>
                      </a:lnTo>
                      <a:lnTo>
                        <a:pt x="1046" y="298"/>
                      </a:lnTo>
                      <a:lnTo>
                        <a:pt x="1049" y="293"/>
                      </a:lnTo>
                      <a:lnTo>
                        <a:pt x="1048" y="279"/>
                      </a:lnTo>
                      <a:lnTo>
                        <a:pt x="1043" y="269"/>
                      </a:lnTo>
                      <a:lnTo>
                        <a:pt x="1038" y="261"/>
                      </a:lnTo>
                      <a:lnTo>
                        <a:pt x="1031" y="254"/>
                      </a:lnTo>
                      <a:lnTo>
                        <a:pt x="1025" y="245"/>
                      </a:lnTo>
                      <a:lnTo>
                        <a:pt x="1035" y="240"/>
                      </a:lnTo>
                      <a:lnTo>
                        <a:pt x="1038" y="237"/>
                      </a:lnTo>
                      <a:lnTo>
                        <a:pt x="1039" y="235"/>
                      </a:lnTo>
                      <a:lnTo>
                        <a:pt x="1040" y="231"/>
                      </a:lnTo>
                      <a:lnTo>
                        <a:pt x="1040" y="225"/>
                      </a:lnTo>
                      <a:lnTo>
                        <a:pt x="1038" y="222"/>
                      </a:lnTo>
                      <a:lnTo>
                        <a:pt x="1036" y="220"/>
                      </a:lnTo>
                      <a:lnTo>
                        <a:pt x="1034" y="217"/>
                      </a:lnTo>
                      <a:lnTo>
                        <a:pt x="1031" y="212"/>
                      </a:lnTo>
                      <a:lnTo>
                        <a:pt x="1031" y="210"/>
                      </a:lnTo>
                      <a:lnTo>
                        <a:pt x="1033" y="208"/>
                      </a:lnTo>
                      <a:lnTo>
                        <a:pt x="1036" y="206"/>
                      </a:lnTo>
                      <a:lnTo>
                        <a:pt x="1038" y="203"/>
                      </a:lnTo>
                      <a:lnTo>
                        <a:pt x="1038" y="200"/>
                      </a:lnTo>
                      <a:lnTo>
                        <a:pt x="1036" y="197"/>
                      </a:lnTo>
                      <a:lnTo>
                        <a:pt x="1034" y="196"/>
                      </a:lnTo>
                      <a:lnTo>
                        <a:pt x="1033" y="193"/>
                      </a:lnTo>
                      <a:lnTo>
                        <a:pt x="1031" y="192"/>
                      </a:lnTo>
                      <a:lnTo>
                        <a:pt x="1031" y="187"/>
                      </a:lnTo>
                      <a:lnTo>
                        <a:pt x="1033" y="185"/>
                      </a:lnTo>
                      <a:lnTo>
                        <a:pt x="1040" y="181"/>
                      </a:lnTo>
                      <a:lnTo>
                        <a:pt x="1043" y="181"/>
                      </a:lnTo>
                      <a:lnTo>
                        <a:pt x="1054" y="182"/>
                      </a:lnTo>
                      <a:lnTo>
                        <a:pt x="1063" y="186"/>
                      </a:lnTo>
                      <a:lnTo>
                        <a:pt x="1074" y="187"/>
                      </a:lnTo>
                      <a:lnTo>
                        <a:pt x="1077" y="187"/>
                      </a:lnTo>
                      <a:lnTo>
                        <a:pt x="1082" y="185"/>
                      </a:lnTo>
                      <a:lnTo>
                        <a:pt x="1083" y="183"/>
                      </a:lnTo>
                      <a:lnTo>
                        <a:pt x="1085" y="183"/>
                      </a:lnTo>
                      <a:lnTo>
                        <a:pt x="1093" y="186"/>
                      </a:lnTo>
                      <a:lnTo>
                        <a:pt x="1103" y="196"/>
                      </a:lnTo>
                      <a:lnTo>
                        <a:pt x="1110" y="198"/>
                      </a:lnTo>
                      <a:lnTo>
                        <a:pt x="1112" y="205"/>
                      </a:lnTo>
                      <a:lnTo>
                        <a:pt x="1115" y="207"/>
                      </a:lnTo>
                      <a:lnTo>
                        <a:pt x="1122" y="210"/>
                      </a:lnTo>
                      <a:lnTo>
                        <a:pt x="1127" y="211"/>
                      </a:lnTo>
                      <a:lnTo>
                        <a:pt x="1132" y="213"/>
                      </a:lnTo>
                      <a:lnTo>
                        <a:pt x="1134" y="217"/>
                      </a:lnTo>
                      <a:lnTo>
                        <a:pt x="1135" y="226"/>
                      </a:lnTo>
                      <a:lnTo>
                        <a:pt x="1138" y="235"/>
                      </a:lnTo>
                      <a:lnTo>
                        <a:pt x="1140" y="242"/>
                      </a:lnTo>
                      <a:lnTo>
                        <a:pt x="1146" y="246"/>
                      </a:lnTo>
                      <a:lnTo>
                        <a:pt x="1147" y="246"/>
                      </a:lnTo>
                      <a:lnTo>
                        <a:pt x="1148" y="247"/>
                      </a:lnTo>
                      <a:lnTo>
                        <a:pt x="1149" y="250"/>
                      </a:lnTo>
                      <a:lnTo>
                        <a:pt x="1153" y="254"/>
                      </a:lnTo>
                      <a:lnTo>
                        <a:pt x="1156" y="255"/>
                      </a:lnTo>
                      <a:lnTo>
                        <a:pt x="1158" y="255"/>
                      </a:lnTo>
                      <a:lnTo>
                        <a:pt x="1166" y="252"/>
                      </a:lnTo>
                      <a:lnTo>
                        <a:pt x="1173" y="246"/>
                      </a:lnTo>
                      <a:lnTo>
                        <a:pt x="1179" y="240"/>
                      </a:lnTo>
                      <a:lnTo>
                        <a:pt x="1182" y="234"/>
                      </a:lnTo>
                      <a:lnTo>
                        <a:pt x="1183" y="230"/>
                      </a:lnTo>
                      <a:lnTo>
                        <a:pt x="1184" y="227"/>
                      </a:lnTo>
                      <a:lnTo>
                        <a:pt x="1187" y="225"/>
                      </a:lnTo>
                      <a:lnTo>
                        <a:pt x="1189" y="224"/>
                      </a:lnTo>
                      <a:lnTo>
                        <a:pt x="1191" y="222"/>
                      </a:lnTo>
                      <a:lnTo>
                        <a:pt x="1193" y="225"/>
                      </a:lnTo>
                      <a:lnTo>
                        <a:pt x="1196" y="226"/>
                      </a:lnTo>
                      <a:lnTo>
                        <a:pt x="1197" y="227"/>
                      </a:lnTo>
                      <a:lnTo>
                        <a:pt x="1198" y="227"/>
                      </a:lnTo>
                      <a:lnTo>
                        <a:pt x="1202" y="235"/>
                      </a:lnTo>
                      <a:lnTo>
                        <a:pt x="1207" y="240"/>
                      </a:lnTo>
                      <a:lnTo>
                        <a:pt x="1212" y="244"/>
                      </a:lnTo>
                      <a:lnTo>
                        <a:pt x="1212" y="256"/>
                      </a:lnTo>
                      <a:lnTo>
                        <a:pt x="1215" y="260"/>
                      </a:lnTo>
                      <a:lnTo>
                        <a:pt x="1217" y="263"/>
                      </a:lnTo>
                      <a:lnTo>
                        <a:pt x="1221" y="265"/>
                      </a:lnTo>
                      <a:lnTo>
                        <a:pt x="1226" y="268"/>
                      </a:lnTo>
                      <a:lnTo>
                        <a:pt x="1226" y="270"/>
                      </a:lnTo>
                      <a:lnTo>
                        <a:pt x="1228" y="275"/>
                      </a:lnTo>
                      <a:lnTo>
                        <a:pt x="1228" y="279"/>
                      </a:lnTo>
                      <a:lnTo>
                        <a:pt x="1227" y="281"/>
                      </a:lnTo>
                      <a:lnTo>
                        <a:pt x="1225" y="284"/>
                      </a:lnTo>
                      <a:lnTo>
                        <a:pt x="1222" y="285"/>
                      </a:lnTo>
                      <a:lnTo>
                        <a:pt x="1227" y="290"/>
                      </a:lnTo>
                      <a:lnTo>
                        <a:pt x="1235" y="294"/>
                      </a:lnTo>
                      <a:lnTo>
                        <a:pt x="1242" y="295"/>
                      </a:lnTo>
                      <a:lnTo>
                        <a:pt x="1242" y="296"/>
                      </a:lnTo>
                      <a:lnTo>
                        <a:pt x="1245" y="304"/>
                      </a:lnTo>
                      <a:lnTo>
                        <a:pt x="1250" y="309"/>
                      </a:lnTo>
                      <a:lnTo>
                        <a:pt x="1257" y="313"/>
                      </a:lnTo>
                      <a:lnTo>
                        <a:pt x="1265" y="314"/>
                      </a:lnTo>
                      <a:lnTo>
                        <a:pt x="1272" y="314"/>
                      </a:lnTo>
                      <a:lnTo>
                        <a:pt x="1272" y="315"/>
                      </a:lnTo>
                      <a:lnTo>
                        <a:pt x="1273" y="315"/>
                      </a:lnTo>
                      <a:lnTo>
                        <a:pt x="1276" y="317"/>
                      </a:lnTo>
                      <a:lnTo>
                        <a:pt x="1276" y="318"/>
                      </a:lnTo>
                      <a:lnTo>
                        <a:pt x="1271" y="323"/>
                      </a:lnTo>
                      <a:lnTo>
                        <a:pt x="1261" y="328"/>
                      </a:lnTo>
                      <a:lnTo>
                        <a:pt x="1251" y="330"/>
                      </a:lnTo>
                      <a:lnTo>
                        <a:pt x="1242" y="334"/>
                      </a:lnTo>
                      <a:lnTo>
                        <a:pt x="1243" y="334"/>
                      </a:lnTo>
                      <a:lnTo>
                        <a:pt x="1246" y="335"/>
                      </a:lnTo>
                      <a:lnTo>
                        <a:pt x="1247" y="335"/>
                      </a:lnTo>
                      <a:lnTo>
                        <a:pt x="1256" y="334"/>
                      </a:lnTo>
                      <a:lnTo>
                        <a:pt x="1276" y="327"/>
                      </a:lnTo>
                      <a:lnTo>
                        <a:pt x="1285" y="323"/>
                      </a:lnTo>
                      <a:lnTo>
                        <a:pt x="1285" y="328"/>
                      </a:lnTo>
                      <a:lnTo>
                        <a:pt x="1287" y="330"/>
                      </a:lnTo>
                      <a:lnTo>
                        <a:pt x="1287" y="334"/>
                      </a:lnTo>
                      <a:lnTo>
                        <a:pt x="1289" y="334"/>
                      </a:lnTo>
                      <a:lnTo>
                        <a:pt x="1292" y="340"/>
                      </a:lnTo>
                      <a:lnTo>
                        <a:pt x="1294" y="346"/>
                      </a:lnTo>
                      <a:lnTo>
                        <a:pt x="1295" y="354"/>
                      </a:lnTo>
                      <a:lnTo>
                        <a:pt x="1292" y="359"/>
                      </a:lnTo>
                      <a:lnTo>
                        <a:pt x="1286" y="364"/>
                      </a:lnTo>
                      <a:lnTo>
                        <a:pt x="1277" y="367"/>
                      </a:lnTo>
                      <a:lnTo>
                        <a:pt x="1262" y="372"/>
                      </a:lnTo>
                      <a:lnTo>
                        <a:pt x="1257" y="376"/>
                      </a:lnTo>
                      <a:lnTo>
                        <a:pt x="1248" y="385"/>
                      </a:lnTo>
                      <a:lnTo>
                        <a:pt x="1238" y="387"/>
                      </a:lnTo>
                      <a:lnTo>
                        <a:pt x="1227" y="387"/>
                      </a:lnTo>
                      <a:lnTo>
                        <a:pt x="1213" y="386"/>
                      </a:lnTo>
                      <a:lnTo>
                        <a:pt x="1203" y="386"/>
                      </a:lnTo>
                      <a:lnTo>
                        <a:pt x="1193" y="385"/>
                      </a:lnTo>
                      <a:lnTo>
                        <a:pt x="1184" y="385"/>
                      </a:lnTo>
                      <a:lnTo>
                        <a:pt x="1173" y="387"/>
                      </a:lnTo>
                      <a:lnTo>
                        <a:pt x="1168" y="390"/>
                      </a:lnTo>
                      <a:lnTo>
                        <a:pt x="1167" y="391"/>
                      </a:lnTo>
                      <a:lnTo>
                        <a:pt x="1167" y="395"/>
                      </a:lnTo>
                      <a:lnTo>
                        <a:pt x="1166" y="397"/>
                      </a:lnTo>
                      <a:lnTo>
                        <a:pt x="1163" y="400"/>
                      </a:lnTo>
                      <a:lnTo>
                        <a:pt x="1157" y="405"/>
                      </a:lnTo>
                      <a:lnTo>
                        <a:pt x="1151" y="407"/>
                      </a:lnTo>
                      <a:lnTo>
                        <a:pt x="1146" y="410"/>
                      </a:lnTo>
                      <a:lnTo>
                        <a:pt x="1140" y="416"/>
                      </a:lnTo>
                      <a:lnTo>
                        <a:pt x="1149" y="413"/>
                      </a:lnTo>
                      <a:lnTo>
                        <a:pt x="1157" y="408"/>
                      </a:lnTo>
                      <a:lnTo>
                        <a:pt x="1167" y="403"/>
                      </a:lnTo>
                      <a:lnTo>
                        <a:pt x="1178" y="401"/>
                      </a:lnTo>
                      <a:lnTo>
                        <a:pt x="1192" y="401"/>
                      </a:lnTo>
                      <a:lnTo>
                        <a:pt x="1197" y="403"/>
                      </a:lnTo>
                      <a:lnTo>
                        <a:pt x="1199" y="407"/>
                      </a:lnTo>
                      <a:lnTo>
                        <a:pt x="1199" y="410"/>
                      </a:lnTo>
                      <a:lnTo>
                        <a:pt x="1194" y="415"/>
                      </a:lnTo>
                      <a:lnTo>
                        <a:pt x="1184" y="420"/>
                      </a:lnTo>
                      <a:lnTo>
                        <a:pt x="1183" y="421"/>
                      </a:lnTo>
                      <a:lnTo>
                        <a:pt x="1187" y="421"/>
                      </a:lnTo>
                      <a:lnTo>
                        <a:pt x="1191" y="422"/>
                      </a:lnTo>
                      <a:lnTo>
                        <a:pt x="1193" y="422"/>
                      </a:lnTo>
                      <a:lnTo>
                        <a:pt x="1189" y="430"/>
                      </a:lnTo>
                      <a:lnTo>
                        <a:pt x="1189" y="432"/>
                      </a:lnTo>
                      <a:lnTo>
                        <a:pt x="1192" y="440"/>
                      </a:lnTo>
                      <a:lnTo>
                        <a:pt x="1199" y="446"/>
                      </a:lnTo>
                      <a:lnTo>
                        <a:pt x="1209" y="451"/>
                      </a:lnTo>
                      <a:lnTo>
                        <a:pt x="1220" y="454"/>
                      </a:lnTo>
                      <a:lnTo>
                        <a:pt x="1226" y="454"/>
                      </a:lnTo>
                      <a:lnTo>
                        <a:pt x="1228" y="455"/>
                      </a:lnTo>
                      <a:lnTo>
                        <a:pt x="1230" y="455"/>
                      </a:lnTo>
                      <a:lnTo>
                        <a:pt x="1232" y="457"/>
                      </a:lnTo>
                      <a:lnTo>
                        <a:pt x="1232" y="459"/>
                      </a:lnTo>
                      <a:lnTo>
                        <a:pt x="1230" y="461"/>
                      </a:lnTo>
                      <a:lnTo>
                        <a:pt x="1222" y="465"/>
                      </a:lnTo>
                      <a:lnTo>
                        <a:pt x="1213" y="469"/>
                      </a:lnTo>
                      <a:lnTo>
                        <a:pt x="1198" y="474"/>
                      </a:lnTo>
                      <a:lnTo>
                        <a:pt x="1193" y="479"/>
                      </a:lnTo>
                      <a:lnTo>
                        <a:pt x="1189" y="481"/>
                      </a:lnTo>
                      <a:lnTo>
                        <a:pt x="1187" y="484"/>
                      </a:lnTo>
                      <a:lnTo>
                        <a:pt x="1184" y="485"/>
                      </a:lnTo>
                      <a:lnTo>
                        <a:pt x="1183" y="486"/>
                      </a:lnTo>
                      <a:lnTo>
                        <a:pt x="1182" y="485"/>
                      </a:lnTo>
                      <a:lnTo>
                        <a:pt x="1179" y="484"/>
                      </a:lnTo>
                      <a:lnTo>
                        <a:pt x="1178" y="481"/>
                      </a:lnTo>
                      <a:lnTo>
                        <a:pt x="1176" y="479"/>
                      </a:lnTo>
                      <a:lnTo>
                        <a:pt x="1176" y="476"/>
                      </a:lnTo>
                      <a:lnTo>
                        <a:pt x="1178" y="470"/>
                      </a:lnTo>
                      <a:lnTo>
                        <a:pt x="1183" y="465"/>
                      </a:lnTo>
                      <a:lnTo>
                        <a:pt x="1192" y="461"/>
                      </a:lnTo>
                      <a:lnTo>
                        <a:pt x="1199" y="460"/>
                      </a:lnTo>
                      <a:lnTo>
                        <a:pt x="1196" y="460"/>
                      </a:lnTo>
                      <a:lnTo>
                        <a:pt x="1193" y="457"/>
                      </a:lnTo>
                      <a:lnTo>
                        <a:pt x="1193" y="454"/>
                      </a:lnTo>
                      <a:lnTo>
                        <a:pt x="1191" y="454"/>
                      </a:lnTo>
                      <a:lnTo>
                        <a:pt x="1188" y="455"/>
                      </a:lnTo>
                      <a:lnTo>
                        <a:pt x="1187" y="457"/>
                      </a:lnTo>
                      <a:lnTo>
                        <a:pt x="1183" y="461"/>
                      </a:lnTo>
                      <a:lnTo>
                        <a:pt x="1181" y="462"/>
                      </a:lnTo>
                      <a:lnTo>
                        <a:pt x="1163" y="462"/>
                      </a:lnTo>
                      <a:lnTo>
                        <a:pt x="1163" y="465"/>
                      </a:lnTo>
                      <a:lnTo>
                        <a:pt x="1164" y="466"/>
                      </a:lnTo>
                      <a:lnTo>
                        <a:pt x="1164" y="468"/>
                      </a:lnTo>
                      <a:lnTo>
                        <a:pt x="1166" y="468"/>
                      </a:lnTo>
                      <a:lnTo>
                        <a:pt x="1163" y="471"/>
                      </a:lnTo>
                      <a:lnTo>
                        <a:pt x="1159" y="473"/>
                      </a:lnTo>
                      <a:lnTo>
                        <a:pt x="1156" y="475"/>
                      </a:lnTo>
                      <a:lnTo>
                        <a:pt x="1149" y="475"/>
                      </a:lnTo>
                      <a:lnTo>
                        <a:pt x="1148" y="474"/>
                      </a:lnTo>
                      <a:lnTo>
                        <a:pt x="1144" y="474"/>
                      </a:lnTo>
                      <a:lnTo>
                        <a:pt x="1143" y="475"/>
                      </a:lnTo>
                      <a:lnTo>
                        <a:pt x="1130" y="485"/>
                      </a:lnTo>
                      <a:lnTo>
                        <a:pt x="1125" y="491"/>
                      </a:lnTo>
                      <a:lnTo>
                        <a:pt x="1123" y="501"/>
                      </a:lnTo>
                      <a:lnTo>
                        <a:pt x="1123" y="503"/>
                      </a:lnTo>
                      <a:lnTo>
                        <a:pt x="1124" y="505"/>
                      </a:lnTo>
                      <a:lnTo>
                        <a:pt x="1124" y="509"/>
                      </a:lnTo>
                      <a:lnTo>
                        <a:pt x="1128" y="513"/>
                      </a:lnTo>
                      <a:lnTo>
                        <a:pt x="1129" y="513"/>
                      </a:lnTo>
                      <a:lnTo>
                        <a:pt x="1133" y="509"/>
                      </a:lnTo>
                      <a:lnTo>
                        <a:pt x="1133" y="513"/>
                      </a:lnTo>
                      <a:lnTo>
                        <a:pt x="1129" y="514"/>
                      </a:lnTo>
                      <a:lnTo>
                        <a:pt x="1119" y="514"/>
                      </a:lnTo>
                      <a:lnTo>
                        <a:pt x="1110" y="518"/>
                      </a:lnTo>
                      <a:lnTo>
                        <a:pt x="1099" y="519"/>
                      </a:lnTo>
                      <a:lnTo>
                        <a:pt x="1089" y="523"/>
                      </a:lnTo>
                      <a:lnTo>
                        <a:pt x="1095" y="523"/>
                      </a:lnTo>
                      <a:lnTo>
                        <a:pt x="1098" y="522"/>
                      </a:lnTo>
                      <a:lnTo>
                        <a:pt x="1100" y="522"/>
                      </a:lnTo>
                      <a:lnTo>
                        <a:pt x="1103" y="523"/>
                      </a:lnTo>
                      <a:lnTo>
                        <a:pt x="1098" y="524"/>
                      </a:lnTo>
                      <a:lnTo>
                        <a:pt x="1084" y="524"/>
                      </a:lnTo>
                      <a:lnTo>
                        <a:pt x="1082" y="527"/>
                      </a:lnTo>
                      <a:lnTo>
                        <a:pt x="1082" y="528"/>
                      </a:lnTo>
                      <a:lnTo>
                        <a:pt x="1083" y="530"/>
                      </a:lnTo>
                      <a:lnTo>
                        <a:pt x="1085" y="532"/>
                      </a:lnTo>
                      <a:lnTo>
                        <a:pt x="1085" y="534"/>
                      </a:lnTo>
                      <a:lnTo>
                        <a:pt x="1084" y="537"/>
                      </a:lnTo>
                      <a:lnTo>
                        <a:pt x="1082" y="540"/>
                      </a:lnTo>
                      <a:lnTo>
                        <a:pt x="1079" y="543"/>
                      </a:lnTo>
                      <a:lnTo>
                        <a:pt x="1078" y="547"/>
                      </a:lnTo>
                      <a:lnTo>
                        <a:pt x="1075" y="548"/>
                      </a:lnTo>
                      <a:lnTo>
                        <a:pt x="1074" y="549"/>
                      </a:lnTo>
                      <a:lnTo>
                        <a:pt x="1073" y="549"/>
                      </a:lnTo>
                      <a:lnTo>
                        <a:pt x="1073" y="548"/>
                      </a:lnTo>
                      <a:lnTo>
                        <a:pt x="1071" y="547"/>
                      </a:lnTo>
                      <a:lnTo>
                        <a:pt x="1069" y="548"/>
                      </a:lnTo>
                      <a:lnTo>
                        <a:pt x="1070" y="551"/>
                      </a:lnTo>
                      <a:lnTo>
                        <a:pt x="1071" y="552"/>
                      </a:lnTo>
                      <a:lnTo>
                        <a:pt x="1073" y="554"/>
                      </a:lnTo>
                      <a:lnTo>
                        <a:pt x="1073" y="557"/>
                      </a:lnTo>
                      <a:lnTo>
                        <a:pt x="1070" y="562"/>
                      </a:lnTo>
                      <a:lnTo>
                        <a:pt x="1069" y="566"/>
                      </a:lnTo>
                      <a:lnTo>
                        <a:pt x="1066" y="571"/>
                      </a:lnTo>
                      <a:lnTo>
                        <a:pt x="1064" y="573"/>
                      </a:lnTo>
                      <a:lnTo>
                        <a:pt x="1063" y="573"/>
                      </a:lnTo>
                      <a:lnTo>
                        <a:pt x="1063" y="572"/>
                      </a:lnTo>
                      <a:lnTo>
                        <a:pt x="1061" y="571"/>
                      </a:lnTo>
                      <a:lnTo>
                        <a:pt x="1061" y="563"/>
                      </a:lnTo>
                      <a:lnTo>
                        <a:pt x="1059" y="558"/>
                      </a:lnTo>
                      <a:lnTo>
                        <a:pt x="1058" y="554"/>
                      </a:lnTo>
                      <a:lnTo>
                        <a:pt x="1058" y="552"/>
                      </a:lnTo>
                      <a:lnTo>
                        <a:pt x="1056" y="554"/>
                      </a:lnTo>
                      <a:lnTo>
                        <a:pt x="1056" y="561"/>
                      </a:lnTo>
                      <a:lnTo>
                        <a:pt x="1058" y="563"/>
                      </a:lnTo>
                      <a:lnTo>
                        <a:pt x="1058" y="566"/>
                      </a:lnTo>
                      <a:lnTo>
                        <a:pt x="1059" y="569"/>
                      </a:lnTo>
                      <a:lnTo>
                        <a:pt x="1059" y="573"/>
                      </a:lnTo>
                      <a:lnTo>
                        <a:pt x="1058" y="574"/>
                      </a:lnTo>
                      <a:lnTo>
                        <a:pt x="1058" y="577"/>
                      </a:lnTo>
                      <a:lnTo>
                        <a:pt x="1059" y="578"/>
                      </a:lnTo>
                      <a:lnTo>
                        <a:pt x="1061" y="578"/>
                      </a:lnTo>
                      <a:lnTo>
                        <a:pt x="1061" y="585"/>
                      </a:lnTo>
                      <a:lnTo>
                        <a:pt x="1060" y="586"/>
                      </a:lnTo>
                      <a:lnTo>
                        <a:pt x="1058" y="587"/>
                      </a:lnTo>
                      <a:lnTo>
                        <a:pt x="1056" y="587"/>
                      </a:lnTo>
                      <a:lnTo>
                        <a:pt x="1058" y="590"/>
                      </a:lnTo>
                      <a:lnTo>
                        <a:pt x="1060" y="591"/>
                      </a:lnTo>
                      <a:lnTo>
                        <a:pt x="1063" y="591"/>
                      </a:lnTo>
                      <a:lnTo>
                        <a:pt x="1061" y="593"/>
                      </a:lnTo>
                      <a:lnTo>
                        <a:pt x="1060" y="595"/>
                      </a:lnTo>
                      <a:lnTo>
                        <a:pt x="1056" y="595"/>
                      </a:lnTo>
                      <a:lnTo>
                        <a:pt x="1056" y="598"/>
                      </a:lnTo>
                      <a:lnTo>
                        <a:pt x="1060" y="601"/>
                      </a:lnTo>
                      <a:lnTo>
                        <a:pt x="1058" y="603"/>
                      </a:lnTo>
                      <a:lnTo>
                        <a:pt x="1056" y="606"/>
                      </a:lnTo>
                      <a:lnTo>
                        <a:pt x="1053" y="606"/>
                      </a:lnTo>
                      <a:lnTo>
                        <a:pt x="1050" y="607"/>
                      </a:lnTo>
                      <a:lnTo>
                        <a:pt x="1048" y="610"/>
                      </a:lnTo>
                      <a:lnTo>
                        <a:pt x="1045" y="610"/>
                      </a:lnTo>
                      <a:lnTo>
                        <a:pt x="1043" y="611"/>
                      </a:lnTo>
                      <a:lnTo>
                        <a:pt x="1041" y="612"/>
                      </a:lnTo>
                      <a:lnTo>
                        <a:pt x="1040" y="615"/>
                      </a:lnTo>
                      <a:lnTo>
                        <a:pt x="1039" y="616"/>
                      </a:lnTo>
                      <a:lnTo>
                        <a:pt x="1040" y="616"/>
                      </a:lnTo>
                      <a:lnTo>
                        <a:pt x="1030" y="621"/>
                      </a:lnTo>
                      <a:lnTo>
                        <a:pt x="1020" y="627"/>
                      </a:lnTo>
                      <a:lnTo>
                        <a:pt x="1011" y="634"/>
                      </a:lnTo>
                      <a:lnTo>
                        <a:pt x="1004" y="641"/>
                      </a:lnTo>
                      <a:lnTo>
                        <a:pt x="999" y="651"/>
                      </a:lnTo>
                      <a:lnTo>
                        <a:pt x="996" y="665"/>
                      </a:lnTo>
                      <a:lnTo>
                        <a:pt x="997" y="673"/>
                      </a:lnTo>
                      <a:lnTo>
                        <a:pt x="1001" y="680"/>
                      </a:lnTo>
                      <a:lnTo>
                        <a:pt x="1006" y="686"/>
                      </a:lnTo>
                      <a:lnTo>
                        <a:pt x="1007" y="695"/>
                      </a:lnTo>
                      <a:lnTo>
                        <a:pt x="1007" y="696"/>
                      </a:lnTo>
                      <a:lnTo>
                        <a:pt x="1010" y="704"/>
                      </a:lnTo>
                      <a:lnTo>
                        <a:pt x="1013" y="708"/>
                      </a:lnTo>
                      <a:lnTo>
                        <a:pt x="1013" y="720"/>
                      </a:lnTo>
                      <a:lnTo>
                        <a:pt x="1011" y="724"/>
                      </a:lnTo>
                      <a:lnTo>
                        <a:pt x="1009" y="727"/>
                      </a:lnTo>
                      <a:lnTo>
                        <a:pt x="1007" y="729"/>
                      </a:lnTo>
                      <a:lnTo>
                        <a:pt x="1001" y="729"/>
                      </a:lnTo>
                      <a:lnTo>
                        <a:pt x="999" y="728"/>
                      </a:lnTo>
                      <a:lnTo>
                        <a:pt x="997" y="725"/>
                      </a:lnTo>
                      <a:lnTo>
                        <a:pt x="997" y="723"/>
                      </a:lnTo>
                      <a:lnTo>
                        <a:pt x="996" y="722"/>
                      </a:lnTo>
                      <a:lnTo>
                        <a:pt x="996" y="719"/>
                      </a:lnTo>
                      <a:lnTo>
                        <a:pt x="994" y="715"/>
                      </a:lnTo>
                      <a:lnTo>
                        <a:pt x="990" y="713"/>
                      </a:lnTo>
                      <a:lnTo>
                        <a:pt x="985" y="708"/>
                      </a:lnTo>
                      <a:lnTo>
                        <a:pt x="981" y="696"/>
                      </a:lnTo>
                      <a:lnTo>
                        <a:pt x="980" y="689"/>
                      </a:lnTo>
                      <a:lnTo>
                        <a:pt x="979" y="680"/>
                      </a:lnTo>
                      <a:lnTo>
                        <a:pt x="976" y="674"/>
                      </a:lnTo>
                      <a:lnTo>
                        <a:pt x="971" y="669"/>
                      </a:lnTo>
                      <a:lnTo>
                        <a:pt x="964" y="666"/>
                      </a:lnTo>
                      <a:lnTo>
                        <a:pt x="961" y="666"/>
                      </a:lnTo>
                      <a:lnTo>
                        <a:pt x="960" y="668"/>
                      </a:lnTo>
                      <a:lnTo>
                        <a:pt x="959" y="670"/>
                      </a:lnTo>
                      <a:lnTo>
                        <a:pt x="957" y="671"/>
                      </a:lnTo>
                      <a:lnTo>
                        <a:pt x="955" y="671"/>
                      </a:lnTo>
                      <a:lnTo>
                        <a:pt x="950" y="670"/>
                      </a:lnTo>
                      <a:lnTo>
                        <a:pt x="945" y="666"/>
                      </a:lnTo>
                      <a:lnTo>
                        <a:pt x="940" y="664"/>
                      </a:lnTo>
                      <a:lnTo>
                        <a:pt x="933" y="662"/>
                      </a:lnTo>
                      <a:lnTo>
                        <a:pt x="930" y="662"/>
                      </a:lnTo>
                      <a:lnTo>
                        <a:pt x="928" y="664"/>
                      </a:lnTo>
                      <a:lnTo>
                        <a:pt x="926" y="665"/>
                      </a:lnTo>
                      <a:lnTo>
                        <a:pt x="925" y="666"/>
                      </a:lnTo>
                      <a:lnTo>
                        <a:pt x="923" y="666"/>
                      </a:lnTo>
                      <a:lnTo>
                        <a:pt x="921" y="664"/>
                      </a:lnTo>
                      <a:lnTo>
                        <a:pt x="921" y="662"/>
                      </a:lnTo>
                      <a:lnTo>
                        <a:pt x="910" y="664"/>
                      </a:lnTo>
                      <a:lnTo>
                        <a:pt x="898" y="666"/>
                      </a:lnTo>
                      <a:lnTo>
                        <a:pt x="901" y="668"/>
                      </a:lnTo>
                      <a:lnTo>
                        <a:pt x="903" y="668"/>
                      </a:lnTo>
                      <a:lnTo>
                        <a:pt x="905" y="666"/>
                      </a:lnTo>
                      <a:lnTo>
                        <a:pt x="902" y="671"/>
                      </a:lnTo>
                      <a:lnTo>
                        <a:pt x="902" y="676"/>
                      </a:lnTo>
                      <a:lnTo>
                        <a:pt x="905" y="679"/>
                      </a:lnTo>
                      <a:lnTo>
                        <a:pt x="896" y="680"/>
                      </a:lnTo>
                      <a:lnTo>
                        <a:pt x="888" y="676"/>
                      </a:lnTo>
                      <a:lnTo>
                        <a:pt x="882" y="673"/>
                      </a:lnTo>
                      <a:lnTo>
                        <a:pt x="876" y="670"/>
                      </a:lnTo>
                      <a:lnTo>
                        <a:pt x="875" y="670"/>
                      </a:lnTo>
                      <a:lnTo>
                        <a:pt x="872" y="671"/>
                      </a:lnTo>
                      <a:lnTo>
                        <a:pt x="871" y="674"/>
                      </a:lnTo>
                      <a:lnTo>
                        <a:pt x="867" y="674"/>
                      </a:lnTo>
                      <a:lnTo>
                        <a:pt x="864" y="673"/>
                      </a:lnTo>
                      <a:lnTo>
                        <a:pt x="863" y="671"/>
                      </a:lnTo>
                      <a:lnTo>
                        <a:pt x="861" y="670"/>
                      </a:lnTo>
                      <a:lnTo>
                        <a:pt x="858" y="670"/>
                      </a:lnTo>
                      <a:lnTo>
                        <a:pt x="851" y="671"/>
                      </a:lnTo>
                      <a:lnTo>
                        <a:pt x="844" y="675"/>
                      </a:lnTo>
                      <a:lnTo>
                        <a:pt x="839" y="680"/>
                      </a:lnTo>
                      <a:lnTo>
                        <a:pt x="836" y="685"/>
                      </a:lnTo>
                      <a:lnTo>
                        <a:pt x="833" y="686"/>
                      </a:lnTo>
                      <a:lnTo>
                        <a:pt x="824" y="686"/>
                      </a:lnTo>
                      <a:lnTo>
                        <a:pt x="817" y="693"/>
                      </a:lnTo>
                      <a:lnTo>
                        <a:pt x="812" y="701"/>
                      </a:lnTo>
                      <a:lnTo>
                        <a:pt x="811" y="713"/>
                      </a:lnTo>
                      <a:lnTo>
                        <a:pt x="811" y="714"/>
                      </a:lnTo>
                      <a:lnTo>
                        <a:pt x="813" y="717"/>
                      </a:lnTo>
                      <a:lnTo>
                        <a:pt x="813" y="718"/>
                      </a:lnTo>
                      <a:lnTo>
                        <a:pt x="812" y="718"/>
                      </a:lnTo>
                      <a:lnTo>
                        <a:pt x="813" y="722"/>
                      </a:lnTo>
                      <a:lnTo>
                        <a:pt x="813" y="729"/>
                      </a:lnTo>
                      <a:lnTo>
                        <a:pt x="812" y="733"/>
                      </a:lnTo>
                      <a:lnTo>
                        <a:pt x="811" y="738"/>
                      </a:lnTo>
                      <a:lnTo>
                        <a:pt x="809" y="742"/>
                      </a:lnTo>
                      <a:lnTo>
                        <a:pt x="809" y="767"/>
                      </a:lnTo>
                      <a:lnTo>
                        <a:pt x="811" y="768"/>
                      </a:lnTo>
                      <a:lnTo>
                        <a:pt x="812" y="771"/>
                      </a:lnTo>
                      <a:lnTo>
                        <a:pt x="813" y="772"/>
                      </a:lnTo>
                      <a:lnTo>
                        <a:pt x="813" y="779"/>
                      </a:lnTo>
                      <a:lnTo>
                        <a:pt x="816" y="784"/>
                      </a:lnTo>
                      <a:lnTo>
                        <a:pt x="818" y="788"/>
                      </a:lnTo>
                      <a:lnTo>
                        <a:pt x="823" y="793"/>
                      </a:lnTo>
                      <a:lnTo>
                        <a:pt x="826" y="797"/>
                      </a:lnTo>
                      <a:lnTo>
                        <a:pt x="831" y="802"/>
                      </a:lnTo>
                      <a:lnTo>
                        <a:pt x="832" y="806"/>
                      </a:lnTo>
                      <a:lnTo>
                        <a:pt x="834" y="807"/>
                      </a:lnTo>
                      <a:lnTo>
                        <a:pt x="838" y="810"/>
                      </a:lnTo>
                      <a:lnTo>
                        <a:pt x="842" y="811"/>
                      </a:lnTo>
                      <a:lnTo>
                        <a:pt x="844" y="812"/>
                      </a:lnTo>
                      <a:lnTo>
                        <a:pt x="846" y="813"/>
                      </a:lnTo>
                      <a:lnTo>
                        <a:pt x="847" y="816"/>
                      </a:lnTo>
                      <a:lnTo>
                        <a:pt x="848" y="816"/>
                      </a:lnTo>
                      <a:lnTo>
                        <a:pt x="871" y="811"/>
                      </a:lnTo>
                      <a:lnTo>
                        <a:pt x="873" y="811"/>
                      </a:lnTo>
                      <a:lnTo>
                        <a:pt x="876" y="812"/>
                      </a:lnTo>
                      <a:lnTo>
                        <a:pt x="877" y="813"/>
                      </a:lnTo>
                      <a:lnTo>
                        <a:pt x="881" y="813"/>
                      </a:lnTo>
                      <a:lnTo>
                        <a:pt x="882" y="811"/>
                      </a:lnTo>
                      <a:lnTo>
                        <a:pt x="883" y="810"/>
                      </a:lnTo>
                      <a:lnTo>
                        <a:pt x="883" y="807"/>
                      </a:lnTo>
                      <a:lnTo>
                        <a:pt x="885" y="806"/>
                      </a:lnTo>
                      <a:lnTo>
                        <a:pt x="886" y="803"/>
                      </a:lnTo>
                      <a:lnTo>
                        <a:pt x="888" y="800"/>
                      </a:lnTo>
                      <a:lnTo>
                        <a:pt x="891" y="797"/>
                      </a:lnTo>
                      <a:lnTo>
                        <a:pt x="896" y="782"/>
                      </a:lnTo>
                      <a:lnTo>
                        <a:pt x="901" y="778"/>
                      </a:lnTo>
                      <a:lnTo>
                        <a:pt x="908" y="776"/>
                      </a:lnTo>
                      <a:lnTo>
                        <a:pt x="917" y="774"/>
                      </a:lnTo>
                      <a:lnTo>
                        <a:pt x="923" y="774"/>
                      </a:lnTo>
                      <a:lnTo>
                        <a:pt x="925" y="776"/>
                      </a:lnTo>
                      <a:lnTo>
                        <a:pt x="935" y="776"/>
                      </a:lnTo>
                      <a:lnTo>
                        <a:pt x="935" y="779"/>
                      </a:lnTo>
                      <a:lnTo>
                        <a:pt x="932" y="786"/>
                      </a:lnTo>
                      <a:lnTo>
                        <a:pt x="927" y="801"/>
                      </a:lnTo>
                      <a:lnTo>
                        <a:pt x="927" y="805"/>
                      </a:lnTo>
                      <a:lnTo>
                        <a:pt x="926" y="808"/>
                      </a:lnTo>
                      <a:lnTo>
                        <a:pt x="925" y="811"/>
                      </a:lnTo>
                      <a:lnTo>
                        <a:pt x="923" y="815"/>
                      </a:lnTo>
                      <a:lnTo>
                        <a:pt x="923" y="811"/>
                      </a:lnTo>
                      <a:lnTo>
                        <a:pt x="920" y="811"/>
                      </a:lnTo>
                      <a:lnTo>
                        <a:pt x="920" y="834"/>
                      </a:lnTo>
                      <a:lnTo>
                        <a:pt x="917" y="835"/>
                      </a:lnTo>
                      <a:lnTo>
                        <a:pt x="916" y="836"/>
                      </a:lnTo>
                      <a:lnTo>
                        <a:pt x="913" y="837"/>
                      </a:lnTo>
                      <a:lnTo>
                        <a:pt x="912" y="839"/>
                      </a:lnTo>
                      <a:lnTo>
                        <a:pt x="912" y="842"/>
                      </a:lnTo>
                      <a:lnTo>
                        <a:pt x="913" y="844"/>
                      </a:lnTo>
                      <a:lnTo>
                        <a:pt x="916" y="845"/>
                      </a:lnTo>
                      <a:lnTo>
                        <a:pt x="936" y="845"/>
                      </a:lnTo>
                      <a:lnTo>
                        <a:pt x="956" y="844"/>
                      </a:lnTo>
                      <a:lnTo>
                        <a:pt x="961" y="844"/>
                      </a:lnTo>
                      <a:lnTo>
                        <a:pt x="964" y="845"/>
                      </a:lnTo>
                      <a:lnTo>
                        <a:pt x="967" y="847"/>
                      </a:lnTo>
                      <a:lnTo>
                        <a:pt x="975" y="851"/>
                      </a:lnTo>
                      <a:lnTo>
                        <a:pt x="975" y="869"/>
                      </a:lnTo>
                      <a:lnTo>
                        <a:pt x="974" y="873"/>
                      </a:lnTo>
                      <a:lnTo>
                        <a:pt x="972" y="875"/>
                      </a:lnTo>
                      <a:lnTo>
                        <a:pt x="972" y="900"/>
                      </a:lnTo>
                      <a:lnTo>
                        <a:pt x="975" y="908"/>
                      </a:lnTo>
                      <a:lnTo>
                        <a:pt x="977" y="910"/>
                      </a:lnTo>
                      <a:lnTo>
                        <a:pt x="981" y="913"/>
                      </a:lnTo>
                      <a:lnTo>
                        <a:pt x="984" y="914"/>
                      </a:lnTo>
                      <a:lnTo>
                        <a:pt x="987" y="917"/>
                      </a:lnTo>
                      <a:lnTo>
                        <a:pt x="990" y="918"/>
                      </a:lnTo>
                      <a:lnTo>
                        <a:pt x="992" y="923"/>
                      </a:lnTo>
                      <a:lnTo>
                        <a:pt x="996" y="927"/>
                      </a:lnTo>
                      <a:lnTo>
                        <a:pt x="999" y="927"/>
                      </a:lnTo>
                      <a:lnTo>
                        <a:pt x="1006" y="925"/>
                      </a:lnTo>
                      <a:lnTo>
                        <a:pt x="1013" y="923"/>
                      </a:lnTo>
                      <a:lnTo>
                        <a:pt x="1019" y="919"/>
                      </a:lnTo>
                      <a:lnTo>
                        <a:pt x="1025" y="918"/>
                      </a:lnTo>
                      <a:lnTo>
                        <a:pt x="1033" y="919"/>
                      </a:lnTo>
                      <a:lnTo>
                        <a:pt x="1038" y="923"/>
                      </a:lnTo>
                      <a:lnTo>
                        <a:pt x="1043" y="928"/>
                      </a:lnTo>
                      <a:lnTo>
                        <a:pt x="1048" y="932"/>
                      </a:lnTo>
                      <a:lnTo>
                        <a:pt x="1046" y="932"/>
                      </a:lnTo>
                      <a:lnTo>
                        <a:pt x="1045" y="934"/>
                      </a:lnTo>
                      <a:lnTo>
                        <a:pt x="1039" y="940"/>
                      </a:lnTo>
                      <a:lnTo>
                        <a:pt x="1036" y="940"/>
                      </a:lnTo>
                      <a:lnTo>
                        <a:pt x="1035" y="939"/>
                      </a:lnTo>
                      <a:lnTo>
                        <a:pt x="1033" y="939"/>
                      </a:lnTo>
                      <a:lnTo>
                        <a:pt x="1033" y="937"/>
                      </a:lnTo>
                      <a:lnTo>
                        <a:pt x="1035" y="934"/>
                      </a:lnTo>
                      <a:lnTo>
                        <a:pt x="1033" y="933"/>
                      </a:lnTo>
                      <a:lnTo>
                        <a:pt x="1029" y="929"/>
                      </a:lnTo>
                      <a:lnTo>
                        <a:pt x="1028" y="927"/>
                      </a:lnTo>
                      <a:lnTo>
                        <a:pt x="1024" y="927"/>
                      </a:lnTo>
                      <a:lnTo>
                        <a:pt x="1021" y="928"/>
                      </a:lnTo>
                      <a:lnTo>
                        <a:pt x="1019" y="930"/>
                      </a:lnTo>
                      <a:lnTo>
                        <a:pt x="1016" y="932"/>
                      </a:lnTo>
                      <a:lnTo>
                        <a:pt x="1011" y="937"/>
                      </a:lnTo>
                      <a:lnTo>
                        <a:pt x="1011" y="938"/>
                      </a:lnTo>
                      <a:lnTo>
                        <a:pt x="1014" y="940"/>
                      </a:lnTo>
                      <a:lnTo>
                        <a:pt x="1011" y="945"/>
                      </a:lnTo>
                      <a:lnTo>
                        <a:pt x="1010" y="947"/>
                      </a:lnTo>
                      <a:lnTo>
                        <a:pt x="1007" y="947"/>
                      </a:lnTo>
                      <a:lnTo>
                        <a:pt x="1004" y="945"/>
                      </a:lnTo>
                      <a:lnTo>
                        <a:pt x="1001" y="944"/>
                      </a:lnTo>
                      <a:lnTo>
                        <a:pt x="999" y="940"/>
                      </a:lnTo>
                      <a:lnTo>
                        <a:pt x="994" y="935"/>
                      </a:lnTo>
                      <a:lnTo>
                        <a:pt x="991" y="934"/>
                      </a:lnTo>
                      <a:lnTo>
                        <a:pt x="986" y="934"/>
                      </a:lnTo>
                      <a:lnTo>
                        <a:pt x="985" y="935"/>
                      </a:lnTo>
                      <a:lnTo>
                        <a:pt x="982" y="935"/>
                      </a:lnTo>
                      <a:lnTo>
                        <a:pt x="980" y="933"/>
                      </a:lnTo>
                      <a:lnTo>
                        <a:pt x="975" y="930"/>
                      </a:lnTo>
                      <a:lnTo>
                        <a:pt x="974" y="928"/>
                      </a:lnTo>
                      <a:lnTo>
                        <a:pt x="974" y="927"/>
                      </a:lnTo>
                      <a:lnTo>
                        <a:pt x="972" y="924"/>
                      </a:lnTo>
                      <a:lnTo>
                        <a:pt x="967" y="919"/>
                      </a:lnTo>
                      <a:lnTo>
                        <a:pt x="965" y="918"/>
                      </a:lnTo>
                      <a:lnTo>
                        <a:pt x="962" y="915"/>
                      </a:lnTo>
                      <a:lnTo>
                        <a:pt x="957" y="913"/>
                      </a:lnTo>
                      <a:lnTo>
                        <a:pt x="956" y="914"/>
                      </a:lnTo>
                      <a:lnTo>
                        <a:pt x="956" y="917"/>
                      </a:lnTo>
                      <a:lnTo>
                        <a:pt x="954" y="917"/>
                      </a:lnTo>
                      <a:lnTo>
                        <a:pt x="951" y="914"/>
                      </a:lnTo>
                      <a:lnTo>
                        <a:pt x="950" y="912"/>
                      </a:lnTo>
                      <a:lnTo>
                        <a:pt x="950" y="904"/>
                      </a:lnTo>
                      <a:lnTo>
                        <a:pt x="946" y="896"/>
                      </a:lnTo>
                      <a:lnTo>
                        <a:pt x="937" y="888"/>
                      </a:lnTo>
                      <a:lnTo>
                        <a:pt x="931" y="883"/>
                      </a:lnTo>
                      <a:lnTo>
                        <a:pt x="927" y="874"/>
                      </a:lnTo>
                      <a:lnTo>
                        <a:pt x="923" y="874"/>
                      </a:lnTo>
                      <a:lnTo>
                        <a:pt x="921" y="875"/>
                      </a:lnTo>
                      <a:lnTo>
                        <a:pt x="920" y="876"/>
                      </a:lnTo>
                      <a:lnTo>
                        <a:pt x="913" y="876"/>
                      </a:lnTo>
                      <a:lnTo>
                        <a:pt x="910" y="874"/>
                      </a:lnTo>
                      <a:lnTo>
                        <a:pt x="907" y="873"/>
                      </a:lnTo>
                      <a:lnTo>
                        <a:pt x="903" y="870"/>
                      </a:lnTo>
                      <a:lnTo>
                        <a:pt x="901" y="869"/>
                      </a:lnTo>
                      <a:lnTo>
                        <a:pt x="893" y="866"/>
                      </a:lnTo>
                      <a:lnTo>
                        <a:pt x="887" y="866"/>
                      </a:lnTo>
                      <a:lnTo>
                        <a:pt x="880" y="864"/>
                      </a:lnTo>
                      <a:lnTo>
                        <a:pt x="871" y="859"/>
                      </a:lnTo>
                      <a:lnTo>
                        <a:pt x="866" y="852"/>
                      </a:lnTo>
                      <a:lnTo>
                        <a:pt x="861" y="847"/>
                      </a:lnTo>
                      <a:lnTo>
                        <a:pt x="853" y="842"/>
                      </a:lnTo>
                      <a:lnTo>
                        <a:pt x="851" y="842"/>
                      </a:lnTo>
                      <a:lnTo>
                        <a:pt x="846" y="840"/>
                      </a:lnTo>
                      <a:lnTo>
                        <a:pt x="839" y="840"/>
                      </a:lnTo>
                      <a:lnTo>
                        <a:pt x="837" y="842"/>
                      </a:lnTo>
                      <a:lnTo>
                        <a:pt x="834" y="844"/>
                      </a:lnTo>
                      <a:lnTo>
                        <a:pt x="831" y="847"/>
                      </a:lnTo>
                      <a:lnTo>
                        <a:pt x="824" y="847"/>
                      </a:lnTo>
                      <a:lnTo>
                        <a:pt x="822" y="846"/>
                      </a:lnTo>
                      <a:lnTo>
                        <a:pt x="819" y="844"/>
                      </a:lnTo>
                      <a:lnTo>
                        <a:pt x="809" y="844"/>
                      </a:lnTo>
                      <a:lnTo>
                        <a:pt x="804" y="842"/>
                      </a:lnTo>
                      <a:lnTo>
                        <a:pt x="798" y="839"/>
                      </a:lnTo>
                      <a:lnTo>
                        <a:pt x="792" y="834"/>
                      </a:lnTo>
                      <a:lnTo>
                        <a:pt x="787" y="831"/>
                      </a:lnTo>
                      <a:lnTo>
                        <a:pt x="780" y="831"/>
                      </a:lnTo>
                      <a:lnTo>
                        <a:pt x="778" y="830"/>
                      </a:lnTo>
                      <a:lnTo>
                        <a:pt x="775" y="830"/>
                      </a:lnTo>
                      <a:lnTo>
                        <a:pt x="772" y="829"/>
                      </a:lnTo>
                      <a:lnTo>
                        <a:pt x="769" y="827"/>
                      </a:lnTo>
                      <a:lnTo>
                        <a:pt x="768" y="825"/>
                      </a:lnTo>
                      <a:lnTo>
                        <a:pt x="765" y="822"/>
                      </a:lnTo>
                      <a:lnTo>
                        <a:pt x="758" y="820"/>
                      </a:lnTo>
                      <a:lnTo>
                        <a:pt x="755" y="820"/>
                      </a:lnTo>
                      <a:lnTo>
                        <a:pt x="753" y="818"/>
                      </a:lnTo>
                      <a:lnTo>
                        <a:pt x="749" y="817"/>
                      </a:lnTo>
                      <a:lnTo>
                        <a:pt x="744" y="815"/>
                      </a:lnTo>
                      <a:lnTo>
                        <a:pt x="742" y="812"/>
                      </a:lnTo>
                      <a:lnTo>
                        <a:pt x="738" y="810"/>
                      </a:lnTo>
                      <a:lnTo>
                        <a:pt x="733" y="808"/>
                      </a:lnTo>
                      <a:lnTo>
                        <a:pt x="729" y="806"/>
                      </a:lnTo>
                      <a:lnTo>
                        <a:pt x="726" y="803"/>
                      </a:lnTo>
                      <a:lnTo>
                        <a:pt x="725" y="801"/>
                      </a:lnTo>
                      <a:lnTo>
                        <a:pt x="720" y="798"/>
                      </a:lnTo>
                      <a:lnTo>
                        <a:pt x="719" y="796"/>
                      </a:lnTo>
                      <a:lnTo>
                        <a:pt x="719" y="791"/>
                      </a:lnTo>
                      <a:lnTo>
                        <a:pt x="720" y="788"/>
                      </a:lnTo>
                      <a:lnTo>
                        <a:pt x="724" y="784"/>
                      </a:lnTo>
                      <a:lnTo>
                        <a:pt x="724" y="778"/>
                      </a:lnTo>
                      <a:lnTo>
                        <a:pt x="723" y="777"/>
                      </a:lnTo>
                      <a:lnTo>
                        <a:pt x="721" y="774"/>
                      </a:lnTo>
                      <a:lnTo>
                        <a:pt x="719" y="772"/>
                      </a:lnTo>
                      <a:lnTo>
                        <a:pt x="713" y="758"/>
                      </a:lnTo>
                      <a:lnTo>
                        <a:pt x="703" y="747"/>
                      </a:lnTo>
                      <a:lnTo>
                        <a:pt x="691" y="737"/>
                      </a:lnTo>
                      <a:lnTo>
                        <a:pt x="684" y="732"/>
                      </a:lnTo>
                      <a:lnTo>
                        <a:pt x="681" y="729"/>
                      </a:lnTo>
                      <a:lnTo>
                        <a:pt x="678" y="727"/>
                      </a:lnTo>
                      <a:lnTo>
                        <a:pt x="676" y="724"/>
                      </a:lnTo>
                      <a:lnTo>
                        <a:pt x="675" y="723"/>
                      </a:lnTo>
                      <a:lnTo>
                        <a:pt x="675" y="715"/>
                      </a:lnTo>
                      <a:lnTo>
                        <a:pt x="674" y="713"/>
                      </a:lnTo>
                      <a:lnTo>
                        <a:pt x="671" y="710"/>
                      </a:lnTo>
                      <a:lnTo>
                        <a:pt x="669" y="709"/>
                      </a:lnTo>
                      <a:lnTo>
                        <a:pt x="665" y="707"/>
                      </a:lnTo>
                      <a:lnTo>
                        <a:pt x="662" y="705"/>
                      </a:lnTo>
                      <a:lnTo>
                        <a:pt x="661" y="703"/>
                      </a:lnTo>
                      <a:lnTo>
                        <a:pt x="659" y="700"/>
                      </a:lnTo>
                      <a:lnTo>
                        <a:pt x="659" y="696"/>
                      </a:lnTo>
                      <a:lnTo>
                        <a:pt x="654" y="696"/>
                      </a:lnTo>
                      <a:lnTo>
                        <a:pt x="640" y="683"/>
                      </a:lnTo>
                      <a:lnTo>
                        <a:pt x="637" y="678"/>
                      </a:lnTo>
                      <a:lnTo>
                        <a:pt x="636" y="674"/>
                      </a:lnTo>
                      <a:lnTo>
                        <a:pt x="632" y="666"/>
                      </a:lnTo>
                      <a:lnTo>
                        <a:pt x="630" y="659"/>
                      </a:lnTo>
                      <a:lnTo>
                        <a:pt x="630" y="656"/>
                      </a:lnTo>
                      <a:lnTo>
                        <a:pt x="629" y="654"/>
                      </a:lnTo>
                      <a:lnTo>
                        <a:pt x="619" y="651"/>
                      </a:lnTo>
                      <a:lnTo>
                        <a:pt x="614" y="649"/>
                      </a:lnTo>
                      <a:lnTo>
                        <a:pt x="610" y="646"/>
                      </a:lnTo>
                      <a:lnTo>
                        <a:pt x="609" y="647"/>
                      </a:lnTo>
                      <a:lnTo>
                        <a:pt x="609" y="651"/>
                      </a:lnTo>
                      <a:lnTo>
                        <a:pt x="610" y="659"/>
                      </a:lnTo>
                      <a:lnTo>
                        <a:pt x="612" y="665"/>
                      </a:lnTo>
                      <a:lnTo>
                        <a:pt x="617" y="675"/>
                      </a:lnTo>
                      <a:lnTo>
                        <a:pt x="620" y="678"/>
                      </a:lnTo>
                      <a:lnTo>
                        <a:pt x="622" y="679"/>
                      </a:lnTo>
                      <a:lnTo>
                        <a:pt x="626" y="680"/>
                      </a:lnTo>
                      <a:lnTo>
                        <a:pt x="629" y="683"/>
                      </a:lnTo>
                      <a:lnTo>
                        <a:pt x="634" y="690"/>
                      </a:lnTo>
                      <a:lnTo>
                        <a:pt x="635" y="694"/>
                      </a:lnTo>
                      <a:lnTo>
                        <a:pt x="636" y="699"/>
                      </a:lnTo>
                      <a:lnTo>
                        <a:pt x="641" y="708"/>
                      </a:lnTo>
                      <a:lnTo>
                        <a:pt x="646" y="714"/>
                      </a:lnTo>
                      <a:lnTo>
                        <a:pt x="650" y="722"/>
                      </a:lnTo>
                      <a:lnTo>
                        <a:pt x="654" y="732"/>
                      </a:lnTo>
                      <a:lnTo>
                        <a:pt x="657" y="740"/>
                      </a:lnTo>
                      <a:lnTo>
                        <a:pt x="664" y="747"/>
                      </a:lnTo>
                      <a:lnTo>
                        <a:pt x="665" y="745"/>
                      </a:lnTo>
                      <a:lnTo>
                        <a:pt x="666" y="747"/>
                      </a:lnTo>
                      <a:lnTo>
                        <a:pt x="669" y="748"/>
                      </a:lnTo>
                      <a:lnTo>
                        <a:pt x="670" y="749"/>
                      </a:lnTo>
                      <a:lnTo>
                        <a:pt x="671" y="752"/>
                      </a:lnTo>
                      <a:lnTo>
                        <a:pt x="671" y="756"/>
                      </a:lnTo>
                      <a:lnTo>
                        <a:pt x="670" y="757"/>
                      </a:lnTo>
                      <a:lnTo>
                        <a:pt x="670" y="759"/>
                      </a:lnTo>
                      <a:lnTo>
                        <a:pt x="669" y="759"/>
                      </a:lnTo>
                      <a:lnTo>
                        <a:pt x="666" y="757"/>
                      </a:lnTo>
                      <a:lnTo>
                        <a:pt x="664" y="756"/>
                      </a:lnTo>
                      <a:lnTo>
                        <a:pt x="662" y="753"/>
                      </a:lnTo>
                      <a:lnTo>
                        <a:pt x="662" y="752"/>
                      </a:lnTo>
                      <a:lnTo>
                        <a:pt x="659" y="751"/>
                      </a:lnTo>
                      <a:lnTo>
                        <a:pt x="656" y="749"/>
                      </a:lnTo>
                      <a:lnTo>
                        <a:pt x="654" y="747"/>
                      </a:lnTo>
                      <a:lnTo>
                        <a:pt x="651" y="743"/>
                      </a:lnTo>
                      <a:lnTo>
                        <a:pt x="649" y="740"/>
                      </a:lnTo>
                      <a:lnTo>
                        <a:pt x="646" y="739"/>
                      </a:lnTo>
                      <a:lnTo>
                        <a:pt x="642" y="735"/>
                      </a:lnTo>
                      <a:lnTo>
                        <a:pt x="642" y="724"/>
                      </a:lnTo>
                      <a:lnTo>
                        <a:pt x="639" y="722"/>
                      </a:lnTo>
                      <a:lnTo>
                        <a:pt x="634" y="714"/>
                      </a:lnTo>
                      <a:lnTo>
                        <a:pt x="630" y="712"/>
                      </a:lnTo>
                      <a:lnTo>
                        <a:pt x="627" y="709"/>
                      </a:lnTo>
                      <a:lnTo>
                        <a:pt x="624" y="708"/>
                      </a:lnTo>
                      <a:lnTo>
                        <a:pt x="621" y="705"/>
                      </a:lnTo>
                      <a:lnTo>
                        <a:pt x="617" y="704"/>
                      </a:lnTo>
                      <a:lnTo>
                        <a:pt x="615" y="703"/>
                      </a:lnTo>
                      <a:lnTo>
                        <a:pt x="612" y="700"/>
                      </a:lnTo>
                      <a:lnTo>
                        <a:pt x="620" y="700"/>
                      </a:lnTo>
                      <a:lnTo>
                        <a:pt x="621" y="699"/>
                      </a:lnTo>
                      <a:lnTo>
                        <a:pt x="620" y="698"/>
                      </a:lnTo>
                      <a:lnTo>
                        <a:pt x="610" y="685"/>
                      </a:lnTo>
                      <a:lnTo>
                        <a:pt x="598" y="674"/>
                      </a:lnTo>
                      <a:lnTo>
                        <a:pt x="596" y="669"/>
                      </a:lnTo>
                      <a:lnTo>
                        <a:pt x="596" y="665"/>
                      </a:lnTo>
                      <a:lnTo>
                        <a:pt x="595" y="661"/>
                      </a:lnTo>
                      <a:lnTo>
                        <a:pt x="595" y="659"/>
                      </a:lnTo>
                      <a:lnTo>
                        <a:pt x="593" y="656"/>
                      </a:lnTo>
                      <a:lnTo>
                        <a:pt x="588" y="649"/>
                      </a:lnTo>
                      <a:lnTo>
                        <a:pt x="587" y="646"/>
                      </a:lnTo>
                      <a:lnTo>
                        <a:pt x="585" y="642"/>
                      </a:lnTo>
                      <a:lnTo>
                        <a:pt x="583" y="637"/>
                      </a:lnTo>
                      <a:lnTo>
                        <a:pt x="583" y="634"/>
                      </a:lnTo>
                      <a:lnTo>
                        <a:pt x="576" y="626"/>
                      </a:lnTo>
                      <a:lnTo>
                        <a:pt x="566" y="618"/>
                      </a:lnTo>
                      <a:lnTo>
                        <a:pt x="555" y="612"/>
                      </a:lnTo>
                      <a:lnTo>
                        <a:pt x="542" y="607"/>
                      </a:lnTo>
                      <a:lnTo>
                        <a:pt x="541" y="606"/>
                      </a:lnTo>
                      <a:lnTo>
                        <a:pt x="540" y="603"/>
                      </a:lnTo>
                      <a:lnTo>
                        <a:pt x="540" y="598"/>
                      </a:lnTo>
                      <a:lnTo>
                        <a:pt x="534" y="590"/>
                      </a:lnTo>
                      <a:lnTo>
                        <a:pt x="528" y="582"/>
                      </a:lnTo>
                      <a:lnTo>
                        <a:pt x="524" y="573"/>
                      </a:lnTo>
                      <a:lnTo>
                        <a:pt x="524" y="563"/>
                      </a:lnTo>
                      <a:lnTo>
                        <a:pt x="518" y="559"/>
                      </a:lnTo>
                      <a:lnTo>
                        <a:pt x="506" y="542"/>
                      </a:lnTo>
                      <a:lnTo>
                        <a:pt x="499" y="532"/>
                      </a:lnTo>
                      <a:lnTo>
                        <a:pt x="498" y="529"/>
                      </a:lnTo>
                      <a:lnTo>
                        <a:pt x="499" y="528"/>
                      </a:lnTo>
                      <a:lnTo>
                        <a:pt x="501" y="525"/>
                      </a:lnTo>
                      <a:lnTo>
                        <a:pt x="503" y="523"/>
                      </a:lnTo>
                      <a:lnTo>
                        <a:pt x="502" y="513"/>
                      </a:lnTo>
                      <a:lnTo>
                        <a:pt x="501" y="500"/>
                      </a:lnTo>
                      <a:lnTo>
                        <a:pt x="499" y="489"/>
                      </a:lnTo>
                      <a:lnTo>
                        <a:pt x="498" y="481"/>
                      </a:lnTo>
                      <a:lnTo>
                        <a:pt x="501" y="473"/>
                      </a:lnTo>
                      <a:lnTo>
                        <a:pt x="506" y="452"/>
                      </a:lnTo>
                      <a:lnTo>
                        <a:pt x="507" y="444"/>
                      </a:lnTo>
                      <a:lnTo>
                        <a:pt x="506" y="437"/>
                      </a:lnTo>
                      <a:lnTo>
                        <a:pt x="497" y="429"/>
                      </a:lnTo>
                      <a:lnTo>
                        <a:pt x="496" y="422"/>
                      </a:lnTo>
                      <a:lnTo>
                        <a:pt x="498" y="420"/>
                      </a:lnTo>
                      <a:lnTo>
                        <a:pt x="501" y="418"/>
                      </a:lnTo>
                      <a:lnTo>
                        <a:pt x="502" y="418"/>
                      </a:lnTo>
                      <a:lnTo>
                        <a:pt x="509" y="421"/>
                      </a:lnTo>
                      <a:lnTo>
                        <a:pt x="514" y="426"/>
                      </a:lnTo>
                      <a:lnTo>
                        <a:pt x="517" y="421"/>
                      </a:lnTo>
                      <a:lnTo>
                        <a:pt x="519" y="417"/>
                      </a:lnTo>
                      <a:lnTo>
                        <a:pt x="519" y="412"/>
                      </a:lnTo>
                      <a:lnTo>
                        <a:pt x="516" y="408"/>
                      </a:lnTo>
                      <a:lnTo>
                        <a:pt x="514" y="406"/>
                      </a:lnTo>
                      <a:lnTo>
                        <a:pt x="513" y="405"/>
                      </a:lnTo>
                      <a:lnTo>
                        <a:pt x="512" y="405"/>
                      </a:lnTo>
                      <a:lnTo>
                        <a:pt x="511" y="403"/>
                      </a:lnTo>
                      <a:lnTo>
                        <a:pt x="508" y="402"/>
                      </a:lnTo>
                      <a:lnTo>
                        <a:pt x="504" y="401"/>
                      </a:lnTo>
                      <a:lnTo>
                        <a:pt x="501" y="398"/>
                      </a:lnTo>
                      <a:lnTo>
                        <a:pt x="496" y="396"/>
                      </a:lnTo>
                      <a:lnTo>
                        <a:pt x="494" y="395"/>
                      </a:lnTo>
                      <a:lnTo>
                        <a:pt x="493" y="391"/>
                      </a:lnTo>
                      <a:lnTo>
                        <a:pt x="491" y="390"/>
                      </a:lnTo>
                      <a:lnTo>
                        <a:pt x="488" y="387"/>
                      </a:lnTo>
                      <a:lnTo>
                        <a:pt x="486" y="387"/>
                      </a:lnTo>
                      <a:lnTo>
                        <a:pt x="483" y="386"/>
                      </a:lnTo>
                      <a:lnTo>
                        <a:pt x="481" y="386"/>
                      </a:lnTo>
                      <a:lnTo>
                        <a:pt x="478" y="385"/>
                      </a:lnTo>
                      <a:lnTo>
                        <a:pt x="477" y="383"/>
                      </a:lnTo>
                      <a:lnTo>
                        <a:pt x="476" y="381"/>
                      </a:lnTo>
                      <a:lnTo>
                        <a:pt x="467" y="378"/>
                      </a:lnTo>
                      <a:lnTo>
                        <a:pt x="463" y="374"/>
                      </a:lnTo>
                      <a:lnTo>
                        <a:pt x="459" y="367"/>
                      </a:lnTo>
                      <a:lnTo>
                        <a:pt x="458" y="361"/>
                      </a:lnTo>
                      <a:lnTo>
                        <a:pt x="455" y="358"/>
                      </a:lnTo>
                      <a:lnTo>
                        <a:pt x="450" y="356"/>
                      </a:lnTo>
                      <a:lnTo>
                        <a:pt x="449" y="354"/>
                      </a:lnTo>
                      <a:lnTo>
                        <a:pt x="447" y="353"/>
                      </a:lnTo>
                      <a:lnTo>
                        <a:pt x="445" y="351"/>
                      </a:lnTo>
                      <a:lnTo>
                        <a:pt x="444" y="349"/>
                      </a:lnTo>
                      <a:lnTo>
                        <a:pt x="444" y="343"/>
                      </a:lnTo>
                      <a:lnTo>
                        <a:pt x="443" y="340"/>
                      </a:lnTo>
                      <a:lnTo>
                        <a:pt x="438" y="338"/>
                      </a:lnTo>
                      <a:lnTo>
                        <a:pt x="437" y="338"/>
                      </a:lnTo>
                      <a:lnTo>
                        <a:pt x="432" y="335"/>
                      </a:lnTo>
                      <a:lnTo>
                        <a:pt x="429" y="330"/>
                      </a:lnTo>
                      <a:lnTo>
                        <a:pt x="429" y="318"/>
                      </a:lnTo>
                      <a:lnTo>
                        <a:pt x="428" y="315"/>
                      </a:lnTo>
                      <a:lnTo>
                        <a:pt x="427" y="314"/>
                      </a:lnTo>
                      <a:lnTo>
                        <a:pt x="427" y="313"/>
                      </a:lnTo>
                      <a:lnTo>
                        <a:pt x="425" y="313"/>
                      </a:lnTo>
                      <a:lnTo>
                        <a:pt x="424" y="314"/>
                      </a:lnTo>
                      <a:lnTo>
                        <a:pt x="419" y="314"/>
                      </a:lnTo>
                      <a:lnTo>
                        <a:pt x="415" y="312"/>
                      </a:lnTo>
                      <a:lnTo>
                        <a:pt x="413" y="309"/>
                      </a:lnTo>
                      <a:lnTo>
                        <a:pt x="409" y="307"/>
                      </a:lnTo>
                      <a:lnTo>
                        <a:pt x="407" y="301"/>
                      </a:lnTo>
                      <a:lnTo>
                        <a:pt x="407" y="293"/>
                      </a:lnTo>
                      <a:lnTo>
                        <a:pt x="405" y="290"/>
                      </a:lnTo>
                      <a:lnTo>
                        <a:pt x="403" y="290"/>
                      </a:lnTo>
                      <a:lnTo>
                        <a:pt x="400" y="289"/>
                      </a:lnTo>
                      <a:lnTo>
                        <a:pt x="390" y="289"/>
                      </a:lnTo>
                      <a:lnTo>
                        <a:pt x="388" y="286"/>
                      </a:lnTo>
                      <a:lnTo>
                        <a:pt x="386" y="284"/>
                      </a:lnTo>
                      <a:lnTo>
                        <a:pt x="386" y="283"/>
                      </a:lnTo>
                      <a:lnTo>
                        <a:pt x="393" y="276"/>
                      </a:lnTo>
                      <a:lnTo>
                        <a:pt x="393" y="271"/>
                      </a:lnTo>
                      <a:lnTo>
                        <a:pt x="390" y="271"/>
                      </a:lnTo>
                      <a:lnTo>
                        <a:pt x="388" y="273"/>
                      </a:lnTo>
                      <a:lnTo>
                        <a:pt x="384" y="276"/>
                      </a:lnTo>
                      <a:lnTo>
                        <a:pt x="380" y="276"/>
                      </a:lnTo>
                      <a:lnTo>
                        <a:pt x="379" y="275"/>
                      </a:lnTo>
                      <a:lnTo>
                        <a:pt x="376" y="274"/>
                      </a:lnTo>
                      <a:lnTo>
                        <a:pt x="375" y="271"/>
                      </a:lnTo>
                      <a:lnTo>
                        <a:pt x="375" y="266"/>
                      </a:lnTo>
                      <a:lnTo>
                        <a:pt x="376" y="265"/>
                      </a:lnTo>
                      <a:lnTo>
                        <a:pt x="378" y="263"/>
                      </a:lnTo>
                      <a:lnTo>
                        <a:pt x="379" y="261"/>
                      </a:lnTo>
                      <a:lnTo>
                        <a:pt x="376" y="259"/>
                      </a:lnTo>
                      <a:lnTo>
                        <a:pt x="375" y="259"/>
                      </a:lnTo>
                      <a:lnTo>
                        <a:pt x="374" y="257"/>
                      </a:lnTo>
                      <a:lnTo>
                        <a:pt x="373" y="259"/>
                      </a:lnTo>
                      <a:lnTo>
                        <a:pt x="369" y="259"/>
                      </a:lnTo>
                      <a:lnTo>
                        <a:pt x="365" y="257"/>
                      </a:lnTo>
                      <a:lnTo>
                        <a:pt x="360" y="252"/>
                      </a:lnTo>
                      <a:lnTo>
                        <a:pt x="358" y="257"/>
                      </a:lnTo>
                      <a:lnTo>
                        <a:pt x="356" y="259"/>
                      </a:lnTo>
                      <a:lnTo>
                        <a:pt x="354" y="260"/>
                      </a:lnTo>
                      <a:lnTo>
                        <a:pt x="350" y="259"/>
                      </a:lnTo>
                      <a:lnTo>
                        <a:pt x="348" y="257"/>
                      </a:lnTo>
                      <a:lnTo>
                        <a:pt x="344" y="255"/>
                      </a:lnTo>
                      <a:lnTo>
                        <a:pt x="339" y="250"/>
                      </a:lnTo>
                      <a:lnTo>
                        <a:pt x="338" y="247"/>
                      </a:lnTo>
                      <a:lnTo>
                        <a:pt x="335" y="245"/>
                      </a:lnTo>
                      <a:lnTo>
                        <a:pt x="322" y="240"/>
                      </a:lnTo>
                      <a:lnTo>
                        <a:pt x="311" y="235"/>
                      </a:lnTo>
                      <a:lnTo>
                        <a:pt x="299" y="230"/>
                      </a:lnTo>
                      <a:lnTo>
                        <a:pt x="276" y="230"/>
                      </a:lnTo>
                      <a:lnTo>
                        <a:pt x="265" y="227"/>
                      </a:lnTo>
                      <a:lnTo>
                        <a:pt x="255" y="224"/>
                      </a:lnTo>
                      <a:lnTo>
                        <a:pt x="245" y="218"/>
                      </a:lnTo>
                      <a:lnTo>
                        <a:pt x="237" y="210"/>
                      </a:lnTo>
                      <a:lnTo>
                        <a:pt x="233" y="211"/>
                      </a:lnTo>
                      <a:lnTo>
                        <a:pt x="228" y="212"/>
                      </a:lnTo>
                      <a:lnTo>
                        <a:pt x="225" y="215"/>
                      </a:lnTo>
                      <a:lnTo>
                        <a:pt x="221" y="216"/>
                      </a:lnTo>
                      <a:lnTo>
                        <a:pt x="222" y="218"/>
                      </a:lnTo>
                      <a:lnTo>
                        <a:pt x="225" y="222"/>
                      </a:lnTo>
                      <a:lnTo>
                        <a:pt x="220" y="227"/>
                      </a:lnTo>
                      <a:lnTo>
                        <a:pt x="211" y="234"/>
                      </a:lnTo>
                      <a:lnTo>
                        <a:pt x="201" y="239"/>
                      </a:lnTo>
                      <a:lnTo>
                        <a:pt x="192" y="244"/>
                      </a:lnTo>
                      <a:lnTo>
                        <a:pt x="184" y="245"/>
                      </a:lnTo>
                      <a:lnTo>
                        <a:pt x="183" y="245"/>
                      </a:lnTo>
                      <a:lnTo>
                        <a:pt x="181" y="242"/>
                      </a:lnTo>
                      <a:lnTo>
                        <a:pt x="181" y="240"/>
                      </a:lnTo>
                      <a:lnTo>
                        <a:pt x="182" y="239"/>
                      </a:lnTo>
                      <a:lnTo>
                        <a:pt x="183" y="239"/>
                      </a:lnTo>
                      <a:lnTo>
                        <a:pt x="183" y="234"/>
                      </a:lnTo>
                      <a:lnTo>
                        <a:pt x="186" y="225"/>
                      </a:lnTo>
                      <a:lnTo>
                        <a:pt x="191" y="218"/>
                      </a:lnTo>
                      <a:lnTo>
                        <a:pt x="201" y="213"/>
                      </a:lnTo>
                      <a:lnTo>
                        <a:pt x="201" y="210"/>
                      </a:lnTo>
                      <a:lnTo>
                        <a:pt x="197" y="210"/>
                      </a:lnTo>
                      <a:lnTo>
                        <a:pt x="189" y="212"/>
                      </a:lnTo>
                      <a:lnTo>
                        <a:pt x="179" y="218"/>
                      </a:lnTo>
                      <a:lnTo>
                        <a:pt x="169" y="227"/>
                      </a:lnTo>
                      <a:lnTo>
                        <a:pt x="162" y="237"/>
                      </a:lnTo>
                      <a:lnTo>
                        <a:pt x="159" y="246"/>
                      </a:lnTo>
                      <a:lnTo>
                        <a:pt x="159" y="252"/>
                      </a:lnTo>
                      <a:lnTo>
                        <a:pt x="157" y="260"/>
                      </a:lnTo>
                      <a:lnTo>
                        <a:pt x="154" y="263"/>
                      </a:lnTo>
                      <a:lnTo>
                        <a:pt x="151" y="265"/>
                      </a:lnTo>
                      <a:lnTo>
                        <a:pt x="146" y="266"/>
                      </a:lnTo>
                      <a:lnTo>
                        <a:pt x="142" y="268"/>
                      </a:lnTo>
                      <a:lnTo>
                        <a:pt x="138" y="270"/>
                      </a:lnTo>
                      <a:lnTo>
                        <a:pt x="136" y="273"/>
                      </a:lnTo>
                      <a:lnTo>
                        <a:pt x="134" y="275"/>
                      </a:lnTo>
                      <a:lnTo>
                        <a:pt x="132" y="279"/>
                      </a:lnTo>
                      <a:lnTo>
                        <a:pt x="123" y="285"/>
                      </a:lnTo>
                      <a:lnTo>
                        <a:pt x="114" y="290"/>
                      </a:lnTo>
                      <a:lnTo>
                        <a:pt x="97" y="303"/>
                      </a:lnTo>
                      <a:lnTo>
                        <a:pt x="85" y="307"/>
                      </a:lnTo>
                      <a:lnTo>
                        <a:pt x="73" y="309"/>
                      </a:lnTo>
                      <a:lnTo>
                        <a:pt x="64" y="312"/>
                      </a:lnTo>
                      <a:lnTo>
                        <a:pt x="58" y="317"/>
                      </a:lnTo>
                      <a:lnTo>
                        <a:pt x="50" y="322"/>
                      </a:lnTo>
                      <a:lnTo>
                        <a:pt x="43" y="324"/>
                      </a:lnTo>
                      <a:lnTo>
                        <a:pt x="33" y="324"/>
                      </a:lnTo>
                      <a:lnTo>
                        <a:pt x="38" y="319"/>
                      </a:lnTo>
                      <a:lnTo>
                        <a:pt x="40" y="318"/>
                      </a:lnTo>
                      <a:lnTo>
                        <a:pt x="43" y="318"/>
                      </a:lnTo>
                      <a:lnTo>
                        <a:pt x="46" y="317"/>
                      </a:lnTo>
                      <a:lnTo>
                        <a:pt x="49" y="317"/>
                      </a:lnTo>
                      <a:lnTo>
                        <a:pt x="51" y="315"/>
                      </a:lnTo>
                      <a:lnTo>
                        <a:pt x="55" y="312"/>
                      </a:lnTo>
                      <a:lnTo>
                        <a:pt x="58" y="308"/>
                      </a:lnTo>
                      <a:lnTo>
                        <a:pt x="61" y="304"/>
                      </a:lnTo>
                      <a:lnTo>
                        <a:pt x="65" y="301"/>
                      </a:lnTo>
                      <a:lnTo>
                        <a:pt x="68" y="300"/>
                      </a:lnTo>
                      <a:lnTo>
                        <a:pt x="72" y="300"/>
                      </a:lnTo>
                      <a:lnTo>
                        <a:pt x="74" y="299"/>
                      </a:lnTo>
                      <a:lnTo>
                        <a:pt x="80" y="299"/>
                      </a:lnTo>
                      <a:lnTo>
                        <a:pt x="84" y="295"/>
                      </a:lnTo>
                      <a:lnTo>
                        <a:pt x="94" y="288"/>
                      </a:lnTo>
                      <a:lnTo>
                        <a:pt x="117" y="273"/>
                      </a:lnTo>
                      <a:lnTo>
                        <a:pt x="123" y="268"/>
                      </a:lnTo>
                      <a:lnTo>
                        <a:pt x="130" y="255"/>
                      </a:lnTo>
                      <a:lnTo>
                        <a:pt x="137" y="249"/>
                      </a:lnTo>
                      <a:lnTo>
                        <a:pt x="130" y="249"/>
                      </a:lnTo>
                      <a:lnTo>
                        <a:pt x="127" y="250"/>
                      </a:lnTo>
                      <a:lnTo>
                        <a:pt x="123" y="252"/>
                      </a:lnTo>
                      <a:lnTo>
                        <a:pt x="119" y="254"/>
                      </a:lnTo>
                      <a:lnTo>
                        <a:pt x="112" y="254"/>
                      </a:lnTo>
                      <a:lnTo>
                        <a:pt x="109" y="252"/>
                      </a:lnTo>
                      <a:lnTo>
                        <a:pt x="107" y="252"/>
                      </a:lnTo>
                      <a:lnTo>
                        <a:pt x="104" y="251"/>
                      </a:lnTo>
                      <a:lnTo>
                        <a:pt x="103" y="254"/>
                      </a:lnTo>
                      <a:lnTo>
                        <a:pt x="102" y="255"/>
                      </a:lnTo>
                      <a:lnTo>
                        <a:pt x="102" y="257"/>
                      </a:lnTo>
                      <a:lnTo>
                        <a:pt x="94" y="254"/>
                      </a:lnTo>
                      <a:lnTo>
                        <a:pt x="88" y="251"/>
                      </a:lnTo>
                      <a:lnTo>
                        <a:pt x="82" y="246"/>
                      </a:lnTo>
                      <a:lnTo>
                        <a:pt x="82" y="252"/>
                      </a:lnTo>
                      <a:lnTo>
                        <a:pt x="75" y="252"/>
                      </a:lnTo>
                      <a:lnTo>
                        <a:pt x="73" y="254"/>
                      </a:lnTo>
                      <a:lnTo>
                        <a:pt x="72" y="256"/>
                      </a:lnTo>
                      <a:lnTo>
                        <a:pt x="70" y="256"/>
                      </a:lnTo>
                      <a:lnTo>
                        <a:pt x="68" y="254"/>
                      </a:lnTo>
                      <a:lnTo>
                        <a:pt x="67" y="251"/>
                      </a:lnTo>
                      <a:lnTo>
                        <a:pt x="67" y="235"/>
                      </a:lnTo>
                      <a:lnTo>
                        <a:pt x="65" y="232"/>
                      </a:lnTo>
                      <a:lnTo>
                        <a:pt x="64" y="231"/>
                      </a:lnTo>
                      <a:lnTo>
                        <a:pt x="63" y="231"/>
                      </a:lnTo>
                      <a:lnTo>
                        <a:pt x="61" y="232"/>
                      </a:lnTo>
                      <a:lnTo>
                        <a:pt x="59" y="234"/>
                      </a:lnTo>
                      <a:lnTo>
                        <a:pt x="58" y="236"/>
                      </a:lnTo>
                      <a:lnTo>
                        <a:pt x="55" y="239"/>
                      </a:lnTo>
                      <a:lnTo>
                        <a:pt x="50" y="237"/>
                      </a:lnTo>
                      <a:lnTo>
                        <a:pt x="44" y="234"/>
                      </a:lnTo>
                      <a:lnTo>
                        <a:pt x="36" y="229"/>
                      </a:lnTo>
                      <a:lnTo>
                        <a:pt x="28" y="220"/>
                      </a:lnTo>
                      <a:lnTo>
                        <a:pt x="30" y="220"/>
                      </a:lnTo>
                      <a:lnTo>
                        <a:pt x="31" y="218"/>
                      </a:lnTo>
                      <a:lnTo>
                        <a:pt x="34" y="218"/>
                      </a:lnTo>
                      <a:lnTo>
                        <a:pt x="31" y="215"/>
                      </a:lnTo>
                      <a:lnTo>
                        <a:pt x="26" y="210"/>
                      </a:lnTo>
                      <a:lnTo>
                        <a:pt x="23" y="207"/>
                      </a:lnTo>
                      <a:lnTo>
                        <a:pt x="20" y="206"/>
                      </a:lnTo>
                      <a:lnTo>
                        <a:pt x="18" y="201"/>
                      </a:lnTo>
                      <a:lnTo>
                        <a:pt x="21" y="192"/>
                      </a:lnTo>
                      <a:lnTo>
                        <a:pt x="29" y="185"/>
                      </a:lnTo>
                      <a:lnTo>
                        <a:pt x="39" y="179"/>
                      </a:lnTo>
                      <a:lnTo>
                        <a:pt x="48" y="178"/>
                      </a:lnTo>
                      <a:lnTo>
                        <a:pt x="53" y="177"/>
                      </a:lnTo>
                      <a:lnTo>
                        <a:pt x="60" y="174"/>
                      </a:lnTo>
                      <a:lnTo>
                        <a:pt x="69" y="169"/>
                      </a:lnTo>
                      <a:lnTo>
                        <a:pt x="77" y="166"/>
                      </a:lnTo>
                      <a:lnTo>
                        <a:pt x="79" y="162"/>
                      </a:lnTo>
                      <a:lnTo>
                        <a:pt x="79" y="161"/>
                      </a:lnTo>
                      <a:lnTo>
                        <a:pt x="78" y="158"/>
                      </a:lnTo>
                      <a:lnTo>
                        <a:pt x="75" y="157"/>
                      </a:lnTo>
                      <a:lnTo>
                        <a:pt x="74" y="154"/>
                      </a:lnTo>
                      <a:lnTo>
                        <a:pt x="73" y="153"/>
                      </a:lnTo>
                      <a:lnTo>
                        <a:pt x="73" y="152"/>
                      </a:lnTo>
                      <a:lnTo>
                        <a:pt x="74" y="151"/>
                      </a:lnTo>
                      <a:lnTo>
                        <a:pt x="78" y="151"/>
                      </a:lnTo>
                      <a:lnTo>
                        <a:pt x="79" y="152"/>
                      </a:lnTo>
                      <a:lnTo>
                        <a:pt x="79" y="146"/>
                      </a:lnTo>
                      <a:lnTo>
                        <a:pt x="70" y="146"/>
                      </a:lnTo>
                      <a:lnTo>
                        <a:pt x="68" y="148"/>
                      </a:lnTo>
                      <a:lnTo>
                        <a:pt x="63" y="151"/>
                      </a:lnTo>
                      <a:lnTo>
                        <a:pt x="59" y="153"/>
                      </a:lnTo>
                      <a:lnTo>
                        <a:pt x="50" y="153"/>
                      </a:lnTo>
                      <a:lnTo>
                        <a:pt x="46" y="152"/>
                      </a:lnTo>
                      <a:lnTo>
                        <a:pt x="41" y="149"/>
                      </a:lnTo>
                      <a:lnTo>
                        <a:pt x="16" y="149"/>
                      </a:lnTo>
                      <a:lnTo>
                        <a:pt x="16" y="147"/>
                      </a:lnTo>
                      <a:lnTo>
                        <a:pt x="15" y="144"/>
                      </a:lnTo>
                      <a:lnTo>
                        <a:pt x="11" y="140"/>
                      </a:lnTo>
                      <a:lnTo>
                        <a:pt x="11" y="135"/>
                      </a:lnTo>
                      <a:lnTo>
                        <a:pt x="13" y="134"/>
                      </a:lnTo>
                      <a:lnTo>
                        <a:pt x="9" y="134"/>
                      </a:lnTo>
                      <a:lnTo>
                        <a:pt x="5" y="133"/>
                      </a:lnTo>
                      <a:lnTo>
                        <a:pt x="0" y="128"/>
                      </a:lnTo>
                      <a:lnTo>
                        <a:pt x="11" y="122"/>
                      </a:lnTo>
                      <a:lnTo>
                        <a:pt x="25" y="117"/>
                      </a:lnTo>
                      <a:lnTo>
                        <a:pt x="36" y="110"/>
                      </a:lnTo>
                      <a:lnTo>
                        <a:pt x="44" y="110"/>
                      </a:lnTo>
                      <a:lnTo>
                        <a:pt x="44" y="114"/>
                      </a:lnTo>
                      <a:lnTo>
                        <a:pt x="46" y="119"/>
                      </a:lnTo>
                      <a:lnTo>
                        <a:pt x="70" y="119"/>
                      </a:lnTo>
                      <a:lnTo>
                        <a:pt x="67" y="112"/>
                      </a:lnTo>
                      <a:lnTo>
                        <a:pt x="61" y="107"/>
                      </a:lnTo>
                      <a:lnTo>
                        <a:pt x="54" y="104"/>
                      </a:lnTo>
                      <a:lnTo>
                        <a:pt x="46" y="100"/>
                      </a:lnTo>
                      <a:lnTo>
                        <a:pt x="44" y="98"/>
                      </a:lnTo>
                      <a:lnTo>
                        <a:pt x="36" y="86"/>
                      </a:lnTo>
                      <a:lnTo>
                        <a:pt x="34" y="84"/>
                      </a:lnTo>
                      <a:lnTo>
                        <a:pt x="29" y="81"/>
                      </a:lnTo>
                      <a:lnTo>
                        <a:pt x="21" y="79"/>
                      </a:lnTo>
                      <a:lnTo>
                        <a:pt x="15" y="78"/>
                      </a:lnTo>
                      <a:lnTo>
                        <a:pt x="13" y="75"/>
                      </a:lnTo>
                      <a:lnTo>
                        <a:pt x="13" y="74"/>
                      </a:lnTo>
                      <a:lnTo>
                        <a:pt x="14" y="73"/>
                      </a:lnTo>
                      <a:lnTo>
                        <a:pt x="18" y="65"/>
                      </a:lnTo>
                      <a:lnTo>
                        <a:pt x="18" y="64"/>
                      </a:lnTo>
                      <a:lnTo>
                        <a:pt x="19" y="63"/>
                      </a:lnTo>
                      <a:lnTo>
                        <a:pt x="40" y="63"/>
                      </a:lnTo>
                      <a:lnTo>
                        <a:pt x="55" y="47"/>
                      </a:lnTo>
                      <a:lnTo>
                        <a:pt x="73" y="34"/>
                      </a:lnTo>
                      <a:lnTo>
                        <a:pt x="93" y="25"/>
                      </a:lnTo>
                      <a:lnTo>
                        <a:pt x="95" y="24"/>
                      </a:lnTo>
                      <a:lnTo>
                        <a:pt x="99" y="24"/>
                      </a:lnTo>
                      <a:lnTo>
                        <a:pt x="102" y="25"/>
                      </a:lnTo>
                      <a:lnTo>
                        <a:pt x="104" y="25"/>
                      </a:lnTo>
                      <a:lnTo>
                        <a:pt x="108" y="24"/>
                      </a:lnTo>
                      <a:lnTo>
                        <a:pt x="110" y="22"/>
                      </a:lnTo>
                      <a:lnTo>
                        <a:pt x="114" y="20"/>
                      </a:lnTo>
                      <a:lnTo>
                        <a:pt x="119" y="15"/>
                      </a:lnTo>
                      <a:lnTo>
                        <a:pt x="122" y="13"/>
                      </a:lnTo>
                      <a:lnTo>
                        <a:pt x="125" y="12"/>
                      </a:lnTo>
                      <a:lnTo>
                        <a:pt x="129" y="12"/>
                      </a:lnTo>
                      <a:lnTo>
                        <a:pt x="132" y="15"/>
                      </a:lnTo>
                      <a:lnTo>
                        <a:pt x="134" y="16"/>
                      </a:lnTo>
                      <a:lnTo>
                        <a:pt x="138" y="18"/>
                      </a:lnTo>
                      <a:lnTo>
                        <a:pt x="136" y="21"/>
                      </a:lnTo>
                      <a:lnTo>
                        <a:pt x="136" y="22"/>
                      </a:lnTo>
                      <a:lnTo>
                        <a:pt x="134" y="24"/>
                      </a:lnTo>
                      <a:lnTo>
                        <a:pt x="137" y="24"/>
                      </a:lnTo>
                      <a:lnTo>
                        <a:pt x="142" y="21"/>
                      </a:lnTo>
                      <a:lnTo>
                        <a:pt x="144" y="18"/>
                      </a:lnTo>
                      <a:lnTo>
                        <a:pt x="148" y="20"/>
                      </a:lnTo>
                      <a:lnTo>
                        <a:pt x="149" y="20"/>
                      </a:lnTo>
                      <a:lnTo>
                        <a:pt x="154" y="22"/>
                      </a:lnTo>
                      <a:lnTo>
                        <a:pt x="174" y="22"/>
                      </a:lnTo>
                      <a:lnTo>
                        <a:pt x="178" y="25"/>
                      </a:lnTo>
                      <a:lnTo>
                        <a:pt x="182" y="29"/>
                      </a:lnTo>
                      <a:lnTo>
                        <a:pt x="186" y="30"/>
                      </a:lnTo>
                      <a:lnTo>
                        <a:pt x="217" y="30"/>
                      </a:lnTo>
                      <a:lnTo>
                        <a:pt x="226" y="35"/>
                      </a:lnTo>
                      <a:lnTo>
                        <a:pt x="238" y="39"/>
                      </a:lnTo>
                      <a:lnTo>
                        <a:pt x="252" y="41"/>
                      </a:lnTo>
                      <a:lnTo>
                        <a:pt x="267" y="41"/>
                      </a:lnTo>
                      <a:lnTo>
                        <a:pt x="279" y="37"/>
                      </a:lnTo>
                      <a:lnTo>
                        <a:pt x="282" y="37"/>
                      </a:lnTo>
                      <a:lnTo>
                        <a:pt x="292" y="39"/>
                      </a:lnTo>
                      <a:lnTo>
                        <a:pt x="300" y="42"/>
                      </a:lnTo>
                      <a:lnTo>
                        <a:pt x="309" y="46"/>
                      </a:lnTo>
                      <a:lnTo>
                        <a:pt x="309" y="45"/>
                      </a:lnTo>
                      <a:lnTo>
                        <a:pt x="310" y="46"/>
                      </a:lnTo>
                      <a:lnTo>
                        <a:pt x="312" y="46"/>
                      </a:lnTo>
                      <a:lnTo>
                        <a:pt x="314" y="45"/>
                      </a:lnTo>
                      <a:lnTo>
                        <a:pt x="314" y="46"/>
                      </a:lnTo>
                      <a:lnTo>
                        <a:pt x="315" y="47"/>
                      </a:lnTo>
                      <a:lnTo>
                        <a:pt x="317" y="49"/>
                      </a:lnTo>
                      <a:lnTo>
                        <a:pt x="319" y="50"/>
                      </a:lnTo>
                      <a:lnTo>
                        <a:pt x="319" y="51"/>
                      </a:lnTo>
                      <a:lnTo>
                        <a:pt x="335" y="59"/>
                      </a:lnTo>
                      <a:lnTo>
                        <a:pt x="351" y="61"/>
                      </a:lnTo>
                      <a:lnTo>
                        <a:pt x="364" y="63"/>
                      </a:lnTo>
                      <a:lnTo>
                        <a:pt x="364" y="61"/>
                      </a:lnTo>
                      <a:lnTo>
                        <a:pt x="361" y="59"/>
                      </a:lnTo>
                      <a:lnTo>
                        <a:pt x="361" y="56"/>
                      </a:lnTo>
                      <a:lnTo>
                        <a:pt x="366" y="54"/>
                      </a:lnTo>
                      <a:lnTo>
                        <a:pt x="370" y="52"/>
                      </a:lnTo>
                      <a:lnTo>
                        <a:pt x="378" y="52"/>
                      </a:lnTo>
                      <a:lnTo>
                        <a:pt x="378" y="51"/>
                      </a:lnTo>
                      <a:lnTo>
                        <a:pt x="379" y="50"/>
                      </a:lnTo>
                      <a:lnTo>
                        <a:pt x="379" y="49"/>
                      </a:lnTo>
                      <a:lnTo>
                        <a:pt x="380" y="47"/>
                      </a:lnTo>
                      <a:lnTo>
                        <a:pt x="380" y="46"/>
                      </a:lnTo>
                      <a:lnTo>
                        <a:pt x="384" y="46"/>
                      </a:lnTo>
                      <a:lnTo>
                        <a:pt x="386" y="47"/>
                      </a:lnTo>
                      <a:lnTo>
                        <a:pt x="389" y="50"/>
                      </a:lnTo>
                      <a:lnTo>
                        <a:pt x="393" y="50"/>
                      </a:lnTo>
                      <a:lnTo>
                        <a:pt x="395" y="49"/>
                      </a:lnTo>
                      <a:lnTo>
                        <a:pt x="399" y="47"/>
                      </a:lnTo>
                      <a:lnTo>
                        <a:pt x="407" y="44"/>
                      </a:lnTo>
                      <a:lnTo>
                        <a:pt x="417" y="41"/>
                      </a:lnTo>
                      <a:lnTo>
                        <a:pt x="425" y="39"/>
                      </a:lnTo>
                      <a:lnTo>
                        <a:pt x="435" y="36"/>
                      </a:lnTo>
                      <a:lnTo>
                        <a:pt x="438" y="41"/>
                      </a:lnTo>
                      <a:lnTo>
                        <a:pt x="440" y="42"/>
                      </a:lnTo>
                      <a:lnTo>
                        <a:pt x="445" y="42"/>
                      </a:lnTo>
                      <a:lnTo>
                        <a:pt x="449" y="39"/>
                      </a:lnTo>
                      <a:lnTo>
                        <a:pt x="452" y="34"/>
                      </a:lnTo>
                      <a:lnTo>
                        <a:pt x="453" y="32"/>
                      </a:lnTo>
                      <a:lnTo>
                        <a:pt x="454" y="30"/>
                      </a:lnTo>
                      <a:lnTo>
                        <a:pt x="457" y="30"/>
                      </a:lnTo>
                      <a:lnTo>
                        <a:pt x="463" y="36"/>
                      </a:lnTo>
                      <a:lnTo>
                        <a:pt x="468" y="42"/>
                      </a:lnTo>
                      <a:lnTo>
                        <a:pt x="473" y="46"/>
                      </a:lnTo>
                      <a:lnTo>
                        <a:pt x="478" y="49"/>
                      </a:lnTo>
                      <a:lnTo>
                        <a:pt x="481" y="49"/>
                      </a:lnTo>
                      <a:lnTo>
                        <a:pt x="483" y="47"/>
                      </a:lnTo>
                      <a:lnTo>
                        <a:pt x="484" y="45"/>
                      </a:lnTo>
                      <a:lnTo>
                        <a:pt x="491" y="39"/>
                      </a:lnTo>
                      <a:lnTo>
                        <a:pt x="494" y="37"/>
                      </a:lnTo>
                      <a:lnTo>
                        <a:pt x="494" y="40"/>
                      </a:lnTo>
                      <a:lnTo>
                        <a:pt x="497" y="42"/>
                      </a:lnTo>
                      <a:lnTo>
                        <a:pt x="498" y="46"/>
                      </a:lnTo>
                      <a:lnTo>
                        <a:pt x="503" y="49"/>
                      </a:lnTo>
                      <a:lnTo>
                        <a:pt x="507" y="49"/>
                      </a:lnTo>
                      <a:lnTo>
                        <a:pt x="511" y="47"/>
                      </a:lnTo>
                      <a:lnTo>
                        <a:pt x="513" y="45"/>
                      </a:lnTo>
                      <a:lnTo>
                        <a:pt x="517" y="44"/>
                      </a:lnTo>
                      <a:lnTo>
                        <a:pt x="521" y="44"/>
                      </a:lnTo>
                      <a:lnTo>
                        <a:pt x="534" y="46"/>
                      </a:lnTo>
                      <a:lnTo>
                        <a:pt x="546" y="51"/>
                      </a:lnTo>
                      <a:lnTo>
                        <a:pt x="558" y="56"/>
                      </a:lnTo>
                      <a:lnTo>
                        <a:pt x="570" y="60"/>
                      </a:lnTo>
                      <a:lnTo>
                        <a:pt x="583" y="61"/>
                      </a:lnTo>
                      <a:lnTo>
                        <a:pt x="595" y="60"/>
                      </a:lnTo>
                      <a:lnTo>
                        <a:pt x="601" y="60"/>
                      </a:lnTo>
                      <a:lnTo>
                        <a:pt x="605" y="63"/>
                      </a:lnTo>
                      <a:lnTo>
                        <a:pt x="610" y="66"/>
                      </a:lnTo>
                      <a:lnTo>
                        <a:pt x="615" y="74"/>
                      </a:lnTo>
                      <a:lnTo>
                        <a:pt x="614" y="74"/>
                      </a:lnTo>
                      <a:lnTo>
                        <a:pt x="611" y="75"/>
                      </a:lnTo>
                      <a:lnTo>
                        <a:pt x="604" y="75"/>
                      </a:lnTo>
                      <a:lnTo>
                        <a:pt x="601" y="78"/>
                      </a:lnTo>
                      <a:lnTo>
                        <a:pt x="601" y="79"/>
                      </a:lnTo>
                      <a:lnTo>
                        <a:pt x="602" y="80"/>
                      </a:lnTo>
                      <a:lnTo>
                        <a:pt x="602" y="81"/>
                      </a:lnTo>
                      <a:lnTo>
                        <a:pt x="607" y="84"/>
                      </a:lnTo>
                      <a:lnTo>
                        <a:pt x="616" y="84"/>
                      </a:lnTo>
                      <a:lnTo>
                        <a:pt x="625" y="83"/>
                      </a:lnTo>
                      <a:lnTo>
                        <a:pt x="631" y="81"/>
                      </a:lnTo>
                      <a:lnTo>
                        <a:pt x="639" y="80"/>
                      </a:lnTo>
                      <a:lnTo>
                        <a:pt x="665" y="80"/>
                      </a:lnTo>
                      <a:lnTo>
                        <a:pt x="671" y="84"/>
                      </a:lnTo>
                      <a:lnTo>
                        <a:pt x="674" y="85"/>
                      </a:lnTo>
                      <a:lnTo>
                        <a:pt x="676" y="88"/>
                      </a:lnTo>
                      <a:lnTo>
                        <a:pt x="678" y="90"/>
                      </a:lnTo>
                      <a:lnTo>
                        <a:pt x="680" y="93"/>
                      </a:lnTo>
                      <a:lnTo>
                        <a:pt x="683" y="94"/>
                      </a:lnTo>
                      <a:lnTo>
                        <a:pt x="685" y="96"/>
                      </a:lnTo>
                      <a:lnTo>
                        <a:pt x="689" y="96"/>
                      </a:lnTo>
                      <a:lnTo>
                        <a:pt x="688" y="95"/>
                      </a:lnTo>
                      <a:lnTo>
                        <a:pt x="688" y="93"/>
                      </a:lnTo>
                      <a:lnTo>
                        <a:pt x="686" y="90"/>
                      </a:lnTo>
                      <a:lnTo>
                        <a:pt x="686" y="89"/>
                      </a:lnTo>
                      <a:lnTo>
                        <a:pt x="685" y="86"/>
                      </a:lnTo>
                      <a:lnTo>
                        <a:pt x="685" y="81"/>
                      </a:lnTo>
                      <a:lnTo>
                        <a:pt x="689" y="78"/>
                      </a:lnTo>
                      <a:lnTo>
                        <a:pt x="691" y="78"/>
                      </a:lnTo>
                      <a:lnTo>
                        <a:pt x="694" y="76"/>
                      </a:lnTo>
                      <a:lnTo>
                        <a:pt x="699" y="76"/>
                      </a:lnTo>
                      <a:lnTo>
                        <a:pt x="701" y="75"/>
                      </a:lnTo>
                      <a:lnTo>
                        <a:pt x="703" y="74"/>
                      </a:lnTo>
                      <a:lnTo>
                        <a:pt x="704" y="71"/>
                      </a:lnTo>
                      <a:lnTo>
                        <a:pt x="704" y="69"/>
                      </a:lnTo>
                      <a:lnTo>
                        <a:pt x="698" y="71"/>
                      </a:lnTo>
                      <a:lnTo>
                        <a:pt x="690" y="74"/>
                      </a:lnTo>
                      <a:lnTo>
                        <a:pt x="683" y="75"/>
                      </a:lnTo>
                      <a:lnTo>
                        <a:pt x="680" y="75"/>
                      </a:lnTo>
                      <a:lnTo>
                        <a:pt x="678" y="73"/>
                      </a:lnTo>
                      <a:lnTo>
                        <a:pt x="678" y="70"/>
                      </a:lnTo>
                      <a:lnTo>
                        <a:pt x="680" y="66"/>
                      </a:lnTo>
                      <a:lnTo>
                        <a:pt x="686" y="63"/>
                      </a:lnTo>
                      <a:lnTo>
                        <a:pt x="695" y="61"/>
                      </a:lnTo>
                      <a:lnTo>
                        <a:pt x="703" y="60"/>
                      </a:lnTo>
                      <a:lnTo>
                        <a:pt x="709" y="59"/>
                      </a:lnTo>
                      <a:lnTo>
                        <a:pt x="714" y="68"/>
                      </a:lnTo>
                      <a:lnTo>
                        <a:pt x="724" y="75"/>
                      </a:lnTo>
                      <a:lnTo>
                        <a:pt x="735" y="80"/>
                      </a:lnTo>
                      <a:lnTo>
                        <a:pt x="748" y="83"/>
                      </a:lnTo>
                      <a:lnTo>
                        <a:pt x="762" y="84"/>
                      </a:lnTo>
                      <a:lnTo>
                        <a:pt x="797" y="84"/>
                      </a:lnTo>
                      <a:lnTo>
                        <a:pt x="797" y="79"/>
                      </a:lnTo>
                      <a:lnTo>
                        <a:pt x="798" y="75"/>
                      </a:lnTo>
                      <a:lnTo>
                        <a:pt x="803" y="70"/>
                      </a:lnTo>
                      <a:lnTo>
                        <a:pt x="811" y="70"/>
                      </a:lnTo>
                      <a:lnTo>
                        <a:pt x="814" y="71"/>
                      </a:lnTo>
                      <a:lnTo>
                        <a:pt x="817" y="73"/>
                      </a:lnTo>
                      <a:lnTo>
                        <a:pt x="821" y="74"/>
                      </a:lnTo>
                      <a:lnTo>
                        <a:pt x="823" y="74"/>
                      </a:lnTo>
                      <a:lnTo>
                        <a:pt x="826" y="76"/>
                      </a:lnTo>
                      <a:lnTo>
                        <a:pt x="826" y="81"/>
                      </a:lnTo>
                      <a:lnTo>
                        <a:pt x="824" y="83"/>
                      </a:lnTo>
                      <a:lnTo>
                        <a:pt x="824" y="89"/>
                      </a:lnTo>
                      <a:lnTo>
                        <a:pt x="826" y="89"/>
                      </a:lnTo>
                      <a:lnTo>
                        <a:pt x="828" y="90"/>
                      </a:lnTo>
                      <a:lnTo>
                        <a:pt x="831" y="89"/>
                      </a:lnTo>
                      <a:lnTo>
                        <a:pt x="833" y="81"/>
                      </a:lnTo>
                      <a:lnTo>
                        <a:pt x="843" y="74"/>
                      </a:lnTo>
                      <a:lnTo>
                        <a:pt x="849" y="71"/>
                      </a:lnTo>
                      <a:lnTo>
                        <a:pt x="852" y="68"/>
                      </a:lnTo>
                      <a:lnTo>
                        <a:pt x="852" y="61"/>
                      </a:lnTo>
                      <a:lnTo>
                        <a:pt x="844" y="65"/>
                      </a:lnTo>
                      <a:lnTo>
                        <a:pt x="844" y="64"/>
                      </a:lnTo>
                      <a:lnTo>
                        <a:pt x="846" y="63"/>
                      </a:lnTo>
                      <a:lnTo>
                        <a:pt x="846" y="56"/>
                      </a:lnTo>
                      <a:lnTo>
                        <a:pt x="847" y="54"/>
                      </a:lnTo>
                      <a:lnTo>
                        <a:pt x="847" y="52"/>
                      </a:lnTo>
                      <a:lnTo>
                        <a:pt x="844" y="47"/>
                      </a:lnTo>
                      <a:lnTo>
                        <a:pt x="839" y="45"/>
                      </a:lnTo>
                      <a:lnTo>
                        <a:pt x="833" y="42"/>
                      </a:lnTo>
                      <a:lnTo>
                        <a:pt x="827" y="41"/>
                      </a:lnTo>
                      <a:lnTo>
                        <a:pt x="822" y="39"/>
                      </a:lnTo>
                      <a:lnTo>
                        <a:pt x="819" y="34"/>
                      </a:lnTo>
                      <a:lnTo>
                        <a:pt x="819" y="31"/>
                      </a:lnTo>
                      <a:lnTo>
                        <a:pt x="821" y="30"/>
                      </a:lnTo>
                      <a:lnTo>
                        <a:pt x="823" y="29"/>
                      </a:lnTo>
                      <a:lnTo>
                        <a:pt x="824" y="26"/>
                      </a:lnTo>
                      <a:lnTo>
                        <a:pt x="824" y="21"/>
                      </a:lnTo>
                      <a:lnTo>
                        <a:pt x="823" y="20"/>
                      </a:lnTo>
                      <a:lnTo>
                        <a:pt x="822" y="17"/>
                      </a:lnTo>
                      <a:lnTo>
                        <a:pt x="822" y="12"/>
                      </a:lnTo>
                      <a:lnTo>
                        <a:pt x="823" y="11"/>
                      </a:lnTo>
                      <a:lnTo>
                        <a:pt x="826" y="10"/>
                      </a:lnTo>
                      <a:lnTo>
                        <a:pt x="828" y="10"/>
                      </a:lnTo>
                      <a:lnTo>
                        <a:pt x="831" y="8"/>
                      </a:lnTo>
                      <a:lnTo>
                        <a:pt x="833" y="8"/>
                      </a:lnTo>
                      <a:lnTo>
                        <a:pt x="833" y="5"/>
                      </a:lnTo>
                      <a:lnTo>
                        <a:pt x="832" y="2"/>
                      </a:lnTo>
                      <a:lnTo>
                        <a:pt x="832" y="1"/>
                      </a:lnTo>
                      <a:lnTo>
                        <a:pt x="8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9" name="Freeform 1244">
                  <a:extLst>
                    <a:ext uri="{FF2B5EF4-FFF2-40B4-BE49-F238E27FC236}">
                      <a16:creationId xmlns:a16="http://schemas.microsoft.com/office/drawing/2014/main" id="{E8C1D3C3-1080-7C8B-E767-6823400CED0A}"/>
                    </a:ext>
                  </a:extLst>
                </p:cNvPr>
                <p:cNvSpPr>
                  <a:spLocks/>
                </p:cNvSpPr>
                <p:nvPr/>
              </p:nvSpPr>
              <p:spPr bwMode="auto">
                <a:xfrm>
                  <a:off x="2559300" y="2917848"/>
                  <a:ext cx="41451" cy="51814"/>
                </a:xfrm>
                <a:custGeom>
                  <a:avLst/>
                  <a:gdLst/>
                  <a:ahLst/>
                  <a:cxnLst>
                    <a:cxn ang="0">
                      <a:pos x="3" y="0"/>
                    </a:cxn>
                    <a:cxn ang="0">
                      <a:pos x="10" y="0"/>
                    </a:cxn>
                    <a:cxn ang="0">
                      <a:pos x="12" y="6"/>
                    </a:cxn>
                    <a:cxn ang="0">
                      <a:pos x="19" y="16"/>
                    </a:cxn>
                    <a:cxn ang="0">
                      <a:pos x="20" y="21"/>
                    </a:cxn>
                    <a:cxn ang="0">
                      <a:pos x="20" y="24"/>
                    </a:cxn>
                    <a:cxn ang="0">
                      <a:pos x="19" y="25"/>
                    </a:cxn>
                    <a:cxn ang="0">
                      <a:pos x="17" y="25"/>
                    </a:cxn>
                    <a:cxn ang="0">
                      <a:pos x="15" y="24"/>
                    </a:cxn>
                    <a:cxn ang="0">
                      <a:pos x="13" y="22"/>
                    </a:cxn>
                    <a:cxn ang="0">
                      <a:pos x="12" y="20"/>
                    </a:cxn>
                    <a:cxn ang="0">
                      <a:pos x="9" y="17"/>
                    </a:cxn>
                    <a:cxn ang="0">
                      <a:pos x="9" y="7"/>
                    </a:cxn>
                    <a:cxn ang="0">
                      <a:pos x="6" y="6"/>
                    </a:cxn>
                    <a:cxn ang="0">
                      <a:pos x="1" y="6"/>
                    </a:cxn>
                    <a:cxn ang="0">
                      <a:pos x="0" y="7"/>
                    </a:cxn>
                    <a:cxn ang="0">
                      <a:pos x="0" y="3"/>
                    </a:cxn>
                    <a:cxn ang="0">
                      <a:pos x="1" y="1"/>
                    </a:cxn>
                    <a:cxn ang="0">
                      <a:pos x="3" y="0"/>
                    </a:cxn>
                  </a:cxnLst>
                  <a:rect l="0" t="0" r="r" b="b"/>
                  <a:pathLst>
                    <a:path w="20" h="25">
                      <a:moveTo>
                        <a:pt x="3" y="0"/>
                      </a:moveTo>
                      <a:lnTo>
                        <a:pt x="10" y="0"/>
                      </a:lnTo>
                      <a:lnTo>
                        <a:pt x="12" y="6"/>
                      </a:lnTo>
                      <a:lnTo>
                        <a:pt x="19" y="16"/>
                      </a:lnTo>
                      <a:lnTo>
                        <a:pt x="20" y="21"/>
                      </a:lnTo>
                      <a:lnTo>
                        <a:pt x="20" y="24"/>
                      </a:lnTo>
                      <a:lnTo>
                        <a:pt x="19" y="25"/>
                      </a:lnTo>
                      <a:lnTo>
                        <a:pt x="17" y="25"/>
                      </a:lnTo>
                      <a:lnTo>
                        <a:pt x="15" y="24"/>
                      </a:lnTo>
                      <a:lnTo>
                        <a:pt x="13" y="22"/>
                      </a:lnTo>
                      <a:lnTo>
                        <a:pt x="12" y="20"/>
                      </a:lnTo>
                      <a:lnTo>
                        <a:pt x="9" y="17"/>
                      </a:lnTo>
                      <a:lnTo>
                        <a:pt x="9" y="7"/>
                      </a:lnTo>
                      <a:lnTo>
                        <a:pt x="6" y="6"/>
                      </a:lnTo>
                      <a:lnTo>
                        <a:pt x="1" y="6"/>
                      </a:lnTo>
                      <a:lnTo>
                        <a:pt x="0" y="7"/>
                      </a:lnTo>
                      <a:lnTo>
                        <a:pt x="0" y="3"/>
                      </a:lnTo>
                      <a:lnTo>
                        <a:pt x="1" y="1"/>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0" name="Freeform 1245">
                  <a:extLst>
                    <a:ext uri="{FF2B5EF4-FFF2-40B4-BE49-F238E27FC236}">
                      <a16:creationId xmlns:a16="http://schemas.microsoft.com/office/drawing/2014/main" id="{8A5245C1-EE22-1361-FAFF-77A8FA3CB957}"/>
                    </a:ext>
                  </a:extLst>
                </p:cNvPr>
                <p:cNvSpPr>
                  <a:spLocks/>
                </p:cNvSpPr>
                <p:nvPr/>
              </p:nvSpPr>
              <p:spPr bwMode="auto">
                <a:xfrm>
                  <a:off x="2495052" y="2849454"/>
                  <a:ext cx="39379" cy="68394"/>
                </a:xfrm>
                <a:custGeom>
                  <a:avLst/>
                  <a:gdLst/>
                  <a:ahLst/>
                  <a:cxnLst>
                    <a:cxn ang="0">
                      <a:pos x="4" y="0"/>
                    </a:cxn>
                    <a:cxn ang="0">
                      <a:pos x="7" y="0"/>
                    </a:cxn>
                    <a:cxn ang="0">
                      <a:pos x="9" y="1"/>
                    </a:cxn>
                    <a:cxn ang="0">
                      <a:pos x="12" y="1"/>
                    </a:cxn>
                    <a:cxn ang="0">
                      <a:pos x="15" y="0"/>
                    </a:cxn>
                    <a:cxn ang="0">
                      <a:pos x="15" y="8"/>
                    </a:cxn>
                    <a:cxn ang="0">
                      <a:pos x="14" y="10"/>
                    </a:cxn>
                    <a:cxn ang="0">
                      <a:pos x="14" y="14"/>
                    </a:cxn>
                    <a:cxn ang="0">
                      <a:pos x="15" y="18"/>
                    </a:cxn>
                    <a:cxn ang="0">
                      <a:pos x="19" y="18"/>
                    </a:cxn>
                    <a:cxn ang="0">
                      <a:pos x="19" y="30"/>
                    </a:cxn>
                    <a:cxn ang="0">
                      <a:pos x="17" y="33"/>
                    </a:cxn>
                    <a:cxn ang="0">
                      <a:pos x="12" y="25"/>
                    </a:cxn>
                    <a:cxn ang="0">
                      <a:pos x="11" y="21"/>
                    </a:cxn>
                    <a:cxn ang="0">
                      <a:pos x="11" y="16"/>
                    </a:cxn>
                    <a:cxn ang="0">
                      <a:pos x="6" y="15"/>
                    </a:cxn>
                    <a:cxn ang="0">
                      <a:pos x="4" y="11"/>
                    </a:cxn>
                    <a:cxn ang="0">
                      <a:pos x="1" y="9"/>
                    </a:cxn>
                    <a:cxn ang="0">
                      <a:pos x="0" y="4"/>
                    </a:cxn>
                    <a:cxn ang="0">
                      <a:pos x="0" y="3"/>
                    </a:cxn>
                    <a:cxn ang="0">
                      <a:pos x="2" y="1"/>
                    </a:cxn>
                    <a:cxn ang="0">
                      <a:pos x="4" y="0"/>
                    </a:cxn>
                  </a:cxnLst>
                  <a:rect l="0" t="0" r="r" b="b"/>
                  <a:pathLst>
                    <a:path w="19" h="33">
                      <a:moveTo>
                        <a:pt x="4" y="0"/>
                      </a:moveTo>
                      <a:lnTo>
                        <a:pt x="7" y="0"/>
                      </a:lnTo>
                      <a:lnTo>
                        <a:pt x="9" y="1"/>
                      </a:lnTo>
                      <a:lnTo>
                        <a:pt x="12" y="1"/>
                      </a:lnTo>
                      <a:lnTo>
                        <a:pt x="15" y="0"/>
                      </a:lnTo>
                      <a:lnTo>
                        <a:pt x="15" y="8"/>
                      </a:lnTo>
                      <a:lnTo>
                        <a:pt x="14" y="10"/>
                      </a:lnTo>
                      <a:lnTo>
                        <a:pt x="14" y="14"/>
                      </a:lnTo>
                      <a:lnTo>
                        <a:pt x="15" y="18"/>
                      </a:lnTo>
                      <a:lnTo>
                        <a:pt x="19" y="18"/>
                      </a:lnTo>
                      <a:lnTo>
                        <a:pt x="19" y="30"/>
                      </a:lnTo>
                      <a:lnTo>
                        <a:pt x="17" y="33"/>
                      </a:lnTo>
                      <a:lnTo>
                        <a:pt x="12" y="25"/>
                      </a:lnTo>
                      <a:lnTo>
                        <a:pt x="11" y="21"/>
                      </a:lnTo>
                      <a:lnTo>
                        <a:pt x="11" y="16"/>
                      </a:lnTo>
                      <a:lnTo>
                        <a:pt x="6" y="15"/>
                      </a:lnTo>
                      <a:lnTo>
                        <a:pt x="4" y="11"/>
                      </a:lnTo>
                      <a:lnTo>
                        <a:pt x="1" y="9"/>
                      </a:lnTo>
                      <a:lnTo>
                        <a:pt x="0" y="4"/>
                      </a:lnTo>
                      <a:lnTo>
                        <a:pt x="0" y="3"/>
                      </a:lnTo>
                      <a:lnTo>
                        <a:pt x="2"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1" name="Freeform 1246">
                  <a:extLst>
                    <a:ext uri="{FF2B5EF4-FFF2-40B4-BE49-F238E27FC236}">
                      <a16:creationId xmlns:a16="http://schemas.microsoft.com/office/drawing/2014/main" id="{65054998-BB0D-9E55-DA74-F463FFF2EDC1}"/>
                    </a:ext>
                  </a:extLst>
                </p:cNvPr>
                <p:cNvSpPr>
                  <a:spLocks/>
                </p:cNvSpPr>
                <p:nvPr/>
              </p:nvSpPr>
              <p:spPr bwMode="auto">
                <a:xfrm>
                  <a:off x="2903341" y="2215259"/>
                  <a:ext cx="443522" cy="232124"/>
                </a:xfrm>
                <a:custGeom>
                  <a:avLst/>
                  <a:gdLst/>
                  <a:ahLst/>
                  <a:cxnLst>
                    <a:cxn ang="0">
                      <a:pos x="163" y="2"/>
                    </a:cxn>
                    <a:cxn ang="0">
                      <a:pos x="170" y="9"/>
                    </a:cxn>
                    <a:cxn ang="0">
                      <a:pos x="164" y="19"/>
                    </a:cxn>
                    <a:cxn ang="0">
                      <a:pos x="164" y="36"/>
                    </a:cxn>
                    <a:cxn ang="0">
                      <a:pos x="175" y="64"/>
                    </a:cxn>
                    <a:cxn ang="0">
                      <a:pos x="207" y="82"/>
                    </a:cxn>
                    <a:cxn ang="0">
                      <a:pos x="208" y="88"/>
                    </a:cxn>
                    <a:cxn ang="0">
                      <a:pos x="192" y="91"/>
                    </a:cxn>
                    <a:cxn ang="0">
                      <a:pos x="196" y="96"/>
                    </a:cxn>
                    <a:cxn ang="0">
                      <a:pos x="203" y="102"/>
                    </a:cxn>
                    <a:cxn ang="0">
                      <a:pos x="179" y="109"/>
                    </a:cxn>
                    <a:cxn ang="0">
                      <a:pos x="154" y="98"/>
                    </a:cxn>
                    <a:cxn ang="0">
                      <a:pos x="142" y="98"/>
                    </a:cxn>
                    <a:cxn ang="0">
                      <a:pos x="135" y="105"/>
                    </a:cxn>
                    <a:cxn ang="0">
                      <a:pos x="106" y="112"/>
                    </a:cxn>
                    <a:cxn ang="0">
                      <a:pos x="65" y="106"/>
                    </a:cxn>
                    <a:cxn ang="0">
                      <a:pos x="55" y="100"/>
                    </a:cxn>
                    <a:cxn ang="0">
                      <a:pos x="30" y="96"/>
                    </a:cxn>
                    <a:cxn ang="0">
                      <a:pos x="31" y="80"/>
                    </a:cxn>
                    <a:cxn ang="0">
                      <a:pos x="74" y="76"/>
                    </a:cxn>
                    <a:cxn ang="0">
                      <a:pos x="19" y="72"/>
                    </a:cxn>
                    <a:cxn ang="0">
                      <a:pos x="11" y="62"/>
                    </a:cxn>
                    <a:cxn ang="0">
                      <a:pos x="17" y="58"/>
                    </a:cxn>
                    <a:cxn ang="0">
                      <a:pos x="27" y="56"/>
                    </a:cxn>
                    <a:cxn ang="0">
                      <a:pos x="5" y="52"/>
                    </a:cxn>
                    <a:cxn ang="0">
                      <a:pos x="0" y="47"/>
                    </a:cxn>
                    <a:cxn ang="0">
                      <a:pos x="20" y="22"/>
                    </a:cxn>
                    <a:cxn ang="0">
                      <a:pos x="53" y="13"/>
                    </a:cxn>
                    <a:cxn ang="0">
                      <a:pos x="56" y="18"/>
                    </a:cxn>
                    <a:cxn ang="0">
                      <a:pos x="59" y="25"/>
                    </a:cxn>
                    <a:cxn ang="0">
                      <a:pos x="63" y="23"/>
                    </a:cxn>
                    <a:cxn ang="0">
                      <a:pos x="76" y="19"/>
                    </a:cxn>
                    <a:cxn ang="0">
                      <a:pos x="86" y="25"/>
                    </a:cxn>
                    <a:cxn ang="0">
                      <a:pos x="95" y="31"/>
                    </a:cxn>
                    <a:cxn ang="0">
                      <a:pos x="100" y="22"/>
                    </a:cxn>
                    <a:cxn ang="0">
                      <a:pos x="118" y="25"/>
                    </a:cxn>
                    <a:cxn ang="0">
                      <a:pos x="124" y="44"/>
                    </a:cxn>
                    <a:cxn ang="0">
                      <a:pos x="132" y="48"/>
                    </a:cxn>
                    <a:cxn ang="0">
                      <a:pos x="134" y="44"/>
                    </a:cxn>
                    <a:cxn ang="0">
                      <a:pos x="127" y="22"/>
                    </a:cxn>
                    <a:cxn ang="0">
                      <a:pos x="128" y="13"/>
                    </a:cxn>
                    <a:cxn ang="0">
                      <a:pos x="139" y="13"/>
                    </a:cxn>
                    <a:cxn ang="0">
                      <a:pos x="144" y="7"/>
                    </a:cxn>
                    <a:cxn ang="0">
                      <a:pos x="150" y="0"/>
                    </a:cxn>
                  </a:cxnLst>
                  <a:rect l="0" t="0" r="r" b="b"/>
                  <a:pathLst>
                    <a:path w="214" h="112">
                      <a:moveTo>
                        <a:pt x="150" y="0"/>
                      </a:moveTo>
                      <a:lnTo>
                        <a:pt x="159" y="0"/>
                      </a:lnTo>
                      <a:lnTo>
                        <a:pt x="163" y="2"/>
                      </a:lnTo>
                      <a:lnTo>
                        <a:pt x="168" y="4"/>
                      </a:lnTo>
                      <a:lnTo>
                        <a:pt x="170" y="7"/>
                      </a:lnTo>
                      <a:lnTo>
                        <a:pt x="170" y="9"/>
                      </a:lnTo>
                      <a:lnTo>
                        <a:pt x="168" y="14"/>
                      </a:lnTo>
                      <a:lnTo>
                        <a:pt x="165" y="17"/>
                      </a:lnTo>
                      <a:lnTo>
                        <a:pt x="164" y="19"/>
                      </a:lnTo>
                      <a:lnTo>
                        <a:pt x="163" y="20"/>
                      </a:lnTo>
                      <a:lnTo>
                        <a:pt x="162" y="23"/>
                      </a:lnTo>
                      <a:lnTo>
                        <a:pt x="164" y="36"/>
                      </a:lnTo>
                      <a:lnTo>
                        <a:pt x="169" y="47"/>
                      </a:lnTo>
                      <a:lnTo>
                        <a:pt x="172" y="57"/>
                      </a:lnTo>
                      <a:lnTo>
                        <a:pt x="175" y="64"/>
                      </a:lnTo>
                      <a:lnTo>
                        <a:pt x="184" y="71"/>
                      </a:lnTo>
                      <a:lnTo>
                        <a:pt x="196" y="77"/>
                      </a:lnTo>
                      <a:lnTo>
                        <a:pt x="207" y="82"/>
                      </a:lnTo>
                      <a:lnTo>
                        <a:pt x="214" y="86"/>
                      </a:lnTo>
                      <a:lnTo>
                        <a:pt x="211" y="87"/>
                      </a:lnTo>
                      <a:lnTo>
                        <a:pt x="208" y="88"/>
                      </a:lnTo>
                      <a:lnTo>
                        <a:pt x="196" y="88"/>
                      </a:lnTo>
                      <a:lnTo>
                        <a:pt x="193" y="90"/>
                      </a:lnTo>
                      <a:lnTo>
                        <a:pt x="192" y="91"/>
                      </a:lnTo>
                      <a:lnTo>
                        <a:pt x="192" y="93"/>
                      </a:lnTo>
                      <a:lnTo>
                        <a:pt x="193" y="95"/>
                      </a:lnTo>
                      <a:lnTo>
                        <a:pt x="196" y="96"/>
                      </a:lnTo>
                      <a:lnTo>
                        <a:pt x="198" y="96"/>
                      </a:lnTo>
                      <a:lnTo>
                        <a:pt x="201" y="101"/>
                      </a:lnTo>
                      <a:lnTo>
                        <a:pt x="203" y="102"/>
                      </a:lnTo>
                      <a:lnTo>
                        <a:pt x="199" y="106"/>
                      </a:lnTo>
                      <a:lnTo>
                        <a:pt x="193" y="109"/>
                      </a:lnTo>
                      <a:lnTo>
                        <a:pt x="179" y="109"/>
                      </a:lnTo>
                      <a:lnTo>
                        <a:pt x="169" y="107"/>
                      </a:lnTo>
                      <a:lnTo>
                        <a:pt x="160" y="102"/>
                      </a:lnTo>
                      <a:lnTo>
                        <a:pt x="154" y="98"/>
                      </a:lnTo>
                      <a:lnTo>
                        <a:pt x="147" y="97"/>
                      </a:lnTo>
                      <a:lnTo>
                        <a:pt x="144" y="97"/>
                      </a:lnTo>
                      <a:lnTo>
                        <a:pt x="142" y="98"/>
                      </a:lnTo>
                      <a:lnTo>
                        <a:pt x="139" y="101"/>
                      </a:lnTo>
                      <a:lnTo>
                        <a:pt x="138" y="103"/>
                      </a:lnTo>
                      <a:lnTo>
                        <a:pt x="135" y="105"/>
                      </a:lnTo>
                      <a:lnTo>
                        <a:pt x="125" y="107"/>
                      </a:lnTo>
                      <a:lnTo>
                        <a:pt x="115" y="109"/>
                      </a:lnTo>
                      <a:lnTo>
                        <a:pt x="106" y="112"/>
                      </a:lnTo>
                      <a:lnTo>
                        <a:pt x="68" y="112"/>
                      </a:lnTo>
                      <a:lnTo>
                        <a:pt x="65" y="110"/>
                      </a:lnTo>
                      <a:lnTo>
                        <a:pt x="65" y="106"/>
                      </a:lnTo>
                      <a:lnTo>
                        <a:pt x="64" y="103"/>
                      </a:lnTo>
                      <a:lnTo>
                        <a:pt x="63" y="102"/>
                      </a:lnTo>
                      <a:lnTo>
                        <a:pt x="55" y="100"/>
                      </a:lnTo>
                      <a:lnTo>
                        <a:pt x="40" y="100"/>
                      </a:lnTo>
                      <a:lnTo>
                        <a:pt x="35" y="98"/>
                      </a:lnTo>
                      <a:lnTo>
                        <a:pt x="30" y="96"/>
                      </a:lnTo>
                      <a:lnTo>
                        <a:pt x="26" y="93"/>
                      </a:lnTo>
                      <a:lnTo>
                        <a:pt x="21" y="86"/>
                      </a:lnTo>
                      <a:lnTo>
                        <a:pt x="31" y="80"/>
                      </a:lnTo>
                      <a:lnTo>
                        <a:pt x="44" y="77"/>
                      </a:lnTo>
                      <a:lnTo>
                        <a:pt x="60" y="76"/>
                      </a:lnTo>
                      <a:lnTo>
                        <a:pt x="74" y="76"/>
                      </a:lnTo>
                      <a:lnTo>
                        <a:pt x="71" y="75"/>
                      </a:lnTo>
                      <a:lnTo>
                        <a:pt x="64" y="72"/>
                      </a:lnTo>
                      <a:lnTo>
                        <a:pt x="19" y="72"/>
                      </a:lnTo>
                      <a:lnTo>
                        <a:pt x="14" y="70"/>
                      </a:lnTo>
                      <a:lnTo>
                        <a:pt x="11" y="64"/>
                      </a:lnTo>
                      <a:lnTo>
                        <a:pt x="11" y="62"/>
                      </a:lnTo>
                      <a:lnTo>
                        <a:pt x="12" y="59"/>
                      </a:lnTo>
                      <a:lnTo>
                        <a:pt x="15" y="58"/>
                      </a:lnTo>
                      <a:lnTo>
                        <a:pt x="17" y="58"/>
                      </a:lnTo>
                      <a:lnTo>
                        <a:pt x="20" y="57"/>
                      </a:lnTo>
                      <a:lnTo>
                        <a:pt x="25" y="57"/>
                      </a:lnTo>
                      <a:lnTo>
                        <a:pt x="27" y="56"/>
                      </a:lnTo>
                      <a:lnTo>
                        <a:pt x="10" y="56"/>
                      </a:lnTo>
                      <a:lnTo>
                        <a:pt x="7" y="54"/>
                      </a:lnTo>
                      <a:lnTo>
                        <a:pt x="5" y="52"/>
                      </a:lnTo>
                      <a:lnTo>
                        <a:pt x="2" y="51"/>
                      </a:lnTo>
                      <a:lnTo>
                        <a:pt x="1" y="48"/>
                      </a:lnTo>
                      <a:lnTo>
                        <a:pt x="0" y="47"/>
                      </a:lnTo>
                      <a:lnTo>
                        <a:pt x="2" y="37"/>
                      </a:lnTo>
                      <a:lnTo>
                        <a:pt x="10" y="29"/>
                      </a:lnTo>
                      <a:lnTo>
                        <a:pt x="20" y="22"/>
                      </a:lnTo>
                      <a:lnTo>
                        <a:pt x="32" y="17"/>
                      </a:lnTo>
                      <a:lnTo>
                        <a:pt x="44" y="14"/>
                      </a:lnTo>
                      <a:lnTo>
                        <a:pt x="53" y="13"/>
                      </a:lnTo>
                      <a:lnTo>
                        <a:pt x="54" y="14"/>
                      </a:lnTo>
                      <a:lnTo>
                        <a:pt x="56" y="15"/>
                      </a:lnTo>
                      <a:lnTo>
                        <a:pt x="56" y="18"/>
                      </a:lnTo>
                      <a:lnTo>
                        <a:pt x="58" y="20"/>
                      </a:lnTo>
                      <a:lnTo>
                        <a:pt x="58" y="23"/>
                      </a:lnTo>
                      <a:lnTo>
                        <a:pt x="59" y="25"/>
                      </a:lnTo>
                      <a:lnTo>
                        <a:pt x="59" y="27"/>
                      </a:lnTo>
                      <a:lnTo>
                        <a:pt x="61" y="25"/>
                      </a:lnTo>
                      <a:lnTo>
                        <a:pt x="63" y="23"/>
                      </a:lnTo>
                      <a:lnTo>
                        <a:pt x="65" y="22"/>
                      </a:lnTo>
                      <a:lnTo>
                        <a:pt x="68" y="19"/>
                      </a:lnTo>
                      <a:lnTo>
                        <a:pt x="76" y="19"/>
                      </a:lnTo>
                      <a:lnTo>
                        <a:pt x="80" y="20"/>
                      </a:lnTo>
                      <a:lnTo>
                        <a:pt x="84" y="23"/>
                      </a:lnTo>
                      <a:lnTo>
                        <a:pt x="86" y="25"/>
                      </a:lnTo>
                      <a:lnTo>
                        <a:pt x="88" y="28"/>
                      </a:lnTo>
                      <a:lnTo>
                        <a:pt x="90" y="32"/>
                      </a:lnTo>
                      <a:lnTo>
                        <a:pt x="95" y="31"/>
                      </a:lnTo>
                      <a:lnTo>
                        <a:pt x="101" y="29"/>
                      </a:lnTo>
                      <a:lnTo>
                        <a:pt x="101" y="24"/>
                      </a:lnTo>
                      <a:lnTo>
                        <a:pt x="100" y="22"/>
                      </a:lnTo>
                      <a:lnTo>
                        <a:pt x="109" y="22"/>
                      </a:lnTo>
                      <a:lnTo>
                        <a:pt x="114" y="23"/>
                      </a:lnTo>
                      <a:lnTo>
                        <a:pt x="118" y="25"/>
                      </a:lnTo>
                      <a:lnTo>
                        <a:pt x="123" y="33"/>
                      </a:lnTo>
                      <a:lnTo>
                        <a:pt x="124" y="36"/>
                      </a:lnTo>
                      <a:lnTo>
                        <a:pt x="124" y="44"/>
                      </a:lnTo>
                      <a:lnTo>
                        <a:pt x="125" y="47"/>
                      </a:lnTo>
                      <a:lnTo>
                        <a:pt x="127" y="48"/>
                      </a:lnTo>
                      <a:lnTo>
                        <a:pt x="132" y="48"/>
                      </a:lnTo>
                      <a:lnTo>
                        <a:pt x="133" y="47"/>
                      </a:lnTo>
                      <a:lnTo>
                        <a:pt x="133" y="46"/>
                      </a:lnTo>
                      <a:lnTo>
                        <a:pt x="134" y="44"/>
                      </a:lnTo>
                      <a:lnTo>
                        <a:pt x="132" y="38"/>
                      </a:lnTo>
                      <a:lnTo>
                        <a:pt x="129" y="31"/>
                      </a:lnTo>
                      <a:lnTo>
                        <a:pt x="127" y="22"/>
                      </a:lnTo>
                      <a:lnTo>
                        <a:pt x="125" y="17"/>
                      </a:lnTo>
                      <a:lnTo>
                        <a:pt x="127" y="14"/>
                      </a:lnTo>
                      <a:lnTo>
                        <a:pt x="128" y="13"/>
                      </a:lnTo>
                      <a:lnTo>
                        <a:pt x="130" y="12"/>
                      </a:lnTo>
                      <a:lnTo>
                        <a:pt x="138" y="12"/>
                      </a:lnTo>
                      <a:lnTo>
                        <a:pt x="139" y="13"/>
                      </a:lnTo>
                      <a:lnTo>
                        <a:pt x="142" y="13"/>
                      </a:lnTo>
                      <a:lnTo>
                        <a:pt x="144" y="12"/>
                      </a:lnTo>
                      <a:lnTo>
                        <a:pt x="144" y="7"/>
                      </a:lnTo>
                      <a:lnTo>
                        <a:pt x="145" y="4"/>
                      </a:lnTo>
                      <a:lnTo>
                        <a:pt x="148" y="2"/>
                      </a:lnTo>
                      <a:lnTo>
                        <a:pt x="15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2" name="Freeform 1247">
                  <a:extLst>
                    <a:ext uri="{FF2B5EF4-FFF2-40B4-BE49-F238E27FC236}">
                      <a16:creationId xmlns:a16="http://schemas.microsoft.com/office/drawing/2014/main" id="{78E86B20-0476-F5C3-3595-3826E27CC8FB}"/>
                    </a:ext>
                  </a:extLst>
                </p:cNvPr>
                <p:cNvSpPr>
                  <a:spLocks/>
                </p:cNvSpPr>
                <p:nvPr/>
              </p:nvSpPr>
              <p:spPr bwMode="auto">
                <a:xfrm>
                  <a:off x="2741683" y="2180026"/>
                  <a:ext cx="246632" cy="161658"/>
                </a:xfrm>
                <a:custGeom>
                  <a:avLst/>
                  <a:gdLst/>
                  <a:ahLst/>
                  <a:cxnLst>
                    <a:cxn ang="0">
                      <a:pos x="51" y="0"/>
                    </a:cxn>
                    <a:cxn ang="0">
                      <a:pos x="63" y="4"/>
                    </a:cxn>
                    <a:cxn ang="0">
                      <a:pos x="69" y="7"/>
                    </a:cxn>
                    <a:cxn ang="0">
                      <a:pos x="77" y="9"/>
                    </a:cxn>
                    <a:cxn ang="0">
                      <a:pos x="79" y="10"/>
                    </a:cxn>
                    <a:cxn ang="0">
                      <a:pos x="82" y="10"/>
                    </a:cxn>
                    <a:cxn ang="0">
                      <a:pos x="84" y="9"/>
                    </a:cxn>
                    <a:cxn ang="0">
                      <a:pos x="88" y="7"/>
                    </a:cxn>
                    <a:cxn ang="0">
                      <a:pos x="90" y="7"/>
                    </a:cxn>
                    <a:cxn ang="0">
                      <a:pos x="99" y="9"/>
                    </a:cxn>
                    <a:cxn ang="0">
                      <a:pos x="108" y="12"/>
                    </a:cxn>
                    <a:cxn ang="0">
                      <a:pos x="115" y="19"/>
                    </a:cxn>
                    <a:cxn ang="0">
                      <a:pos x="119" y="25"/>
                    </a:cxn>
                    <a:cxn ang="0">
                      <a:pos x="115" y="29"/>
                    </a:cxn>
                    <a:cxn ang="0">
                      <a:pos x="108" y="31"/>
                    </a:cxn>
                    <a:cxn ang="0">
                      <a:pos x="99" y="32"/>
                    </a:cxn>
                    <a:cxn ang="0">
                      <a:pos x="93" y="34"/>
                    </a:cxn>
                    <a:cxn ang="0">
                      <a:pos x="83" y="39"/>
                    </a:cxn>
                    <a:cxn ang="0">
                      <a:pos x="73" y="48"/>
                    </a:cxn>
                    <a:cxn ang="0">
                      <a:pos x="65" y="56"/>
                    </a:cxn>
                    <a:cxn ang="0">
                      <a:pos x="63" y="65"/>
                    </a:cxn>
                    <a:cxn ang="0">
                      <a:pos x="60" y="68"/>
                    </a:cxn>
                    <a:cxn ang="0">
                      <a:pos x="53" y="70"/>
                    </a:cxn>
                    <a:cxn ang="0">
                      <a:pos x="44" y="74"/>
                    </a:cxn>
                    <a:cxn ang="0">
                      <a:pos x="36" y="76"/>
                    </a:cxn>
                    <a:cxn ang="0">
                      <a:pos x="31" y="78"/>
                    </a:cxn>
                    <a:cxn ang="0">
                      <a:pos x="30" y="78"/>
                    </a:cxn>
                    <a:cxn ang="0">
                      <a:pos x="26" y="74"/>
                    </a:cxn>
                    <a:cxn ang="0">
                      <a:pos x="25" y="74"/>
                    </a:cxn>
                    <a:cxn ang="0">
                      <a:pos x="21" y="70"/>
                    </a:cxn>
                    <a:cxn ang="0">
                      <a:pos x="20" y="68"/>
                    </a:cxn>
                    <a:cxn ang="0">
                      <a:pos x="18" y="65"/>
                    </a:cxn>
                    <a:cxn ang="0">
                      <a:pos x="15" y="64"/>
                    </a:cxn>
                    <a:cxn ang="0">
                      <a:pos x="11" y="63"/>
                    </a:cxn>
                    <a:cxn ang="0">
                      <a:pos x="9" y="61"/>
                    </a:cxn>
                    <a:cxn ang="0">
                      <a:pos x="5" y="61"/>
                    </a:cxn>
                    <a:cxn ang="0">
                      <a:pos x="3" y="60"/>
                    </a:cxn>
                    <a:cxn ang="0">
                      <a:pos x="0" y="58"/>
                    </a:cxn>
                    <a:cxn ang="0">
                      <a:pos x="3" y="48"/>
                    </a:cxn>
                    <a:cxn ang="0">
                      <a:pos x="10" y="37"/>
                    </a:cxn>
                    <a:cxn ang="0">
                      <a:pos x="16" y="29"/>
                    </a:cxn>
                    <a:cxn ang="0">
                      <a:pos x="20" y="19"/>
                    </a:cxn>
                    <a:cxn ang="0">
                      <a:pos x="20" y="16"/>
                    </a:cxn>
                    <a:cxn ang="0">
                      <a:pos x="19" y="14"/>
                    </a:cxn>
                    <a:cxn ang="0">
                      <a:pos x="16" y="10"/>
                    </a:cxn>
                    <a:cxn ang="0">
                      <a:pos x="15" y="6"/>
                    </a:cxn>
                    <a:cxn ang="0">
                      <a:pos x="14" y="4"/>
                    </a:cxn>
                    <a:cxn ang="0">
                      <a:pos x="23" y="2"/>
                    </a:cxn>
                    <a:cxn ang="0">
                      <a:pos x="30" y="2"/>
                    </a:cxn>
                    <a:cxn ang="0">
                      <a:pos x="39" y="4"/>
                    </a:cxn>
                    <a:cxn ang="0">
                      <a:pos x="41" y="4"/>
                    </a:cxn>
                    <a:cxn ang="0">
                      <a:pos x="46" y="1"/>
                    </a:cxn>
                    <a:cxn ang="0">
                      <a:pos x="49" y="1"/>
                    </a:cxn>
                    <a:cxn ang="0">
                      <a:pos x="51" y="0"/>
                    </a:cxn>
                  </a:cxnLst>
                  <a:rect l="0" t="0" r="r" b="b"/>
                  <a:pathLst>
                    <a:path w="119" h="78">
                      <a:moveTo>
                        <a:pt x="51" y="0"/>
                      </a:moveTo>
                      <a:lnTo>
                        <a:pt x="63" y="4"/>
                      </a:lnTo>
                      <a:lnTo>
                        <a:pt x="69" y="7"/>
                      </a:lnTo>
                      <a:lnTo>
                        <a:pt x="77" y="9"/>
                      </a:lnTo>
                      <a:lnTo>
                        <a:pt x="79" y="10"/>
                      </a:lnTo>
                      <a:lnTo>
                        <a:pt x="82" y="10"/>
                      </a:lnTo>
                      <a:lnTo>
                        <a:pt x="84" y="9"/>
                      </a:lnTo>
                      <a:lnTo>
                        <a:pt x="88" y="7"/>
                      </a:lnTo>
                      <a:lnTo>
                        <a:pt x="90" y="7"/>
                      </a:lnTo>
                      <a:lnTo>
                        <a:pt x="99" y="9"/>
                      </a:lnTo>
                      <a:lnTo>
                        <a:pt x="108" y="12"/>
                      </a:lnTo>
                      <a:lnTo>
                        <a:pt x="115" y="19"/>
                      </a:lnTo>
                      <a:lnTo>
                        <a:pt x="119" y="25"/>
                      </a:lnTo>
                      <a:lnTo>
                        <a:pt x="115" y="29"/>
                      </a:lnTo>
                      <a:lnTo>
                        <a:pt x="108" y="31"/>
                      </a:lnTo>
                      <a:lnTo>
                        <a:pt x="99" y="32"/>
                      </a:lnTo>
                      <a:lnTo>
                        <a:pt x="93" y="34"/>
                      </a:lnTo>
                      <a:lnTo>
                        <a:pt x="83" y="39"/>
                      </a:lnTo>
                      <a:lnTo>
                        <a:pt x="73" y="48"/>
                      </a:lnTo>
                      <a:lnTo>
                        <a:pt x="65" y="56"/>
                      </a:lnTo>
                      <a:lnTo>
                        <a:pt x="63" y="65"/>
                      </a:lnTo>
                      <a:lnTo>
                        <a:pt x="60" y="68"/>
                      </a:lnTo>
                      <a:lnTo>
                        <a:pt x="53" y="70"/>
                      </a:lnTo>
                      <a:lnTo>
                        <a:pt x="44" y="74"/>
                      </a:lnTo>
                      <a:lnTo>
                        <a:pt x="36" y="76"/>
                      </a:lnTo>
                      <a:lnTo>
                        <a:pt x="31" y="78"/>
                      </a:lnTo>
                      <a:lnTo>
                        <a:pt x="30" y="78"/>
                      </a:lnTo>
                      <a:lnTo>
                        <a:pt x="26" y="74"/>
                      </a:lnTo>
                      <a:lnTo>
                        <a:pt x="25" y="74"/>
                      </a:lnTo>
                      <a:lnTo>
                        <a:pt x="21" y="70"/>
                      </a:lnTo>
                      <a:lnTo>
                        <a:pt x="20" y="68"/>
                      </a:lnTo>
                      <a:lnTo>
                        <a:pt x="18" y="65"/>
                      </a:lnTo>
                      <a:lnTo>
                        <a:pt x="15" y="64"/>
                      </a:lnTo>
                      <a:lnTo>
                        <a:pt x="11" y="63"/>
                      </a:lnTo>
                      <a:lnTo>
                        <a:pt x="9" y="61"/>
                      </a:lnTo>
                      <a:lnTo>
                        <a:pt x="5" y="61"/>
                      </a:lnTo>
                      <a:lnTo>
                        <a:pt x="3" y="60"/>
                      </a:lnTo>
                      <a:lnTo>
                        <a:pt x="0" y="58"/>
                      </a:lnTo>
                      <a:lnTo>
                        <a:pt x="3" y="48"/>
                      </a:lnTo>
                      <a:lnTo>
                        <a:pt x="10" y="37"/>
                      </a:lnTo>
                      <a:lnTo>
                        <a:pt x="16" y="29"/>
                      </a:lnTo>
                      <a:lnTo>
                        <a:pt x="20" y="19"/>
                      </a:lnTo>
                      <a:lnTo>
                        <a:pt x="20" y="16"/>
                      </a:lnTo>
                      <a:lnTo>
                        <a:pt x="19" y="14"/>
                      </a:lnTo>
                      <a:lnTo>
                        <a:pt x="16" y="10"/>
                      </a:lnTo>
                      <a:lnTo>
                        <a:pt x="15" y="6"/>
                      </a:lnTo>
                      <a:lnTo>
                        <a:pt x="14" y="4"/>
                      </a:lnTo>
                      <a:lnTo>
                        <a:pt x="23" y="2"/>
                      </a:lnTo>
                      <a:lnTo>
                        <a:pt x="30" y="2"/>
                      </a:lnTo>
                      <a:lnTo>
                        <a:pt x="39" y="4"/>
                      </a:lnTo>
                      <a:lnTo>
                        <a:pt x="41" y="4"/>
                      </a:lnTo>
                      <a:lnTo>
                        <a:pt x="46" y="1"/>
                      </a:lnTo>
                      <a:lnTo>
                        <a:pt x="49" y="1"/>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3" name="Freeform 1248">
                  <a:extLst>
                    <a:ext uri="{FF2B5EF4-FFF2-40B4-BE49-F238E27FC236}">
                      <a16:creationId xmlns:a16="http://schemas.microsoft.com/office/drawing/2014/main" id="{E483FECC-F24C-AC76-60F2-94AEDDEB3EFD}"/>
                    </a:ext>
                  </a:extLst>
                </p:cNvPr>
                <p:cNvSpPr>
                  <a:spLocks/>
                </p:cNvSpPr>
                <p:nvPr/>
              </p:nvSpPr>
              <p:spPr bwMode="auto">
                <a:xfrm>
                  <a:off x="2936501" y="2063964"/>
                  <a:ext cx="296373" cy="124352"/>
                </a:xfrm>
                <a:custGeom>
                  <a:avLst/>
                  <a:gdLst/>
                  <a:ahLst/>
                  <a:cxnLst>
                    <a:cxn ang="0">
                      <a:pos x="107" y="3"/>
                    </a:cxn>
                    <a:cxn ang="0">
                      <a:pos x="108" y="12"/>
                    </a:cxn>
                    <a:cxn ang="0">
                      <a:pos x="112" y="18"/>
                    </a:cxn>
                    <a:cxn ang="0">
                      <a:pos x="123" y="23"/>
                    </a:cxn>
                    <a:cxn ang="0">
                      <a:pos x="127" y="22"/>
                    </a:cxn>
                    <a:cxn ang="0">
                      <a:pos x="131" y="18"/>
                    </a:cxn>
                    <a:cxn ang="0">
                      <a:pos x="137" y="19"/>
                    </a:cxn>
                    <a:cxn ang="0">
                      <a:pos x="142" y="24"/>
                    </a:cxn>
                    <a:cxn ang="0">
                      <a:pos x="143" y="31"/>
                    </a:cxn>
                    <a:cxn ang="0">
                      <a:pos x="139" y="38"/>
                    </a:cxn>
                    <a:cxn ang="0">
                      <a:pos x="133" y="43"/>
                    </a:cxn>
                    <a:cxn ang="0">
                      <a:pos x="129" y="47"/>
                    </a:cxn>
                    <a:cxn ang="0">
                      <a:pos x="101" y="48"/>
                    </a:cxn>
                    <a:cxn ang="0">
                      <a:pos x="85" y="51"/>
                    </a:cxn>
                    <a:cxn ang="0">
                      <a:pos x="75" y="53"/>
                    </a:cxn>
                    <a:cxn ang="0">
                      <a:pos x="49" y="60"/>
                    </a:cxn>
                    <a:cxn ang="0">
                      <a:pos x="43" y="58"/>
                    </a:cxn>
                    <a:cxn ang="0">
                      <a:pos x="39" y="54"/>
                    </a:cxn>
                    <a:cxn ang="0">
                      <a:pos x="38" y="51"/>
                    </a:cxn>
                    <a:cxn ang="0">
                      <a:pos x="42" y="48"/>
                    </a:cxn>
                    <a:cxn ang="0">
                      <a:pos x="43" y="42"/>
                    </a:cxn>
                    <a:cxn ang="0">
                      <a:pos x="40" y="41"/>
                    </a:cxn>
                    <a:cxn ang="0">
                      <a:pos x="38" y="44"/>
                    </a:cxn>
                    <a:cxn ang="0">
                      <a:pos x="21" y="47"/>
                    </a:cxn>
                    <a:cxn ang="0">
                      <a:pos x="9" y="44"/>
                    </a:cxn>
                    <a:cxn ang="0">
                      <a:pos x="0" y="41"/>
                    </a:cxn>
                    <a:cxn ang="0">
                      <a:pos x="1" y="36"/>
                    </a:cxn>
                    <a:cxn ang="0">
                      <a:pos x="0" y="32"/>
                    </a:cxn>
                    <a:cxn ang="0">
                      <a:pos x="5" y="31"/>
                    </a:cxn>
                    <a:cxn ang="0">
                      <a:pos x="9" y="28"/>
                    </a:cxn>
                    <a:cxn ang="0">
                      <a:pos x="11" y="27"/>
                    </a:cxn>
                    <a:cxn ang="0">
                      <a:pos x="16" y="21"/>
                    </a:cxn>
                    <a:cxn ang="0">
                      <a:pos x="18" y="17"/>
                    </a:cxn>
                    <a:cxn ang="0">
                      <a:pos x="25" y="15"/>
                    </a:cxn>
                    <a:cxn ang="0">
                      <a:pos x="21" y="13"/>
                    </a:cxn>
                    <a:cxn ang="0">
                      <a:pos x="37" y="10"/>
                    </a:cxn>
                    <a:cxn ang="0">
                      <a:pos x="40" y="13"/>
                    </a:cxn>
                    <a:cxn ang="0">
                      <a:pos x="42" y="17"/>
                    </a:cxn>
                    <a:cxn ang="0">
                      <a:pos x="60" y="19"/>
                    </a:cxn>
                    <a:cxn ang="0">
                      <a:pos x="90" y="32"/>
                    </a:cxn>
                    <a:cxn ang="0">
                      <a:pos x="97" y="31"/>
                    </a:cxn>
                    <a:cxn ang="0">
                      <a:pos x="99" y="27"/>
                    </a:cxn>
                    <a:cxn ang="0">
                      <a:pos x="90" y="26"/>
                    </a:cxn>
                    <a:cxn ang="0">
                      <a:pos x="94" y="24"/>
                    </a:cxn>
                    <a:cxn ang="0">
                      <a:pos x="95" y="19"/>
                    </a:cxn>
                    <a:cxn ang="0">
                      <a:pos x="90" y="18"/>
                    </a:cxn>
                    <a:cxn ang="0">
                      <a:pos x="87" y="15"/>
                    </a:cxn>
                    <a:cxn ang="0">
                      <a:pos x="88" y="8"/>
                    </a:cxn>
                    <a:cxn ang="0">
                      <a:pos x="94" y="3"/>
                    </a:cxn>
                  </a:cxnLst>
                  <a:rect l="0" t="0" r="r" b="b"/>
                  <a:pathLst>
                    <a:path w="143" h="60">
                      <a:moveTo>
                        <a:pt x="99" y="0"/>
                      </a:moveTo>
                      <a:lnTo>
                        <a:pt x="107" y="3"/>
                      </a:lnTo>
                      <a:lnTo>
                        <a:pt x="107" y="8"/>
                      </a:lnTo>
                      <a:lnTo>
                        <a:pt x="108" y="12"/>
                      </a:lnTo>
                      <a:lnTo>
                        <a:pt x="109" y="14"/>
                      </a:lnTo>
                      <a:lnTo>
                        <a:pt x="112" y="18"/>
                      </a:lnTo>
                      <a:lnTo>
                        <a:pt x="116" y="21"/>
                      </a:lnTo>
                      <a:lnTo>
                        <a:pt x="123" y="23"/>
                      </a:lnTo>
                      <a:lnTo>
                        <a:pt x="126" y="23"/>
                      </a:lnTo>
                      <a:lnTo>
                        <a:pt x="127" y="22"/>
                      </a:lnTo>
                      <a:lnTo>
                        <a:pt x="128" y="19"/>
                      </a:lnTo>
                      <a:lnTo>
                        <a:pt x="131" y="18"/>
                      </a:lnTo>
                      <a:lnTo>
                        <a:pt x="133" y="18"/>
                      </a:lnTo>
                      <a:lnTo>
                        <a:pt x="137" y="19"/>
                      </a:lnTo>
                      <a:lnTo>
                        <a:pt x="139" y="21"/>
                      </a:lnTo>
                      <a:lnTo>
                        <a:pt x="142" y="24"/>
                      </a:lnTo>
                      <a:lnTo>
                        <a:pt x="143" y="28"/>
                      </a:lnTo>
                      <a:lnTo>
                        <a:pt x="143" y="31"/>
                      </a:lnTo>
                      <a:lnTo>
                        <a:pt x="141" y="34"/>
                      </a:lnTo>
                      <a:lnTo>
                        <a:pt x="139" y="38"/>
                      </a:lnTo>
                      <a:lnTo>
                        <a:pt x="137" y="41"/>
                      </a:lnTo>
                      <a:lnTo>
                        <a:pt x="133" y="43"/>
                      </a:lnTo>
                      <a:lnTo>
                        <a:pt x="132" y="46"/>
                      </a:lnTo>
                      <a:lnTo>
                        <a:pt x="129" y="47"/>
                      </a:lnTo>
                      <a:lnTo>
                        <a:pt x="103" y="47"/>
                      </a:lnTo>
                      <a:lnTo>
                        <a:pt x="101" y="48"/>
                      </a:lnTo>
                      <a:lnTo>
                        <a:pt x="94" y="49"/>
                      </a:lnTo>
                      <a:lnTo>
                        <a:pt x="85" y="51"/>
                      </a:lnTo>
                      <a:lnTo>
                        <a:pt x="79" y="52"/>
                      </a:lnTo>
                      <a:lnTo>
                        <a:pt x="75" y="53"/>
                      </a:lnTo>
                      <a:lnTo>
                        <a:pt x="63" y="58"/>
                      </a:lnTo>
                      <a:lnTo>
                        <a:pt x="49" y="60"/>
                      </a:lnTo>
                      <a:lnTo>
                        <a:pt x="47" y="60"/>
                      </a:lnTo>
                      <a:lnTo>
                        <a:pt x="43" y="58"/>
                      </a:lnTo>
                      <a:lnTo>
                        <a:pt x="40" y="57"/>
                      </a:lnTo>
                      <a:lnTo>
                        <a:pt x="39" y="54"/>
                      </a:lnTo>
                      <a:lnTo>
                        <a:pt x="38" y="53"/>
                      </a:lnTo>
                      <a:lnTo>
                        <a:pt x="38" y="51"/>
                      </a:lnTo>
                      <a:lnTo>
                        <a:pt x="39" y="49"/>
                      </a:lnTo>
                      <a:lnTo>
                        <a:pt x="42" y="48"/>
                      </a:lnTo>
                      <a:lnTo>
                        <a:pt x="49" y="48"/>
                      </a:lnTo>
                      <a:lnTo>
                        <a:pt x="43" y="42"/>
                      </a:lnTo>
                      <a:lnTo>
                        <a:pt x="43" y="39"/>
                      </a:lnTo>
                      <a:lnTo>
                        <a:pt x="40" y="41"/>
                      </a:lnTo>
                      <a:lnTo>
                        <a:pt x="39" y="42"/>
                      </a:lnTo>
                      <a:lnTo>
                        <a:pt x="38" y="44"/>
                      </a:lnTo>
                      <a:lnTo>
                        <a:pt x="29" y="46"/>
                      </a:lnTo>
                      <a:lnTo>
                        <a:pt x="21" y="47"/>
                      </a:lnTo>
                      <a:lnTo>
                        <a:pt x="16" y="47"/>
                      </a:lnTo>
                      <a:lnTo>
                        <a:pt x="9" y="44"/>
                      </a:lnTo>
                      <a:lnTo>
                        <a:pt x="4" y="44"/>
                      </a:lnTo>
                      <a:lnTo>
                        <a:pt x="0" y="41"/>
                      </a:lnTo>
                      <a:lnTo>
                        <a:pt x="0" y="37"/>
                      </a:lnTo>
                      <a:lnTo>
                        <a:pt x="1" y="36"/>
                      </a:lnTo>
                      <a:lnTo>
                        <a:pt x="1" y="33"/>
                      </a:lnTo>
                      <a:lnTo>
                        <a:pt x="0" y="32"/>
                      </a:lnTo>
                      <a:lnTo>
                        <a:pt x="3" y="32"/>
                      </a:lnTo>
                      <a:lnTo>
                        <a:pt x="5" y="31"/>
                      </a:lnTo>
                      <a:lnTo>
                        <a:pt x="6" y="29"/>
                      </a:lnTo>
                      <a:lnTo>
                        <a:pt x="9" y="28"/>
                      </a:lnTo>
                      <a:lnTo>
                        <a:pt x="13" y="28"/>
                      </a:lnTo>
                      <a:lnTo>
                        <a:pt x="11" y="27"/>
                      </a:lnTo>
                      <a:lnTo>
                        <a:pt x="11" y="21"/>
                      </a:lnTo>
                      <a:lnTo>
                        <a:pt x="16" y="21"/>
                      </a:lnTo>
                      <a:lnTo>
                        <a:pt x="15" y="19"/>
                      </a:lnTo>
                      <a:lnTo>
                        <a:pt x="18" y="17"/>
                      </a:lnTo>
                      <a:lnTo>
                        <a:pt x="20" y="15"/>
                      </a:lnTo>
                      <a:lnTo>
                        <a:pt x="25" y="15"/>
                      </a:lnTo>
                      <a:lnTo>
                        <a:pt x="23" y="14"/>
                      </a:lnTo>
                      <a:lnTo>
                        <a:pt x="21" y="13"/>
                      </a:lnTo>
                      <a:lnTo>
                        <a:pt x="21" y="10"/>
                      </a:lnTo>
                      <a:lnTo>
                        <a:pt x="37" y="10"/>
                      </a:lnTo>
                      <a:lnTo>
                        <a:pt x="38" y="12"/>
                      </a:lnTo>
                      <a:lnTo>
                        <a:pt x="40" y="13"/>
                      </a:lnTo>
                      <a:lnTo>
                        <a:pt x="42" y="14"/>
                      </a:lnTo>
                      <a:lnTo>
                        <a:pt x="42" y="17"/>
                      </a:lnTo>
                      <a:lnTo>
                        <a:pt x="52" y="17"/>
                      </a:lnTo>
                      <a:lnTo>
                        <a:pt x="60" y="19"/>
                      </a:lnTo>
                      <a:lnTo>
                        <a:pt x="78" y="29"/>
                      </a:lnTo>
                      <a:lnTo>
                        <a:pt x="90" y="32"/>
                      </a:lnTo>
                      <a:lnTo>
                        <a:pt x="94" y="32"/>
                      </a:lnTo>
                      <a:lnTo>
                        <a:pt x="97" y="31"/>
                      </a:lnTo>
                      <a:lnTo>
                        <a:pt x="98" y="29"/>
                      </a:lnTo>
                      <a:lnTo>
                        <a:pt x="99" y="27"/>
                      </a:lnTo>
                      <a:lnTo>
                        <a:pt x="92" y="27"/>
                      </a:lnTo>
                      <a:lnTo>
                        <a:pt x="90" y="26"/>
                      </a:lnTo>
                      <a:lnTo>
                        <a:pt x="92" y="26"/>
                      </a:lnTo>
                      <a:lnTo>
                        <a:pt x="94" y="24"/>
                      </a:lnTo>
                      <a:lnTo>
                        <a:pt x="95" y="24"/>
                      </a:lnTo>
                      <a:lnTo>
                        <a:pt x="95" y="19"/>
                      </a:lnTo>
                      <a:lnTo>
                        <a:pt x="93" y="18"/>
                      </a:lnTo>
                      <a:lnTo>
                        <a:pt x="90" y="18"/>
                      </a:lnTo>
                      <a:lnTo>
                        <a:pt x="88" y="17"/>
                      </a:lnTo>
                      <a:lnTo>
                        <a:pt x="87" y="15"/>
                      </a:lnTo>
                      <a:lnTo>
                        <a:pt x="85" y="13"/>
                      </a:lnTo>
                      <a:lnTo>
                        <a:pt x="88" y="8"/>
                      </a:lnTo>
                      <a:lnTo>
                        <a:pt x="90" y="5"/>
                      </a:lnTo>
                      <a:lnTo>
                        <a:pt x="94" y="3"/>
                      </a:lnTo>
                      <a:lnTo>
                        <a:pt x="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4" name="Freeform 1249">
                  <a:extLst>
                    <a:ext uri="{FF2B5EF4-FFF2-40B4-BE49-F238E27FC236}">
                      <a16:creationId xmlns:a16="http://schemas.microsoft.com/office/drawing/2014/main" id="{F1599E07-4027-4CB2-8B73-26D4D31DC744}"/>
                    </a:ext>
                  </a:extLst>
                </p:cNvPr>
                <p:cNvSpPr>
                  <a:spLocks/>
                </p:cNvSpPr>
                <p:nvPr/>
              </p:nvSpPr>
              <p:spPr bwMode="auto">
                <a:xfrm>
                  <a:off x="2895050" y="2107487"/>
                  <a:ext cx="39379" cy="31089"/>
                </a:xfrm>
                <a:custGeom>
                  <a:avLst/>
                  <a:gdLst/>
                  <a:ahLst/>
                  <a:cxnLst>
                    <a:cxn ang="0">
                      <a:pos x="16" y="0"/>
                    </a:cxn>
                    <a:cxn ang="0">
                      <a:pos x="19" y="0"/>
                    </a:cxn>
                    <a:cxn ang="0">
                      <a:pos x="16" y="7"/>
                    </a:cxn>
                    <a:cxn ang="0">
                      <a:pos x="14" y="11"/>
                    </a:cxn>
                    <a:cxn ang="0">
                      <a:pos x="10" y="13"/>
                    </a:cxn>
                    <a:cxn ang="0">
                      <a:pos x="8" y="15"/>
                    </a:cxn>
                    <a:cxn ang="0">
                      <a:pos x="5" y="15"/>
                    </a:cxn>
                    <a:cxn ang="0">
                      <a:pos x="3" y="13"/>
                    </a:cxn>
                    <a:cxn ang="0">
                      <a:pos x="1" y="11"/>
                    </a:cxn>
                    <a:cxn ang="0">
                      <a:pos x="0" y="10"/>
                    </a:cxn>
                    <a:cxn ang="0">
                      <a:pos x="3" y="5"/>
                    </a:cxn>
                    <a:cxn ang="0">
                      <a:pos x="14" y="1"/>
                    </a:cxn>
                    <a:cxn ang="0">
                      <a:pos x="16" y="0"/>
                    </a:cxn>
                  </a:cxnLst>
                  <a:rect l="0" t="0" r="r" b="b"/>
                  <a:pathLst>
                    <a:path w="19" h="15">
                      <a:moveTo>
                        <a:pt x="16" y="0"/>
                      </a:moveTo>
                      <a:lnTo>
                        <a:pt x="19" y="0"/>
                      </a:lnTo>
                      <a:lnTo>
                        <a:pt x="16" y="7"/>
                      </a:lnTo>
                      <a:lnTo>
                        <a:pt x="14" y="11"/>
                      </a:lnTo>
                      <a:lnTo>
                        <a:pt x="10" y="13"/>
                      </a:lnTo>
                      <a:lnTo>
                        <a:pt x="8" y="15"/>
                      </a:lnTo>
                      <a:lnTo>
                        <a:pt x="5" y="15"/>
                      </a:lnTo>
                      <a:lnTo>
                        <a:pt x="3" y="13"/>
                      </a:lnTo>
                      <a:lnTo>
                        <a:pt x="1" y="11"/>
                      </a:lnTo>
                      <a:lnTo>
                        <a:pt x="0" y="10"/>
                      </a:lnTo>
                      <a:lnTo>
                        <a:pt x="3" y="5"/>
                      </a:lnTo>
                      <a:lnTo>
                        <a:pt x="14" y="1"/>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5" name="Freeform 1250">
                  <a:extLst>
                    <a:ext uri="{FF2B5EF4-FFF2-40B4-BE49-F238E27FC236}">
                      <a16:creationId xmlns:a16="http://schemas.microsoft.com/office/drawing/2014/main" id="{CD794EE2-72C7-090A-FE58-BE3A2C462C06}"/>
                    </a:ext>
                  </a:extLst>
                </p:cNvPr>
                <p:cNvSpPr>
                  <a:spLocks/>
                </p:cNvSpPr>
                <p:nvPr/>
              </p:nvSpPr>
              <p:spPr bwMode="auto">
                <a:xfrm>
                  <a:off x="3002822" y="2063964"/>
                  <a:ext cx="31089" cy="10363"/>
                </a:xfrm>
                <a:custGeom>
                  <a:avLst/>
                  <a:gdLst/>
                  <a:ahLst/>
                  <a:cxnLst>
                    <a:cxn ang="0">
                      <a:pos x="0" y="0"/>
                    </a:cxn>
                    <a:cxn ang="0">
                      <a:pos x="15" y="0"/>
                    </a:cxn>
                    <a:cxn ang="0">
                      <a:pos x="15" y="5"/>
                    </a:cxn>
                    <a:cxn ang="0">
                      <a:pos x="3" y="5"/>
                    </a:cxn>
                    <a:cxn ang="0">
                      <a:pos x="2" y="4"/>
                    </a:cxn>
                    <a:cxn ang="0">
                      <a:pos x="0" y="3"/>
                    </a:cxn>
                    <a:cxn ang="0">
                      <a:pos x="0" y="0"/>
                    </a:cxn>
                  </a:cxnLst>
                  <a:rect l="0" t="0" r="r" b="b"/>
                  <a:pathLst>
                    <a:path w="15" h="5">
                      <a:moveTo>
                        <a:pt x="0" y="0"/>
                      </a:moveTo>
                      <a:lnTo>
                        <a:pt x="15" y="0"/>
                      </a:lnTo>
                      <a:lnTo>
                        <a:pt x="15" y="5"/>
                      </a:lnTo>
                      <a:lnTo>
                        <a:pt x="3" y="5"/>
                      </a:lnTo>
                      <a:lnTo>
                        <a:pt x="2" y="4"/>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6" name="Freeform 1251">
                  <a:extLst>
                    <a:ext uri="{FF2B5EF4-FFF2-40B4-BE49-F238E27FC236}">
                      <a16:creationId xmlns:a16="http://schemas.microsoft.com/office/drawing/2014/main" id="{715D1C1C-2394-8BA9-ABF5-F619389CE038}"/>
                    </a:ext>
                  </a:extLst>
                </p:cNvPr>
                <p:cNvSpPr>
                  <a:spLocks/>
                </p:cNvSpPr>
                <p:nvPr/>
              </p:nvSpPr>
              <p:spPr bwMode="auto">
                <a:xfrm>
                  <a:off x="2812149" y="2032876"/>
                  <a:ext cx="167876" cy="87046"/>
                </a:xfrm>
                <a:custGeom>
                  <a:avLst/>
                  <a:gdLst/>
                  <a:ahLst/>
                  <a:cxnLst>
                    <a:cxn ang="0">
                      <a:pos x="73" y="0"/>
                    </a:cxn>
                    <a:cxn ang="0">
                      <a:pos x="79" y="2"/>
                    </a:cxn>
                    <a:cxn ang="0">
                      <a:pos x="81" y="4"/>
                    </a:cxn>
                    <a:cxn ang="0">
                      <a:pos x="81" y="7"/>
                    </a:cxn>
                    <a:cxn ang="0">
                      <a:pos x="80" y="8"/>
                    </a:cxn>
                    <a:cxn ang="0">
                      <a:pos x="75" y="10"/>
                    </a:cxn>
                    <a:cxn ang="0">
                      <a:pos x="78" y="15"/>
                    </a:cxn>
                    <a:cxn ang="0">
                      <a:pos x="79" y="17"/>
                    </a:cxn>
                    <a:cxn ang="0">
                      <a:pos x="79" y="19"/>
                    </a:cxn>
                    <a:cxn ang="0">
                      <a:pos x="61" y="32"/>
                    </a:cxn>
                    <a:cxn ang="0">
                      <a:pos x="59" y="32"/>
                    </a:cxn>
                    <a:cxn ang="0">
                      <a:pos x="58" y="30"/>
                    </a:cxn>
                    <a:cxn ang="0">
                      <a:pos x="55" y="25"/>
                    </a:cxn>
                    <a:cxn ang="0">
                      <a:pos x="54" y="24"/>
                    </a:cxn>
                    <a:cxn ang="0">
                      <a:pos x="53" y="22"/>
                    </a:cxn>
                    <a:cxn ang="0">
                      <a:pos x="51" y="20"/>
                    </a:cxn>
                    <a:cxn ang="0">
                      <a:pos x="50" y="24"/>
                    </a:cxn>
                    <a:cxn ang="0">
                      <a:pos x="45" y="32"/>
                    </a:cxn>
                    <a:cxn ang="0">
                      <a:pos x="41" y="33"/>
                    </a:cxn>
                    <a:cxn ang="0">
                      <a:pos x="38" y="33"/>
                    </a:cxn>
                    <a:cxn ang="0">
                      <a:pos x="36" y="37"/>
                    </a:cxn>
                    <a:cxn ang="0">
                      <a:pos x="35" y="39"/>
                    </a:cxn>
                    <a:cxn ang="0">
                      <a:pos x="33" y="41"/>
                    </a:cxn>
                    <a:cxn ang="0">
                      <a:pos x="29" y="42"/>
                    </a:cxn>
                    <a:cxn ang="0">
                      <a:pos x="26" y="41"/>
                    </a:cxn>
                    <a:cxn ang="0">
                      <a:pos x="25" y="39"/>
                    </a:cxn>
                    <a:cxn ang="0">
                      <a:pos x="22" y="38"/>
                    </a:cxn>
                    <a:cxn ang="0">
                      <a:pos x="22" y="36"/>
                    </a:cxn>
                    <a:cxn ang="0">
                      <a:pos x="20" y="37"/>
                    </a:cxn>
                    <a:cxn ang="0">
                      <a:pos x="15" y="37"/>
                    </a:cxn>
                    <a:cxn ang="0">
                      <a:pos x="14" y="36"/>
                    </a:cxn>
                    <a:cxn ang="0">
                      <a:pos x="10" y="36"/>
                    </a:cxn>
                    <a:cxn ang="0">
                      <a:pos x="7" y="37"/>
                    </a:cxn>
                    <a:cxn ang="0">
                      <a:pos x="6" y="39"/>
                    </a:cxn>
                    <a:cxn ang="0">
                      <a:pos x="4" y="39"/>
                    </a:cxn>
                    <a:cxn ang="0">
                      <a:pos x="2" y="38"/>
                    </a:cxn>
                    <a:cxn ang="0">
                      <a:pos x="1" y="36"/>
                    </a:cxn>
                    <a:cxn ang="0">
                      <a:pos x="0" y="34"/>
                    </a:cxn>
                    <a:cxn ang="0">
                      <a:pos x="0" y="32"/>
                    </a:cxn>
                    <a:cxn ang="0">
                      <a:pos x="2" y="30"/>
                    </a:cxn>
                    <a:cxn ang="0">
                      <a:pos x="4" y="29"/>
                    </a:cxn>
                    <a:cxn ang="0">
                      <a:pos x="6" y="28"/>
                    </a:cxn>
                    <a:cxn ang="0">
                      <a:pos x="9" y="25"/>
                    </a:cxn>
                    <a:cxn ang="0">
                      <a:pos x="28" y="18"/>
                    </a:cxn>
                    <a:cxn ang="0">
                      <a:pos x="38" y="8"/>
                    </a:cxn>
                    <a:cxn ang="0">
                      <a:pos x="43" y="4"/>
                    </a:cxn>
                    <a:cxn ang="0">
                      <a:pos x="49" y="3"/>
                    </a:cxn>
                    <a:cxn ang="0">
                      <a:pos x="59" y="3"/>
                    </a:cxn>
                    <a:cxn ang="0">
                      <a:pos x="65" y="2"/>
                    </a:cxn>
                    <a:cxn ang="0">
                      <a:pos x="73" y="0"/>
                    </a:cxn>
                  </a:cxnLst>
                  <a:rect l="0" t="0" r="r" b="b"/>
                  <a:pathLst>
                    <a:path w="81" h="42">
                      <a:moveTo>
                        <a:pt x="73" y="0"/>
                      </a:moveTo>
                      <a:lnTo>
                        <a:pt x="79" y="2"/>
                      </a:lnTo>
                      <a:lnTo>
                        <a:pt x="81" y="4"/>
                      </a:lnTo>
                      <a:lnTo>
                        <a:pt x="81" y="7"/>
                      </a:lnTo>
                      <a:lnTo>
                        <a:pt x="80" y="8"/>
                      </a:lnTo>
                      <a:lnTo>
                        <a:pt x="75" y="10"/>
                      </a:lnTo>
                      <a:lnTo>
                        <a:pt x="78" y="15"/>
                      </a:lnTo>
                      <a:lnTo>
                        <a:pt x="79" y="17"/>
                      </a:lnTo>
                      <a:lnTo>
                        <a:pt x="79" y="19"/>
                      </a:lnTo>
                      <a:lnTo>
                        <a:pt x="61" y="32"/>
                      </a:lnTo>
                      <a:lnTo>
                        <a:pt x="59" y="32"/>
                      </a:lnTo>
                      <a:lnTo>
                        <a:pt x="58" y="30"/>
                      </a:lnTo>
                      <a:lnTo>
                        <a:pt x="55" y="25"/>
                      </a:lnTo>
                      <a:lnTo>
                        <a:pt x="54" y="24"/>
                      </a:lnTo>
                      <a:lnTo>
                        <a:pt x="53" y="22"/>
                      </a:lnTo>
                      <a:lnTo>
                        <a:pt x="51" y="20"/>
                      </a:lnTo>
                      <a:lnTo>
                        <a:pt x="50" y="24"/>
                      </a:lnTo>
                      <a:lnTo>
                        <a:pt x="45" y="32"/>
                      </a:lnTo>
                      <a:lnTo>
                        <a:pt x="41" y="33"/>
                      </a:lnTo>
                      <a:lnTo>
                        <a:pt x="38" y="33"/>
                      </a:lnTo>
                      <a:lnTo>
                        <a:pt x="36" y="37"/>
                      </a:lnTo>
                      <a:lnTo>
                        <a:pt x="35" y="39"/>
                      </a:lnTo>
                      <a:lnTo>
                        <a:pt x="33" y="41"/>
                      </a:lnTo>
                      <a:lnTo>
                        <a:pt x="29" y="42"/>
                      </a:lnTo>
                      <a:lnTo>
                        <a:pt x="26" y="41"/>
                      </a:lnTo>
                      <a:lnTo>
                        <a:pt x="25" y="39"/>
                      </a:lnTo>
                      <a:lnTo>
                        <a:pt x="22" y="38"/>
                      </a:lnTo>
                      <a:lnTo>
                        <a:pt x="22" y="36"/>
                      </a:lnTo>
                      <a:lnTo>
                        <a:pt x="20" y="37"/>
                      </a:lnTo>
                      <a:lnTo>
                        <a:pt x="15" y="37"/>
                      </a:lnTo>
                      <a:lnTo>
                        <a:pt x="14" y="36"/>
                      </a:lnTo>
                      <a:lnTo>
                        <a:pt x="10" y="36"/>
                      </a:lnTo>
                      <a:lnTo>
                        <a:pt x="7" y="37"/>
                      </a:lnTo>
                      <a:lnTo>
                        <a:pt x="6" y="39"/>
                      </a:lnTo>
                      <a:lnTo>
                        <a:pt x="4" y="39"/>
                      </a:lnTo>
                      <a:lnTo>
                        <a:pt x="2" y="38"/>
                      </a:lnTo>
                      <a:lnTo>
                        <a:pt x="1" y="36"/>
                      </a:lnTo>
                      <a:lnTo>
                        <a:pt x="0" y="34"/>
                      </a:lnTo>
                      <a:lnTo>
                        <a:pt x="0" y="32"/>
                      </a:lnTo>
                      <a:lnTo>
                        <a:pt x="2" y="30"/>
                      </a:lnTo>
                      <a:lnTo>
                        <a:pt x="4" y="29"/>
                      </a:lnTo>
                      <a:lnTo>
                        <a:pt x="6" y="28"/>
                      </a:lnTo>
                      <a:lnTo>
                        <a:pt x="9" y="25"/>
                      </a:lnTo>
                      <a:lnTo>
                        <a:pt x="28" y="18"/>
                      </a:lnTo>
                      <a:lnTo>
                        <a:pt x="38" y="8"/>
                      </a:lnTo>
                      <a:lnTo>
                        <a:pt x="43" y="4"/>
                      </a:lnTo>
                      <a:lnTo>
                        <a:pt x="49" y="3"/>
                      </a:lnTo>
                      <a:lnTo>
                        <a:pt x="59" y="3"/>
                      </a:lnTo>
                      <a:lnTo>
                        <a:pt x="65" y="2"/>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7" name="Freeform 1252">
                  <a:extLst>
                    <a:ext uri="{FF2B5EF4-FFF2-40B4-BE49-F238E27FC236}">
                      <a16:creationId xmlns:a16="http://schemas.microsoft.com/office/drawing/2014/main" id="{E5A5FFEA-CA73-8D61-4113-0CCC69F57731}"/>
                    </a:ext>
                  </a:extLst>
                </p:cNvPr>
                <p:cNvSpPr>
                  <a:spLocks/>
                </p:cNvSpPr>
                <p:nvPr/>
              </p:nvSpPr>
              <p:spPr bwMode="auto">
                <a:xfrm>
                  <a:off x="3035983" y="1966555"/>
                  <a:ext cx="97410" cy="31089"/>
                </a:xfrm>
                <a:custGeom>
                  <a:avLst/>
                  <a:gdLst/>
                  <a:ahLst/>
                  <a:cxnLst>
                    <a:cxn ang="0">
                      <a:pos x="30" y="0"/>
                    </a:cxn>
                    <a:cxn ang="0">
                      <a:pos x="35" y="0"/>
                    </a:cxn>
                    <a:cxn ang="0">
                      <a:pos x="39" y="2"/>
                    </a:cxn>
                    <a:cxn ang="0">
                      <a:pos x="42" y="3"/>
                    </a:cxn>
                    <a:cxn ang="0">
                      <a:pos x="45" y="7"/>
                    </a:cxn>
                    <a:cxn ang="0">
                      <a:pos x="47" y="10"/>
                    </a:cxn>
                    <a:cxn ang="0">
                      <a:pos x="45" y="11"/>
                    </a:cxn>
                    <a:cxn ang="0">
                      <a:pos x="42" y="13"/>
                    </a:cxn>
                    <a:cxn ang="0">
                      <a:pos x="40" y="15"/>
                    </a:cxn>
                    <a:cxn ang="0">
                      <a:pos x="16" y="15"/>
                    </a:cxn>
                    <a:cxn ang="0">
                      <a:pos x="14" y="13"/>
                    </a:cxn>
                    <a:cxn ang="0">
                      <a:pos x="11" y="11"/>
                    </a:cxn>
                    <a:cxn ang="0">
                      <a:pos x="6" y="11"/>
                    </a:cxn>
                    <a:cxn ang="0">
                      <a:pos x="4" y="12"/>
                    </a:cxn>
                    <a:cxn ang="0">
                      <a:pos x="2" y="13"/>
                    </a:cxn>
                    <a:cxn ang="0">
                      <a:pos x="0" y="15"/>
                    </a:cxn>
                    <a:cxn ang="0">
                      <a:pos x="2" y="11"/>
                    </a:cxn>
                    <a:cxn ang="0">
                      <a:pos x="9" y="7"/>
                    </a:cxn>
                    <a:cxn ang="0">
                      <a:pos x="17" y="3"/>
                    </a:cxn>
                    <a:cxn ang="0">
                      <a:pos x="25" y="1"/>
                    </a:cxn>
                    <a:cxn ang="0">
                      <a:pos x="30" y="0"/>
                    </a:cxn>
                  </a:cxnLst>
                  <a:rect l="0" t="0" r="r" b="b"/>
                  <a:pathLst>
                    <a:path w="47" h="15">
                      <a:moveTo>
                        <a:pt x="30" y="0"/>
                      </a:moveTo>
                      <a:lnTo>
                        <a:pt x="35" y="0"/>
                      </a:lnTo>
                      <a:lnTo>
                        <a:pt x="39" y="2"/>
                      </a:lnTo>
                      <a:lnTo>
                        <a:pt x="42" y="3"/>
                      </a:lnTo>
                      <a:lnTo>
                        <a:pt x="45" y="7"/>
                      </a:lnTo>
                      <a:lnTo>
                        <a:pt x="47" y="10"/>
                      </a:lnTo>
                      <a:lnTo>
                        <a:pt x="45" y="11"/>
                      </a:lnTo>
                      <a:lnTo>
                        <a:pt x="42" y="13"/>
                      </a:lnTo>
                      <a:lnTo>
                        <a:pt x="40" y="15"/>
                      </a:lnTo>
                      <a:lnTo>
                        <a:pt x="16" y="15"/>
                      </a:lnTo>
                      <a:lnTo>
                        <a:pt x="14" y="13"/>
                      </a:lnTo>
                      <a:lnTo>
                        <a:pt x="11" y="11"/>
                      </a:lnTo>
                      <a:lnTo>
                        <a:pt x="6" y="11"/>
                      </a:lnTo>
                      <a:lnTo>
                        <a:pt x="4" y="12"/>
                      </a:lnTo>
                      <a:lnTo>
                        <a:pt x="2" y="13"/>
                      </a:lnTo>
                      <a:lnTo>
                        <a:pt x="0" y="15"/>
                      </a:lnTo>
                      <a:lnTo>
                        <a:pt x="2" y="11"/>
                      </a:lnTo>
                      <a:lnTo>
                        <a:pt x="9" y="7"/>
                      </a:lnTo>
                      <a:lnTo>
                        <a:pt x="17" y="3"/>
                      </a:lnTo>
                      <a:lnTo>
                        <a:pt x="25" y="1"/>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8" name="Freeform 1253">
                  <a:extLst>
                    <a:ext uri="{FF2B5EF4-FFF2-40B4-BE49-F238E27FC236}">
                      <a16:creationId xmlns:a16="http://schemas.microsoft.com/office/drawing/2014/main" id="{8641CA10-5212-6C83-69AA-D7F83D326682}"/>
                    </a:ext>
                  </a:extLst>
                </p:cNvPr>
                <p:cNvSpPr>
                  <a:spLocks/>
                </p:cNvSpPr>
                <p:nvPr/>
              </p:nvSpPr>
              <p:spPr bwMode="auto">
                <a:xfrm>
                  <a:off x="3038056" y="1999715"/>
                  <a:ext cx="84975" cy="43524"/>
                </a:xfrm>
                <a:custGeom>
                  <a:avLst/>
                  <a:gdLst/>
                  <a:ahLst/>
                  <a:cxnLst>
                    <a:cxn ang="0">
                      <a:pos x="28" y="0"/>
                    </a:cxn>
                    <a:cxn ang="0">
                      <a:pos x="36" y="0"/>
                    </a:cxn>
                    <a:cxn ang="0">
                      <a:pos x="39" y="1"/>
                    </a:cxn>
                    <a:cxn ang="0">
                      <a:pos x="41" y="4"/>
                    </a:cxn>
                    <a:cxn ang="0">
                      <a:pos x="38" y="6"/>
                    </a:cxn>
                    <a:cxn ang="0">
                      <a:pos x="33" y="7"/>
                    </a:cxn>
                    <a:cxn ang="0">
                      <a:pos x="29" y="9"/>
                    </a:cxn>
                    <a:cxn ang="0">
                      <a:pos x="35" y="9"/>
                    </a:cxn>
                    <a:cxn ang="0">
                      <a:pos x="34" y="15"/>
                    </a:cxn>
                    <a:cxn ang="0">
                      <a:pos x="28" y="19"/>
                    </a:cxn>
                    <a:cxn ang="0">
                      <a:pos x="21" y="20"/>
                    </a:cxn>
                    <a:cxn ang="0">
                      <a:pos x="14" y="21"/>
                    </a:cxn>
                    <a:cxn ang="0">
                      <a:pos x="10" y="21"/>
                    </a:cxn>
                    <a:cxn ang="0">
                      <a:pos x="8" y="19"/>
                    </a:cxn>
                    <a:cxn ang="0">
                      <a:pos x="5" y="18"/>
                    </a:cxn>
                    <a:cxn ang="0">
                      <a:pos x="0" y="13"/>
                    </a:cxn>
                    <a:cxn ang="0">
                      <a:pos x="0" y="10"/>
                    </a:cxn>
                    <a:cxn ang="0">
                      <a:pos x="3" y="5"/>
                    </a:cxn>
                    <a:cxn ang="0">
                      <a:pos x="9" y="2"/>
                    </a:cxn>
                    <a:cxn ang="0">
                      <a:pos x="18" y="1"/>
                    </a:cxn>
                    <a:cxn ang="0">
                      <a:pos x="28" y="0"/>
                    </a:cxn>
                  </a:cxnLst>
                  <a:rect l="0" t="0" r="r" b="b"/>
                  <a:pathLst>
                    <a:path w="41" h="21">
                      <a:moveTo>
                        <a:pt x="28" y="0"/>
                      </a:moveTo>
                      <a:lnTo>
                        <a:pt x="36" y="0"/>
                      </a:lnTo>
                      <a:lnTo>
                        <a:pt x="39" y="1"/>
                      </a:lnTo>
                      <a:lnTo>
                        <a:pt x="41" y="4"/>
                      </a:lnTo>
                      <a:lnTo>
                        <a:pt x="38" y="6"/>
                      </a:lnTo>
                      <a:lnTo>
                        <a:pt x="33" y="7"/>
                      </a:lnTo>
                      <a:lnTo>
                        <a:pt x="29" y="9"/>
                      </a:lnTo>
                      <a:lnTo>
                        <a:pt x="35" y="9"/>
                      </a:lnTo>
                      <a:lnTo>
                        <a:pt x="34" y="15"/>
                      </a:lnTo>
                      <a:lnTo>
                        <a:pt x="28" y="19"/>
                      </a:lnTo>
                      <a:lnTo>
                        <a:pt x="21" y="20"/>
                      </a:lnTo>
                      <a:lnTo>
                        <a:pt x="14" y="21"/>
                      </a:lnTo>
                      <a:lnTo>
                        <a:pt x="10" y="21"/>
                      </a:lnTo>
                      <a:lnTo>
                        <a:pt x="8" y="19"/>
                      </a:lnTo>
                      <a:lnTo>
                        <a:pt x="5" y="18"/>
                      </a:lnTo>
                      <a:lnTo>
                        <a:pt x="0" y="13"/>
                      </a:lnTo>
                      <a:lnTo>
                        <a:pt x="0" y="10"/>
                      </a:lnTo>
                      <a:lnTo>
                        <a:pt x="3" y="5"/>
                      </a:lnTo>
                      <a:lnTo>
                        <a:pt x="9" y="2"/>
                      </a:lnTo>
                      <a:lnTo>
                        <a:pt x="18" y="1"/>
                      </a:lnTo>
                      <a:lnTo>
                        <a:pt x="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9" name="Freeform 1254">
                  <a:extLst>
                    <a:ext uri="{FF2B5EF4-FFF2-40B4-BE49-F238E27FC236}">
                      <a16:creationId xmlns:a16="http://schemas.microsoft.com/office/drawing/2014/main" id="{8DB48AFD-2197-323E-3B29-04D4E22C191E}"/>
                    </a:ext>
                  </a:extLst>
                </p:cNvPr>
                <p:cNvSpPr>
                  <a:spLocks/>
                </p:cNvSpPr>
                <p:nvPr/>
              </p:nvSpPr>
              <p:spPr bwMode="auto">
                <a:xfrm>
                  <a:off x="2998677" y="2003860"/>
                  <a:ext cx="29015" cy="24870"/>
                </a:xfrm>
                <a:custGeom>
                  <a:avLst/>
                  <a:gdLst/>
                  <a:ahLst/>
                  <a:cxnLst>
                    <a:cxn ang="0">
                      <a:pos x="3" y="0"/>
                    </a:cxn>
                    <a:cxn ang="0">
                      <a:pos x="8" y="3"/>
                    </a:cxn>
                    <a:cxn ang="0">
                      <a:pos x="9" y="4"/>
                    </a:cxn>
                    <a:cxn ang="0">
                      <a:pos x="12" y="5"/>
                    </a:cxn>
                    <a:cxn ang="0">
                      <a:pos x="13" y="5"/>
                    </a:cxn>
                    <a:cxn ang="0">
                      <a:pos x="14" y="7"/>
                    </a:cxn>
                    <a:cxn ang="0">
                      <a:pos x="13" y="8"/>
                    </a:cxn>
                    <a:cxn ang="0">
                      <a:pos x="12" y="11"/>
                    </a:cxn>
                    <a:cxn ang="0">
                      <a:pos x="10" y="12"/>
                    </a:cxn>
                    <a:cxn ang="0">
                      <a:pos x="5" y="12"/>
                    </a:cxn>
                    <a:cxn ang="0">
                      <a:pos x="0" y="7"/>
                    </a:cxn>
                    <a:cxn ang="0">
                      <a:pos x="0" y="3"/>
                    </a:cxn>
                    <a:cxn ang="0">
                      <a:pos x="3" y="0"/>
                    </a:cxn>
                  </a:cxnLst>
                  <a:rect l="0" t="0" r="r" b="b"/>
                  <a:pathLst>
                    <a:path w="14" h="12">
                      <a:moveTo>
                        <a:pt x="3" y="0"/>
                      </a:moveTo>
                      <a:lnTo>
                        <a:pt x="8" y="3"/>
                      </a:lnTo>
                      <a:lnTo>
                        <a:pt x="9" y="4"/>
                      </a:lnTo>
                      <a:lnTo>
                        <a:pt x="12" y="5"/>
                      </a:lnTo>
                      <a:lnTo>
                        <a:pt x="13" y="5"/>
                      </a:lnTo>
                      <a:lnTo>
                        <a:pt x="14" y="7"/>
                      </a:lnTo>
                      <a:lnTo>
                        <a:pt x="13" y="8"/>
                      </a:lnTo>
                      <a:lnTo>
                        <a:pt x="12" y="11"/>
                      </a:lnTo>
                      <a:lnTo>
                        <a:pt x="10" y="12"/>
                      </a:lnTo>
                      <a:lnTo>
                        <a:pt x="5" y="12"/>
                      </a:lnTo>
                      <a:lnTo>
                        <a:pt x="0" y="7"/>
                      </a:lnTo>
                      <a:lnTo>
                        <a:pt x="0" y="3"/>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0" name="Freeform 1255">
                  <a:extLst>
                    <a:ext uri="{FF2B5EF4-FFF2-40B4-BE49-F238E27FC236}">
                      <a16:creationId xmlns:a16="http://schemas.microsoft.com/office/drawing/2014/main" id="{E403E756-358D-A611-D984-C3BA31CE8982}"/>
                    </a:ext>
                  </a:extLst>
                </p:cNvPr>
                <p:cNvSpPr>
                  <a:spLocks/>
                </p:cNvSpPr>
                <p:nvPr/>
              </p:nvSpPr>
              <p:spPr bwMode="auto">
                <a:xfrm>
                  <a:off x="3311630" y="2219404"/>
                  <a:ext cx="143005" cy="111917"/>
                </a:xfrm>
                <a:custGeom>
                  <a:avLst/>
                  <a:gdLst/>
                  <a:ahLst/>
                  <a:cxnLst>
                    <a:cxn ang="0">
                      <a:pos x="21" y="0"/>
                    </a:cxn>
                    <a:cxn ang="0">
                      <a:pos x="55" y="0"/>
                    </a:cxn>
                    <a:cxn ang="0">
                      <a:pos x="56" y="1"/>
                    </a:cxn>
                    <a:cxn ang="0">
                      <a:pos x="59" y="2"/>
                    </a:cxn>
                    <a:cxn ang="0">
                      <a:pos x="59" y="3"/>
                    </a:cxn>
                    <a:cxn ang="0">
                      <a:pos x="58" y="7"/>
                    </a:cxn>
                    <a:cxn ang="0">
                      <a:pos x="56" y="10"/>
                    </a:cxn>
                    <a:cxn ang="0">
                      <a:pos x="54" y="12"/>
                    </a:cxn>
                    <a:cxn ang="0">
                      <a:pos x="50" y="15"/>
                    </a:cxn>
                    <a:cxn ang="0">
                      <a:pos x="47" y="16"/>
                    </a:cxn>
                    <a:cxn ang="0">
                      <a:pos x="45" y="18"/>
                    </a:cxn>
                    <a:cxn ang="0">
                      <a:pos x="47" y="18"/>
                    </a:cxn>
                    <a:cxn ang="0">
                      <a:pos x="50" y="17"/>
                    </a:cxn>
                    <a:cxn ang="0">
                      <a:pos x="53" y="17"/>
                    </a:cxn>
                    <a:cxn ang="0">
                      <a:pos x="55" y="16"/>
                    </a:cxn>
                    <a:cxn ang="0">
                      <a:pos x="58" y="17"/>
                    </a:cxn>
                    <a:cxn ang="0">
                      <a:pos x="59" y="17"/>
                    </a:cxn>
                    <a:cxn ang="0">
                      <a:pos x="60" y="18"/>
                    </a:cxn>
                    <a:cxn ang="0">
                      <a:pos x="60" y="22"/>
                    </a:cxn>
                    <a:cxn ang="0">
                      <a:pos x="59" y="22"/>
                    </a:cxn>
                    <a:cxn ang="0">
                      <a:pos x="59" y="25"/>
                    </a:cxn>
                    <a:cxn ang="0">
                      <a:pos x="61" y="25"/>
                    </a:cxn>
                    <a:cxn ang="0">
                      <a:pos x="64" y="26"/>
                    </a:cxn>
                    <a:cxn ang="0">
                      <a:pos x="66" y="26"/>
                    </a:cxn>
                    <a:cxn ang="0">
                      <a:pos x="69" y="27"/>
                    </a:cxn>
                    <a:cxn ang="0">
                      <a:pos x="68" y="37"/>
                    </a:cxn>
                    <a:cxn ang="0">
                      <a:pos x="65" y="42"/>
                    </a:cxn>
                    <a:cxn ang="0">
                      <a:pos x="63" y="45"/>
                    </a:cxn>
                    <a:cxn ang="0">
                      <a:pos x="59" y="46"/>
                    </a:cxn>
                    <a:cxn ang="0">
                      <a:pos x="53" y="47"/>
                    </a:cxn>
                    <a:cxn ang="0">
                      <a:pos x="50" y="49"/>
                    </a:cxn>
                    <a:cxn ang="0">
                      <a:pos x="49" y="50"/>
                    </a:cxn>
                    <a:cxn ang="0">
                      <a:pos x="47" y="52"/>
                    </a:cxn>
                    <a:cxn ang="0">
                      <a:pos x="46" y="54"/>
                    </a:cxn>
                    <a:cxn ang="0">
                      <a:pos x="41" y="54"/>
                    </a:cxn>
                    <a:cxn ang="0">
                      <a:pos x="39" y="52"/>
                    </a:cxn>
                    <a:cxn ang="0">
                      <a:pos x="37" y="51"/>
                    </a:cxn>
                    <a:cxn ang="0">
                      <a:pos x="36" y="49"/>
                    </a:cxn>
                    <a:cxn ang="0">
                      <a:pos x="35" y="47"/>
                    </a:cxn>
                    <a:cxn ang="0">
                      <a:pos x="24" y="40"/>
                    </a:cxn>
                    <a:cxn ang="0">
                      <a:pos x="11" y="34"/>
                    </a:cxn>
                    <a:cxn ang="0">
                      <a:pos x="0" y="26"/>
                    </a:cxn>
                    <a:cxn ang="0">
                      <a:pos x="0" y="18"/>
                    </a:cxn>
                    <a:cxn ang="0">
                      <a:pos x="4" y="20"/>
                    </a:cxn>
                    <a:cxn ang="0">
                      <a:pos x="9" y="21"/>
                    </a:cxn>
                    <a:cxn ang="0">
                      <a:pos x="12" y="22"/>
                    </a:cxn>
                    <a:cxn ang="0">
                      <a:pos x="17" y="23"/>
                    </a:cxn>
                    <a:cxn ang="0">
                      <a:pos x="24" y="23"/>
                    </a:cxn>
                    <a:cxn ang="0">
                      <a:pos x="24" y="12"/>
                    </a:cxn>
                    <a:cxn ang="0">
                      <a:pos x="19" y="12"/>
                    </a:cxn>
                    <a:cxn ang="0">
                      <a:pos x="15" y="11"/>
                    </a:cxn>
                    <a:cxn ang="0">
                      <a:pos x="14" y="11"/>
                    </a:cxn>
                    <a:cxn ang="0">
                      <a:pos x="11" y="10"/>
                    </a:cxn>
                    <a:cxn ang="0">
                      <a:pos x="11" y="7"/>
                    </a:cxn>
                    <a:cxn ang="0">
                      <a:pos x="12" y="6"/>
                    </a:cxn>
                    <a:cxn ang="0">
                      <a:pos x="12" y="5"/>
                    </a:cxn>
                    <a:cxn ang="0">
                      <a:pos x="14" y="3"/>
                    </a:cxn>
                    <a:cxn ang="0">
                      <a:pos x="21" y="0"/>
                    </a:cxn>
                  </a:cxnLst>
                  <a:rect l="0" t="0" r="r" b="b"/>
                  <a:pathLst>
                    <a:path w="69" h="54">
                      <a:moveTo>
                        <a:pt x="21" y="0"/>
                      </a:moveTo>
                      <a:lnTo>
                        <a:pt x="55" y="0"/>
                      </a:lnTo>
                      <a:lnTo>
                        <a:pt x="56" y="1"/>
                      </a:lnTo>
                      <a:lnTo>
                        <a:pt x="59" y="2"/>
                      </a:lnTo>
                      <a:lnTo>
                        <a:pt x="59" y="3"/>
                      </a:lnTo>
                      <a:lnTo>
                        <a:pt x="58" y="7"/>
                      </a:lnTo>
                      <a:lnTo>
                        <a:pt x="56" y="10"/>
                      </a:lnTo>
                      <a:lnTo>
                        <a:pt x="54" y="12"/>
                      </a:lnTo>
                      <a:lnTo>
                        <a:pt x="50" y="15"/>
                      </a:lnTo>
                      <a:lnTo>
                        <a:pt x="47" y="16"/>
                      </a:lnTo>
                      <a:lnTo>
                        <a:pt x="45" y="18"/>
                      </a:lnTo>
                      <a:lnTo>
                        <a:pt x="47" y="18"/>
                      </a:lnTo>
                      <a:lnTo>
                        <a:pt x="50" y="17"/>
                      </a:lnTo>
                      <a:lnTo>
                        <a:pt x="53" y="17"/>
                      </a:lnTo>
                      <a:lnTo>
                        <a:pt x="55" y="16"/>
                      </a:lnTo>
                      <a:lnTo>
                        <a:pt x="58" y="17"/>
                      </a:lnTo>
                      <a:lnTo>
                        <a:pt x="59" y="17"/>
                      </a:lnTo>
                      <a:lnTo>
                        <a:pt x="60" y="18"/>
                      </a:lnTo>
                      <a:lnTo>
                        <a:pt x="60" y="22"/>
                      </a:lnTo>
                      <a:lnTo>
                        <a:pt x="59" y="22"/>
                      </a:lnTo>
                      <a:lnTo>
                        <a:pt x="59" y="25"/>
                      </a:lnTo>
                      <a:lnTo>
                        <a:pt x="61" y="25"/>
                      </a:lnTo>
                      <a:lnTo>
                        <a:pt x="64" y="26"/>
                      </a:lnTo>
                      <a:lnTo>
                        <a:pt x="66" y="26"/>
                      </a:lnTo>
                      <a:lnTo>
                        <a:pt x="69" y="27"/>
                      </a:lnTo>
                      <a:lnTo>
                        <a:pt x="68" y="37"/>
                      </a:lnTo>
                      <a:lnTo>
                        <a:pt x="65" y="42"/>
                      </a:lnTo>
                      <a:lnTo>
                        <a:pt x="63" y="45"/>
                      </a:lnTo>
                      <a:lnTo>
                        <a:pt x="59" y="46"/>
                      </a:lnTo>
                      <a:lnTo>
                        <a:pt x="53" y="47"/>
                      </a:lnTo>
                      <a:lnTo>
                        <a:pt x="50" y="49"/>
                      </a:lnTo>
                      <a:lnTo>
                        <a:pt x="49" y="50"/>
                      </a:lnTo>
                      <a:lnTo>
                        <a:pt x="47" y="52"/>
                      </a:lnTo>
                      <a:lnTo>
                        <a:pt x="46" y="54"/>
                      </a:lnTo>
                      <a:lnTo>
                        <a:pt x="41" y="54"/>
                      </a:lnTo>
                      <a:lnTo>
                        <a:pt x="39" y="52"/>
                      </a:lnTo>
                      <a:lnTo>
                        <a:pt x="37" y="51"/>
                      </a:lnTo>
                      <a:lnTo>
                        <a:pt x="36" y="49"/>
                      </a:lnTo>
                      <a:lnTo>
                        <a:pt x="35" y="47"/>
                      </a:lnTo>
                      <a:lnTo>
                        <a:pt x="24" y="40"/>
                      </a:lnTo>
                      <a:lnTo>
                        <a:pt x="11" y="34"/>
                      </a:lnTo>
                      <a:lnTo>
                        <a:pt x="0" y="26"/>
                      </a:lnTo>
                      <a:lnTo>
                        <a:pt x="0" y="18"/>
                      </a:lnTo>
                      <a:lnTo>
                        <a:pt x="4" y="20"/>
                      </a:lnTo>
                      <a:lnTo>
                        <a:pt x="9" y="21"/>
                      </a:lnTo>
                      <a:lnTo>
                        <a:pt x="12" y="22"/>
                      </a:lnTo>
                      <a:lnTo>
                        <a:pt x="17" y="23"/>
                      </a:lnTo>
                      <a:lnTo>
                        <a:pt x="24" y="23"/>
                      </a:lnTo>
                      <a:lnTo>
                        <a:pt x="24" y="12"/>
                      </a:lnTo>
                      <a:lnTo>
                        <a:pt x="19" y="12"/>
                      </a:lnTo>
                      <a:lnTo>
                        <a:pt x="15" y="11"/>
                      </a:lnTo>
                      <a:lnTo>
                        <a:pt x="14" y="11"/>
                      </a:lnTo>
                      <a:lnTo>
                        <a:pt x="11" y="10"/>
                      </a:lnTo>
                      <a:lnTo>
                        <a:pt x="11" y="7"/>
                      </a:lnTo>
                      <a:lnTo>
                        <a:pt x="12" y="6"/>
                      </a:lnTo>
                      <a:lnTo>
                        <a:pt x="12" y="5"/>
                      </a:lnTo>
                      <a:lnTo>
                        <a:pt x="14" y="3"/>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1" name="Freeform 1256">
                  <a:extLst>
                    <a:ext uri="{FF2B5EF4-FFF2-40B4-BE49-F238E27FC236}">
                      <a16:creationId xmlns:a16="http://schemas.microsoft.com/office/drawing/2014/main" id="{1AC94753-DB22-82CA-5F45-14F91C5E52C7}"/>
                    </a:ext>
                  </a:extLst>
                </p:cNvPr>
                <p:cNvSpPr>
                  <a:spLocks/>
                </p:cNvSpPr>
                <p:nvPr/>
              </p:nvSpPr>
              <p:spPr bwMode="auto">
                <a:xfrm>
                  <a:off x="3259816" y="2074326"/>
                  <a:ext cx="157513" cy="80829"/>
                </a:xfrm>
                <a:custGeom>
                  <a:avLst/>
                  <a:gdLst/>
                  <a:ahLst/>
                  <a:cxnLst>
                    <a:cxn ang="0">
                      <a:pos x="46" y="0"/>
                    </a:cxn>
                    <a:cxn ang="0">
                      <a:pos x="52" y="4"/>
                    </a:cxn>
                    <a:cxn ang="0">
                      <a:pos x="62" y="5"/>
                    </a:cxn>
                    <a:cxn ang="0">
                      <a:pos x="66" y="2"/>
                    </a:cxn>
                    <a:cxn ang="0">
                      <a:pos x="75" y="4"/>
                    </a:cxn>
                    <a:cxn ang="0">
                      <a:pos x="76" y="12"/>
                    </a:cxn>
                    <a:cxn ang="0">
                      <a:pos x="74" y="38"/>
                    </a:cxn>
                    <a:cxn ang="0">
                      <a:pos x="66" y="39"/>
                    </a:cxn>
                    <a:cxn ang="0">
                      <a:pos x="44" y="38"/>
                    </a:cxn>
                    <a:cxn ang="0">
                      <a:pos x="45" y="34"/>
                    </a:cxn>
                    <a:cxn ang="0">
                      <a:pos x="46" y="31"/>
                    </a:cxn>
                    <a:cxn ang="0">
                      <a:pos x="47" y="28"/>
                    </a:cxn>
                    <a:cxn ang="0">
                      <a:pos x="51" y="26"/>
                    </a:cxn>
                    <a:cxn ang="0">
                      <a:pos x="56" y="24"/>
                    </a:cxn>
                    <a:cxn ang="0">
                      <a:pos x="56" y="23"/>
                    </a:cxn>
                    <a:cxn ang="0">
                      <a:pos x="52" y="22"/>
                    </a:cxn>
                    <a:cxn ang="0">
                      <a:pos x="32" y="24"/>
                    </a:cxn>
                    <a:cxn ang="0">
                      <a:pos x="21" y="26"/>
                    </a:cxn>
                    <a:cxn ang="0">
                      <a:pos x="17" y="23"/>
                    </a:cxn>
                    <a:cxn ang="0">
                      <a:pos x="11" y="22"/>
                    </a:cxn>
                    <a:cxn ang="0">
                      <a:pos x="5" y="17"/>
                    </a:cxn>
                    <a:cxn ang="0">
                      <a:pos x="0" y="13"/>
                    </a:cxn>
                    <a:cxn ang="0">
                      <a:pos x="1" y="7"/>
                    </a:cxn>
                    <a:cxn ang="0">
                      <a:pos x="0" y="2"/>
                    </a:cxn>
                    <a:cxn ang="0">
                      <a:pos x="10" y="4"/>
                    </a:cxn>
                    <a:cxn ang="0">
                      <a:pos x="35" y="19"/>
                    </a:cxn>
                    <a:cxn ang="0">
                      <a:pos x="26" y="12"/>
                    </a:cxn>
                    <a:cxn ang="0">
                      <a:pos x="32" y="8"/>
                    </a:cxn>
                    <a:cxn ang="0">
                      <a:pos x="42" y="14"/>
                    </a:cxn>
                    <a:cxn ang="0">
                      <a:pos x="49" y="7"/>
                    </a:cxn>
                    <a:cxn ang="0">
                      <a:pos x="36" y="4"/>
                    </a:cxn>
                    <a:cxn ang="0">
                      <a:pos x="37" y="0"/>
                    </a:cxn>
                  </a:cxnLst>
                  <a:rect l="0" t="0" r="r" b="b"/>
                  <a:pathLst>
                    <a:path w="76" h="39">
                      <a:moveTo>
                        <a:pt x="37" y="0"/>
                      </a:moveTo>
                      <a:lnTo>
                        <a:pt x="46" y="0"/>
                      </a:lnTo>
                      <a:lnTo>
                        <a:pt x="49" y="2"/>
                      </a:lnTo>
                      <a:lnTo>
                        <a:pt x="52" y="4"/>
                      </a:lnTo>
                      <a:lnTo>
                        <a:pt x="56" y="5"/>
                      </a:lnTo>
                      <a:lnTo>
                        <a:pt x="62" y="5"/>
                      </a:lnTo>
                      <a:lnTo>
                        <a:pt x="64" y="3"/>
                      </a:lnTo>
                      <a:lnTo>
                        <a:pt x="66" y="2"/>
                      </a:lnTo>
                      <a:lnTo>
                        <a:pt x="72" y="2"/>
                      </a:lnTo>
                      <a:lnTo>
                        <a:pt x="75" y="4"/>
                      </a:lnTo>
                      <a:lnTo>
                        <a:pt x="76" y="7"/>
                      </a:lnTo>
                      <a:lnTo>
                        <a:pt x="76" y="12"/>
                      </a:lnTo>
                      <a:lnTo>
                        <a:pt x="72" y="31"/>
                      </a:lnTo>
                      <a:lnTo>
                        <a:pt x="74" y="38"/>
                      </a:lnTo>
                      <a:lnTo>
                        <a:pt x="70" y="38"/>
                      </a:lnTo>
                      <a:lnTo>
                        <a:pt x="66" y="39"/>
                      </a:lnTo>
                      <a:lnTo>
                        <a:pt x="45" y="39"/>
                      </a:lnTo>
                      <a:lnTo>
                        <a:pt x="44" y="38"/>
                      </a:lnTo>
                      <a:lnTo>
                        <a:pt x="44" y="36"/>
                      </a:lnTo>
                      <a:lnTo>
                        <a:pt x="45" y="34"/>
                      </a:lnTo>
                      <a:lnTo>
                        <a:pt x="47" y="33"/>
                      </a:lnTo>
                      <a:lnTo>
                        <a:pt x="46" y="31"/>
                      </a:lnTo>
                      <a:lnTo>
                        <a:pt x="47" y="29"/>
                      </a:lnTo>
                      <a:lnTo>
                        <a:pt x="47" y="28"/>
                      </a:lnTo>
                      <a:lnTo>
                        <a:pt x="50" y="27"/>
                      </a:lnTo>
                      <a:lnTo>
                        <a:pt x="51" y="26"/>
                      </a:lnTo>
                      <a:lnTo>
                        <a:pt x="54" y="26"/>
                      </a:lnTo>
                      <a:lnTo>
                        <a:pt x="56" y="24"/>
                      </a:lnTo>
                      <a:lnTo>
                        <a:pt x="57" y="23"/>
                      </a:lnTo>
                      <a:lnTo>
                        <a:pt x="56" y="23"/>
                      </a:lnTo>
                      <a:lnTo>
                        <a:pt x="54" y="22"/>
                      </a:lnTo>
                      <a:lnTo>
                        <a:pt x="52" y="22"/>
                      </a:lnTo>
                      <a:lnTo>
                        <a:pt x="44" y="23"/>
                      </a:lnTo>
                      <a:lnTo>
                        <a:pt x="32" y="24"/>
                      </a:lnTo>
                      <a:lnTo>
                        <a:pt x="22" y="26"/>
                      </a:lnTo>
                      <a:lnTo>
                        <a:pt x="21" y="26"/>
                      </a:lnTo>
                      <a:lnTo>
                        <a:pt x="19" y="24"/>
                      </a:lnTo>
                      <a:lnTo>
                        <a:pt x="17" y="23"/>
                      </a:lnTo>
                      <a:lnTo>
                        <a:pt x="17" y="22"/>
                      </a:lnTo>
                      <a:lnTo>
                        <a:pt x="11" y="22"/>
                      </a:lnTo>
                      <a:lnTo>
                        <a:pt x="10" y="17"/>
                      </a:lnTo>
                      <a:lnTo>
                        <a:pt x="5" y="17"/>
                      </a:lnTo>
                      <a:lnTo>
                        <a:pt x="2" y="14"/>
                      </a:lnTo>
                      <a:lnTo>
                        <a:pt x="0" y="13"/>
                      </a:lnTo>
                      <a:lnTo>
                        <a:pt x="0" y="5"/>
                      </a:lnTo>
                      <a:lnTo>
                        <a:pt x="1" y="7"/>
                      </a:lnTo>
                      <a:lnTo>
                        <a:pt x="0" y="4"/>
                      </a:lnTo>
                      <a:lnTo>
                        <a:pt x="0" y="2"/>
                      </a:lnTo>
                      <a:lnTo>
                        <a:pt x="3" y="2"/>
                      </a:lnTo>
                      <a:lnTo>
                        <a:pt x="10" y="4"/>
                      </a:lnTo>
                      <a:lnTo>
                        <a:pt x="29" y="19"/>
                      </a:lnTo>
                      <a:lnTo>
                        <a:pt x="35" y="19"/>
                      </a:lnTo>
                      <a:lnTo>
                        <a:pt x="30" y="16"/>
                      </a:lnTo>
                      <a:lnTo>
                        <a:pt x="26" y="12"/>
                      </a:lnTo>
                      <a:lnTo>
                        <a:pt x="26" y="7"/>
                      </a:lnTo>
                      <a:lnTo>
                        <a:pt x="32" y="8"/>
                      </a:lnTo>
                      <a:lnTo>
                        <a:pt x="37" y="10"/>
                      </a:lnTo>
                      <a:lnTo>
                        <a:pt x="42" y="14"/>
                      </a:lnTo>
                      <a:lnTo>
                        <a:pt x="49" y="16"/>
                      </a:lnTo>
                      <a:lnTo>
                        <a:pt x="49" y="7"/>
                      </a:lnTo>
                      <a:lnTo>
                        <a:pt x="41" y="7"/>
                      </a:lnTo>
                      <a:lnTo>
                        <a:pt x="36" y="4"/>
                      </a:lnTo>
                      <a:lnTo>
                        <a:pt x="35" y="2"/>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2" name="Freeform 1257">
                  <a:extLst>
                    <a:ext uri="{FF2B5EF4-FFF2-40B4-BE49-F238E27FC236}">
                      <a16:creationId xmlns:a16="http://schemas.microsoft.com/office/drawing/2014/main" id="{AB855963-1A7D-DB54-F4E5-FB0AC1AAFFB8}"/>
                    </a:ext>
                  </a:extLst>
                </p:cNvPr>
                <p:cNvSpPr>
                  <a:spLocks/>
                </p:cNvSpPr>
                <p:nvPr/>
              </p:nvSpPr>
              <p:spPr bwMode="auto">
                <a:xfrm>
                  <a:off x="3382096" y="2397642"/>
                  <a:ext cx="93265" cy="55959"/>
                </a:xfrm>
                <a:custGeom>
                  <a:avLst/>
                  <a:gdLst/>
                  <a:ahLst/>
                  <a:cxnLst>
                    <a:cxn ang="0">
                      <a:pos x="17" y="0"/>
                    </a:cxn>
                    <a:cxn ang="0">
                      <a:pos x="20" y="0"/>
                    </a:cxn>
                    <a:cxn ang="0">
                      <a:pos x="26" y="3"/>
                    </a:cxn>
                    <a:cxn ang="0">
                      <a:pos x="34" y="8"/>
                    </a:cxn>
                    <a:cxn ang="0">
                      <a:pos x="41" y="15"/>
                    </a:cxn>
                    <a:cxn ang="0">
                      <a:pos x="45" y="21"/>
                    </a:cxn>
                    <a:cxn ang="0">
                      <a:pos x="42" y="23"/>
                    </a:cxn>
                    <a:cxn ang="0">
                      <a:pos x="35" y="27"/>
                    </a:cxn>
                    <a:cxn ang="0">
                      <a:pos x="20" y="23"/>
                    </a:cxn>
                    <a:cxn ang="0">
                      <a:pos x="11" y="21"/>
                    </a:cxn>
                    <a:cxn ang="0">
                      <a:pos x="3" y="17"/>
                    </a:cxn>
                    <a:cxn ang="0">
                      <a:pos x="0" y="15"/>
                    </a:cxn>
                    <a:cxn ang="0">
                      <a:pos x="0" y="14"/>
                    </a:cxn>
                    <a:cxn ang="0">
                      <a:pos x="1" y="13"/>
                    </a:cxn>
                    <a:cxn ang="0">
                      <a:pos x="8" y="13"/>
                    </a:cxn>
                    <a:cxn ang="0">
                      <a:pos x="11" y="10"/>
                    </a:cxn>
                    <a:cxn ang="0">
                      <a:pos x="12" y="8"/>
                    </a:cxn>
                    <a:cxn ang="0">
                      <a:pos x="12" y="7"/>
                    </a:cxn>
                    <a:cxn ang="0">
                      <a:pos x="15" y="2"/>
                    </a:cxn>
                    <a:cxn ang="0">
                      <a:pos x="17" y="0"/>
                    </a:cxn>
                  </a:cxnLst>
                  <a:rect l="0" t="0" r="r" b="b"/>
                  <a:pathLst>
                    <a:path w="45" h="27">
                      <a:moveTo>
                        <a:pt x="17" y="0"/>
                      </a:moveTo>
                      <a:lnTo>
                        <a:pt x="20" y="0"/>
                      </a:lnTo>
                      <a:lnTo>
                        <a:pt x="26" y="3"/>
                      </a:lnTo>
                      <a:lnTo>
                        <a:pt x="34" y="8"/>
                      </a:lnTo>
                      <a:lnTo>
                        <a:pt x="41" y="15"/>
                      </a:lnTo>
                      <a:lnTo>
                        <a:pt x="45" y="21"/>
                      </a:lnTo>
                      <a:lnTo>
                        <a:pt x="42" y="23"/>
                      </a:lnTo>
                      <a:lnTo>
                        <a:pt x="35" y="27"/>
                      </a:lnTo>
                      <a:lnTo>
                        <a:pt x="20" y="23"/>
                      </a:lnTo>
                      <a:lnTo>
                        <a:pt x="11" y="21"/>
                      </a:lnTo>
                      <a:lnTo>
                        <a:pt x="3" y="17"/>
                      </a:lnTo>
                      <a:lnTo>
                        <a:pt x="0" y="15"/>
                      </a:lnTo>
                      <a:lnTo>
                        <a:pt x="0" y="14"/>
                      </a:lnTo>
                      <a:lnTo>
                        <a:pt x="1" y="13"/>
                      </a:lnTo>
                      <a:lnTo>
                        <a:pt x="8" y="13"/>
                      </a:lnTo>
                      <a:lnTo>
                        <a:pt x="11" y="10"/>
                      </a:lnTo>
                      <a:lnTo>
                        <a:pt x="12" y="8"/>
                      </a:lnTo>
                      <a:lnTo>
                        <a:pt x="12" y="7"/>
                      </a:lnTo>
                      <a:lnTo>
                        <a:pt x="15" y="2"/>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3" name="Freeform 1258">
                  <a:extLst>
                    <a:ext uri="{FF2B5EF4-FFF2-40B4-BE49-F238E27FC236}">
                      <a16:creationId xmlns:a16="http://schemas.microsoft.com/office/drawing/2014/main" id="{17D3F6F8-6B99-07F8-4781-6BEE6E8F3774}"/>
                    </a:ext>
                  </a:extLst>
                </p:cNvPr>
                <p:cNvSpPr>
                  <a:spLocks/>
                </p:cNvSpPr>
                <p:nvPr/>
              </p:nvSpPr>
              <p:spPr bwMode="auto">
                <a:xfrm>
                  <a:off x="3469143" y="2198678"/>
                  <a:ext cx="126425" cy="101555"/>
                </a:xfrm>
                <a:custGeom>
                  <a:avLst/>
                  <a:gdLst/>
                  <a:ahLst/>
                  <a:cxnLst>
                    <a:cxn ang="0">
                      <a:pos x="17" y="0"/>
                    </a:cxn>
                    <a:cxn ang="0">
                      <a:pos x="20" y="0"/>
                    </a:cxn>
                    <a:cxn ang="0">
                      <a:pos x="34" y="1"/>
                    </a:cxn>
                    <a:cxn ang="0">
                      <a:pos x="47" y="3"/>
                    </a:cxn>
                    <a:cxn ang="0">
                      <a:pos x="61" y="5"/>
                    </a:cxn>
                    <a:cxn ang="0">
                      <a:pos x="61" y="11"/>
                    </a:cxn>
                    <a:cxn ang="0">
                      <a:pos x="58" y="12"/>
                    </a:cxn>
                    <a:cxn ang="0">
                      <a:pos x="56" y="15"/>
                    </a:cxn>
                    <a:cxn ang="0">
                      <a:pos x="53" y="16"/>
                    </a:cxn>
                    <a:cxn ang="0">
                      <a:pos x="49" y="22"/>
                    </a:cxn>
                    <a:cxn ang="0">
                      <a:pos x="44" y="27"/>
                    </a:cxn>
                    <a:cxn ang="0">
                      <a:pos x="38" y="31"/>
                    </a:cxn>
                    <a:cxn ang="0">
                      <a:pos x="30" y="32"/>
                    </a:cxn>
                    <a:cxn ang="0">
                      <a:pos x="27" y="32"/>
                    </a:cxn>
                    <a:cxn ang="0">
                      <a:pos x="25" y="31"/>
                    </a:cxn>
                    <a:cxn ang="0">
                      <a:pos x="20" y="31"/>
                    </a:cxn>
                    <a:cxn ang="0">
                      <a:pos x="20" y="33"/>
                    </a:cxn>
                    <a:cxn ang="0">
                      <a:pos x="19" y="36"/>
                    </a:cxn>
                    <a:cxn ang="0">
                      <a:pos x="24" y="36"/>
                    </a:cxn>
                    <a:cxn ang="0">
                      <a:pos x="23" y="40"/>
                    </a:cxn>
                    <a:cxn ang="0">
                      <a:pos x="22" y="42"/>
                    </a:cxn>
                    <a:cxn ang="0">
                      <a:pos x="15" y="49"/>
                    </a:cxn>
                    <a:cxn ang="0">
                      <a:pos x="7" y="49"/>
                    </a:cxn>
                    <a:cxn ang="0">
                      <a:pos x="7" y="37"/>
                    </a:cxn>
                    <a:cxn ang="0">
                      <a:pos x="3" y="31"/>
                    </a:cxn>
                    <a:cxn ang="0">
                      <a:pos x="3" y="23"/>
                    </a:cxn>
                    <a:cxn ang="0">
                      <a:pos x="0" y="17"/>
                    </a:cxn>
                    <a:cxn ang="0">
                      <a:pos x="0" y="10"/>
                    </a:cxn>
                    <a:cxn ang="0">
                      <a:pos x="10" y="10"/>
                    </a:cxn>
                    <a:cxn ang="0">
                      <a:pos x="10" y="6"/>
                    </a:cxn>
                    <a:cxn ang="0">
                      <a:pos x="12" y="5"/>
                    </a:cxn>
                    <a:cxn ang="0">
                      <a:pos x="13" y="2"/>
                    </a:cxn>
                    <a:cxn ang="0">
                      <a:pos x="14" y="1"/>
                    </a:cxn>
                    <a:cxn ang="0">
                      <a:pos x="17" y="0"/>
                    </a:cxn>
                  </a:cxnLst>
                  <a:rect l="0" t="0" r="r" b="b"/>
                  <a:pathLst>
                    <a:path w="61" h="49">
                      <a:moveTo>
                        <a:pt x="17" y="0"/>
                      </a:moveTo>
                      <a:lnTo>
                        <a:pt x="20" y="0"/>
                      </a:lnTo>
                      <a:lnTo>
                        <a:pt x="34" y="1"/>
                      </a:lnTo>
                      <a:lnTo>
                        <a:pt x="47" y="3"/>
                      </a:lnTo>
                      <a:lnTo>
                        <a:pt x="61" y="5"/>
                      </a:lnTo>
                      <a:lnTo>
                        <a:pt x="61" y="11"/>
                      </a:lnTo>
                      <a:lnTo>
                        <a:pt x="58" y="12"/>
                      </a:lnTo>
                      <a:lnTo>
                        <a:pt x="56" y="15"/>
                      </a:lnTo>
                      <a:lnTo>
                        <a:pt x="53" y="16"/>
                      </a:lnTo>
                      <a:lnTo>
                        <a:pt x="49" y="22"/>
                      </a:lnTo>
                      <a:lnTo>
                        <a:pt x="44" y="27"/>
                      </a:lnTo>
                      <a:lnTo>
                        <a:pt x="38" y="31"/>
                      </a:lnTo>
                      <a:lnTo>
                        <a:pt x="30" y="32"/>
                      </a:lnTo>
                      <a:lnTo>
                        <a:pt x="27" y="32"/>
                      </a:lnTo>
                      <a:lnTo>
                        <a:pt x="25" y="31"/>
                      </a:lnTo>
                      <a:lnTo>
                        <a:pt x="20" y="31"/>
                      </a:lnTo>
                      <a:lnTo>
                        <a:pt x="20" y="33"/>
                      </a:lnTo>
                      <a:lnTo>
                        <a:pt x="19" y="36"/>
                      </a:lnTo>
                      <a:lnTo>
                        <a:pt x="24" y="36"/>
                      </a:lnTo>
                      <a:lnTo>
                        <a:pt x="23" y="40"/>
                      </a:lnTo>
                      <a:lnTo>
                        <a:pt x="22" y="42"/>
                      </a:lnTo>
                      <a:lnTo>
                        <a:pt x="15" y="49"/>
                      </a:lnTo>
                      <a:lnTo>
                        <a:pt x="7" y="49"/>
                      </a:lnTo>
                      <a:lnTo>
                        <a:pt x="7" y="37"/>
                      </a:lnTo>
                      <a:lnTo>
                        <a:pt x="3" y="31"/>
                      </a:lnTo>
                      <a:lnTo>
                        <a:pt x="3" y="23"/>
                      </a:lnTo>
                      <a:lnTo>
                        <a:pt x="0" y="17"/>
                      </a:lnTo>
                      <a:lnTo>
                        <a:pt x="0" y="10"/>
                      </a:lnTo>
                      <a:lnTo>
                        <a:pt x="10" y="10"/>
                      </a:lnTo>
                      <a:lnTo>
                        <a:pt x="10" y="6"/>
                      </a:lnTo>
                      <a:lnTo>
                        <a:pt x="12" y="5"/>
                      </a:lnTo>
                      <a:lnTo>
                        <a:pt x="13" y="2"/>
                      </a:lnTo>
                      <a:lnTo>
                        <a:pt x="14" y="1"/>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4" name="Freeform 1259">
                  <a:extLst>
                    <a:ext uri="{FF2B5EF4-FFF2-40B4-BE49-F238E27FC236}">
                      <a16:creationId xmlns:a16="http://schemas.microsoft.com/office/drawing/2014/main" id="{B0133AA9-A9D5-B35D-B798-C5305F936629}"/>
                    </a:ext>
                  </a:extLst>
                </p:cNvPr>
                <p:cNvSpPr>
                  <a:spLocks/>
                </p:cNvSpPr>
                <p:nvPr/>
              </p:nvSpPr>
              <p:spPr bwMode="auto">
                <a:xfrm>
                  <a:off x="3218366" y="2018369"/>
                  <a:ext cx="41451" cy="33161"/>
                </a:xfrm>
                <a:custGeom>
                  <a:avLst/>
                  <a:gdLst/>
                  <a:ahLst/>
                  <a:cxnLst>
                    <a:cxn ang="0">
                      <a:pos x="0" y="0"/>
                    </a:cxn>
                    <a:cxn ang="0">
                      <a:pos x="6" y="1"/>
                    </a:cxn>
                    <a:cxn ang="0">
                      <a:pos x="10" y="5"/>
                    </a:cxn>
                    <a:cxn ang="0">
                      <a:pos x="15" y="9"/>
                    </a:cxn>
                    <a:cxn ang="0">
                      <a:pos x="20" y="11"/>
                    </a:cxn>
                    <a:cxn ang="0">
                      <a:pos x="20" y="14"/>
                    </a:cxn>
                    <a:cxn ang="0">
                      <a:pos x="18" y="15"/>
                    </a:cxn>
                    <a:cxn ang="0">
                      <a:pos x="16" y="16"/>
                    </a:cxn>
                    <a:cxn ang="0">
                      <a:pos x="11" y="16"/>
                    </a:cxn>
                    <a:cxn ang="0">
                      <a:pos x="10" y="14"/>
                    </a:cxn>
                    <a:cxn ang="0">
                      <a:pos x="6" y="11"/>
                    </a:cxn>
                    <a:cxn ang="0">
                      <a:pos x="3" y="9"/>
                    </a:cxn>
                    <a:cxn ang="0">
                      <a:pos x="2" y="6"/>
                    </a:cxn>
                    <a:cxn ang="0">
                      <a:pos x="0" y="2"/>
                    </a:cxn>
                    <a:cxn ang="0">
                      <a:pos x="0" y="0"/>
                    </a:cxn>
                  </a:cxnLst>
                  <a:rect l="0" t="0" r="r" b="b"/>
                  <a:pathLst>
                    <a:path w="20" h="16">
                      <a:moveTo>
                        <a:pt x="0" y="0"/>
                      </a:moveTo>
                      <a:lnTo>
                        <a:pt x="6" y="1"/>
                      </a:lnTo>
                      <a:lnTo>
                        <a:pt x="10" y="5"/>
                      </a:lnTo>
                      <a:lnTo>
                        <a:pt x="15" y="9"/>
                      </a:lnTo>
                      <a:lnTo>
                        <a:pt x="20" y="11"/>
                      </a:lnTo>
                      <a:lnTo>
                        <a:pt x="20" y="14"/>
                      </a:lnTo>
                      <a:lnTo>
                        <a:pt x="18" y="15"/>
                      </a:lnTo>
                      <a:lnTo>
                        <a:pt x="16" y="16"/>
                      </a:lnTo>
                      <a:lnTo>
                        <a:pt x="11" y="16"/>
                      </a:lnTo>
                      <a:lnTo>
                        <a:pt x="10" y="14"/>
                      </a:lnTo>
                      <a:lnTo>
                        <a:pt x="6" y="11"/>
                      </a:lnTo>
                      <a:lnTo>
                        <a:pt x="3" y="9"/>
                      </a:lnTo>
                      <a:lnTo>
                        <a:pt x="2" y="6"/>
                      </a:lnTo>
                      <a:lnTo>
                        <a:pt x="0" y="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5" name="Freeform 1260">
                  <a:extLst>
                    <a:ext uri="{FF2B5EF4-FFF2-40B4-BE49-F238E27FC236}">
                      <a16:creationId xmlns:a16="http://schemas.microsoft.com/office/drawing/2014/main" id="{365A92E5-6014-50FC-FDBC-864F2EC620DB}"/>
                    </a:ext>
                  </a:extLst>
                </p:cNvPr>
                <p:cNvSpPr>
                  <a:spLocks/>
                </p:cNvSpPr>
                <p:nvPr/>
              </p:nvSpPr>
              <p:spPr bwMode="auto">
                <a:xfrm>
                  <a:off x="3243236" y="2132357"/>
                  <a:ext cx="29015" cy="22799"/>
                </a:xfrm>
                <a:custGeom>
                  <a:avLst/>
                  <a:gdLst/>
                  <a:ahLst/>
                  <a:cxnLst>
                    <a:cxn ang="0">
                      <a:pos x="11" y="0"/>
                    </a:cxn>
                    <a:cxn ang="0">
                      <a:pos x="11" y="1"/>
                    </a:cxn>
                    <a:cxn ang="0">
                      <a:pos x="13" y="3"/>
                    </a:cxn>
                    <a:cxn ang="0">
                      <a:pos x="14" y="5"/>
                    </a:cxn>
                    <a:cxn ang="0">
                      <a:pos x="14" y="9"/>
                    </a:cxn>
                    <a:cxn ang="0">
                      <a:pos x="11" y="11"/>
                    </a:cxn>
                    <a:cxn ang="0">
                      <a:pos x="0" y="11"/>
                    </a:cxn>
                    <a:cxn ang="0">
                      <a:pos x="1" y="8"/>
                    </a:cxn>
                    <a:cxn ang="0">
                      <a:pos x="3" y="5"/>
                    </a:cxn>
                    <a:cxn ang="0">
                      <a:pos x="5" y="3"/>
                    </a:cxn>
                    <a:cxn ang="0">
                      <a:pos x="8" y="1"/>
                    </a:cxn>
                    <a:cxn ang="0">
                      <a:pos x="11" y="0"/>
                    </a:cxn>
                  </a:cxnLst>
                  <a:rect l="0" t="0" r="r" b="b"/>
                  <a:pathLst>
                    <a:path w="14" h="11">
                      <a:moveTo>
                        <a:pt x="11" y="0"/>
                      </a:moveTo>
                      <a:lnTo>
                        <a:pt x="11" y="1"/>
                      </a:lnTo>
                      <a:lnTo>
                        <a:pt x="13" y="3"/>
                      </a:lnTo>
                      <a:lnTo>
                        <a:pt x="14" y="5"/>
                      </a:lnTo>
                      <a:lnTo>
                        <a:pt x="14" y="9"/>
                      </a:lnTo>
                      <a:lnTo>
                        <a:pt x="11" y="11"/>
                      </a:lnTo>
                      <a:lnTo>
                        <a:pt x="0" y="11"/>
                      </a:lnTo>
                      <a:lnTo>
                        <a:pt x="1" y="8"/>
                      </a:lnTo>
                      <a:lnTo>
                        <a:pt x="3" y="5"/>
                      </a:lnTo>
                      <a:lnTo>
                        <a:pt x="5" y="3"/>
                      </a:lnTo>
                      <a:lnTo>
                        <a:pt x="8"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6" name="Freeform 1261">
                  <a:extLst>
                    <a:ext uri="{FF2B5EF4-FFF2-40B4-BE49-F238E27FC236}">
                      <a16:creationId xmlns:a16="http://schemas.microsoft.com/office/drawing/2014/main" id="{37A632FD-A9BD-55D1-E0C4-B20E291F24AB}"/>
                    </a:ext>
                  </a:extLst>
                </p:cNvPr>
                <p:cNvSpPr>
                  <a:spLocks/>
                </p:cNvSpPr>
                <p:nvPr/>
              </p:nvSpPr>
              <p:spPr bwMode="auto">
                <a:xfrm>
                  <a:off x="3228729" y="1933394"/>
                  <a:ext cx="155441" cy="84975"/>
                </a:xfrm>
                <a:custGeom>
                  <a:avLst/>
                  <a:gdLst/>
                  <a:ahLst/>
                  <a:cxnLst>
                    <a:cxn ang="0">
                      <a:pos x="10" y="0"/>
                    </a:cxn>
                    <a:cxn ang="0">
                      <a:pos x="17" y="0"/>
                    </a:cxn>
                    <a:cxn ang="0">
                      <a:pos x="20" y="3"/>
                    </a:cxn>
                    <a:cxn ang="0">
                      <a:pos x="22" y="4"/>
                    </a:cxn>
                    <a:cxn ang="0">
                      <a:pos x="26" y="8"/>
                    </a:cxn>
                    <a:cxn ang="0">
                      <a:pos x="31" y="8"/>
                    </a:cxn>
                    <a:cxn ang="0">
                      <a:pos x="32" y="6"/>
                    </a:cxn>
                    <a:cxn ang="0">
                      <a:pos x="35" y="4"/>
                    </a:cxn>
                    <a:cxn ang="0">
                      <a:pos x="40" y="4"/>
                    </a:cxn>
                    <a:cxn ang="0">
                      <a:pos x="44" y="8"/>
                    </a:cxn>
                    <a:cxn ang="0">
                      <a:pos x="45" y="11"/>
                    </a:cxn>
                    <a:cxn ang="0">
                      <a:pos x="46" y="12"/>
                    </a:cxn>
                    <a:cxn ang="0">
                      <a:pos x="47" y="14"/>
                    </a:cxn>
                    <a:cxn ang="0">
                      <a:pos x="50" y="14"/>
                    </a:cxn>
                    <a:cxn ang="0">
                      <a:pos x="51" y="12"/>
                    </a:cxn>
                    <a:cxn ang="0">
                      <a:pos x="54" y="11"/>
                    </a:cxn>
                    <a:cxn ang="0">
                      <a:pos x="55" y="11"/>
                    </a:cxn>
                    <a:cxn ang="0">
                      <a:pos x="59" y="12"/>
                    </a:cxn>
                    <a:cxn ang="0">
                      <a:pos x="61" y="13"/>
                    </a:cxn>
                    <a:cxn ang="0">
                      <a:pos x="67" y="19"/>
                    </a:cxn>
                    <a:cxn ang="0">
                      <a:pos x="65" y="22"/>
                    </a:cxn>
                    <a:cxn ang="0">
                      <a:pos x="64" y="24"/>
                    </a:cxn>
                    <a:cxn ang="0">
                      <a:pos x="66" y="26"/>
                    </a:cxn>
                    <a:cxn ang="0">
                      <a:pos x="69" y="28"/>
                    </a:cxn>
                    <a:cxn ang="0">
                      <a:pos x="72" y="29"/>
                    </a:cxn>
                    <a:cxn ang="0">
                      <a:pos x="75" y="34"/>
                    </a:cxn>
                    <a:cxn ang="0">
                      <a:pos x="75" y="37"/>
                    </a:cxn>
                    <a:cxn ang="0">
                      <a:pos x="74" y="38"/>
                    </a:cxn>
                    <a:cxn ang="0">
                      <a:pos x="71" y="39"/>
                    </a:cxn>
                    <a:cxn ang="0">
                      <a:pos x="70" y="41"/>
                    </a:cxn>
                    <a:cxn ang="0">
                      <a:pos x="64" y="41"/>
                    </a:cxn>
                    <a:cxn ang="0">
                      <a:pos x="54" y="31"/>
                    </a:cxn>
                    <a:cxn ang="0">
                      <a:pos x="45" y="31"/>
                    </a:cxn>
                    <a:cxn ang="0">
                      <a:pos x="40" y="29"/>
                    </a:cxn>
                    <a:cxn ang="0">
                      <a:pos x="36" y="28"/>
                    </a:cxn>
                    <a:cxn ang="0">
                      <a:pos x="31" y="28"/>
                    </a:cxn>
                    <a:cxn ang="0">
                      <a:pos x="30" y="27"/>
                    </a:cxn>
                    <a:cxn ang="0">
                      <a:pos x="27" y="26"/>
                    </a:cxn>
                    <a:cxn ang="0">
                      <a:pos x="23" y="26"/>
                    </a:cxn>
                    <a:cxn ang="0">
                      <a:pos x="21" y="27"/>
                    </a:cxn>
                    <a:cxn ang="0">
                      <a:pos x="11" y="27"/>
                    </a:cxn>
                    <a:cxn ang="0">
                      <a:pos x="8" y="26"/>
                    </a:cxn>
                    <a:cxn ang="0">
                      <a:pos x="6" y="23"/>
                    </a:cxn>
                    <a:cxn ang="0">
                      <a:pos x="8" y="21"/>
                    </a:cxn>
                    <a:cxn ang="0">
                      <a:pos x="12" y="21"/>
                    </a:cxn>
                    <a:cxn ang="0">
                      <a:pos x="15" y="19"/>
                    </a:cxn>
                    <a:cxn ang="0">
                      <a:pos x="18" y="19"/>
                    </a:cxn>
                    <a:cxn ang="0">
                      <a:pos x="17" y="18"/>
                    </a:cxn>
                    <a:cxn ang="0">
                      <a:pos x="17" y="16"/>
                    </a:cxn>
                    <a:cxn ang="0">
                      <a:pos x="18" y="14"/>
                    </a:cxn>
                    <a:cxn ang="0">
                      <a:pos x="13" y="14"/>
                    </a:cxn>
                    <a:cxn ang="0">
                      <a:pos x="11" y="16"/>
                    </a:cxn>
                    <a:cxn ang="0">
                      <a:pos x="6" y="16"/>
                    </a:cxn>
                    <a:cxn ang="0">
                      <a:pos x="5" y="14"/>
                    </a:cxn>
                    <a:cxn ang="0">
                      <a:pos x="7" y="9"/>
                    </a:cxn>
                    <a:cxn ang="0">
                      <a:pos x="3" y="9"/>
                    </a:cxn>
                    <a:cxn ang="0">
                      <a:pos x="1" y="8"/>
                    </a:cxn>
                    <a:cxn ang="0">
                      <a:pos x="0" y="7"/>
                    </a:cxn>
                    <a:cxn ang="0">
                      <a:pos x="0" y="4"/>
                    </a:cxn>
                    <a:cxn ang="0">
                      <a:pos x="3" y="3"/>
                    </a:cxn>
                    <a:cxn ang="0">
                      <a:pos x="6" y="2"/>
                    </a:cxn>
                    <a:cxn ang="0">
                      <a:pos x="10" y="0"/>
                    </a:cxn>
                  </a:cxnLst>
                  <a:rect l="0" t="0" r="r" b="b"/>
                  <a:pathLst>
                    <a:path w="75" h="41">
                      <a:moveTo>
                        <a:pt x="10" y="0"/>
                      </a:moveTo>
                      <a:lnTo>
                        <a:pt x="17" y="0"/>
                      </a:lnTo>
                      <a:lnTo>
                        <a:pt x="20" y="3"/>
                      </a:lnTo>
                      <a:lnTo>
                        <a:pt x="22" y="4"/>
                      </a:lnTo>
                      <a:lnTo>
                        <a:pt x="26" y="8"/>
                      </a:lnTo>
                      <a:lnTo>
                        <a:pt x="31" y="8"/>
                      </a:lnTo>
                      <a:lnTo>
                        <a:pt x="32" y="6"/>
                      </a:lnTo>
                      <a:lnTo>
                        <a:pt x="35" y="4"/>
                      </a:lnTo>
                      <a:lnTo>
                        <a:pt x="40" y="4"/>
                      </a:lnTo>
                      <a:lnTo>
                        <a:pt x="44" y="8"/>
                      </a:lnTo>
                      <a:lnTo>
                        <a:pt x="45" y="11"/>
                      </a:lnTo>
                      <a:lnTo>
                        <a:pt x="46" y="12"/>
                      </a:lnTo>
                      <a:lnTo>
                        <a:pt x="47" y="14"/>
                      </a:lnTo>
                      <a:lnTo>
                        <a:pt x="50" y="14"/>
                      </a:lnTo>
                      <a:lnTo>
                        <a:pt x="51" y="12"/>
                      </a:lnTo>
                      <a:lnTo>
                        <a:pt x="54" y="11"/>
                      </a:lnTo>
                      <a:lnTo>
                        <a:pt x="55" y="11"/>
                      </a:lnTo>
                      <a:lnTo>
                        <a:pt x="59" y="12"/>
                      </a:lnTo>
                      <a:lnTo>
                        <a:pt x="61" y="13"/>
                      </a:lnTo>
                      <a:lnTo>
                        <a:pt x="67" y="19"/>
                      </a:lnTo>
                      <a:lnTo>
                        <a:pt x="65" y="22"/>
                      </a:lnTo>
                      <a:lnTo>
                        <a:pt x="64" y="24"/>
                      </a:lnTo>
                      <a:lnTo>
                        <a:pt x="66" y="26"/>
                      </a:lnTo>
                      <a:lnTo>
                        <a:pt x="69" y="28"/>
                      </a:lnTo>
                      <a:lnTo>
                        <a:pt x="72" y="29"/>
                      </a:lnTo>
                      <a:lnTo>
                        <a:pt x="75" y="34"/>
                      </a:lnTo>
                      <a:lnTo>
                        <a:pt x="75" y="37"/>
                      </a:lnTo>
                      <a:lnTo>
                        <a:pt x="74" y="38"/>
                      </a:lnTo>
                      <a:lnTo>
                        <a:pt x="71" y="39"/>
                      </a:lnTo>
                      <a:lnTo>
                        <a:pt x="70" y="41"/>
                      </a:lnTo>
                      <a:lnTo>
                        <a:pt x="64" y="41"/>
                      </a:lnTo>
                      <a:lnTo>
                        <a:pt x="54" y="31"/>
                      </a:lnTo>
                      <a:lnTo>
                        <a:pt x="45" y="31"/>
                      </a:lnTo>
                      <a:lnTo>
                        <a:pt x="40" y="29"/>
                      </a:lnTo>
                      <a:lnTo>
                        <a:pt x="36" y="28"/>
                      </a:lnTo>
                      <a:lnTo>
                        <a:pt x="31" y="28"/>
                      </a:lnTo>
                      <a:lnTo>
                        <a:pt x="30" y="27"/>
                      </a:lnTo>
                      <a:lnTo>
                        <a:pt x="27" y="26"/>
                      </a:lnTo>
                      <a:lnTo>
                        <a:pt x="23" y="26"/>
                      </a:lnTo>
                      <a:lnTo>
                        <a:pt x="21" y="27"/>
                      </a:lnTo>
                      <a:lnTo>
                        <a:pt x="11" y="27"/>
                      </a:lnTo>
                      <a:lnTo>
                        <a:pt x="8" y="26"/>
                      </a:lnTo>
                      <a:lnTo>
                        <a:pt x="6" y="23"/>
                      </a:lnTo>
                      <a:lnTo>
                        <a:pt x="8" y="21"/>
                      </a:lnTo>
                      <a:lnTo>
                        <a:pt x="12" y="21"/>
                      </a:lnTo>
                      <a:lnTo>
                        <a:pt x="15" y="19"/>
                      </a:lnTo>
                      <a:lnTo>
                        <a:pt x="18" y="19"/>
                      </a:lnTo>
                      <a:lnTo>
                        <a:pt x="17" y="18"/>
                      </a:lnTo>
                      <a:lnTo>
                        <a:pt x="17" y="16"/>
                      </a:lnTo>
                      <a:lnTo>
                        <a:pt x="18" y="14"/>
                      </a:lnTo>
                      <a:lnTo>
                        <a:pt x="13" y="14"/>
                      </a:lnTo>
                      <a:lnTo>
                        <a:pt x="11" y="16"/>
                      </a:lnTo>
                      <a:lnTo>
                        <a:pt x="6" y="16"/>
                      </a:lnTo>
                      <a:lnTo>
                        <a:pt x="5" y="14"/>
                      </a:lnTo>
                      <a:lnTo>
                        <a:pt x="7" y="9"/>
                      </a:lnTo>
                      <a:lnTo>
                        <a:pt x="3" y="9"/>
                      </a:lnTo>
                      <a:lnTo>
                        <a:pt x="1" y="8"/>
                      </a:lnTo>
                      <a:lnTo>
                        <a:pt x="0" y="7"/>
                      </a:lnTo>
                      <a:lnTo>
                        <a:pt x="0" y="4"/>
                      </a:lnTo>
                      <a:lnTo>
                        <a:pt x="3" y="3"/>
                      </a:lnTo>
                      <a:lnTo>
                        <a:pt x="6"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7" name="Freeform 1262">
                  <a:extLst>
                    <a:ext uri="{FF2B5EF4-FFF2-40B4-BE49-F238E27FC236}">
                      <a16:creationId xmlns:a16="http://schemas.microsoft.com/office/drawing/2014/main" id="{8891E047-BD3B-3263-1D11-48913B494729}"/>
                    </a:ext>
                  </a:extLst>
                </p:cNvPr>
                <p:cNvSpPr>
                  <a:spLocks/>
                </p:cNvSpPr>
                <p:nvPr/>
              </p:nvSpPr>
              <p:spPr bwMode="auto">
                <a:xfrm>
                  <a:off x="3301267" y="2003860"/>
                  <a:ext cx="31089" cy="14508"/>
                </a:xfrm>
                <a:custGeom>
                  <a:avLst/>
                  <a:gdLst/>
                  <a:ahLst/>
                  <a:cxnLst>
                    <a:cxn ang="0">
                      <a:pos x="5" y="0"/>
                    </a:cxn>
                    <a:cxn ang="0">
                      <a:pos x="9" y="0"/>
                    </a:cxn>
                    <a:cxn ang="0">
                      <a:pos x="10" y="2"/>
                    </a:cxn>
                    <a:cxn ang="0">
                      <a:pos x="15" y="4"/>
                    </a:cxn>
                    <a:cxn ang="0">
                      <a:pos x="14" y="5"/>
                    </a:cxn>
                    <a:cxn ang="0">
                      <a:pos x="10" y="7"/>
                    </a:cxn>
                    <a:cxn ang="0">
                      <a:pos x="0" y="7"/>
                    </a:cxn>
                    <a:cxn ang="0">
                      <a:pos x="0" y="3"/>
                    </a:cxn>
                    <a:cxn ang="0">
                      <a:pos x="2" y="3"/>
                    </a:cxn>
                    <a:cxn ang="0">
                      <a:pos x="5" y="0"/>
                    </a:cxn>
                  </a:cxnLst>
                  <a:rect l="0" t="0" r="r" b="b"/>
                  <a:pathLst>
                    <a:path w="15" h="7">
                      <a:moveTo>
                        <a:pt x="5" y="0"/>
                      </a:moveTo>
                      <a:lnTo>
                        <a:pt x="9" y="0"/>
                      </a:lnTo>
                      <a:lnTo>
                        <a:pt x="10" y="2"/>
                      </a:lnTo>
                      <a:lnTo>
                        <a:pt x="15" y="4"/>
                      </a:lnTo>
                      <a:lnTo>
                        <a:pt x="14" y="5"/>
                      </a:lnTo>
                      <a:lnTo>
                        <a:pt x="10" y="7"/>
                      </a:lnTo>
                      <a:lnTo>
                        <a:pt x="0" y="7"/>
                      </a:lnTo>
                      <a:lnTo>
                        <a:pt x="0" y="3"/>
                      </a:lnTo>
                      <a:lnTo>
                        <a:pt x="2" y="3"/>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8" name="Freeform 1263">
                  <a:extLst>
                    <a:ext uri="{FF2B5EF4-FFF2-40B4-BE49-F238E27FC236}">
                      <a16:creationId xmlns:a16="http://schemas.microsoft.com/office/drawing/2014/main" id="{C996DB28-E8CB-D38F-51BA-637124B9962A}"/>
                    </a:ext>
                  </a:extLst>
                </p:cNvPr>
                <p:cNvSpPr>
                  <a:spLocks/>
                </p:cNvSpPr>
                <p:nvPr/>
              </p:nvSpPr>
              <p:spPr bwMode="auto">
                <a:xfrm>
                  <a:off x="3444272" y="2053601"/>
                  <a:ext cx="412435" cy="130570"/>
                </a:xfrm>
                <a:custGeom>
                  <a:avLst/>
                  <a:gdLst/>
                  <a:ahLst/>
                  <a:cxnLst>
                    <a:cxn ang="0">
                      <a:pos x="12" y="0"/>
                    </a:cxn>
                    <a:cxn ang="0">
                      <a:pos x="29" y="5"/>
                    </a:cxn>
                    <a:cxn ang="0">
                      <a:pos x="40" y="14"/>
                    </a:cxn>
                    <a:cxn ang="0">
                      <a:pos x="51" y="15"/>
                    </a:cxn>
                    <a:cxn ang="0">
                      <a:pos x="55" y="12"/>
                    </a:cxn>
                    <a:cxn ang="0">
                      <a:pos x="63" y="14"/>
                    </a:cxn>
                    <a:cxn ang="0">
                      <a:pos x="65" y="18"/>
                    </a:cxn>
                    <a:cxn ang="0">
                      <a:pos x="71" y="19"/>
                    </a:cxn>
                    <a:cxn ang="0">
                      <a:pos x="78" y="22"/>
                    </a:cxn>
                    <a:cxn ang="0">
                      <a:pos x="81" y="24"/>
                    </a:cxn>
                    <a:cxn ang="0">
                      <a:pos x="66" y="28"/>
                    </a:cxn>
                    <a:cxn ang="0">
                      <a:pos x="73" y="32"/>
                    </a:cxn>
                    <a:cxn ang="0">
                      <a:pos x="84" y="33"/>
                    </a:cxn>
                    <a:cxn ang="0">
                      <a:pos x="81" y="34"/>
                    </a:cxn>
                    <a:cxn ang="0">
                      <a:pos x="86" y="38"/>
                    </a:cxn>
                    <a:cxn ang="0">
                      <a:pos x="101" y="41"/>
                    </a:cxn>
                    <a:cxn ang="0">
                      <a:pos x="130" y="41"/>
                    </a:cxn>
                    <a:cxn ang="0">
                      <a:pos x="167" y="32"/>
                    </a:cxn>
                    <a:cxn ang="0">
                      <a:pos x="192" y="36"/>
                    </a:cxn>
                    <a:cxn ang="0">
                      <a:pos x="197" y="44"/>
                    </a:cxn>
                    <a:cxn ang="0">
                      <a:pos x="194" y="46"/>
                    </a:cxn>
                    <a:cxn ang="0">
                      <a:pos x="199" y="48"/>
                    </a:cxn>
                    <a:cxn ang="0">
                      <a:pos x="190" y="59"/>
                    </a:cxn>
                    <a:cxn ang="0">
                      <a:pos x="174" y="63"/>
                    </a:cxn>
                    <a:cxn ang="0">
                      <a:pos x="162" y="62"/>
                    </a:cxn>
                    <a:cxn ang="0">
                      <a:pos x="158" y="59"/>
                    </a:cxn>
                    <a:cxn ang="0">
                      <a:pos x="153" y="57"/>
                    </a:cxn>
                    <a:cxn ang="0">
                      <a:pos x="147" y="62"/>
                    </a:cxn>
                    <a:cxn ang="0">
                      <a:pos x="108" y="63"/>
                    </a:cxn>
                    <a:cxn ang="0">
                      <a:pos x="95" y="61"/>
                    </a:cxn>
                    <a:cxn ang="0">
                      <a:pos x="89" y="56"/>
                    </a:cxn>
                    <a:cxn ang="0">
                      <a:pos x="83" y="61"/>
                    </a:cxn>
                    <a:cxn ang="0">
                      <a:pos x="78" y="63"/>
                    </a:cxn>
                    <a:cxn ang="0">
                      <a:pos x="60" y="57"/>
                    </a:cxn>
                    <a:cxn ang="0">
                      <a:pos x="49" y="44"/>
                    </a:cxn>
                    <a:cxn ang="0">
                      <a:pos x="52" y="38"/>
                    </a:cxn>
                    <a:cxn ang="0">
                      <a:pos x="45" y="27"/>
                    </a:cxn>
                    <a:cxn ang="0">
                      <a:pos x="35" y="19"/>
                    </a:cxn>
                    <a:cxn ang="0">
                      <a:pos x="29" y="20"/>
                    </a:cxn>
                    <a:cxn ang="0">
                      <a:pos x="17" y="17"/>
                    </a:cxn>
                    <a:cxn ang="0">
                      <a:pos x="2" y="9"/>
                    </a:cxn>
                    <a:cxn ang="0">
                      <a:pos x="0" y="4"/>
                    </a:cxn>
                    <a:cxn ang="0">
                      <a:pos x="4" y="2"/>
                    </a:cxn>
                  </a:cxnLst>
                  <a:rect l="0" t="0" r="r" b="b"/>
                  <a:pathLst>
                    <a:path w="199" h="63">
                      <a:moveTo>
                        <a:pt x="7" y="0"/>
                      </a:moveTo>
                      <a:lnTo>
                        <a:pt x="12" y="0"/>
                      </a:lnTo>
                      <a:lnTo>
                        <a:pt x="21" y="2"/>
                      </a:lnTo>
                      <a:lnTo>
                        <a:pt x="29" y="5"/>
                      </a:lnTo>
                      <a:lnTo>
                        <a:pt x="34" y="10"/>
                      </a:lnTo>
                      <a:lnTo>
                        <a:pt x="40" y="14"/>
                      </a:lnTo>
                      <a:lnTo>
                        <a:pt x="47" y="15"/>
                      </a:lnTo>
                      <a:lnTo>
                        <a:pt x="51" y="15"/>
                      </a:lnTo>
                      <a:lnTo>
                        <a:pt x="54" y="14"/>
                      </a:lnTo>
                      <a:lnTo>
                        <a:pt x="55" y="12"/>
                      </a:lnTo>
                      <a:lnTo>
                        <a:pt x="63" y="12"/>
                      </a:lnTo>
                      <a:lnTo>
                        <a:pt x="63" y="14"/>
                      </a:lnTo>
                      <a:lnTo>
                        <a:pt x="64" y="17"/>
                      </a:lnTo>
                      <a:lnTo>
                        <a:pt x="65" y="18"/>
                      </a:lnTo>
                      <a:lnTo>
                        <a:pt x="68" y="19"/>
                      </a:lnTo>
                      <a:lnTo>
                        <a:pt x="71" y="19"/>
                      </a:lnTo>
                      <a:lnTo>
                        <a:pt x="74" y="20"/>
                      </a:lnTo>
                      <a:lnTo>
                        <a:pt x="78" y="22"/>
                      </a:lnTo>
                      <a:lnTo>
                        <a:pt x="80" y="23"/>
                      </a:lnTo>
                      <a:lnTo>
                        <a:pt x="81" y="24"/>
                      </a:lnTo>
                      <a:lnTo>
                        <a:pt x="65" y="24"/>
                      </a:lnTo>
                      <a:lnTo>
                        <a:pt x="66" y="28"/>
                      </a:lnTo>
                      <a:lnTo>
                        <a:pt x="68" y="29"/>
                      </a:lnTo>
                      <a:lnTo>
                        <a:pt x="73" y="32"/>
                      </a:lnTo>
                      <a:lnTo>
                        <a:pt x="81" y="32"/>
                      </a:lnTo>
                      <a:lnTo>
                        <a:pt x="84" y="33"/>
                      </a:lnTo>
                      <a:lnTo>
                        <a:pt x="83" y="34"/>
                      </a:lnTo>
                      <a:lnTo>
                        <a:pt x="81" y="34"/>
                      </a:lnTo>
                      <a:lnTo>
                        <a:pt x="81" y="38"/>
                      </a:lnTo>
                      <a:lnTo>
                        <a:pt x="86" y="38"/>
                      </a:lnTo>
                      <a:lnTo>
                        <a:pt x="88" y="37"/>
                      </a:lnTo>
                      <a:lnTo>
                        <a:pt x="101" y="41"/>
                      </a:lnTo>
                      <a:lnTo>
                        <a:pt x="115" y="42"/>
                      </a:lnTo>
                      <a:lnTo>
                        <a:pt x="130" y="41"/>
                      </a:lnTo>
                      <a:lnTo>
                        <a:pt x="153" y="33"/>
                      </a:lnTo>
                      <a:lnTo>
                        <a:pt x="167" y="32"/>
                      </a:lnTo>
                      <a:lnTo>
                        <a:pt x="180" y="33"/>
                      </a:lnTo>
                      <a:lnTo>
                        <a:pt x="192" y="36"/>
                      </a:lnTo>
                      <a:lnTo>
                        <a:pt x="199" y="43"/>
                      </a:lnTo>
                      <a:lnTo>
                        <a:pt x="197" y="44"/>
                      </a:lnTo>
                      <a:lnTo>
                        <a:pt x="196" y="44"/>
                      </a:lnTo>
                      <a:lnTo>
                        <a:pt x="194" y="46"/>
                      </a:lnTo>
                      <a:lnTo>
                        <a:pt x="194" y="48"/>
                      </a:lnTo>
                      <a:lnTo>
                        <a:pt x="199" y="48"/>
                      </a:lnTo>
                      <a:lnTo>
                        <a:pt x="197" y="56"/>
                      </a:lnTo>
                      <a:lnTo>
                        <a:pt x="190" y="59"/>
                      </a:lnTo>
                      <a:lnTo>
                        <a:pt x="183" y="62"/>
                      </a:lnTo>
                      <a:lnTo>
                        <a:pt x="174" y="63"/>
                      </a:lnTo>
                      <a:lnTo>
                        <a:pt x="165" y="63"/>
                      </a:lnTo>
                      <a:lnTo>
                        <a:pt x="162" y="62"/>
                      </a:lnTo>
                      <a:lnTo>
                        <a:pt x="159" y="61"/>
                      </a:lnTo>
                      <a:lnTo>
                        <a:pt x="158" y="59"/>
                      </a:lnTo>
                      <a:lnTo>
                        <a:pt x="157" y="57"/>
                      </a:lnTo>
                      <a:lnTo>
                        <a:pt x="153" y="57"/>
                      </a:lnTo>
                      <a:lnTo>
                        <a:pt x="149" y="61"/>
                      </a:lnTo>
                      <a:lnTo>
                        <a:pt x="147" y="62"/>
                      </a:lnTo>
                      <a:lnTo>
                        <a:pt x="114" y="62"/>
                      </a:lnTo>
                      <a:lnTo>
                        <a:pt x="108" y="63"/>
                      </a:lnTo>
                      <a:lnTo>
                        <a:pt x="100" y="62"/>
                      </a:lnTo>
                      <a:lnTo>
                        <a:pt x="95" y="61"/>
                      </a:lnTo>
                      <a:lnTo>
                        <a:pt x="94" y="56"/>
                      </a:lnTo>
                      <a:lnTo>
                        <a:pt x="89" y="56"/>
                      </a:lnTo>
                      <a:lnTo>
                        <a:pt x="85" y="59"/>
                      </a:lnTo>
                      <a:lnTo>
                        <a:pt x="83" y="61"/>
                      </a:lnTo>
                      <a:lnTo>
                        <a:pt x="80" y="63"/>
                      </a:lnTo>
                      <a:lnTo>
                        <a:pt x="78" y="63"/>
                      </a:lnTo>
                      <a:lnTo>
                        <a:pt x="69" y="61"/>
                      </a:lnTo>
                      <a:lnTo>
                        <a:pt x="60" y="57"/>
                      </a:lnTo>
                      <a:lnTo>
                        <a:pt x="52" y="51"/>
                      </a:lnTo>
                      <a:lnTo>
                        <a:pt x="49" y="44"/>
                      </a:lnTo>
                      <a:lnTo>
                        <a:pt x="49" y="42"/>
                      </a:lnTo>
                      <a:lnTo>
                        <a:pt x="52" y="38"/>
                      </a:lnTo>
                      <a:lnTo>
                        <a:pt x="54" y="38"/>
                      </a:lnTo>
                      <a:lnTo>
                        <a:pt x="45" y="27"/>
                      </a:lnTo>
                      <a:lnTo>
                        <a:pt x="37" y="17"/>
                      </a:lnTo>
                      <a:lnTo>
                        <a:pt x="35" y="19"/>
                      </a:lnTo>
                      <a:lnTo>
                        <a:pt x="32" y="20"/>
                      </a:lnTo>
                      <a:lnTo>
                        <a:pt x="29" y="20"/>
                      </a:lnTo>
                      <a:lnTo>
                        <a:pt x="24" y="19"/>
                      </a:lnTo>
                      <a:lnTo>
                        <a:pt x="17" y="17"/>
                      </a:lnTo>
                      <a:lnTo>
                        <a:pt x="9" y="13"/>
                      </a:lnTo>
                      <a:lnTo>
                        <a:pt x="2" y="9"/>
                      </a:lnTo>
                      <a:lnTo>
                        <a:pt x="0" y="7"/>
                      </a:lnTo>
                      <a:lnTo>
                        <a:pt x="0" y="4"/>
                      </a:lnTo>
                      <a:lnTo>
                        <a:pt x="2" y="2"/>
                      </a:lnTo>
                      <a:lnTo>
                        <a:pt x="4" y="2"/>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9" name="Freeform 1264">
                  <a:extLst>
                    <a:ext uri="{FF2B5EF4-FFF2-40B4-BE49-F238E27FC236}">
                      <a16:creationId xmlns:a16="http://schemas.microsoft.com/office/drawing/2014/main" id="{D2135523-28E8-F1F6-8788-44648DABD198}"/>
                    </a:ext>
                  </a:extLst>
                </p:cNvPr>
                <p:cNvSpPr>
                  <a:spLocks/>
                </p:cNvSpPr>
                <p:nvPr/>
              </p:nvSpPr>
              <p:spPr bwMode="auto">
                <a:xfrm>
                  <a:off x="3448417" y="2124067"/>
                  <a:ext cx="72539" cy="55959"/>
                </a:xfrm>
                <a:custGeom>
                  <a:avLst/>
                  <a:gdLst/>
                  <a:ahLst/>
                  <a:cxnLst>
                    <a:cxn ang="0">
                      <a:pos x="14" y="0"/>
                    </a:cxn>
                    <a:cxn ang="0">
                      <a:pos x="22" y="0"/>
                    </a:cxn>
                    <a:cxn ang="0">
                      <a:pos x="33" y="8"/>
                    </a:cxn>
                    <a:cxn ang="0">
                      <a:pos x="34" y="10"/>
                    </a:cxn>
                    <a:cxn ang="0">
                      <a:pos x="35" y="14"/>
                    </a:cxn>
                    <a:cxn ang="0">
                      <a:pos x="35" y="18"/>
                    </a:cxn>
                    <a:cxn ang="0">
                      <a:pos x="34" y="22"/>
                    </a:cxn>
                    <a:cxn ang="0">
                      <a:pos x="33" y="24"/>
                    </a:cxn>
                    <a:cxn ang="0">
                      <a:pos x="30" y="25"/>
                    </a:cxn>
                    <a:cxn ang="0">
                      <a:pos x="27" y="27"/>
                    </a:cxn>
                    <a:cxn ang="0">
                      <a:pos x="23" y="25"/>
                    </a:cxn>
                    <a:cxn ang="0">
                      <a:pos x="17" y="23"/>
                    </a:cxn>
                    <a:cxn ang="0">
                      <a:pos x="9" y="19"/>
                    </a:cxn>
                    <a:cxn ang="0">
                      <a:pos x="3" y="17"/>
                    </a:cxn>
                    <a:cxn ang="0">
                      <a:pos x="0" y="15"/>
                    </a:cxn>
                    <a:cxn ang="0">
                      <a:pos x="0" y="13"/>
                    </a:cxn>
                    <a:cxn ang="0">
                      <a:pos x="2" y="12"/>
                    </a:cxn>
                    <a:cxn ang="0">
                      <a:pos x="4" y="10"/>
                    </a:cxn>
                    <a:cxn ang="0">
                      <a:pos x="5" y="9"/>
                    </a:cxn>
                    <a:cxn ang="0">
                      <a:pos x="7" y="9"/>
                    </a:cxn>
                    <a:cxn ang="0">
                      <a:pos x="9" y="8"/>
                    </a:cxn>
                    <a:cxn ang="0">
                      <a:pos x="9" y="5"/>
                    </a:cxn>
                    <a:cxn ang="0">
                      <a:pos x="14" y="0"/>
                    </a:cxn>
                  </a:cxnLst>
                  <a:rect l="0" t="0" r="r" b="b"/>
                  <a:pathLst>
                    <a:path w="35" h="27">
                      <a:moveTo>
                        <a:pt x="14" y="0"/>
                      </a:moveTo>
                      <a:lnTo>
                        <a:pt x="22" y="0"/>
                      </a:lnTo>
                      <a:lnTo>
                        <a:pt x="33" y="8"/>
                      </a:lnTo>
                      <a:lnTo>
                        <a:pt x="34" y="10"/>
                      </a:lnTo>
                      <a:lnTo>
                        <a:pt x="35" y="14"/>
                      </a:lnTo>
                      <a:lnTo>
                        <a:pt x="35" y="18"/>
                      </a:lnTo>
                      <a:lnTo>
                        <a:pt x="34" y="22"/>
                      </a:lnTo>
                      <a:lnTo>
                        <a:pt x="33" y="24"/>
                      </a:lnTo>
                      <a:lnTo>
                        <a:pt x="30" y="25"/>
                      </a:lnTo>
                      <a:lnTo>
                        <a:pt x="27" y="27"/>
                      </a:lnTo>
                      <a:lnTo>
                        <a:pt x="23" y="25"/>
                      </a:lnTo>
                      <a:lnTo>
                        <a:pt x="17" y="23"/>
                      </a:lnTo>
                      <a:lnTo>
                        <a:pt x="9" y="19"/>
                      </a:lnTo>
                      <a:lnTo>
                        <a:pt x="3" y="17"/>
                      </a:lnTo>
                      <a:lnTo>
                        <a:pt x="0" y="15"/>
                      </a:lnTo>
                      <a:lnTo>
                        <a:pt x="0" y="13"/>
                      </a:lnTo>
                      <a:lnTo>
                        <a:pt x="2" y="12"/>
                      </a:lnTo>
                      <a:lnTo>
                        <a:pt x="4" y="10"/>
                      </a:lnTo>
                      <a:lnTo>
                        <a:pt x="5" y="9"/>
                      </a:lnTo>
                      <a:lnTo>
                        <a:pt x="7" y="9"/>
                      </a:lnTo>
                      <a:lnTo>
                        <a:pt x="9" y="8"/>
                      </a:lnTo>
                      <a:lnTo>
                        <a:pt x="9" y="5"/>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0" name="Freeform 1265">
                  <a:extLst>
                    <a:ext uri="{FF2B5EF4-FFF2-40B4-BE49-F238E27FC236}">
                      <a16:creationId xmlns:a16="http://schemas.microsoft.com/office/drawing/2014/main" id="{217ABD11-AC4A-BEE1-951F-5BB317D7F0C4}"/>
                    </a:ext>
                  </a:extLst>
                </p:cNvPr>
                <p:cNvSpPr>
                  <a:spLocks/>
                </p:cNvSpPr>
                <p:nvPr/>
              </p:nvSpPr>
              <p:spPr bwMode="auto">
                <a:xfrm>
                  <a:off x="3456708" y="2018369"/>
                  <a:ext cx="68394" cy="20725"/>
                </a:xfrm>
                <a:custGeom>
                  <a:avLst/>
                  <a:gdLst/>
                  <a:ahLst/>
                  <a:cxnLst>
                    <a:cxn ang="0">
                      <a:pos x="18" y="0"/>
                    </a:cxn>
                    <a:cxn ang="0">
                      <a:pos x="33" y="0"/>
                    </a:cxn>
                    <a:cxn ang="0">
                      <a:pos x="33" y="7"/>
                    </a:cxn>
                    <a:cxn ang="0">
                      <a:pos x="31" y="9"/>
                    </a:cxn>
                    <a:cxn ang="0">
                      <a:pos x="29" y="10"/>
                    </a:cxn>
                    <a:cxn ang="0">
                      <a:pos x="23" y="10"/>
                    </a:cxn>
                    <a:cxn ang="0">
                      <a:pos x="16" y="9"/>
                    </a:cxn>
                    <a:cxn ang="0">
                      <a:pos x="9" y="6"/>
                    </a:cxn>
                    <a:cxn ang="0">
                      <a:pos x="3" y="5"/>
                    </a:cxn>
                    <a:cxn ang="0">
                      <a:pos x="0" y="5"/>
                    </a:cxn>
                    <a:cxn ang="0">
                      <a:pos x="8" y="2"/>
                    </a:cxn>
                    <a:cxn ang="0">
                      <a:pos x="18" y="0"/>
                    </a:cxn>
                  </a:cxnLst>
                  <a:rect l="0" t="0" r="r" b="b"/>
                  <a:pathLst>
                    <a:path w="33" h="10">
                      <a:moveTo>
                        <a:pt x="18" y="0"/>
                      </a:moveTo>
                      <a:lnTo>
                        <a:pt x="33" y="0"/>
                      </a:lnTo>
                      <a:lnTo>
                        <a:pt x="33" y="7"/>
                      </a:lnTo>
                      <a:lnTo>
                        <a:pt x="31" y="9"/>
                      </a:lnTo>
                      <a:lnTo>
                        <a:pt x="29" y="10"/>
                      </a:lnTo>
                      <a:lnTo>
                        <a:pt x="23" y="10"/>
                      </a:lnTo>
                      <a:lnTo>
                        <a:pt x="16" y="9"/>
                      </a:lnTo>
                      <a:lnTo>
                        <a:pt x="9" y="6"/>
                      </a:lnTo>
                      <a:lnTo>
                        <a:pt x="3" y="5"/>
                      </a:lnTo>
                      <a:lnTo>
                        <a:pt x="0" y="5"/>
                      </a:lnTo>
                      <a:lnTo>
                        <a:pt x="8" y="2"/>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1" name="Freeform 1266">
                  <a:extLst>
                    <a:ext uri="{FF2B5EF4-FFF2-40B4-BE49-F238E27FC236}">
                      <a16:creationId xmlns:a16="http://schemas.microsoft.com/office/drawing/2014/main" id="{4FE1DCF7-8A3B-C2F0-0262-0DE00AF1040F}"/>
                    </a:ext>
                  </a:extLst>
                </p:cNvPr>
                <p:cNvSpPr>
                  <a:spLocks/>
                </p:cNvSpPr>
                <p:nvPr/>
              </p:nvSpPr>
              <p:spPr bwMode="auto">
                <a:xfrm>
                  <a:off x="3406967" y="1956193"/>
                  <a:ext cx="78756" cy="58031"/>
                </a:xfrm>
                <a:custGeom>
                  <a:avLst/>
                  <a:gdLst/>
                  <a:ahLst/>
                  <a:cxnLst>
                    <a:cxn ang="0">
                      <a:pos x="7" y="0"/>
                    </a:cxn>
                    <a:cxn ang="0">
                      <a:pos x="9" y="0"/>
                    </a:cxn>
                    <a:cxn ang="0">
                      <a:pos x="10" y="2"/>
                    </a:cxn>
                    <a:cxn ang="0">
                      <a:pos x="14" y="3"/>
                    </a:cxn>
                    <a:cxn ang="0">
                      <a:pos x="17" y="5"/>
                    </a:cxn>
                    <a:cxn ang="0">
                      <a:pos x="20" y="6"/>
                    </a:cxn>
                    <a:cxn ang="0">
                      <a:pos x="24" y="6"/>
                    </a:cxn>
                    <a:cxn ang="0">
                      <a:pos x="24" y="8"/>
                    </a:cxn>
                    <a:cxn ang="0">
                      <a:pos x="25" y="10"/>
                    </a:cxn>
                    <a:cxn ang="0">
                      <a:pos x="28" y="11"/>
                    </a:cxn>
                    <a:cxn ang="0">
                      <a:pos x="34" y="11"/>
                    </a:cxn>
                    <a:cxn ang="0">
                      <a:pos x="37" y="12"/>
                    </a:cxn>
                    <a:cxn ang="0">
                      <a:pos x="38" y="12"/>
                    </a:cxn>
                    <a:cxn ang="0">
                      <a:pos x="38" y="25"/>
                    </a:cxn>
                    <a:cxn ang="0">
                      <a:pos x="28" y="27"/>
                    </a:cxn>
                    <a:cxn ang="0">
                      <a:pos x="18" y="28"/>
                    </a:cxn>
                    <a:cxn ang="0">
                      <a:pos x="12" y="27"/>
                    </a:cxn>
                    <a:cxn ang="0">
                      <a:pos x="9" y="25"/>
                    </a:cxn>
                    <a:cxn ang="0">
                      <a:pos x="9" y="23"/>
                    </a:cxn>
                    <a:cxn ang="0">
                      <a:pos x="12" y="22"/>
                    </a:cxn>
                    <a:cxn ang="0">
                      <a:pos x="13" y="22"/>
                    </a:cxn>
                    <a:cxn ang="0">
                      <a:pos x="14" y="21"/>
                    </a:cxn>
                    <a:cxn ang="0">
                      <a:pos x="12" y="18"/>
                    </a:cxn>
                    <a:cxn ang="0">
                      <a:pos x="8" y="16"/>
                    </a:cxn>
                    <a:cxn ang="0">
                      <a:pos x="5" y="15"/>
                    </a:cxn>
                    <a:cxn ang="0">
                      <a:pos x="3" y="12"/>
                    </a:cxn>
                    <a:cxn ang="0">
                      <a:pos x="1" y="10"/>
                    </a:cxn>
                    <a:cxn ang="0">
                      <a:pos x="0" y="6"/>
                    </a:cxn>
                    <a:cxn ang="0">
                      <a:pos x="3" y="1"/>
                    </a:cxn>
                    <a:cxn ang="0">
                      <a:pos x="7" y="0"/>
                    </a:cxn>
                  </a:cxnLst>
                  <a:rect l="0" t="0" r="r" b="b"/>
                  <a:pathLst>
                    <a:path w="38" h="28">
                      <a:moveTo>
                        <a:pt x="7" y="0"/>
                      </a:moveTo>
                      <a:lnTo>
                        <a:pt x="9" y="0"/>
                      </a:lnTo>
                      <a:lnTo>
                        <a:pt x="10" y="2"/>
                      </a:lnTo>
                      <a:lnTo>
                        <a:pt x="14" y="3"/>
                      </a:lnTo>
                      <a:lnTo>
                        <a:pt x="17" y="5"/>
                      </a:lnTo>
                      <a:lnTo>
                        <a:pt x="20" y="6"/>
                      </a:lnTo>
                      <a:lnTo>
                        <a:pt x="24" y="6"/>
                      </a:lnTo>
                      <a:lnTo>
                        <a:pt x="24" y="8"/>
                      </a:lnTo>
                      <a:lnTo>
                        <a:pt x="25" y="10"/>
                      </a:lnTo>
                      <a:lnTo>
                        <a:pt x="28" y="11"/>
                      </a:lnTo>
                      <a:lnTo>
                        <a:pt x="34" y="11"/>
                      </a:lnTo>
                      <a:lnTo>
                        <a:pt x="37" y="12"/>
                      </a:lnTo>
                      <a:lnTo>
                        <a:pt x="38" y="12"/>
                      </a:lnTo>
                      <a:lnTo>
                        <a:pt x="38" y="25"/>
                      </a:lnTo>
                      <a:lnTo>
                        <a:pt x="28" y="27"/>
                      </a:lnTo>
                      <a:lnTo>
                        <a:pt x="18" y="28"/>
                      </a:lnTo>
                      <a:lnTo>
                        <a:pt x="12" y="27"/>
                      </a:lnTo>
                      <a:lnTo>
                        <a:pt x="9" y="25"/>
                      </a:lnTo>
                      <a:lnTo>
                        <a:pt x="9" y="23"/>
                      </a:lnTo>
                      <a:lnTo>
                        <a:pt x="12" y="22"/>
                      </a:lnTo>
                      <a:lnTo>
                        <a:pt x="13" y="22"/>
                      </a:lnTo>
                      <a:lnTo>
                        <a:pt x="14" y="21"/>
                      </a:lnTo>
                      <a:lnTo>
                        <a:pt x="12" y="18"/>
                      </a:lnTo>
                      <a:lnTo>
                        <a:pt x="8" y="16"/>
                      </a:lnTo>
                      <a:lnTo>
                        <a:pt x="5" y="15"/>
                      </a:lnTo>
                      <a:lnTo>
                        <a:pt x="3" y="12"/>
                      </a:lnTo>
                      <a:lnTo>
                        <a:pt x="1" y="10"/>
                      </a:lnTo>
                      <a:lnTo>
                        <a:pt x="0" y="6"/>
                      </a:lnTo>
                      <a:lnTo>
                        <a:pt x="3" y="1"/>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2" name="Freeform 1267">
                  <a:extLst>
                    <a:ext uri="{FF2B5EF4-FFF2-40B4-BE49-F238E27FC236}">
                      <a16:creationId xmlns:a16="http://schemas.microsoft.com/office/drawing/2014/main" id="{F85386CD-4C76-DE09-C74F-05C58F4DC4EE}"/>
                    </a:ext>
                  </a:extLst>
                </p:cNvPr>
                <p:cNvSpPr>
                  <a:spLocks/>
                </p:cNvSpPr>
                <p:nvPr/>
              </p:nvSpPr>
              <p:spPr bwMode="auto">
                <a:xfrm>
                  <a:off x="3377951" y="1898162"/>
                  <a:ext cx="29015" cy="18653"/>
                </a:xfrm>
                <a:custGeom>
                  <a:avLst/>
                  <a:gdLst/>
                  <a:ahLst/>
                  <a:cxnLst>
                    <a:cxn ang="0">
                      <a:pos x="0" y="0"/>
                    </a:cxn>
                    <a:cxn ang="0">
                      <a:pos x="14" y="0"/>
                    </a:cxn>
                    <a:cxn ang="0">
                      <a:pos x="14" y="9"/>
                    </a:cxn>
                    <a:cxn ang="0">
                      <a:pos x="7" y="9"/>
                    </a:cxn>
                    <a:cxn ang="0">
                      <a:pos x="4" y="6"/>
                    </a:cxn>
                    <a:cxn ang="0">
                      <a:pos x="2" y="5"/>
                    </a:cxn>
                    <a:cxn ang="0">
                      <a:pos x="0" y="2"/>
                    </a:cxn>
                    <a:cxn ang="0">
                      <a:pos x="0" y="0"/>
                    </a:cxn>
                  </a:cxnLst>
                  <a:rect l="0" t="0" r="r" b="b"/>
                  <a:pathLst>
                    <a:path w="14" h="9">
                      <a:moveTo>
                        <a:pt x="0" y="0"/>
                      </a:moveTo>
                      <a:lnTo>
                        <a:pt x="14" y="0"/>
                      </a:lnTo>
                      <a:lnTo>
                        <a:pt x="14" y="9"/>
                      </a:lnTo>
                      <a:lnTo>
                        <a:pt x="7" y="9"/>
                      </a:lnTo>
                      <a:lnTo>
                        <a:pt x="4" y="6"/>
                      </a:lnTo>
                      <a:lnTo>
                        <a:pt x="2" y="5"/>
                      </a:lnTo>
                      <a:lnTo>
                        <a:pt x="0" y="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3" name="Freeform 1268">
                  <a:extLst>
                    <a:ext uri="{FF2B5EF4-FFF2-40B4-BE49-F238E27FC236}">
                      <a16:creationId xmlns:a16="http://schemas.microsoft.com/office/drawing/2014/main" id="{039DA430-052A-BB78-C151-C74244AAB32C}"/>
                    </a:ext>
                  </a:extLst>
                </p:cNvPr>
                <p:cNvSpPr>
                  <a:spLocks/>
                </p:cNvSpPr>
                <p:nvPr/>
              </p:nvSpPr>
              <p:spPr bwMode="auto">
                <a:xfrm>
                  <a:off x="3462925" y="1821477"/>
                  <a:ext cx="259067" cy="178238"/>
                </a:xfrm>
                <a:custGeom>
                  <a:avLst/>
                  <a:gdLst/>
                  <a:ahLst/>
                  <a:cxnLst>
                    <a:cxn ang="0">
                      <a:pos x="47" y="5"/>
                    </a:cxn>
                    <a:cxn ang="0">
                      <a:pos x="55" y="17"/>
                    </a:cxn>
                    <a:cxn ang="0">
                      <a:pos x="61" y="23"/>
                    </a:cxn>
                    <a:cxn ang="0">
                      <a:pos x="71" y="23"/>
                    </a:cxn>
                    <a:cxn ang="0">
                      <a:pos x="80" y="26"/>
                    </a:cxn>
                    <a:cxn ang="0">
                      <a:pos x="82" y="33"/>
                    </a:cxn>
                    <a:cxn ang="0">
                      <a:pos x="89" y="29"/>
                    </a:cxn>
                    <a:cxn ang="0">
                      <a:pos x="96" y="28"/>
                    </a:cxn>
                    <a:cxn ang="0">
                      <a:pos x="100" y="38"/>
                    </a:cxn>
                    <a:cxn ang="0">
                      <a:pos x="99" y="44"/>
                    </a:cxn>
                    <a:cxn ang="0">
                      <a:pos x="105" y="46"/>
                    </a:cxn>
                    <a:cxn ang="0">
                      <a:pos x="125" y="52"/>
                    </a:cxn>
                    <a:cxn ang="0">
                      <a:pos x="115" y="60"/>
                    </a:cxn>
                    <a:cxn ang="0">
                      <a:pos x="105" y="67"/>
                    </a:cxn>
                    <a:cxn ang="0">
                      <a:pos x="96" y="73"/>
                    </a:cxn>
                    <a:cxn ang="0">
                      <a:pos x="91" y="70"/>
                    </a:cxn>
                    <a:cxn ang="0">
                      <a:pos x="87" y="67"/>
                    </a:cxn>
                    <a:cxn ang="0">
                      <a:pos x="86" y="73"/>
                    </a:cxn>
                    <a:cxn ang="0">
                      <a:pos x="90" y="78"/>
                    </a:cxn>
                    <a:cxn ang="0">
                      <a:pos x="81" y="85"/>
                    </a:cxn>
                    <a:cxn ang="0">
                      <a:pos x="71" y="78"/>
                    </a:cxn>
                    <a:cxn ang="0">
                      <a:pos x="67" y="83"/>
                    </a:cxn>
                    <a:cxn ang="0">
                      <a:pos x="49" y="85"/>
                    </a:cxn>
                    <a:cxn ang="0">
                      <a:pos x="42" y="78"/>
                    </a:cxn>
                    <a:cxn ang="0">
                      <a:pos x="43" y="76"/>
                    </a:cxn>
                    <a:cxn ang="0">
                      <a:pos x="30" y="66"/>
                    </a:cxn>
                    <a:cxn ang="0">
                      <a:pos x="47" y="58"/>
                    </a:cxn>
                    <a:cxn ang="0">
                      <a:pos x="51" y="56"/>
                    </a:cxn>
                    <a:cxn ang="0">
                      <a:pos x="37" y="56"/>
                    </a:cxn>
                    <a:cxn ang="0">
                      <a:pos x="30" y="58"/>
                    </a:cxn>
                    <a:cxn ang="0">
                      <a:pos x="26" y="52"/>
                    </a:cxn>
                    <a:cxn ang="0">
                      <a:pos x="15" y="56"/>
                    </a:cxn>
                    <a:cxn ang="0">
                      <a:pos x="17" y="51"/>
                    </a:cxn>
                    <a:cxn ang="0">
                      <a:pos x="15" y="46"/>
                    </a:cxn>
                    <a:cxn ang="0">
                      <a:pos x="0" y="33"/>
                    </a:cxn>
                    <a:cxn ang="0">
                      <a:pos x="12" y="36"/>
                    </a:cxn>
                    <a:cxn ang="0">
                      <a:pos x="22" y="34"/>
                    </a:cxn>
                    <a:cxn ang="0">
                      <a:pos x="3" y="23"/>
                    </a:cxn>
                    <a:cxn ang="0">
                      <a:pos x="17" y="21"/>
                    </a:cxn>
                    <a:cxn ang="0">
                      <a:pos x="25" y="24"/>
                    </a:cxn>
                    <a:cxn ang="0">
                      <a:pos x="26" y="18"/>
                    </a:cxn>
                    <a:cxn ang="0">
                      <a:pos x="16" y="19"/>
                    </a:cxn>
                    <a:cxn ang="0">
                      <a:pos x="12" y="14"/>
                    </a:cxn>
                    <a:cxn ang="0">
                      <a:pos x="35" y="9"/>
                    </a:cxn>
                    <a:cxn ang="0">
                      <a:pos x="22" y="3"/>
                    </a:cxn>
                  </a:cxnLst>
                  <a:rect l="0" t="0" r="r" b="b"/>
                  <a:pathLst>
                    <a:path w="125" h="86">
                      <a:moveTo>
                        <a:pt x="22" y="0"/>
                      </a:moveTo>
                      <a:lnTo>
                        <a:pt x="36" y="3"/>
                      </a:lnTo>
                      <a:lnTo>
                        <a:pt x="47" y="5"/>
                      </a:lnTo>
                      <a:lnTo>
                        <a:pt x="52" y="10"/>
                      </a:lnTo>
                      <a:lnTo>
                        <a:pt x="54" y="13"/>
                      </a:lnTo>
                      <a:lnTo>
                        <a:pt x="55" y="17"/>
                      </a:lnTo>
                      <a:lnTo>
                        <a:pt x="56" y="19"/>
                      </a:lnTo>
                      <a:lnTo>
                        <a:pt x="59" y="22"/>
                      </a:lnTo>
                      <a:lnTo>
                        <a:pt x="61" y="23"/>
                      </a:lnTo>
                      <a:lnTo>
                        <a:pt x="65" y="24"/>
                      </a:lnTo>
                      <a:lnTo>
                        <a:pt x="67" y="24"/>
                      </a:lnTo>
                      <a:lnTo>
                        <a:pt x="71" y="23"/>
                      </a:lnTo>
                      <a:lnTo>
                        <a:pt x="74" y="23"/>
                      </a:lnTo>
                      <a:lnTo>
                        <a:pt x="77" y="24"/>
                      </a:lnTo>
                      <a:lnTo>
                        <a:pt x="80" y="26"/>
                      </a:lnTo>
                      <a:lnTo>
                        <a:pt x="81" y="28"/>
                      </a:lnTo>
                      <a:lnTo>
                        <a:pt x="82" y="29"/>
                      </a:lnTo>
                      <a:lnTo>
                        <a:pt x="82" y="33"/>
                      </a:lnTo>
                      <a:lnTo>
                        <a:pt x="84" y="36"/>
                      </a:lnTo>
                      <a:lnTo>
                        <a:pt x="89" y="36"/>
                      </a:lnTo>
                      <a:lnTo>
                        <a:pt x="89" y="29"/>
                      </a:lnTo>
                      <a:lnTo>
                        <a:pt x="87" y="27"/>
                      </a:lnTo>
                      <a:lnTo>
                        <a:pt x="94" y="27"/>
                      </a:lnTo>
                      <a:lnTo>
                        <a:pt x="96" y="28"/>
                      </a:lnTo>
                      <a:lnTo>
                        <a:pt x="96" y="36"/>
                      </a:lnTo>
                      <a:lnTo>
                        <a:pt x="97" y="37"/>
                      </a:lnTo>
                      <a:lnTo>
                        <a:pt x="100" y="38"/>
                      </a:lnTo>
                      <a:lnTo>
                        <a:pt x="101" y="39"/>
                      </a:lnTo>
                      <a:lnTo>
                        <a:pt x="101" y="42"/>
                      </a:lnTo>
                      <a:lnTo>
                        <a:pt x="99" y="44"/>
                      </a:lnTo>
                      <a:lnTo>
                        <a:pt x="99" y="47"/>
                      </a:lnTo>
                      <a:lnTo>
                        <a:pt x="104" y="47"/>
                      </a:lnTo>
                      <a:lnTo>
                        <a:pt x="105" y="46"/>
                      </a:lnTo>
                      <a:lnTo>
                        <a:pt x="111" y="47"/>
                      </a:lnTo>
                      <a:lnTo>
                        <a:pt x="119" y="49"/>
                      </a:lnTo>
                      <a:lnTo>
                        <a:pt x="125" y="52"/>
                      </a:lnTo>
                      <a:lnTo>
                        <a:pt x="125" y="58"/>
                      </a:lnTo>
                      <a:lnTo>
                        <a:pt x="124" y="60"/>
                      </a:lnTo>
                      <a:lnTo>
                        <a:pt x="115" y="60"/>
                      </a:lnTo>
                      <a:lnTo>
                        <a:pt x="111" y="61"/>
                      </a:lnTo>
                      <a:lnTo>
                        <a:pt x="107" y="63"/>
                      </a:lnTo>
                      <a:lnTo>
                        <a:pt x="105" y="67"/>
                      </a:lnTo>
                      <a:lnTo>
                        <a:pt x="101" y="70"/>
                      </a:lnTo>
                      <a:lnTo>
                        <a:pt x="99" y="72"/>
                      </a:lnTo>
                      <a:lnTo>
                        <a:pt x="96" y="73"/>
                      </a:lnTo>
                      <a:lnTo>
                        <a:pt x="94" y="73"/>
                      </a:lnTo>
                      <a:lnTo>
                        <a:pt x="92" y="72"/>
                      </a:lnTo>
                      <a:lnTo>
                        <a:pt x="91" y="70"/>
                      </a:lnTo>
                      <a:lnTo>
                        <a:pt x="91" y="67"/>
                      </a:lnTo>
                      <a:lnTo>
                        <a:pt x="90" y="65"/>
                      </a:lnTo>
                      <a:lnTo>
                        <a:pt x="87" y="67"/>
                      </a:lnTo>
                      <a:lnTo>
                        <a:pt x="86" y="70"/>
                      </a:lnTo>
                      <a:lnTo>
                        <a:pt x="85" y="71"/>
                      </a:lnTo>
                      <a:lnTo>
                        <a:pt x="86" y="73"/>
                      </a:lnTo>
                      <a:lnTo>
                        <a:pt x="87" y="75"/>
                      </a:lnTo>
                      <a:lnTo>
                        <a:pt x="89" y="77"/>
                      </a:lnTo>
                      <a:lnTo>
                        <a:pt x="90" y="78"/>
                      </a:lnTo>
                      <a:lnTo>
                        <a:pt x="84" y="78"/>
                      </a:lnTo>
                      <a:lnTo>
                        <a:pt x="84" y="85"/>
                      </a:lnTo>
                      <a:lnTo>
                        <a:pt x="81" y="85"/>
                      </a:lnTo>
                      <a:lnTo>
                        <a:pt x="77" y="82"/>
                      </a:lnTo>
                      <a:lnTo>
                        <a:pt x="75" y="81"/>
                      </a:lnTo>
                      <a:lnTo>
                        <a:pt x="71" y="78"/>
                      </a:lnTo>
                      <a:lnTo>
                        <a:pt x="69" y="77"/>
                      </a:lnTo>
                      <a:lnTo>
                        <a:pt x="69" y="81"/>
                      </a:lnTo>
                      <a:lnTo>
                        <a:pt x="67" y="83"/>
                      </a:lnTo>
                      <a:lnTo>
                        <a:pt x="62" y="86"/>
                      </a:lnTo>
                      <a:lnTo>
                        <a:pt x="52" y="86"/>
                      </a:lnTo>
                      <a:lnTo>
                        <a:pt x="49" y="85"/>
                      </a:lnTo>
                      <a:lnTo>
                        <a:pt x="46" y="83"/>
                      </a:lnTo>
                      <a:lnTo>
                        <a:pt x="43" y="81"/>
                      </a:lnTo>
                      <a:lnTo>
                        <a:pt x="42" y="78"/>
                      </a:lnTo>
                      <a:lnTo>
                        <a:pt x="45" y="78"/>
                      </a:lnTo>
                      <a:lnTo>
                        <a:pt x="47" y="76"/>
                      </a:lnTo>
                      <a:lnTo>
                        <a:pt x="43" y="76"/>
                      </a:lnTo>
                      <a:lnTo>
                        <a:pt x="36" y="73"/>
                      </a:lnTo>
                      <a:lnTo>
                        <a:pt x="31" y="68"/>
                      </a:lnTo>
                      <a:lnTo>
                        <a:pt x="30" y="66"/>
                      </a:lnTo>
                      <a:lnTo>
                        <a:pt x="32" y="62"/>
                      </a:lnTo>
                      <a:lnTo>
                        <a:pt x="38" y="60"/>
                      </a:lnTo>
                      <a:lnTo>
                        <a:pt x="47" y="58"/>
                      </a:lnTo>
                      <a:lnTo>
                        <a:pt x="60" y="58"/>
                      </a:lnTo>
                      <a:lnTo>
                        <a:pt x="56" y="57"/>
                      </a:lnTo>
                      <a:lnTo>
                        <a:pt x="51" y="56"/>
                      </a:lnTo>
                      <a:lnTo>
                        <a:pt x="47" y="54"/>
                      </a:lnTo>
                      <a:lnTo>
                        <a:pt x="40" y="54"/>
                      </a:lnTo>
                      <a:lnTo>
                        <a:pt x="37" y="56"/>
                      </a:lnTo>
                      <a:lnTo>
                        <a:pt x="36" y="57"/>
                      </a:lnTo>
                      <a:lnTo>
                        <a:pt x="33" y="58"/>
                      </a:lnTo>
                      <a:lnTo>
                        <a:pt x="30" y="58"/>
                      </a:lnTo>
                      <a:lnTo>
                        <a:pt x="27" y="56"/>
                      </a:lnTo>
                      <a:lnTo>
                        <a:pt x="27" y="53"/>
                      </a:lnTo>
                      <a:lnTo>
                        <a:pt x="26" y="52"/>
                      </a:lnTo>
                      <a:lnTo>
                        <a:pt x="21" y="54"/>
                      </a:lnTo>
                      <a:lnTo>
                        <a:pt x="20" y="56"/>
                      </a:lnTo>
                      <a:lnTo>
                        <a:pt x="15" y="56"/>
                      </a:lnTo>
                      <a:lnTo>
                        <a:pt x="13" y="54"/>
                      </a:lnTo>
                      <a:lnTo>
                        <a:pt x="13" y="52"/>
                      </a:lnTo>
                      <a:lnTo>
                        <a:pt x="17" y="51"/>
                      </a:lnTo>
                      <a:lnTo>
                        <a:pt x="20" y="49"/>
                      </a:lnTo>
                      <a:lnTo>
                        <a:pt x="23" y="46"/>
                      </a:lnTo>
                      <a:lnTo>
                        <a:pt x="15" y="46"/>
                      </a:lnTo>
                      <a:lnTo>
                        <a:pt x="7" y="43"/>
                      </a:lnTo>
                      <a:lnTo>
                        <a:pt x="2" y="39"/>
                      </a:lnTo>
                      <a:lnTo>
                        <a:pt x="0" y="33"/>
                      </a:lnTo>
                      <a:lnTo>
                        <a:pt x="6" y="33"/>
                      </a:lnTo>
                      <a:lnTo>
                        <a:pt x="8" y="34"/>
                      </a:lnTo>
                      <a:lnTo>
                        <a:pt x="12" y="36"/>
                      </a:lnTo>
                      <a:lnTo>
                        <a:pt x="15" y="37"/>
                      </a:lnTo>
                      <a:lnTo>
                        <a:pt x="20" y="37"/>
                      </a:lnTo>
                      <a:lnTo>
                        <a:pt x="22" y="34"/>
                      </a:lnTo>
                      <a:lnTo>
                        <a:pt x="7" y="29"/>
                      </a:lnTo>
                      <a:lnTo>
                        <a:pt x="3" y="26"/>
                      </a:lnTo>
                      <a:lnTo>
                        <a:pt x="3" y="23"/>
                      </a:lnTo>
                      <a:lnTo>
                        <a:pt x="5" y="22"/>
                      </a:lnTo>
                      <a:lnTo>
                        <a:pt x="7" y="21"/>
                      </a:lnTo>
                      <a:lnTo>
                        <a:pt x="17" y="21"/>
                      </a:lnTo>
                      <a:lnTo>
                        <a:pt x="20" y="22"/>
                      </a:lnTo>
                      <a:lnTo>
                        <a:pt x="21" y="24"/>
                      </a:lnTo>
                      <a:lnTo>
                        <a:pt x="25" y="24"/>
                      </a:lnTo>
                      <a:lnTo>
                        <a:pt x="26" y="22"/>
                      </a:lnTo>
                      <a:lnTo>
                        <a:pt x="28" y="19"/>
                      </a:lnTo>
                      <a:lnTo>
                        <a:pt x="26" y="18"/>
                      </a:lnTo>
                      <a:lnTo>
                        <a:pt x="22" y="18"/>
                      </a:lnTo>
                      <a:lnTo>
                        <a:pt x="20" y="19"/>
                      </a:lnTo>
                      <a:lnTo>
                        <a:pt x="16" y="19"/>
                      </a:lnTo>
                      <a:lnTo>
                        <a:pt x="15" y="18"/>
                      </a:lnTo>
                      <a:lnTo>
                        <a:pt x="13" y="16"/>
                      </a:lnTo>
                      <a:lnTo>
                        <a:pt x="12" y="14"/>
                      </a:lnTo>
                      <a:lnTo>
                        <a:pt x="12" y="13"/>
                      </a:lnTo>
                      <a:lnTo>
                        <a:pt x="20" y="9"/>
                      </a:lnTo>
                      <a:lnTo>
                        <a:pt x="35" y="9"/>
                      </a:lnTo>
                      <a:lnTo>
                        <a:pt x="30" y="7"/>
                      </a:lnTo>
                      <a:lnTo>
                        <a:pt x="26" y="7"/>
                      </a:lnTo>
                      <a:lnTo>
                        <a:pt x="22" y="3"/>
                      </a:lnTo>
                      <a:lnTo>
                        <a:pt x="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4" name="Freeform 1269">
                  <a:extLst>
                    <a:ext uri="{FF2B5EF4-FFF2-40B4-BE49-F238E27FC236}">
                      <a16:creationId xmlns:a16="http://schemas.microsoft.com/office/drawing/2014/main" id="{FA2BB8BD-F922-ADD2-A848-218019A8A90E}"/>
                    </a:ext>
                  </a:extLst>
                </p:cNvPr>
                <p:cNvSpPr>
                  <a:spLocks/>
                </p:cNvSpPr>
                <p:nvPr/>
              </p:nvSpPr>
              <p:spPr bwMode="auto">
                <a:xfrm>
                  <a:off x="3672251" y="2559299"/>
                  <a:ext cx="172021" cy="107772"/>
                </a:xfrm>
                <a:custGeom>
                  <a:avLst/>
                  <a:gdLst/>
                  <a:ahLst/>
                  <a:cxnLst>
                    <a:cxn ang="0">
                      <a:pos x="24" y="0"/>
                    </a:cxn>
                    <a:cxn ang="0">
                      <a:pos x="25" y="4"/>
                    </a:cxn>
                    <a:cxn ang="0">
                      <a:pos x="27" y="7"/>
                    </a:cxn>
                    <a:cxn ang="0">
                      <a:pos x="29" y="9"/>
                    </a:cxn>
                    <a:cxn ang="0">
                      <a:pos x="30" y="12"/>
                    </a:cxn>
                    <a:cxn ang="0">
                      <a:pos x="34" y="8"/>
                    </a:cxn>
                    <a:cxn ang="0">
                      <a:pos x="40" y="14"/>
                    </a:cxn>
                    <a:cxn ang="0">
                      <a:pos x="48" y="17"/>
                    </a:cxn>
                    <a:cxn ang="0">
                      <a:pos x="57" y="19"/>
                    </a:cxn>
                    <a:cxn ang="0">
                      <a:pos x="63" y="24"/>
                    </a:cxn>
                    <a:cxn ang="0">
                      <a:pos x="63" y="27"/>
                    </a:cxn>
                    <a:cxn ang="0">
                      <a:pos x="64" y="29"/>
                    </a:cxn>
                    <a:cxn ang="0">
                      <a:pos x="64" y="31"/>
                    </a:cxn>
                    <a:cxn ang="0">
                      <a:pos x="65" y="32"/>
                    </a:cxn>
                    <a:cxn ang="0">
                      <a:pos x="69" y="34"/>
                    </a:cxn>
                    <a:cxn ang="0">
                      <a:pos x="72" y="34"/>
                    </a:cxn>
                    <a:cxn ang="0">
                      <a:pos x="75" y="36"/>
                    </a:cxn>
                    <a:cxn ang="0">
                      <a:pos x="78" y="37"/>
                    </a:cxn>
                    <a:cxn ang="0">
                      <a:pos x="80" y="37"/>
                    </a:cxn>
                    <a:cxn ang="0">
                      <a:pos x="83" y="39"/>
                    </a:cxn>
                    <a:cxn ang="0">
                      <a:pos x="79" y="42"/>
                    </a:cxn>
                    <a:cxn ang="0">
                      <a:pos x="75" y="43"/>
                    </a:cxn>
                    <a:cxn ang="0">
                      <a:pos x="73" y="44"/>
                    </a:cxn>
                    <a:cxn ang="0">
                      <a:pos x="58" y="44"/>
                    </a:cxn>
                    <a:cxn ang="0">
                      <a:pos x="55" y="43"/>
                    </a:cxn>
                    <a:cxn ang="0">
                      <a:pos x="54" y="41"/>
                    </a:cxn>
                    <a:cxn ang="0">
                      <a:pos x="49" y="38"/>
                    </a:cxn>
                    <a:cxn ang="0">
                      <a:pos x="47" y="36"/>
                    </a:cxn>
                    <a:cxn ang="0">
                      <a:pos x="44" y="34"/>
                    </a:cxn>
                    <a:cxn ang="0">
                      <a:pos x="43" y="34"/>
                    </a:cxn>
                    <a:cxn ang="0">
                      <a:pos x="40" y="42"/>
                    </a:cxn>
                    <a:cxn ang="0">
                      <a:pos x="37" y="44"/>
                    </a:cxn>
                    <a:cxn ang="0">
                      <a:pos x="34" y="47"/>
                    </a:cxn>
                    <a:cxn ang="0">
                      <a:pos x="30" y="49"/>
                    </a:cxn>
                    <a:cxn ang="0">
                      <a:pos x="24" y="49"/>
                    </a:cxn>
                    <a:cxn ang="0">
                      <a:pos x="22" y="52"/>
                    </a:cxn>
                    <a:cxn ang="0">
                      <a:pos x="18" y="52"/>
                    </a:cxn>
                    <a:cxn ang="0">
                      <a:pos x="17" y="51"/>
                    </a:cxn>
                    <a:cxn ang="0">
                      <a:pos x="17" y="47"/>
                    </a:cxn>
                    <a:cxn ang="0">
                      <a:pos x="18" y="44"/>
                    </a:cxn>
                    <a:cxn ang="0">
                      <a:pos x="0" y="44"/>
                    </a:cxn>
                    <a:cxn ang="0">
                      <a:pos x="0" y="42"/>
                    </a:cxn>
                    <a:cxn ang="0">
                      <a:pos x="1" y="39"/>
                    </a:cxn>
                    <a:cxn ang="0">
                      <a:pos x="4" y="37"/>
                    </a:cxn>
                    <a:cxn ang="0">
                      <a:pos x="5" y="37"/>
                    </a:cxn>
                    <a:cxn ang="0">
                      <a:pos x="6" y="36"/>
                    </a:cxn>
                    <a:cxn ang="0">
                      <a:pos x="9" y="34"/>
                    </a:cxn>
                    <a:cxn ang="0">
                      <a:pos x="10" y="33"/>
                    </a:cxn>
                    <a:cxn ang="0">
                      <a:pos x="10" y="18"/>
                    </a:cxn>
                    <a:cxn ang="0">
                      <a:pos x="13" y="10"/>
                    </a:cxn>
                    <a:cxn ang="0">
                      <a:pos x="17" y="4"/>
                    </a:cxn>
                    <a:cxn ang="0">
                      <a:pos x="24" y="0"/>
                    </a:cxn>
                  </a:cxnLst>
                  <a:rect l="0" t="0" r="r" b="b"/>
                  <a:pathLst>
                    <a:path w="83" h="52">
                      <a:moveTo>
                        <a:pt x="24" y="0"/>
                      </a:moveTo>
                      <a:lnTo>
                        <a:pt x="25" y="4"/>
                      </a:lnTo>
                      <a:lnTo>
                        <a:pt x="27" y="7"/>
                      </a:lnTo>
                      <a:lnTo>
                        <a:pt x="29" y="9"/>
                      </a:lnTo>
                      <a:lnTo>
                        <a:pt x="30" y="12"/>
                      </a:lnTo>
                      <a:lnTo>
                        <a:pt x="34" y="8"/>
                      </a:lnTo>
                      <a:lnTo>
                        <a:pt x="40" y="14"/>
                      </a:lnTo>
                      <a:lnTo>
                        <a:pt x="48" y="17"/>
                      </a:lnTo>
                      <a:lnTo>
                        <a:pt x="57" y="19"/>
                      </a:lnTo>
                      <a:lnTo>
                        <a:pt x="63" y="24"/>
                      </a:lnTo>
                      <a:lnTo>
                        <a:pt x="63" y="27"/>
                      </a:lnTo>
                      <a:lnTo>
                        <a:pt x="64" y="29"/>
                      </a:lnTo>
                      <a:lnTo>
                        <a:pt x="64" y="31"/>
                      </a:lnTo>
                      <a:lnTo>
                        <a:pt x="65" y="32"/>
                      </a:lnTo>
                      <a:lnTo>
                        <a:pt x="69" y="34"/>
                      </a:lnTo>
                      <a:lnTo>
                        <a:pt x="72" y="34"/>
                      </a:lnTo>
                      <a:lnTo>
                        <a:pt x="75" y="36"/>
                      </a:lnTo>
                      <a:lnTo>
                        <a:pt x="78" y="37"/>
                      </a:lnTo>
                      <a:lnTo>
                        <a:pt x="80" y="37"/>
                      </a:lnTo>
                      <a:lnTo>
                        <a:pt x="83" y="39"/>
                      </a:lnTo>
                      <a:lnTo>
                        <a:pt x="79" y="42"/>
                      </a:lnTo>
                      <a:lnTo>
                        <a:pt x="75" y="43"/>
                      </a:lnTo>
                      <a:lnTo>
                        <a:pt x="73" y="44"/>
                      </a:lnTo>
                      <a:lnTo>
                        <a:pt x="58" y="44"/>
                      </a:lnTo>
                      <a:lnTo>
                        <a:pt x="55" y="43"/>
                      </a:lnTo>
                      <a:lnTo>
                        <a:pt x="54" y="41"/>
                      </a:lnTo>
                      <a:lnTo>
                        <a:pt x="49" y="38"/>
                      </a:lnTo>
                      <a:lnTo>
                        <a:pt x="47" y="36"/>
                      </a:lnTo>
                      <a:lnTo>
                        <a:pt x="44" y="34"/>
                      </a:lnTo>
                      <a:lnTo>
                        <a:pt x="43" y="34"/>
                      </a:lnTo>
                      <a:lnTo>
                        <a:pt x="40" y="42"/>
                      </a:lnTo>
                      <a:lnTo>
                        <a:pt x="37" y="44"/>
                      </a:lnTo>
                      <a:lnTo>
                        <a:pt x="34" y="47"/>
                      </a:lnTo>
                      <a:lnTo>
                        <a:pt x="30" y="49"/>
                      </a:lnTo>
                      <a:lnTo>
                        <a:pt x="24" y="49"/>
                      </a:lnTo>
                      <a:lnTo>
                        <a:pt x="22" y="52"/>
                      </a:lnTo>
                      <a:lnTo>
                        <a:pt x="18" y="52"/>
                      </a:lnTo>
                      <a:lnTo>
                        <a:pt x="17" y="51"/>
                      </a:lnTo>
                      <a:lnTo>
                        <a:pt x="17" y="47"/>
                      </a:lnTo>
                      <a:lnTo>
                        <a:pt x="18" y="44"/>
                      </a:lnTo>
                      <a:lnTo>
                        <a:pt x="0" y="44"/>
                      </a:lnTo>
                      <a:lnTo>
                        <a:pt x="0" y="42"/>
                      </a:lnTo>
                      <a:lnTo>
                        <a:pt x="1" y="39"/>
                      </a:lnTo>
                      <a:lnTo>
                        <a:pt x="4" y="37"/>
                      </a:lnTo>
                      <a:lnTo>
                        <a:pt x="5" y="37"/>
                      </a:lnTo>
                      <a:lnTo>
                        <a:pt x="6" y="36"/>
                      </a:lnTo>
                      <a:lnTo>
                        <a:pt x="9" y="34"/>
                      </a:lnTo>
                      <a:lnTo>
                        <a:pt x="10" y="33"/>
                      </a:lnTo>
                      <a:lnTo>
                        <a:pt x="10" y="18"/>
                      </a:lnTo>
                      <a:lnTo>
                        <a:pt x="13" y="10"/>
                      </a:lnTo>
                      <a:lnTo>
                        <a:pt x="17" y="4"/>
                      </a:lnTo>
                      <a:lnTo>
                        <a:pt x="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5" name="Freeform 1270">
                  <a:extLst>
                    <a:ext uri="{FF2B5EF4-FFF2-40B4-BE49-F238E27FC236}">
                      <a16:creationId xmlns:a16="http://schemas.microsoft.com/office/drawing/2014/main" id="{D86850FF-7698-D7AC-3E82-AA69009FCBBA}"/>
                    </a:ext>
                  </a:extLst>
                </p:cNvPr>
                <p:cNvSpPr>
                  <a:spLocks/>
                </p:cNvSpPr>
                <p:nvPr/>
              </p:nvSpPr>
              <p:spPr bwMode="auto">
                <a:xfrm>
                  <a:off x="3914737" y="2463963"/>
                  <a:ext cx="53886" cy="41451"/>
                </a:xfrm>
                <a:custGeom>
                  <a:avLst/>
                  <a:gdLst/>
                  <a:ahLst/>
                  <a:cxnLst>
                    <a:cxn ang="0">
                      <a:pos x="12" y="0"/>
                    </a:cxn>
                    <a:cxn ang="0">
                      <a:pos x="20" y="1"/>
                    </a:cxn>
                    <a:cxn ang="0">
                      <a:pos x="24" y="5"/>
                    </a:cxn>
                    <a:cxn ang="0">
                      <a:pos x="26" y="11"/>
                    </a:cxn>
                    <a:cxn ang="0">
                      <a:pos x="24" y="16"/>
                    </a:cxn>
                    <a:cxn ang="0">
                      <a:pos x="16" y="19"/>
                    </a:cxn>
                    <a:cxn ang="0">
                      <a:pos x="14" y="20"/>
                    </a:cxn>
                    <a:cxn ang="0">
                      <a:pos x="11" y="20"/>
                    </a:cxn>
                    <a:cxn ang="0">
                      <a:pos x="6" y="19"/>
                    </a:cxn>
                    <a:cxn ang="0">
                      <a:pos x="4" y="17"/>
                    </a:cxn>
                    <a:cxn ang="0">
                      <a:pos x="1" y="14"/>
                    </a:cxn>
                    <a:cxn ang="0">
                      <a:pos x="0" y="11"/>
                    </a:cxn>
                    <a:cxn ang="0">
                      <a:pos x="2" y="5"/>
                    </a:cxn>
                    <a:cxn ang="0">
                      <a:pos x="6" y="1"/>
                    </a:cxn>
                    <a:cxn ang="0">
                      <a:pos x="12" y="0"/>
                    </a:cxn>
                  </a:cxnLst>
                  <a:rect l="0" t="0" r="r" b="b"/>
                  <a:pathLst>
                    <a:path w="26" h="20">
                      <a:moveTo>
                        <a:pt x="12" y="0"/>
                      </a:moveTo>
                      <a:lnTo>
                        <a:pt x="20" y="1"/>
                      </a:lnTo>
                      <a:lnTo>
                        <a:pt x="24" y="5"/>
                      </a:lnTo>
                      <a:lnTo>
                        <a:pt x="26" y="11"/>
                      </a:lnTo>
                      <a:lnTo>
                        <a:pt x="24" y="16"/>
                      </a:lnTo>
                      <a:lnTo>
                        <a:pt x="16" y="19"/>
                      </a:lnTo>
                      <a:lnTo>
                        <a:pt x="14" y="20"/>
                      </a:lnTo>
                      <a:lnTo>
                        <a:pt x="11" y="20"/>
                      </a:lnTo>
                      <a:lnTo>
                        <a:pt x="6" y="19"/>
                      </a:lnTo>
                      <a:lnTo>
                        <a:pt x="4" y="17"/>
                      </a:lnTo>
                      <a:lnTo>
                        <a:pt x="1" y="14"/>
                      </a:lnTo>
                      <a:lnTo>
                        <a:pt x="0" y="11"/>
                      </a:lnTo>
                      <a:lnTo>
                        <a:pt x="2" y="5"/>
                      </a:lnTo>
                      <a:lnTo>
                        <a:pt x="6"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6" name="Freeform 1271">
                  <a:extLst>
                    <a:ext uri="{FF2B5EF4-FFF2-40B4-BE49-F238E27FC236}">
                      <a16:creationId xmlns:a16="http://schemas.microsoft.com/office/drawing/2014/main" id="{B07020F6-8996-2015-116F-A68F1AB8E39C}"/>
                    </a:ext>
                  </a:extLst>
                </p:cNvPr>
                <p:cNvSpPr>
                  <a:spLocks/>
                </p:cNvSpPr>
                <p:nvPr/>
              </p:nvSpPr>
              <p:spPr bwMode="auto">
                <a:xfrm>
                  <a:off x="3759297" y="2671216"/>
                  <a:ext cx="43524" cy="35234"/>
                </a:xfrm>
                <a:custGeom>
                  <a:avLst/>
                  <a:gdLst/>
                  <a:ahLst/>
                  <a:cxnLst>
                    <a:cxn ang="0">
                      <a:pos x="16" y="0"/>
                    </a:cxn>
                    <a:cxn ang="0">
                      <a:pos x="17" y="0"/>
                    </a:cxn>
                    <a:cxn ang="0">
                      <a:pos x="18" y="2"/>
                    </a:cxn>
                    <a:cxn ang="0">
                      <a:pos x="21" y="3"/>
                    </a:cxn>
                    <a:cxn ang="0">
                      <a:pos x="16" y="8"/>
                    </a:cxn>
                    <a:cxn ang="0">
                      <a:pos x="7" y="14"/>
                    </a:cxn>
                    <a:cxn ang="0">
                      <a:pos x="0" y="17"/>
                    </a:cxn>
                    <a:cxn ang="0">
                      <a:pos x="0" y="12"/>
                    </a:cxn>
                    <a:cxn ang="0">
                      <a:pos x="2" y="8"/>
                    </a:cxn>
                    <a:cxn ang="0">
                      <a:pos x="6" y="5"/>
                    </a:cxn>
                    <a:cxn ang="0">
                      <a:pos x="8" y="4"/>
                    </a:cxn>
                    <a:cxn ang="0">
                      <a:pos x="10" y="2"/>
                    </a:cxn>
                    <a:cxn ang="0">
                      <a:pos x="13" y="2"/>
                    </a:cxn>
                    <a:cxn ang="0">
                      <a:pos x="16" y="0"/>
                    </a:cxn>
                  </a:cxnLst>
                  <a:rect l="0" t="0" r="r" b="b"/>
                  <a:pathLst>
                    <a:path w="21" h="17">
                      <a:moveTo>
                        <a:pt x="16" y="0"/>
                      </a:moveTo>
                      <a:lnTo>
                        <a:pt x="17" y="0"/>
                      </a:lnTo>
                      <a:lnTo>
                        <a:pt x="18" y="2"/>
                      </a:lnTo>
                      <a:lnTo>
                        <a:pt x="21" y="3"/>
                      </a:lnTo>
                      <a:lnTo>
                        <a:pt x="16" y="8"/>
                      </a:lnTo>
                      <a:lnTo>
                        <a:pt x="7" y="14"/>
                      </a:lnTo>
                      <a:lnTo>
                        <a:pt x="0" y="17"/>
                      </a:lnTo>
                      <a:lnTo>
                        <a:pt x="0" y="12"/>
                      </a:lnTo>
                      <a:lnTo>
                        <a:pt x="2" y="8"/>
                      </a:lnTo>
                      <a:lnTo>
                        <a:pt x="6" y="5"/>
                      </a:lnTo>
                      <a:lnTo>
                        <a:pt x="8" y="4"/>
                      </a:lnTo>
                      <a:lnTo>
                        <a:pt x="10" y="2"/>
                      </a:lnTo>
                      <a:lnTo>
                        <a:pt x="13" y="2"/>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7" name="Freeform 1272">
                  <a:extLst>
                    <a:ext uri="{FF2B5EF4-FFF2-40B4-BE49-F238E27FC236}">
                      <a16:creationId xmlns:a16="http://schemas.microsoft.com/office/drawing/2014/main" id="{9C91336D-214F-5D06-D1CF-44B69CA88D40}"/>
                    </a:ext>
                  </a:extLst>
                </p:cNvPr>
                <p:cNvSpPr>
                  <a:spLocks/>
                </p:cNvSpPr>
                <p:nvPr/>
              </p:nvSpPr>
              <p:spPr bwMode="auto">
                <a:xfrm>
                  <a:off x="3825619" y="2219404"/>
                  <a:ext cx="113990" cy="45596"/>
                </a:xfrm>
                <a:custGeom>
                  <a:avLst/>
                  <a:gdLst/>
                  <a:ahLst/>
                  <a:cxnLst>
                    <a:cxn ang="0">
                      <a:pos x="5" y="0"/>
                    </a:cxn>
                    <a:cxn ang="0">
                      <a:pos x="8" y="0"/>
                    </a:cxn>
                    <a:cxn ang="0">
                      <a:pos x="15" y="1"/>
                    </a:cxn>
                    <a:cxn ang="0">
                      <a:pos x="20" y="1"/>
                    </a:cxn>
                    <a:cxn ang="0">
                      <a:pos x="28" y="2"/>
                    </a:cxn>
                    <a:cxn ang="0">
                      <a:pos x="38" y="5"/>
                    </a:cxn>
                    <a:cxn ang="0">
                      <a:pos x="48" y="10"/>
                    </a:cxn>
                    <a:cxn ang="0">
                      <a:pos x="55" y="15"/>
                    </a:cxn>
                    <a:cxn ang="0">
                      <a:pos x="53" y="20"/>
                    </a:cxn>
                    <a:cxn ang="0">
                      <a:pos x="50" y="21"/>
                    </a:cxn>
                    <a:cxn ang="0">
                      <a:pos x="44" y="21"/>
                    </a:cxn>
                    <a:cxn ang="0">
                      <a:pos x="39" y="18"/>
                    </a:cxn>
                    <a:cxn ang="0">
                      <a:pos x="33" y="18"/>
                    </a:cxn>
                    <a:cxn ang="0">
                      <a:pos x="29" y="20"/>
                    </a:cxn>
                    <a:cxn ang="0">
                      <a:pos x="25" y="22"/>
                    </a:cxn>
                    <a:cxn ang="0">
                      <a:pos x="15" y="22"/>
                    </a:cxn>
                    <a:cxn ang="0">
                      <a:pos x="12" y="21"/>
                    </a:cxn>
                    <a:cxn ang="0">
                      <a:pos x="9" y="18"/>
                    </a:cxn>
                    <a:cxn ang="0">
                      <a:pos x="9" y="13"/>
                    </a:cxn>
                    <a:cxn ang="0">
                      <a:pos x="4" y="11"/>
                    </a:cxn>
                    <a:cxn ang="0">
                      <a:pos x="0" y="7"/>
                    </a:cxn>
                    <a:cxn ang="0">
                      <a:pos x="0" y="5"/>
                    </a:cxn>
                    <a:cxn ang="0">
                      <a:pos x="1" y="2"/>
                    </a:cxn>
                    <a:cxn ang="0">
                      <a:pos x="3" y="1"/>
                    </a:cxn>
                    <a:cxn ang="0">
                      <a:pos x="5" y="0"/>
                    </a:cxn>
                  </a:cxnLst>
                  <a:rect l="0" t="0" r="r" b="b"/>
                  <a:pathLst>
                    <a:path w="55" h="22">
                      <a:moveTo>
                        <a:pt x="5" y="0"/>
                      </a:moveTo>
                      <a:lnTo>
                        <a:pt x="8" y="0"/>
                      </a:lnTo>
                      <a:lnTo>
                        <a:pt x="15" y="1"/>
                      </a:lnTo>
                      <a:lnTo>
                        <a:pt x="20" y="1"/>
                      </a:lnTo>
                      <a:lnTo>
                        <a:pt x="28" y="2"/>
                      </a:lnTo>
                      <a:lnTo>
                        <a:pt x="38" y="5"/>
                      </a:lnTo>
                      <a:lnTo>
                        <a:pt x="48" y="10"/>
                      </a:lnTo>
                      <a:lnTo>
                        <a:pt x="55" y="15"/>
                      </a:lnTo>
                      <a:lnTo>
                        <a:pt x="53" y="20"/>
                      </a:lnTo>
                      <a:lnTo>
                        <a:pt x="50" y="21"/>
                      </a:lnTo>
                      <a:lnTo>
                        <a:pt x="44" y="21"/>
                      </a:lnTo>
                      <a:lnTo>
                        <a:pt x="39" y="18"/>
                      </a:lnTo>
                      <a:lnTo>
                        <a:pt x="33" y="18"/>
                      </a:lnTo>
                      <a:lnTo>
                        <a:pt x="29" y="20"/>
                      </a:lnTo>
                      <a:lnTo>
                        <a:pt x="25" y="22"/>
                      </a:lnTo>
                      <a:lnTo>
                        <a:pt x="15" y="22"/>
                      </a:lnTo>
                      <a:lnTo>
                        <a:pt x="12" y="21"/>
                      </a:lnTo>
                      <a:lnTo>
                        <a:pt x="9" y="18"/>
                      </a:lnTo>
                      <a:lnTo>
                        <a:pt x="9" y="13"/>
                      </a:lnTo>
                      <a:lnTo>
                        <a:pt x="4" y="11"/>
                      </a:lnTo>
                      <a:lnTo>
                        <a:pt x="0" y="7"/>
                      </a:lnTo>
                      <a:lnTo>
                        <a:pt x="0" y="5"/>
                      </a:lnTo>
                      <a:lnTo>
                        <a:pt x="1" y="2"/>
                      </a:lnTo>
                      <a:lnTo>
                        <a:pt x="3" y="1"/>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8" name="Freeform 1273">
                  <a:extLst>
                    <a:ext uri="{FF2B5EF4-FFF2-40B4-BE49-F238E27FC236}">
                      <a16:creationId xmlns:a16="http://schemas.microsoft.com/office/drawing/2014/main" id="{E0ABEF38-A4EE-81AD-E44D-2DAD41DD0A8A}"/>
                    </a:ext>
                  </a:extLst>
                </p:cNvPr>
                <p:cNvSpPr>
                  <a:spLocks/>
                </p:cNvSpPr>
                <p:nvPr/>
              </p:nvSpPr>
              <p:spPr bwMode="auto">
                <a:xfrm>
                  <a:off x="3835981" y="2698160"/>
                  <a:ext cx="29015" cy="22799"/>
                </a:xfrm>
                <a:custGeom>
                  <a:avLst/>
                  <a:gdLst/>
                  <a:ahLst/>
                  <a:cxnLst>
                    <a:cxn ang="0">
                      <a:pos x="4" y="0"/>
                    </a:cxn>
                    <a:cxn ang="0">
                      <a:pos x="10" y="0"/>
                    </a:cxn>
                    <a:cxn ang="0">
                      <a:pos x="12" y="1"/>
                    </a:cxn>
                    <a:cxn ang="0">
                      <a:pos x="14" y="3"/>
                    </a:cxn>
                    <a:cxn ang="0">
                      <a:pos x="12" y="8"/>
                    </a:cxn>
                    <a:cxn ang="0">
                      <a:pos x="10" y="9"/>
                    </a:cxn>
                    <a:cxn ang="0">
                      <a:pos x="9" y="11"/>
                    </a:cxn>
                    <a:cxn ang="0">
                      <a:pos x="7" y="11"/>
                    </a:cxn>
                    <a:cxn ang="0">
                      <a:pos x="5" y="10"/>
                    </a:cxn>
                    <a:cxn ang="0">
                      <a:pos x="3" y="9"/>
                    </a:cxn>
                    <a:cxn ang="0">
                      <a:pos x="0" y="6"/>
                    </a:cxn>
                    <a:cxn ang="0">
                      <a:pos x="0" y="4"/>
                    </a:cxn>
                    <a:cxn ang="0">
                      <a:pos x="4" y="0"/>
                    </a:cxn>
                  </a:cxnLst>
                  <a:rect l="0" t="0" r="r" b="b"/>
                  <a:pathLst>
                    <a:path w="14" h="11">
                      <a:moveTo>
                        <a:pt x="4" y="0"/>
                      </a:moveTo>
                      <a:lnTo>
                        <a:pt x="10" y="0"/>
                      </a:lnTo>
                      <a:lnTo>
                        <a:pt x="12" y="1"/>
                      </a:lnTo>
                      <a:lnTo>
                        <a:pt x="14" y="3"/>
                      </a:lnTo>
                      <a:lnTo>
                        <a:pt x="12" y="8"/>
                      </a:lnTo>
                      <a:lnTo>
                        <a:pt x="10" y="9"/>
                      </a:lnTo>
                      <a:lnTo>
                        <a:pt x="9" y="11"/>
                      </a:lnTo>
                      <a:lnTo>
                        <a:pt x="7" y="11"/>
                      </a:lnTo>
                      <a:lnTo>
                        <a:pt x="5" y="10"/>
                      </a:lnTo>
                      <a:lnTo>
                        <a:pt x="3" y="9"/>
                      </a:lnTo>
                      <a:lnTo>
                        <a:pt x="0" y="6"/>
                      </a:lnTo>
                      <a:lnTo>
                        <a:pt x="0" y="4"/>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9" name="Freeform 1274">
                  <a:extLst>
                    <a:ext uri="{FF2B5EF4-FFF2-40B4-BE49-F238E27FC236}">
                      <a16:creationId xmlns:a16="http://schemas.microsoft.com/office/drawing/2014/main" id="{8CE2C4BA-E505-444C-BA4A-EFB9A0C55566}"/>
                    </a:ext>
                  </a:extLst>
                </p:cNvPr>
                <p:cNvSpPr>
                  <a:spLocks/>
                </p:cNvSpPr>
                <p:nvPr/>
              </p:nvSpPr>
              <p:spPr bwMode="auto">
                <a:xfrm>
                  <a:off x="3976913" y="2466036"/>
                  <a:ext cx="26944" cy="16580"/>
                </a:xfrm>
                <a:custGeom>
                  <a:avLst/>
                  <a:gdLst/>
                  <a:ahLst/>
                  <a:cxnLst>
                    <a:cxn ang="0">
                      <a:pos x="4" y="0"/>
                    </a:cxn>
                    <a:cxn ang="0">
                      <a:pos x="8" y="0"/>
                    </a:cxn>
                    <a:cxn ang="0">
                      <a:pos x="13" y="5"/>
                    </a:cxn>
                    <a:cxn ang="0">
                      <a:pos x="13" y="6"/>
                    </a:cxn>
                    <a:cxn ang="0">
                      <a:pos x="10" y="6"/>
                    </a:cxn>
                    <a:cxn ang="0">
                      <a:pos x="9" y="8"/>
                    </a:cxn>
                    <a:cxn ang="0">
                      <a:pos x="4" y="8"/>
                    </a:cxn>
                    <a:cxn ang="0">
                      <a:pos x="1" y="6"/>
                    </a:cxn>
                    <a:cxn ang="0">
                      <a:pos x="0" y="5"/>
                    </a:cxn>
                    <a:cxn ang="0">
                      <a:pos x="0" y="3"/>
                    </a:cxn>
                    <a:cxn ang="0">
                      <a:pos x="3" y="1"/>
                    </a:cxn>
                    <a:cxn ang="0">
                      <a:pos x="4" y="0"/>
                    </a:cxn>
                  </a:cxnLst>
                  <a:rect l="0" t="0" r="r" b="b"/>
                  <a:pathLst>
                    <a:path w="13" h="8">
                      <a:moveTo>
                        <a:pt x="4" y="0"/>
                      </a:moveTo>
                      <a:lnTo>
                        <a:pt x="8" y="0"/>
                      </a:lnTo>
                      <a:lnTo>
                        <a:pt x="13" y="5"/>
                      </a:lnTo>
                      <a:lnTo>
                        <a:pt x="13" y="6"/>
                      </a:lnTo>
                      <a:lnTo>
                        <a:pt x="10" y="6"/>
                      </a:lnTo>
                      <a:lnTo>
                        <a:pt x="9" y="8"/>
                      </a:lnTo>
                      <a:lnTo>
                        <a:pt x="4" y="8"/>
                      </a:lnTo>
                      <a:lnTo>
                        <a:pt x="1" y="6"/>
                      </a:lnTo>
                      <a:lnTo>
                        <a:pt x="0" y="5"/>
                      </a:lnTo>
                      <a:lnTo>
                        <a:pt x="0" y="3"/>
                      </a:lnTo>
                      <a:lnTo>
                        <a:pt x="3"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0" name="Freeform 1275">
                  <a:extLst>
                    <a:ext uri="{FF2B5EF4-FFF2-40B4-BE49-F238E27FC236}">
                      <a16:creationId xmlns:a16="http://schemas.microsoft.com/office/drawing/2014/main" id="{8DC9FBE8-F6AE-37C2-A2FC-31083BEF9D77}"/>
                    </a:ext>
                  </a:extLst>
                </p:cNvPr>
                <p:cNvSpPr>
                  <a:spLocks/>
                </p:cNvSpPr>
                <p:nvPr/>
              </p:nvSpPr>
              <p:spPr bwMode="auto">
                <a:xfrm>
                  <a:off x="3864996" y="2416295"/>
                  <a:ext cx="20725" cy="20725"/>
                </a:xfrm>
                <a:custGeom>
                  <a:avLst/>
                  <a:gdLst/>
                  <a:ahLst/>
                  <a:cxnLst>
                    <a:cxn ang="0">
                      <a:pos x="8" y="0"/>
                    </a:cxn>
                    <a:cxn ang="0">
                      <a:pos x="10" y="0"/>
                    </a:cxn>
                    <a:cxn ang="0">
                      <a:pos x="9" y="3"/>
                    </a:cxn>
                    <a:cxn ang="0">
                      <a:pos x="8" y="6"/>
                    </a:cxn>
                    <a:cxn ang="0">
                      <a:pos x="4" y="10"/>
                    </a:cxn>
                    <a:cxn ang="0">
                      <a:pos x="0" y="10"/>
                    </a:cxn>
                    <a:cxn ang="0">
                      <a:pos x="0" y="6"/>
                    </a:cxn>
                    <a:cxn ang="0">
                      <a:pos x="1" y="5"/>
                    </a:cxn>
                    <a:cxn ang="0">
                      <a:pos x="4" y="4"/>
                    </a:cxn>
                    <a:cxn ang="0">
                      <a:pos x="8" y="0"/>
                    </a:cxn>
                  </a:cxnLst>
                  <a:rect l="0" t="0" r="r" b="b"/>
                  <a:pathLst>
                    <a:path w="10" h="10">
                      <a:moveTo>
                        <a:pt x="8" y="0"/>
                      </a:moveTo>
                      <a:lnTo>
                        <a:pt x="10" y="0"/>
                      </a:lnTo>
                      <a:lnTo>
                        <a:pt x="9" y="3"/>
                      </a:lnTo>
                      <a:lnTo>
                        <a:pt x="8" y="6"/>
                      </a:lnTo>
                      <a:lnTo>
                        <a:pt x="4" y="10"/>
                      </a:lnTo>
                      <a:lnTo>
                        <a:pt x="0" y="10"/>
                      </a:lnTo>
                      <a:lnTo>
                        <a:pt x="0" y="6"/>
                      </a:lnTo>
                      <a:lnTo>
                        <a:pt x="1" y="5"/>
                      </a:lnTo>
                      <a:lnTo>
                        <a:pt x="4" y="4"/>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1" name="Freeform 1276">
                  <a:extLst>
                    <a:ext uri="{FF2B5EF4-FFF2-40B4-BE49-F238E27FC236}">
                      <a16:creationId xmlns:a16="http://schemas.microsoft.com/office/drawing/2014/main" id="{26E2A000-9D2A-A8CD-EE99-DA1497F035A7}"/>
                    </a:ext>
                  </a:extLst>
                </p:cNvPr>
                <p:cNvSpPr>
                  <a:spLocks/>
                </p:cNvSpPr>
                <p:nvPr/>
              </p:nvSpPr>
              <p:spPr bwMode="auto">
                <a:xfrm>
                  <a:off x="3605930" y="2215259"/>
                  <a:ext cx="690154" cy="501553"/>
                </a:xfrm>
                <a:custGeom>
                  <a:avLst/>
                  <a:gdLst/>
                  <a:ahLst/>
                  <a:cxnLst>
                    <a:cxn ang="0">
                      <a:pos x="51" y="3"/>
                    </a:cxn>
                    <a:cxn ang="0">
                      <a:pos x="46" y="14"/>
                    </a:cxn>
                    <a:cxn ang="0">
                      <a:pos x="42" y="29"/>
                    </a:cxn>
                    <a:cxn ang="0">
                      <a:pos x="54" y="33"/>
                    </a:cxn>
                    <a:cxn ang="0">
                      <a:pos x="61" y="10"/>
                    </a:cxn>
                    <a:cxn ang="0">
                      <a:pos x="109" y="20"/>
                    </a:cxn>
                    <a:cxn ang="0">
                      <a:pos x="111" y="36"/>
                    </a:cxn>
                    <a:cxn ang="0">
                      <a:pos x="130" y="36"/>
                    </a:cxn>
                    <a:cxn ang="0">
                      <a:pos x="154" y="27"/>
                    </a:cxn>
                    <a:cxn ang="0">
                      <a:pos x="190" y="49"/>
                    </a:cxn>
                    <a:cxn ang="0">
                      <a:pos x="223" y="61"/>
                    </a:cxn>
                    <a:cxn ang="0">
                      <a:pos x="262" y="78"/>
                    </a:cxn>
                    <a:cxn ang="0">
                      <a:pos x="267" y="90"/>
                    </a:cxn>
                    <a:cxn ang="0">
                      <a:pos x="272" y="96"/>
                    </a:cxn>
                    <a:cxn ang="0">
                      <a:pos x="261" y="107"/>
                    </a:cxn>
                    <a:cxn ang="0">
                      <a:pos x="286" y="124"/>
                    </a:cxn>
                    <a:cxn ang="0">
                      <a:pos x="298" y="140"/>
                    </a:cxn>
                    <a:cxn ang="0">
                      <a:pos x="313" y="139"/>
                    </a:cxn>
                    <a:cxn ang="0">
                      <a:pos x="330" y="145"/>
                    </a:cxn>
                    <a:cxn ang="0">
                      <a:pos x="326" y="160"/>
                    </a:cxn>
                    <a:cxn ang="0">
                      <a:pos x="312" y="170"/>
                    </a:cxn>
                    <a:cxn ang="0">
                      <a:pos x="307" y="181"/>
                    </a:cxn>
                    <a:cxn ang="0">
                      <a:pos x="274" y="156"/>
                    </a:cxn>
                    <a:cxn ang="0">
                      <a:pos x="258" y="159"/>
                    </a:cxn>
                    <a:cxn ang="0">
                      <a:pos x="264" y="165"/>
                    </a:cxn>
                    <a:cxn ang="0">
                      <a:pos x="266" y="174"/>
                    </a:cxn>
                    <a:cxn ang="0">
                      <a:pos x="278" y="186"/>
                    </a:cxn>
                    <a:cxn ang="0">
                      <a:pos x="293" y="193"/>
                    </a:cxn>
                    <a:cxn ang="0">
                      <a:pos x="296" y="202"/>
                    </a:cxn>
                    <a:cxn ang="0">
                      <a:pos x="296" y="222"/>
                    </a:cxn>
                    <a:cxn ang="0">
                      <a:pos x="261" y="212"/>
                    </a:cxn>
                    <a:cxn ang="0">
                      <a:pos x="279" y="237"/>
                    </a:cxn>
                    <a:cxn ang="0">
                      <a:pos x="273" y="241"/>
                    </a:cxn>
                    <a:cxn ang="0">
                      <a:pos x="242" y="227"/>
                    </a:cxn>
                    <a:cxn ang="0">
                      <a:pos x="213" y="214"/>
                    </a:cxn>
                    <a:cxn ang="0">
                      <a:pos x="176" y="194"/>
                    </a:cxn>
                    <a:cxn ang="0">
                      <a:pos x="155" y="198"/>
                    </a:cxn>
                    <a:cxn ang="0">
                      <a:pos x="140" y="192"/>
                    </a:cxn>
                    <a:cxn ang="0">
                      <a:pos x="145" y="179"/>
                    </a:cxn>
                    <a:cxn ang="0">
                      <a:pos x="183" y="173"/>
                    </a:cxn>
                    <a:cxn ang="0">
                      <a:pos x="183" y="159"/>
                    </a:cxn>
                    <a:cxn ang="0">
                      <a:pos x="203" y="142"/>
                    </a:cxn>
                    <a:cxn ang="0">
                      <a:pos x="187" y="114"/>
                    </a:cxn>
                    <a:cxn ang="0">
                      <a:pos x="163" y="110"/>
                    </a:cxn>
                    <a:cxn ang="0">
                      <a:pos x="154" y="106"/>
                    </a:cxn>
                    <a:cxn ang="0">
                      <a:pos x="164" y="101"/>
                    </a:cxn>
                    <a:cxn ang="0">
                      <a:pos x="129" y="81"/>
                    </a:cxn>
                    <a:cxn ang="0">
                      <a:pos x="115" y="93"/>
                    </a:cxn>
                    <a:cxn ang="0">
                      <a:pos x="45" y="82"/>
                    </a:cxn>
                    <a:cxn ang="0">
                      <a:pos x="15" y="71"/>
                    </a:cxn>
                    <a:cxn ang="0">
                      <a:pos x="22" y="64"/>
                    </a:cxn>
                    <a:cxn ang="0">
                      <a:pos x="7" y="56"/>
                    </a:cxn>
                    <a:cxn ang="0">
                      <a:pos x="0" y="37"/>
                    </a:cxn>
                    <a:cxn ang="0">
                      <a:pos x="10" y="23"/>
                    </a:cxn>
                  </a:cxnLst>
                  <a:rect l="0" t="0" r="r" b="b"/>
                  <a:pathLst>
                    <a:path w="333" h="242">
                      <a:moveTo>
                        <a:pt x="42" y="0"/>
                      </a:moveTo>
                      <a:lnTo>
                        <a:pt x="43" y="0"/>
                      </a:lnTo>
                      <a:lnTo>
                        <a:pt x="45" y="2"/>
                      </a:lnTo>
                      <a:lnTo>
                        <a:pt x="47" y="2"/>
                      </a:lnTo>
                      <a:lnTo>
                        <a:pt x="51" y="3"/>
                      </a:lnTo>
                      <a:lnTo>
                        <a:pt x="54" y="3"/>
                      </a:lnTo>
                      <a:lnTo>
                        <a:pt x="55" y="4"/>
                      </a:lnTo>
                      <a:lnTo>
                        <a:pt x="56" y="4"/>
                      </a:lnTo>
                      <a:lnTo>
                        <a:pt x="52" y="9"/>
                      </a:lnTo>
                      <a:lnTo>
                        <a:pt x="46" y="14"/>
                      </a:lnTo>
                      <a:lnTo>
                        <a:pt x="41" y="19"/>
                      </a:lnTo>
                      <a:lnTo>
                        <a:pt x="38" y="25"/>
                      </a:lnTo>
                      <a:lnTo>
                        <a:pt x="38" y="28"/>
                      </a:lnTo>
                      <a:lnTo>
                        <a:pt x="40" y="29"/>
                      </a:lnTo>
                      <a:lnTo>
                        <a:pt x="42" y="29"/>
                      </a:lnTo>
                      <a:lnTo>
                        <a:pt x="42" y="43"/>
                      </a:lnTo>
                      <a:lnTo>
                        <a:pt x="43" y="44"/>
                      </a:lnTo>
                      <a:lnTo>
                        <a:pt x="47" y="44"/>
                      </a:lnTo>
                      <a:lnTo>
                        <a:pt x="54" y="38"/>
                      </a:lnTo>
                      <a:lnTo>
                        <a:pt x="54" y="33"/>
                      </a:lnTo>
                      <a:lnTo>
                        <a:pt x="51" y="31"/>
                      </a:lnTo>
                      <a:lnTo>
                        <a:pt x="50" y="28"/>
                      </a:lnTo>
                      <a:lnTo>
                        <a:pt x="50" y="24"/>
                      </a:lnTo>
                      <a:lnTo>
                        <a:pt x="52" y="17"/>
                      </a:lnTo>
                      <a:lnTo>
                        <a:pt x="61" y="10"/>
                      </a:lnTo>
                      <a:lnTo>
                        <a:pt x="71" y="7"/>
                      </a:lnTo>
                      <a:lnTo>
                        <a:pt x="94" y="4"/>
                      </a:lnTo>
                      <a:lnTo>
                        <a:pt x="100" y="7"/>
                      </a:lnTo>
                      <a:lnTo>
                        <a:pt x="105" y="12"/>
                      </a:lnTo>
                      <a:lnTo>
                        <a:pt x="109" y="20"/>
                      </a:lnTo>
                      <a:lnTo>
                        <a:pt x="110" y="28"/>
                      </a:lnTo>
                      <a:lnTo>
                        <a:pt x="110" y="31"/>
                      </a:lnTo>
                      <a:lnTo>
                        <a:pt x="109" y="32"/>
                      </a:lnTo>
                      <a:lnTo>
                        <a:pt x="109" y="36"/>
                      </a:lnTo>
                      <a:lnTo>
                        <a:pt x="111" y="36"/>
                      </a:lnTo>
                      <a:lnTo>
                        <a:pt x="115" y="32"/>
                      </a:lnTo>
                      <a:lnTo>
                        <a:pt x="120" y="32"/>
                      </a:lnTo>
                      <a:lnTo>
                        <a:pt x="123" y="33"/>
                      </a:lnTo>
                      <a:lnTo>
                        <a:pt x="125" y="36"/>
                      </a:lnTo>
                      <a:lnTo>
                        <a:pt x="130" y="36"/>
                      </a:lnTo>
                      <a:lnTo>
                        <a:pt x="136" y="29"/>
                      </a:lnTo>
                      <a:lnTo>
                        <a:pt x="139" y="28"/>
                      </a:lnTo>
                      <a:lnTo>
                        <a:pt x="141" y="25"/>
                      </a:lnTo>
                      <a:lnTo>
                        <a:pt x="144" y="25"/>
                      </a:lnTo>
                      <a:lnTo>
                        <a:pt x="154" y="27"/>
                      </a:lnTo>
                      <a:lnTo>
                        <a:pt x="165" y="28"/>
                      </a:lnTo>
                      <a:lnTo>
                        <a:pt x="174" y="32"/>
                      </a:lnTo>
                      <a:lnTo>
                        <a:pt x="180" y="38"/>
                      </a:lnTo>
                      <a:lnTo>
                        <a:pt x="184" y="44"/>
                      </a:lnTo>
                      <a:lnTo>
                        <a:pt x="190" y="49"/>
                      </a:lnTo>
                      <a:lnTo>
                        <a:pt x="199" y="52"/>
                      </a:lnTo>
                      <a:lnTo>
                        <a:pt x="214" y="52"/>
                      </a:lnTo>
                      <a:lnTo>
                        <a:pt x="222" y="56"/>
                      </a:lnTo>
                      <a:lnTo>
                        <a:pt x="223" y="58"/>
                      </a:lnTo>
                      <a:lnTo>
                        <a:pt x="223" y="61"/>
                      </a:lnTo>
                      <a:lnTo>
                        <a:pt x="233" y="64"/>
                      </a:lnTo>
                      <a:lnTo>
                        <a:pt x="240" y="70"/>
                      </a:lnTo>
                      <a:lnTo>
                        <a:pt x="251" y="72"/>
                      </a:lnTo>
                      <a:lnTo>
                        <a:pt x="251" y="78"/>
                      </a:lnTo>
                      <a:lnTo>
                        <a:pt x="262" y="78"/>
                      </a:lnTo>
                      <a:lnTo>
                        <a:pt x="264" y="80"/>
                      </a:lnTo>
                      <a:lnTo>
                        <a:pt x="266" y="82"/>
                      </a:lnTo>
                      <a:lnTo>
                        <a:pt x="268" y="85"/>
                      </a:lnTo>
                      <a:lnTo>
                        <a:pt x="269" y="88"/>
                      </a:lnTo>
                      <a:lnTo>
                        <a:pt x="267" y="90"/>
                      </a:lnTo>
                      <a:lnTo>
                        <a:pt x="263" y="90"/>
                      </a:lnTo>
                      <a:lnTo>
                        <a:pt x="256" y="93"/>
                      </a:lnTo>
                      <a:lnTo>
                        <a:pt x="259" y="95"/>
                      </a:lnTo>
                      <a:lnTo>
                        <a:pt x="269" y="95"/>
                      </a:lnTo>
                      <a:lnTo>
                        <a:pt x="272" y="96"/>
                      </a:lnTo>
                      <a:lnTo>
                        <a:pt x="273" y="98"/>
                      </a:lnTo>
                      <a:lnTo>
                        <a:pt x="269" y="100"/>
                      </a:lnTo>
                      <a:lnTo>
                        <a:pt x="267" y="102"/>
                      </a:lnTo>
                      <a:lnTo>
                        <a:pt x="264" y="103"/>
                      </a:lnTo>
                      <a:lnTo>
                        <a:pt x="261" y="107"/>
                      </a:lnTo>
                      <a:lnTo>
                        <a:pt x="268" y="111"/>
                      </a:lnTo>
                      <a:lnTo>
                        <a:pt x="272" y="111"/>
                      </a:lnTo>
                      <a:lnTo>
                        <a:pt x="274" y="117"/>
                      </a:lnTo>
                      <a:lnTo>
                        <a:pt x="278" y="121"/>
                      </a:lnTo>
                      <a:lnTo>
                        <a:pt x="286" y="124"/>
                      </a:lnTo>
                      <a:lnTo>
                        <a:pt x="292" y="125"/>
                      </a:lnTo>
                      <a:lnTo>
                        <a:pt x="293" y="129"/>
                      </a:lnTo>
                      <a:lnTo>
                        <a:pt x="293" y="132"/>
                      </a:lnTo>
                      <a:lnTo>
                        <a:pt x="296" y="137"/>
                      </a:lnTo>
                      <a:lnTo>
                        <a:pt x="298" y="140"/>
                      </a:lnTo>
                      <a:lnTo>
                        <a:pt x="304" y="140"/>
                      </a:lnTo>
                      <a:lnTo>
                        <a:pt x="308" y="139"/>
                      </a:lnTo>
                      <a:lnTo>
                        <a:pt x="309" y="137"/>
                      </a:lnTo>
                      <a:lnTo>
                        <a:pt x="312" y="137"/>
                      </a:lnTo>
                      <a:lnTo>
                        <a:pt x="313" y="139"/>
                      </a:lnTo>
                      <a:lnTo>
                        <a:pt x="314" y="141"/>
                      </a:lnTo>
                      <a:lnTo>
                        <a:pt x="317" y="142"/>
                      </a:lnTo>
                      <a:lnTo>
                        <a:pt x="318" y="144"/>
                      </a:lnTo>
                      <a:lnTo>
                        <a:pt x="326" y="144"/>
                      </a:lnTo>
                      <a:lnTo>
                        <a:pt x="330" y="145"/>
                      </a:lnTo>
                      <a:lnTo>
                        <a:pt x="332" y="146"/>
                      </a:lnTo>
                      <a:lnTo>
                        <a:pt x="333" y="149"/>
                      </a:lnTo>
                      <a:lnTo>
                        <a:pt x="333" y="155"/>
                      </a:lnTo>
                      <a:lnTo>
                        <a:pt x="331" y="158"/>
                      </a:lnTo>
                      <a:lnTo>
                        <a:pt x="326" y="160"/>
                      </a:lnTo>
                      <a:lnTo>
                        <a:pt x="321" y="160"/>
                      </a:lnTo>
                      <a:lnTo>
                        <a:pt x="321" y="166"/>
                      </a:lnTo>
                      <a:lnTo>
                        <a:pt x="318" y="169"/>
                      </a:lnTo>
                      <a:lnTo>
                        <a:pt x="316" y="170"/>
                      </a:lnTo>
                      <a:lnTo>
                        <a:pt x="312" y="170"/>
                      </a:lnTo>
                      <a:lnTo>
                        <a:pt x="312" y="173"/>
                      </a:lnTo>
                      <a:lnTo>
                        <a:pt x="311" y="176"/>
                      </a:lnTo>
                      <a:lnTo>
                        <a:pt x="311" y="179"/>
                      </a:lnTo>
                      <a:lnTo>
                        <a:pt x="309" y="180"/>
                      </a:lnTo>
                      <a:lnTo>
                        <a:pt x="307" y="181"/>
                      </a:lnTo>
                      <a:lnTo>
                        <a:pt x="298" y="179"/>
                      </a:lnTo>
                      <a:lnTo>
                        <a:pt x="292" y="174"/>
                      </a:lnTo>
                      <a:lnTo>
                        <a:pt x="286" y="168"/>
                      </a:lnTo>
                      <a:lnTo>
                        <a:pt x="281" y="161"/>
                      </a:lnTo>
                      <a:lnTo>
                        <a:pt x="274" y="156"/>
                      </a:lnTo>
                      <a:lnTo>
                        <a:pt x="266" y="154"/>
                      </a:lnTo>
                      <a:lnTo>
                        <a:pt x="264" y="154"/>
                      </a:lnTo>
                      <a:lnTo>
                        <a:pt x="262" y="156"/>
                      </a:lnTo>
                      <a:lnTo>
                        <a:pt x="259" y="158"/>
                      </a:lnTo>
                      <a:lnTo>
                        <a:pt x="258" y="159"/>
                      </a:lnTo>
                      <a:lnTo>
                        <a:pt x="261" y="160"/>
                      </a:lnTo>
                      <a:lnTo>
                        <a:pt x="264" y="160"/>
                      </a:lnTo>
                      <a:lnTo>
                        <a:pt x="266" y="159"/>
                      </a:lnTo>
                      <a:lnTo>
                        <a:pt x="266" y="164"/>
                      </a:lnTo>
                      <a:lnTo>
                        <a:pt x="264" y="165"/>
                      </a:lnTo>
                      <a:lnTo>
                        <a:pt x="262" y="165"/>
                      </a:lnTo>
                      <a:lnTo>
                        <a:pt x="261" y="164"/>
                      </a:lnTo>
                      <a:lnTo>
                        <a:pt x="261" y="170"/>
                      </a:lnTo>
                      <a:lnTo>
                        <a:pt x="266" y="170"/>
                      </a:lnTo>
                      <a:lnTo>
                        <a:pt x="266" y="174"/>
                      </a:lnTo>
                      <a:lnTo>
                        <a:pt x="268" y="178"/>
                      </a:lnTo>
                      <a:lnTo>
                        <a:pt x="269" y="180"/>
                      </a:lnTo>
                      <a:lnTo>
                        <a:pt x="272" y="184"/>
                      </a:lnTo>
                      <a:lnTo>
                        <a:pt x="274" y="185"/>
                      </a:lnTo>
                      <a:lnTo>
                        <a:pt x="278" y="186"/>
                      </a:lnTo>
                      <a:lnTo>
                        <a:pt x="284" y="186"/>
                      </a:lnTo>
                      <a:lnTo>
                        <a:pt x="284" y="188"/>
                      </a:lnTo>
                      <a:lnTo>
                        <a:pt x="286" y="190"/>
                      </a:lnTo>
                      <a:lnTo>
                        <a:pt x="293" y="190"/>
                      </a:lnTo>
                      <a:lnTo>
                        <a:pt x="293" y="193"/>
                      </a:lnTo>
                      <a:lnTo>
                        <a:pt x="292" y="195"/>
                      </a:lnTo>
                      <a:lnTo>
                        <a:pt x="292" y="197"/>
                      </a:lnTo>
                      <a:lnTo>
                        <a:pt x="293" y="198"/>
                      </a:lnTo>
                      <a:lnTo>
                        <a:pt x="293" y="199"/>
                      </a:lnTo>
                      <a:lnTo>
                        <a:pt x="296" y="202"/>
                      </a:lnTo>
                      <a:lnTo>
                        <a:pt x="297" y="204"/>
                      </a:lnTo>
                      <a:lnTo>
                        <a:pt x="298" y="205"/>
                      </a:lnTo>
                      <a:lnTo>
                        <a:pt x="299" y="208"/>
                      </a:lnTo>
                      <a:lnTo>
                        <a:pt x="299" y="210"/>
                      </a:lnTo>
                      <a:lnTo>
                        <a:pt x="296" y="222"/>
                      </a:lnTo>
                      <a:lnTo>
                        <a:pt x="294" y="224"/>
                      </a:lnTo>
                      <a:lnTo>
                        <a:pt x="288" y="223"/>
                      </a:lnTo>
                      <a:lnTo>
                        <a:pt x="279" y="220"/>
                      </a:lnTo>
                      <a:lnTo>
                        <a:pt x="269" y="217"/>
                      </a:lnTo>
                      <a:lnTo>
                        <a:pt x="261" y="212"/>
                      </a:lnTo>
                      <a:lnTo>
                        <a:pt x="256" y="208"/>
                      </a:lnTo>
                      <a:lnTo>
                        <a:pt x="251" y="208"/>
                      </a:lnTo>
                      <a:lnTo>
                        <a:pt x="258" y="214"/>
                      </a:lnTo>
                      <a:lnTo>
                        <a:pt x="276" y="229"/>
                      </a:lnTo>
                      <a:lnTo>
                        <a:pt x="279" y="237"/>
                      </a:lnTo>
                      <a:lnTo>
                        <a:pt x="279" y="238"/>
                      </a:lnTo>
                      <a:lnTo>
                        <a:pt x="278" y="241"/>
                      </a:lnTo>
                      <a:lnTo>
                        <a:pt x="277" y="242"/>
                      </a:lnTo>
                      <a:lnTo>
                        <a:pt x="274" y="242"/>
                      </a:lnTo>
                      <a:lnTo>
                        <a:pt x="273" y="241"/>
                      </a:lnTo>
                      <a:lnTo>
                        <a:pt x="273" y="237"/>
                      </a:lnTo>
                      <a:lnTo>
                        <a:pt x="272" y="237"/>
                      </a:lnTo>
                      <a:lnTo>
                        <a:pt x="261" y="233"/>
                      </a:lnTo>
                      <a:lnTo>
                        <a:pt x="252" y="231"/>
                      </a:lnTo>
                      <a:lnTo>
                        <a:pt x="242" y="227"/>
                      </a:lnTo>
                      <a:lnTo>
                        <a:pt x="235" y="224"/>
                      </a:lnTo>
                      <a:lnTo>
                        <a:pt x="229" y="223"/>
                      </a:lnTo>
                      <a:lnTo>
                        <a:pt x="222" y="220"/>
                      </a:lnTo>
                      <a:lnTo>
                        <a:pt x="217" y="218"/>
                      </a:lnTo>
                      <a:lnTo>
                        <a:pt x="213" y="214"/>
                      </a:lnTo>
                      <a:lnTo>
                        <a:pt x="214" y="209"/>
                      </a:lnTo>
                      <a:lnTo>
                        <a:pt x="198" y="199"/>
                      </a:lnTo>
                      <a:lnTo>
                        <a:pt x="183" y="189"/>
                      </a:lnTo>
                      <a:lnTo>
                        <a:pt x="179" y="193"/>
                      </a:lnTo>
                      <a:lnTo>
                        <a:pt x="176" y="194"/>
                      </a:lnTo>
                      <a:lnTo>
                        <a:pt x="175" y="195"/>
                      </a:lnTo>
                      <a:lnTo>
                        <a:pt x="173" y="195"/>
                      </a:lnTo>
                      <a:lnTo>
                        <a:pt x="169" y="192"/>
                      </a:lnTo>
                      <a:lnTo>
                        <a:pt x="168" y="192"/>
                      </a:lnTo>
                      <a:lnTo>
                        <a:pt x="155" y="198"/>
                      </a:lnTo>
                      <a:lnTo>
                        <a:pt x="153" y="198"/>
                      </a:lnTo>
                      <a:lnTo>
                        <a:pt x="150" y="197"/>
                      </a:lnTo>
                      <a:lnTo>
                        <a:pt x="146" y="195"/>
                      </a:lnTo>
                      <a:lnTo>
                        <a:pt x="144" y="194"/>
                      </a:lnTo>
                      <a:lnTo>
                        <a:pt x="140" y="192"/>
                      </a:lnTo>
                      <a:lnTo>
                        <a:pt x="138" y="186"/>
                      </a:lnTo>
                      <a:lnTo>
                        <a:pt x="139" y="185"/>
                      </a:lnTo>
                      <a:lnTo>
                        <a:pt x="140" y="183"/>
                      </a:lnTo>
                      <a:lnTo>
                        <a:pt x="143" y="180"/>
                      </a:lnTo>
                      <a:lnTo>
                        <a:pt x="145" y="179"/>
                      </a:lnTo>
                      <a:lnTo>
                        <a:pt x="149" y="176"/>
                      </a:lnTo>
                      <a:lnTo>
                        <a:pt x="151" y="175"/>
                      </a:lnTo>
                      <a:lnTo>
                        <a:pt x="174" y="175"/>
                      </a:lnTo>
                      <a:lnTo>
                        <a:pt x="178" y="174"/>
                      </a:lnTo>
                      <a:lnTo>
                        <a:pt x="183" y="173"/>
                      </a:lnTo>
                      <a:lnTo>
                        <a:pt x="190" y="170"/>
                      </a:lnTo>
                      <a:lnTo>
                        <a:pt x="188" y="169"/>
                      </a:lnTo>
                      <a:lnTo>
                        <a:pt x="185" y="166"/>
                      </a:lnTo>
                      <a:lnTo>
                        <a:pt x="183" y="161"/>
                      </a:lnTo>
                      <a:lnTo>
                        <a:pt x="183" y="159"/>
                      </a:lnTo>
                      <a:lnTo>
                        <a:pt x="184" y="158"/>
                      </a:lnTo>
                      <a:lnTo>
                        <a:pt x="187" y="156"/>
                      </a:lnTo>
                      <a:lnTo>
                        <a:pt x="192" y="156"/>
                      </a:lnTo>
                      <a:lnTo>
                        <a:pt x="198" y="150"/>
                      </a:lnTo>
                      <a:lnTo>
                        <a:pt x="203" y="142"/>
                      </a:lnTo>
                      <a:lnTo>
                        <a:pt x="204" y="140"/>
                      </a:lnTo>
                      <a:lnTo>
                        <a:pt x="205" y="136"/>
                      </a:lnTo>
                      <a:lnTo>
                        <a:pt x="203" y="129"/>
                      </a:lnTo>
                      <a:lnTo>
                        <a:pt x="195" y="121"/>
                      </a:lnTo>
                      <a:lnTo>
                        <a:pt x="187" y="114"/>
                      </a:lnTo>
                      <a:lnTo>
                        <a:pt x="178" y="109"/>
                      </a:lnTo>
                      <a:lnTo>
                        <a:pt x="170" y="106"/>
                      </a:lnTo>
                      <a:lnTo>
                        <a:pt x="168" y="106"/>
                      </a:lnTo>
                      <a:lnTo>
                        <a:pt x="165" y="107"/>
                      </a:lnTo>
                      <a:lnTo>
                        <a:pt x="163" y="110"/>
                      </a:lnTo>
                      <a:lnTo>
                        <a:pt x="160" y="111"/>
                      </a:lnTo>
                      <a:lnTo>
                        <a:pt x="156" y="111"/>
                      </a:lnTo>
                      <a:lnTo>
                        <a:pt x="155" y="109"/>
                      </a:lnTo>
                      <a:lnTo>
                        <a:pt x="154" y="107"/>
                      </a:lnTo>
                      <a:lnTo>
                        <a:pt x="154" y="106"/>
                      </a:lnTo>
                      <a:lnTo>
                        <a:pt x="155" y="103"/>
                      </a:lnTo>
                      <a:lnTo>
                        <a:pt x="156" y="102"/>
                      </a:lnTo>
                      <a:lnTo>
                        <a:pt x="159" y="102"/>
                      </a:lnTo>
                      <a:lnTo>
                        <a:pt x="161" y="101"/>
                      </a:lnTo>
                      <a:lnTo>
                        <a:pt x="164" y="101"/>
                      </a:lnTo>
                      <a:lnTo>
                        <a:pt x="160" y="97"/>
                      </a:lnTo>
                      <a:lnTo>
                        <a:pt x="145" y="85"/>
                      </a:lnTo>
                      <a:lnTo>
                        <a:pt x="139" y="81"/>
                      </a:lnTo>
                      <a:lnTo>
                        <a:pt x="134" y="78"/>
                      </a:lnTo>
                      <a:lnTo>
                        <a:pt x="129" y="81"/>
                      </a:lnTo>
                      <a:lnTo>
                        <a:pt x="126" y="85"/>
                      </a:lnTo>
                      <a:lnTo>
                        <a:pt x="124" y="87"/>
                      </a:lnTo>
                      <a:lnTo>
                        <a:pt x="121" y="91"/>
                      </a:lnTo>
                      <a:lnTo>
                        <a:pt x="119" y="92"/>
                      </a:lnTo>
                      <a:lnTo>
                        <a:pt x="115" y="93"/>
                      </a:lnTo>
                      <a:lnTo>
                        <a:pt x="112" y="93"/>
                      </a:lnTo>
                      <a:lnTo>
                        <a:pt x="111" y="92"/>
                      </a:lnTo>
                      <a:lnTo>
                        <a:pt x="111" y="85"/>
                      </a:lnTo>
                      <a:lnTo>
                        <a:pt x="47" y="85"/>
                      </a:lnTo>
                      <a:lnTo>
                        <a:pt x="45" y="82"/>
                      </a:lnTo>
                      <a:lnTo>
                        <a:pt x="42" y="81"/>
                      </a:lnTo>
                      <a:lnTo>
                        <a:pt x="37" y="76"/>
                      </a:lnTo>
                      <a:lnTo>
                        <a:pt x="18" y="76"/>
                      </a:lnTo>
                      <a:lnTo>
                        <a:pt x="17" y="73"/>
                      </a:lnTo>
                      <a:lnTo>
                        <a:pt x="15" y="71"/>
                      </a:lnTo>
                      <a:lnTo>
                        <a:pt x="12" y="70"/>
                      </a:lnTo>
                      <a:lnTo>
                        <a:pt x="10" y="64"/>
                      </a:lnTo>
                      <a:lnTo>
                        <a:pt x="13" y="63"/>
                      </a:lnTo>
                      <a:lnTo>
                        <a:pt x="18" y="63"/>
                      </a:lnTo>
                      <a:lnTo>
                        <a:pt x="22" y="64"/>
                      </a:lnTo>
                      <a:lnTo>
                        <a:pt x="27" y="66"/>
                      </a:lnTo>
                      <a:lnTo>
                        <a:pt x="27" y="61"/>
                      </a:lnTo>
                      <a:lnTo>
                        <a:pt x="22" y="59"/>
                      </a:lnTo>
                      <a:lnTo>
                        <a:pt x="15" y="57"/>
                      </a:lnTo>
                      <a:lnTo>
                        <a:pt x="7" y="56"/>
                      </a:lnTo>
                      <a:lnTo>
                        <a:pt x="5" y="56"/>
                      </a:lnTo>
                      <a:lnTo>
                        <a:pt x="3" y="53"/>
                      </a:lnTo>
                      <a:lnTo>
                        <a:pt x="2" y="52"/>
                      </a:lnTo>
                      <a:lnTo>
                        <a:pt x="0" y="47"/>
                      </a:lnTo>
                      <a:lnTo>
                        <a:pt x="0" y="37"/>
                      </a:lnTo>
                      <a:lnTo>
                        <a:pt x="1" y="33"/>
                      </a:lnTo>
                      <a:lnTo>
                        <a:pt x="2" y="31"/>
                      </a:lnTo>
                      <a:lnTo>
                        <a:pt x="5" y="29"/>
                      </a:lnTo>
                      <a:lnTo>
                        <a:pt x="8" y="25"/>
                      </a:lnTo>
                      <a:lnTo>
                        <a:pt x="10" y="23"/>
                      </a:lnTo>
                      <a:lnTo>
                        <a:pt x="10" y="15"/>
                      </a:lnTo>
                      <a:lnTo>
                        <a:pt x="18" y="8"/>
                      </a:lnTo>
                      <a:lnTo>
                        <a:pt x="30" y="3"/>
                      </a:lnTo>
                      <a:lnTo>
                        <a:pt x="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2" name="Freeform 1277">
                  <a:extLst>
                    <a:ext uri="{FF2B5EF4-FFF2-40B4-BE49-F238E27FC236}">
                      <a16:creationId xmlns:a16="http://schemas.microsoft.com/office/drawing/2014/main" id="{8490B37C-4C3E-D993-F025-80DF1FCB0371}"/>
                    </a:ext>
                  </a:extLst>
                </p:cNvPr>
                <p:cNvSpPr>
                  <a:spLocks/>
                </p:cNvSpPr>
                <p:nvPr/>
              </p:nvSpPr>
              <p:spPr bwMode="auto">
                <a:xfrm>
                  <a:off x="3887795" y="2654636"/>
                  <a:ext cx="18653" cy="6218"/>
                </a:xfrm>
                <a:custGeom>
                  <a:avLst/>
                  <a:gdLst/>
                  <a:ahLst/>
                  <a:cxnLst>
                    <a:cxn ang="0">
                      <a:pos x="2" y="0"/>
                    </a:cxn>
                    <a:cxn ang="0">
                      <a:pos x="5" y="0"/>
                    </a:cxn>
                    <a:cxn ang="0">
                      <a:pos x="7" y="1"/>
                    </a:cxn>
                    <a:cxn ang="0">
                      <a:pos x="9" y="2"/>
                    </a:cxn>
                    <a:cxn ang="0">
                      <a:pos x="7" y="3"/>
                    </a:cxn>
                    <a:cxn ang="0">
                      <a:pos x="3" y="3"/>
                    </a:cxn>
                    <a:cxn ang="0">
                      <a:pos x="0" y="2"/>
                    </a:cxn>
                    <a:cxn ang="0">
                      <a:pos x="2" y="0"/>
                    </a:cxn>
                  </a:cxnLst>
                  <a:rect l="0" t="0" r="r" b="b"/>
                  <a:pathLst>
                    <a:path w="9" h="3">
                      <a:moveTo>
                        <a:pt x="2" y="0"/>
                      </a:moveTo>
                      <a:lnTo>
                        <a:pt x="5" y="0"/>
                      </a:lnTo>
                      <a:lnTo>
                        <a:pt x="7" y="1"/>
                      </a:lnTo>
                      <a:lnTo>
                        <a:pt x="9" y="2"/>
                      </a:lnTo>
                      <a:lnTo>
                        <a:pt x="7" y="3"/>
                      </a:lnTo>
                      <a:lnTo>
                        <a:pt x="3" y="3"/>
                      </a:lnTo>
                      <a:lnTo>
                        <a:pt x="0" y="2"/>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3" name="Freeform 1278">
                  <a:extLst>
                    <a:ext uri="{FF2B5EF4-FFF2-40B4-BE49-F238E27FC236}">
                      <a16:creationId xmlns:a16="http://schemas.microsoft.com/office/drawing/2014/main" id="{8C52A837-CAE3-605E-30DA-4B9F60EB42CB}"/>
                    </a:ext>
                  </a:extLst>
                </p:cNvPr>
                <p:cNvSpPr>
                  <a:spLocks/>
                </p:cNvSpPr>
                <p:nvPr/>
              </p:nvSpPr>
              <p:spPr bwMode="auto">
                <a:xfrm>
                  <a:off x="3748934" y="2553082"/>
                  <a:ext cx="14508" cy="14508"/>
                </a:xfrm>
                <a:custGeom>
                  <a:avLst/>
                  <a:gdLst/>
                  <a:ahLst/>
                  <a:cxnLst>
                    <a:cxn ang="0">
                      <a:pos x="2" y="0"/>
                    </a:cxn>
                    <a:cxn ang="0">
                      <a:pos x="5" y="2"/>
                    </a:cxn>
                    <a:cxn ang="0">
                      <a:pos x="5" y="3"/>
                    </a:cxn>
                    <a:cxn ang="0">
                      <a:pos x="6" y="5"/>
                    </a:cxn>
                    <a:cxn ang="0">
                      <a:pos x="7" y="7"/>
                    </a:cxn>
                    <a:cxn ang="0">
                      <a:pos x="3" y="6"/>
                    </a:cxn>
                    <a:cxn ang="0">
                      <a:pos x="1" y="5"/>
                    </a:cxn>
                    <a:cxn ang="0">
                      <a:pos x="0" y="3"/>
                    </a:cxn>
                    <a:cxn ang="0">
                      <a:pos x="0" y="1"/>
                    </a:cxn>
                    <a:cxn ang="0">
                      <a:pos x="2" y="0"/>
                    </a:cxn>
                  </a:cxnLst>
                  <a:rect l="0" t="0" r="r" b="b"/>
                  <a:pathLst>
                    <a:path w="7" h="7">
                      <a:moveTo>
                        <a:pt x="2" y="0"/>
                      </a:moveTo>
                      <a:lnTo>
                        <a:pt x="5" y="2"/>
                      </a:lnTo>
                      <a:lnTo>
                        <a:pt x="5" y="3"/>
                      </a:lnTo>
                      <a:lnTo>
                        <a:pt x="6" y="5"/>
                      </a:lnTo>
                      <a:lnTo>
                        <a:pt x="7" y="7"/>
                      </a:lnTo>
                      <a:lnTo>
                        <a:pt x="3" y="6"/>
                      </a:lnTo>
                      <a:lnTo>
                        <a:pt x="1" y="5"/>
                      </a:lnTo>
                      <a:lnTo>
                        <a:pt x="0" y="3"/>
                      </a:lnTo>
                      <a:lnTo>
                        <a:pt x="0" y="1"/>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4" name="Freeform 1279">
                  <a:extLst>
                    <a:ext uri="{FF2B5EF4-FFF2-40B4-BE49-F238E27FC236}">
                      <a16:creationId xmlns:a16="http://schemas.microsoft.com/office/drawing/2014/main" id="{A60FE5DA-45BE-0603-6350-1658CFF7C0E7}"/>
                    </a:ext>
                  </a:extLst>
                </p:cNvPr>
                <p:cNvSpPr>
                  <a:spLocks/>
                </p:cNvSpPr>
                <p:nvPr/>
              </p:nvSpPr>
              <p:spPr bwMode="auto">
                <a:xfrm>
                  <a:off x="3560334" y="1713706"/>
                  <a:ext cx="741967" cy="387564"/>
                </a:xfrm>
                <a:custGeom>
                  <a:avLst/>
                  <a:gdLst/>
                  <a:ahLst/>
                  <a:cxnLst>
                    <a:cxn ang="0">
                      <a:pos x="225" y="2"/>
                    </a:cxn>
                    <a:cxn ang="0">
                      <a:pos x="291" y="10"/>
                    </a:cxn>
                    <a:cxn ang="0">
                      <a:pos x="324" y="7"/>
                    </a:cxn>
                    <a:cxn ang="0">
                      <a:pos x="331" y="15"/>
                    </a:cxn>
                    <a:cxn ang="0">
                      <a:pos x="358" y="25"/>
                    </a:cxn>
                    <a:cxn ang="0">
                      <a:pos x="352" y="30"/>
                    </a:cxn>
                    <a:cxn ang="0">
                      <a:pos x="305" y="41"/>
                    </a:cxn>
                    <a:cxn ang="0">
                      <a:pos x="311" y="47"/>
                    </a:cxn>
                    <a:cxn ang="0">
                      <a:pos x="273" y="68"/>
                    </a:cxn>
                    <a:cxn ang="0">
                      <a:pos x="235" y="98"/>
                    </a:cxn>
                    <a:cxn ang="0">
                      <a:pos x="196" y="104"/>
                    </a:cxn>
                    <a:cxn ang="0">
                      <a:pos x="198" y="115"/>
                    </a:cxn>
                    <a:cxn ang="0">
                      <a:pos x="188" y="115"/>
                    </a:cxn>
                    <a:cxn ang="0">
                      <a:pos x="200" y="125"/>
                    </a:cxn>
                    <a:cxn ang="0">
                      <a:pos x="161" y="144"/>
                    </a:cxn>
                    <a:cxn ang="0">
                      <a:pos x="161" y="158"/>
                    </a:cxn>
                    <a:cxn ang="0">
                      <a:pos x="147" y="169"/>
                    </a:cxn>
                    <a:cxn ang="0">
                      <a:pos x="163" y="173"/>
                    </a:cxn>
                    <a:cxn ang="0">
                      <a:pos x="131" y="187"/>
                    </a:cxn>
                    <a:cxn ang="0">
                      <a:pos x="119" y="181"/>
                    </a:cxn>
                    <a:cxn ang="0">
                      <a:pos x="74" y="184"/>
                    </a:cxn>
                    <a:cxn ang="0">
                      <a:pos x="33" y="181"/>
                    </a:cxn>
                    <a:cxn ang="0">
                      <a:pos x="27" y="178"/>
                    </a:cxn>
                    <a:cxn ang="0">
                      <a:pos x="45" y="166"/>
                    </a:cxn>
                    <a:cxn ang="0">
                      <a:pos x="44" y="154"/>
                    </a:cxn>
                    <a:cxn ang="0">
                      <a:pos x="53" y="145"/>
                    </a:cxn>
                    <a:cxn ang="0">
                      <a:pos x="79" y="157"/>
                    </a:cxn>
                    <a:cxn ang="0">
                      <a:pos x="71" y="143"/>
                    </a:cxn>
                    <a:cxn ang="0">
                      <a:pos x="59" y="138"/>
                    </a:cxn>
                    <a:cxn ang="0">
                      <a:pos x="54" y="129"/>
                    </a:cxn>
                    <a:cxn ang="0">
                      <a:pos x="78" y="119"/>
                    </a:cxn>
                    <a:cxn ang="0">
                      <a:pos x="76" y="99"/>
                    </a:cxn>
                    <a:cxn ang="0">
                      <a:pos x="58" y="88"/>
                    </a:cxn>
                    <a:cxn ang="0">
                      <a:pos x="63" y="83"/>
                    </a:cxn>
                    <a:cxn ang="0">
                      <a:pos x="103" y="90"/>
                    </a:cxn>
                    <a:cxn ang="0">
                      <a:pos x="112" y="93"/>
                    </a:cxn>
                    <a:cxn ang="0">
                      <a:pos x="102" y="84"/>
                    </a:cxn>
                    <a:cxn ang="0">
                      <a:pos x="123" y="79"/>
                    </a:cxn>
                    <a:cxn ang="0">
                      <a:pos x="128" y="73"/>
                    </a:cxn>
                    <a:cxn ang="0">
                      <a:pos x="94" y="74"/>
                    </a:cxn>
                    <a:cxn ang="0">
                      <a:pos x="73" y="76"/>
                    </a:cxn>
                    <a:cxn ang="0">
                      <a:pos x="55" y="74"/>
                    </a:cxn>
                    <a:cxn ang="0">
                      <a:pos x="32" y="65"/>
                    </a:cxn>
                    <a:cxn ang="0">
                      <a:pos x="23" y="61"/>
                    </a:cxn>
                    <a:cxn ang="0">
                      <a:pos x="45" y="47"/>
                    </a:cxn>
                    <a:cxn ang="0">
                      <a:pos x="27" y="55"/>
                    </a:cxn>
                    <a:cxn ang="0">
                      <a:pos x="17" y="51"/>
                    </a:cxn>
                    <a:cxn ang="0">
                      <a:pos x="15" y="45"/>
                    </a:cxn>
                    <a:cxn ang="0">
                      <a:pos x="4" y="42"/>
                    </a:cxn>
                    <a:cxn ang="0">
                      <a:pos x="53" y="31"/>
                    </a:cxn>
                    <a:cxn ang="0">
                      <a:pos x="64" y="23"/>
                    </a:cxn>
                    <a:cxn ang="0">
                      <a:pos x="77" y="21"/>
                    </a:cxn>
                    <a:cxn ang="0">
                      <a:pos x="104" y="16"/>
                    </a:cxn>
                    <a:cxn ang="0">
                      <a:pos x="121" y="12"/>
                    </a:cxn>
                    <a:cxn ang="0">
                      <a:pos x="132" y="5"/>
                    </a:cxn>
                    <a:cxn ang="0">
                      <a:pos x="193" y="3"/>
                    </a:cxn>
                    <a:cxn ang="0">
                      <a:pos x="207" y="5"/>
                    </a:cxn>
                  </a:cxnLst>
                  <a:rect l="0" t="0" r="r" b="b"/>
                  <a:pathLst>
                    <a:path w="358" h="187">
                      <a:moveTo>
                        <a:pt x="215" y="0"/>
                      </a:moveTo>
                      <a:lnTo>
                        <a:pt x="219" y="0"/>
                      </a:lnTo>
                      <a:lnTo>
                        <a:pt x="222" y="1"/>
                      </a:lnTo>
                      <a:lnTo>
                        <a:pt x="225" y="2"/>
                      </a:lnTo>
                      <a:lnTo>
                        <a:pt x="260" y="2"/>
                      </a:lnTo>
                      <a:lnTo>
                        <a:pt x="273" y="3"/>
                      </a:lnTo>
                      <a:lnTo>
                        <a:pt x="284" y="6"/>
                      </a:lnTo>
                      <a:lnTo>
                        <a:pt x="291" y="10"/>
                      </a:lnTo>
                      <a:lnTo>
                        <a:pt x="290" y="11"/>
                      </a:lnTo>
                      <a:lnTo>
                        <a:pt x="288" y="12"/>
                      </a:lnTo>
                      <a:lnTo>
                        <a:pt x="316" y="5"/>
                      </a:lnTo>
                      <a:lnTo>
                        <a:pt x="324" y="7"/>
                      </a:lnTo>
                      <a:lnTo>
                        <a:pt x="326" y="8"/>
                      </a:lnTo>
                      <a:lnTo>
                        <a:pt x="329" y="11"/>
                      </a:lnTo>
                      <a:lnTo>
                        <a:pt x="330" y="13"/>
                      </a:lnTo>
                      <a:lnTo>
                        <a:pt x="331" y="15"/>
                      </a:lnTo>
                      <a:lnTo>
                        <a:pt x="335" y="17"/>
                      </a:lnTo>
                      <a:lnTo>
                        <a:pt x="343" y="18"/>
                      </a:lnTo>
                      <a:lnTo>
                        <a:pt x="355" y="21"/>
                      </a:lnTo>
                      <a:lnTo>
                        <a:pt x="358" y="25"/>
                      </a:lnTo>
                      <a:lnTo>
                        <a:pt x="358" y="27"/>
                      </a:lnTo>
                      <a:lnTo>
                        <a:pt x="355" y="29"/>
                      </a:lnTo>
                      <a:lnTo>
                        <a:pt x="354" y="29"/>
                      </a:lnTo>
                      <a:lnTo>
                        <a:pt x="352" y="30"/>
                      </a:lnTo>
                      <a:lnTo>
                        <a:pt x="349" y="30"/>
                      </a:lnTo>
                      <a:lnTo>
                        <a:pt x="334" y="37"/>
                      </a:lnTo>
                      <a:lnTo>
                        <a:pt x="320" y="40"/>
                      </a:lnTo>
                      <a:lnTo>
                        <a:pt x="305" y="41"/>
                      </a:lnTo>
                      <a:lnTo>
                        <a:pt x="289" y="46"/>
                      </a:lnTo>
                      <a:lnTo>
                        <a:pt x="294" y="49"/>
                      </a:lnTo>
                      <a:lnTo>
                        <a:pt x="303" y="49"/>
                      </a:lnTo>
                      <a:lnTo>
                        <a:pt x="311" y="47"/>
                      </a:lnTo>
                      <a:lnTo>
                        <a:pt x="320" y="47"/>
                      </a:lnTo>
                      <a:lnTo>
                        <a:pt x="310" y="54"/>
                      </a:lnTo>
                      <a:lnTo>
                        <a:pt x="285" y="64"/>
                      </a:lnTo>
                      <a:lnTo>
                        <a:pt x="273" y="68"/>
                      </a:lnTo>
                      <a:lnTo>
                        <a:pt x="262" y="73"/>
                      </a:lnTo>
                      <a:lnTo>
                        <a:pt x="252" y="81"/>
                      </a:lnTo>
                      <a:lnTo>
                        <a:pt x="244" y="90"/>
                      </a:lnTo>
                      <a:lnTo>
                        <a:pt x="235" y="98"/>
                      </a:lnTo>
                      <a:lnTo>
                        <a:pt x="229" y="100"/>
                      </a:lnTo>
                      <a:lnTo>
                        <a:pt x="221" y="99"/>
                      </a:lnTo>
                      <a:lnTo>
                        <a:pt x="214" y="99"/>
                      </a:lnTo>
                      <a:lnTo>
                        <a:pt x="196" y="104"/>
                      </a:lnTo>
                      <a:lnTo>
                        <a:pt x="188" y="109"/>
                      </a:lnTo>
                      <a:lnTo>
                        <a:pt x="200" y="109"/>
                      </a:lnTo>
                      <a:lnTo>
                        <a:pt x="200" y="114"/>
                      </a:lnTo>
                      <a:lnTo>
                        <a:pt x="198" y="115"/>
                      </a:lnTo>
                      <a:lnTo>
                        <a:pt x="196" y="117"/>
                      </a:lnTo>
                      <a:lnTo>
                        <a:pt x="195" y="117"/>
                      </a:lnTo>
                      <a:lnTo>
                        <a:pt x="191" y="115"/>
                      </a:lnTo>
                      <a:lnTo>
                        <a:pt x="188" y="115"/>
                      </a:lnTo>
                      <a:lnTo>
                        <a:pt x="192" y="118"/>
                      </a:lnTo>
                      <a:lnTo>
                        <a:pt x="195" y="119"/>
                      </a:lnTo>
                      <a:lnTo>
                        <a:pt x="197" y="122"/>
                      </a:lnTo>
                      <a:lnTo>
                        <a:pt x="200" y="125"/>
                      </a:lnTo>
                      <a:lnTo>
                        <a:pt x="192" y="130"/>
                      </a:lnTo>
                      <a:lnTo>
                        <a:pt x="185" y="142"/>
                      </a:lnTo>
                      <a:lnTo>
                        <a:pt x="182" y="144"/>
                      </a:lnTo>
                      <a:lnTo>
                        <a:pt x="161" y="144"/>
                      </a:lnTo>
                      <a:lnTo>
                        <a:pt x="163" y="147"/>
                      </a:lnTo>
                      <a:lnTo>
                        <a:pt x="165" y="149"/>
                      </a:lnTo>
                      <a:lnTo>
                        <a:pt x="165" y="154"/>
                      </a:lnTo>
                      <a:lnTo>
                        <a:pt x="161" y="158"/>
                      </a:lnTo>
                      <a:lnTo>
                        <a:pt x="158" y="158"/>
                      </a:lnTo>
                      <a:lnTo>
                        <a:pt x="148" y="163"/>
                      </a:lnTo>
                      <a:lnTo>
                        <a:pt x="147" y="166"/>
                      </a:lnTo>
                      <a:lnTo>
                        <a:pt x="147" y="169"/>
                      </a:lnTo>
                      <a:lnTo>
                        <a:pt x="160" y="169"/>
                      </a:lnTo>
                      <a:lnTo>
                        <a:pt x="162" y="171"/>
                      </a:lnTo>
                      <a:lnTo>
                        <a:pt x="163" y="172"/>
                      </a:lnTo>
                      <a:lnTo>
                        <a:pt x="163" y="173"/>
                      </a:lnTo>
                      <a:lnTo>
                        <a:pt x="160" y="178"/>
                      </a:lnTo>
                      <a:lnTo>
                        <a:pt x="151" y="182"/>
                      </a:lnTo>
                      <a:lnTo>
                        <a:pt x="140" y="186"/>
                      </a:lnTo>
                      <a:lnTo>
                        <a:pt x="131" y="187"/>
                      </a:lnTo>
                      <a:lnTo>
                        <a:pt x="128" y="187"/>
                      </a:lnTo>
                      <a:lnTo>
                        <a:pt x="126" y="186"/>
                      </a:lnTo>
                      <a:lnTo>
                        <a:pt x="122" y="182"/>
                      </a:lnTo>
                      <a:lnTo>
                        <a:pt x="119" y="181"/>
                      </a:lnTo>
                      <a:lnTo>
                        <a:pt x="84" y="181"/>
                      </a:lnTo>
                      <a:lnTo>
                        <a:pt x="83" y="182"/>
                      </a:lnTo>
                      <a:lnTo>
                        <a:pt x="78" y="184"/>
                      </a:lnTo>
                      <a:lnTo>
                        <a:pt x="74" y="184"/>
                      </a:lnTo>
                      <a:lnTo>
                        <a:pt x="55" y="182"/>
                      </a:lnTo>
                      <a:lnTo>
                        <a:pt x="37" y="177"/>
                      </a:lnTo>
                      <a:lnTo>
                        <a:pt x="35" y="179"/>
                      </a:lnTo>
                      <a:lnTo>
                        <a:pt x="33" y="181"/>
                      </a:lnTo>
                      <a:lnTo>
                        <a:pt x="29" y="181"/>
                      </a:lnTo>
                      <a:lnTo>
                        <a:pt x="28" y="179"/>
                      </a:lnTo>
                      <a:lnTo>
                        <a:pt x="27" y="179"/>
                      </a:lnTo>
                      <a:lnTo>
                        <a:pt x="27" y="178"/>
                      </a:lnTo>
                      <a:lnTo>
                        <a:pt x="28" y="172"/>
                      </a:lnTo>
                      <a:lnTo>
                        <a:pt x="33" y="168"/>
                      </a:lnTo>
                      <a:lnTo>
                        <a:pt x="38" y="166"/>
                      </a:lnTo>
                      <a:lnTo>
                        <a:pt x="45" y="166"/>
                      </a:lnTo>
                      <a:lnTo>
                        <a:pt x="52" y="164"/>
                      </a:lnTo>
                      <a:lnTo>
                        <a:pt x="57" y="162"/>
                      </a:lnTo>
                      <a:lnTo>
                        <a:pt x="47" y="157"/>
                      </a:lnTo>
                      <a:lnTo>
                        <a:pt x="44" y="154"/>
                      </a:lnTo>
                      <a:lnTo>
                        <a:pt x="43" y="152"/>
                      </a:lnTo>
                      <a:lnTo>
                        <a:pt x="43" y="147"/>
                      </a:lnTo>
                      <a:lnTo>
                        <a:pt x="44" y="145"/>
                      </a:lnTo>
                      <a:lnTo>
                        <a:pt x="53" y="145"/>
                      </a:lnTo>
                      <a:lnTo>
                        <a:pt x="62" y="147"/>
                      </a:lnTo>
                      <a:lnTo>
                        <a:pt x="68" y="149"/>
                      </a:lnTo>
                      <a:lnTo>
                        <a:pt x="73" y="153"/>
                      </a:lnTo>
                      <a:lnTo>
                        <a:pt x="79" y="157"/>
                      </a:lnTo>
                      <a:lnTo>
                        <a:pt x="86" y="157"/>
                      </a:lnTo>
                      <a:lnTo>
                        <a:pt x="81" y="152"/>
                      </a:lnTo>
                      <a:lnTo>
                        <a:pt x="74" y="148"/>
                      </a:lnTo>
                      <a:lnTo>
                        <a:pt x="71" y="143"/>
                      </a:lnTo>
                      <a:lnTo>
                        <a:pt x="68" y="137"/>
                      </a:lnTo>
                      <a:lnTo>
                        <a:pt x="62" y="137"/>
                      </a:lnTo>
                      <a:lnTo>
                        <a:pt x="60" y="138"/>
                      </a:lnTo>
                      <a:lnTo>
                        <a:pt x="59" y="138"/>
                      </a:lnTo>
                      <a:lnTo>
                        <a:pt x="58" y="139"/>
                      </a:lnTo>
                      <a:lnTo>
                        <a:pt x="52" y="139"/>
                      </a:lnTo>
                      <a:lnTo>
                        <a:pt x="52" y="134"/>
                      </a:lnTo>
                      <a:lnTo>
                        <a:pt x="54" y="129"/>
                      </a:lnTo>
                      <a:lnTo>
                        <a:pt x="57" y="125"/>
                      </a:lnTo>
                      <a:lnTo>
                        <a:pt x="64" y="120"/>
                      </a:lnTo>
                      <a:lnTo>
                        <a:pt x="72" y="119"/>
                      </a:lnTo>
                      <a:lnTo>
                        <a:pt x="78" y="119"/>
                      </a:lnTo>
                      <a:lnTo>
                        <a:pt x="83" y="117"/>
                      </a:lnTo>
                      <a:lnTo>
                        <a:pt x="86" y="110"/>
                      </a:lnTo>
                      <a:lnTo>
                        <a:pt x="83" y="104"/>
                      </a:lnTo>
                      <a:lnTo>
                        <a:pt x="76" y="99"/>
                      </a:lnTo>
                      <a:lnTo>
                        <a:pt x="68" y="95"/>
                      </a:lnTo>
                      <a:lnTo>
                        <a:pt x="60" y="93"/>
                      </a:lnTo>
                      <a:lnTo>
                        <a:pt x="58" y="89"/>
                      </a:lnTo>
                      <a:lnTo>
                        <a:pt x="58" y="88"/>
                      </a:lnTo>
                      <a:lnTo>
                        <a:pt x="59" y="86"/>
                      </a:lnTo>
                      <a:lnTo>
                        <a:pt x="65" y="86"/>
                      </a:lnTo>
                      <a:lnTo>
                        <a:pt x="64" y="85"/>
                      </a:lnTo>
                      <a:lnTo>
                        <a:pt x="63" y="83"/>
                      </a:lnTo>
                      <a:lnTo>
                        <a:pt x="63" y="81"/>
                      </a:lnTo>
                      <a:lnTo>
                        <a:pt x="91" y="81"/>
                      </a:lnTo>
                      <a:lnTo>
                        <a:pt x="97" y="85"/>
                      </a:lnTo>
                      <a:lnTo>
                        <a:pt x="103" y="90"/>
                      </a:lnTo>
                      <a:lnTo>
                        <a:pt x="108" y="94"/>
                      </a:lnTo>
                      <a:lnTo>
                        <a:pt x="116" y="95"/>
                      </a:lnTo>
                      <a:lnTo>
                        <a:pt x="114" y="94"/>
                      </a:lnTo>
                      <a:lnTo>
                        <a:pt x="112" y="93"/>
                      </a:lnTo>
                      <a:lnTo>
                        <a:pt x="108" y="90"/>
                      </a:lnTo>
                      <a:lnTo>
                        <a:pt x="106" y="88"/>
                      </a:lnTo>
                      <a:lnTo>
                        <a:pt x="103" y="86"/>
                      </a:lnTo>
                      <a:lnTo>
                        <a:pt x="102" y="84"/>
                      </a:lnTo>
                      <a:lnTo>
                        <a:pt x="101" y="83"/>
                      </a:lnTo>
                      <a:lnTo>
                        <a:pt x="102" y="80"/>
                      </a:lnTo>
                      <a:lnTo>
                        <a:pt x="103" y="79"/>
                      </a:lnTo>
                      <a:lnTo>
                        <a:pt x="123" y="79"/>
                      </a:lnTo>
                      <a:lnTo>
                        <a:pt x="134" y="75"/>
                      </a:lnTo>
                      <a:lnTo>
                        <a:pt x="143" y="68"/>
                      </a:lnTo>
                      <a:lnTo>
                        <a:pt x="137" y="68"/>
                      </a:lnTo>
                      <a:lnTo>
                        <a:pt x="128" y="73"/>
                      </a:lnTo>
                      <a:lnTo>
                        <a:pt x="118" y="76"/>
                      </a:lnTo>
                      <a:lnTo>
                        <a:pt x="107" y="78"/>
                      </a:lnTo>
                      <a:lnTo>
                        <a:pt x="102" y="78"/>
                      </a:lnTo>
                      <a:lnTo>
                        <a:pt x="94" y="74"/>
                      </a:lnTo>
                      <a:lnTo>
                        <a:pt x="89" y="74"/>
                      </a:lnTo>
                      <a:lnTo>
                        <a:pt x="86" y="78"/>
                      </a:lnTo>
                      <a:lnTo>
                        <a:pt x="77" y="78"/>
                      </a:lnTo>
                      <a:lnTo>
                        <a:pt x="73" y="76"/>
                      </a:lnTo>
                      <a:lnTo>
                        <a:pt x="68" y="74"/>
                      </a:lnTo>
                      <a:lnTo>
                        <a:pt x="68" y="70"/>
                      </a:lnTo>
                      <a:lnTo>
                        <a:pt x="63" y="70"/>
                      </a:lnTo>
                      <a:lnTo>
                        <a:pt x="55" y="74"/>
                      </a:lnTo>
                      <a:lnTo>
                        <a:pt x="53" y="74"/>
                      </a:lnTo>
                      <a:lnTo>
                        <a:pt x="44" y="73"/>
                      </a:lnTo>
                      <a:lnTo>
                        <a:pt x="37" y="69"/>
                      </a:lnTo>
                      <a:lnTo>
                        <a:pt x="32" y="65"/>
                      </a:lnTo>
                      <a:lnTo>
                        <a:pt x="34" y="64"/>
                      </a:lnTo>
                      <a:lnTo>
                        <a:pt x="35" y="62"/>
                      </a:lnTo>
                      <a:lnTo>
                        <a:pt x="38" y="61"/>
                      </a:lnTo>
                      <a:lnTo>
                        <a:pt x="23" y="61"/>
                      </a:lnTo>
                      <a:lnTo>
                        <a:pt x="28" y="55"/>
                      </a:lnTo>
                      <a:lnTo>
                        <a:pt x="33" y="51"/>
                      </a:lnTo>
                      <a:lnTo>
                        <a:pt x="48" y="49"/>
                      </a:lnTo>
                      <a:lnTo>
                        <a:pt x="45" y="47"/>
                      </a:lnTo>
                      <a:lnTo>
                        <a:pt x="37" y="47"/>
                      </a:lnTo>
                      <a:lnTo>
                        <a:pt x="34" y="49"/>
                      </a:lnTo>
                      <a:lnTo>
                        <a:pt x="29" y="54"/>
                      </a:lnTo>
                      <a:lnTo>
                        <a:pt x="27" y="55"/>
                      </a:lnTo>
                      <a:lnTo>
                        <a:pt x="22" y="55"/>
                      </a:lnTo>
                      <a:lnTo>
                        <a:pt x="20" y="52"/>
                      </a:lnTo>
                      <a:lnTo>
                        <a:pt x="18" y="51"/>
                      </a:lnTo>
                      <a:lnTo>
                        <a:pt x="17" y="51"/>
                      </a:lnTo>
                      <a:lnTo>
                        <a:pt x="19" y="49"/>
                      </a:lnTo>
                      <a:lnTo>
                        <a:pt x="24" y="46"/>
                      </a:lnTo>
                      <a:lnTo>
                        <a:pt x="28" y="45"/>
                      </a:lnTo>
                      <a:lnTo>
                        <a:pt x="15" y="45"/>
                      </a:lnTo>
                      <a:lnTo>
                        <a:pt x="12" y="46"/>
                      </a:lnTo>
                      <a:lnTo>
                        <a:pt x="9" y="47"/>
                      </a:lnTo>
                      <a:lnTo>
                        <a:pt x="0" y="47"/>
                      </a:lnTo>
                      <a:lnTo>
                        <a:pt x="4" y="42"/>
                      </a:lnTo>
                      <a:lnTo>
                        <a:pt x="13" y="37"/>
                      </a:lnTo>
                      <a:lnTo>
                        <a:pt x="33" y="32"/>
                      </a:lnTo>
                      <a:lnTo>
                        <a:pt x="52" y="32"/>
                      </a:lnTo>
                      <a:lnTo>
                        <a:pt x="53" y="31"/>
                      </a:lnTo>
                      <a:lnTo>
                        <a:pt x="53" y="29"/>
                      </a:lnTo>
                      <a:lnTo>
                        <a:pt x="57" y="29"/>
                      </a:lnTo>
                      <a:lnTo>
                        <a:pt x="62" y="26"/>
                      </a:lnTo>
                      <a:lnTo>
                        <a:pt x="64" y="23"/>
                      </a:lnTo>
                      <a:lnTo>
                        <a:pt x="64" y="22"/>
                      </a:lnTo>
                      <a:lnTo>
                        <a:pt x="67" y="20"/>
                      </a:lnTo>
                      <a:lnTo>
                        <a:pt x="69" y="20"/>
                      </a:lnTo>
                      <a:lnTo>
                        <a:pt x="77" y="21"/>
                      </a:lnTo>
                      <a:lnTo>
                        <a:pt x="92" y="26"/>
                      </a:lnTo>
                      <a:lnTo>
                        <a:pt x="97" y="29"/>
                      </a:lnTo>
                      <a:lnTo>
                        <a:pt x="99" y="22"/>
                      </a:lnTo>
                      <a:lnTo>
                        <a:pt x="104" y="16"/>
                      </a:lnTo>
                      <a:lnTo>
                        <a:pt x="109" y="12"/>
                      </a:lnTo>
                      <a:lnTo>
                        <a:pt x="117" y="11"/>
                      </a:lnTo>
                      <a:lnTo>
                        <a:pt x="119" y="11"/>
                      </a:lnTo>
                      <a:lnTo>
                        <a:pt x="121" y="12"/>
                      </a:lnTo>
                      <a:lnTo>
                        <a:pt x="123" y="12"/>
                      </a:lnTo>
                      <a:lnTo>
                        <a:pt x="126" y="10"/>
                      </a:lnTo>
                      <a:lnTo>
                        <a:pt x="127" y="7"/>
                      </a:lnTo>
                      <a:lnTo>
                        <a:pt x="132" y="5"/>
                      </a:lnTo>
                      <a:lnTo>
                        <a:pt x="182" y="5"/>
                      </a:lnTo>
                      <a:lnTo>
                        <a:pt x="185" y="2"/>
                      </a:lnTo>
                      <a:lnTo>
                        <a:pt x="190" y="2"/>
                      </a:lnTo>
                      <a:lnTo>
                        <a:pt x="193" y="3"/>
                      </a:lnTo>
                      <a:lnTo>
                        <a:pt x="196" y="6"/>
                      </a:lnTo>
                      <a:lnTo>
                        <a:pt x="198" y="7"/>
                      </a:lnTo>
                      <a:lnTo>
                        <a:pt x="202" y="7"/>
                      </a:lnTo>
                      <a:lnTo>
                        <a:pt x="207" y="5"/>
                      </a:lnTo>
                      <a:lnTo>
                        <a:pt x="210" y="2"/>
                      </a:lnTo>
                      <a:lnTo>
                        <a:pt x="2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5" name="Freeform 1280">
                  <a:extLst>
                    <a:ext uri="{FF2B5EF4-FFF2-40B4-BE49-F238E27FC236}">
                      <a16:creationId xmlns:a16="http://schemas.microsoft.com/office/drawing/2014/main" id="{789FF804-0940-FBBA-94A6-4FB986AC1266}"/>
                    </a:ext>
                  </a:extLst>
                </p:cNvPr>
                <p:cNvSpPr>
                  <a:spLocks/>
                </p:cNvSpPr>
                <p:nvPr/>
              </p:nvSpPr>
              <p:spPr bwMode="auto">
                <a:xfrm>
                  <a:off x="4026654" y="1676400"/>
                  <a:ext cx="1444556" cy="1100516"/>
                </a:xfrm>
                <a:custGeom>
                  <a:avLst/>
                  <a:gdLst/>
                  <a:ahLst/>
                  <a:cxnLst>
                    <a:cxn ang="0">
                      <a:pos x="577" y="26"/>
                    </a:cxn>
                    <a:cxn ang="0">
                      <a:pos x="492" y="50"/>
                    </a:cxn>
                    <a:cxn ang="0">
                      <a:pos x="543" y="62"/>
                    </a:cxn>
                    <a:cxn ang="0">
                      <a:pos x="583" y="58"/>
                    </a:cxn>
                    <a:cxn ang="0">
                      <a:pos x="581" y="73"/>
                    </a:cxn>
                    <a:cxn ang="0">
                      <a:pos x="645" y="53"/>
                    </a:cxn>
                    <a:cxn ang="0">
                      <a:pos x="697" y="62"/>
                    </a:cxn>
                    <a:cxn ang="0">
                      <a:pos x="646" y="87"/>
                    </a:cxn>
                    <a:cxn ang="0">
                      <a:pos x="642" y="98"/>
                    </a:cxn>
                    <a:cxn ang="0">
                      <a:pos x="632" y="112"/>
                    </a:cxn>
                    <a:cxn ang="0">
                      <a:pos x="602" y="138"/>
                    </a:cxn>
                    <a:cxn ang="0">
                      <a:pos x="605" y="156"/>
                    </a:cxn>
                    <a:cxn ang="0">
                      <a:pos x="622" y="171"/>
                    </a:cxn>
                    <a:cxn ang="0">
                      <a:pos x="600" y="189"/>
                    </a:cxn>
                    <a:cxn ang="0">
                      <a:pos x="610" y="204"/>
                    </a:cxn>
                    <a:cxn ang="0">
                      <a:pos x="603" y="229"/>
                    </a:cxn>
                    <a:cxn ang="0">
                      <a:pos x="617" y="244"/>
                    </a:cxn>
                    <a:cxn ang="0">
                      <a:pos x="606" y="257"/>
                    </a:cxn>
                    <a:cxn ang="0">
                      <a:pos x="573" y="267"/>
                    </a:cxn>
                    <a:cxn ang="0">
                      <a:pos x="587" y="284"/>
                    </a:cxn>
                    <a:cxn ang="0">
                      <a:pos x="558" y="274"/>
                    </a:cxn>
                    <a:cxn ang="0">
                      <a:pos x="595" y="326"/>
                    </a:cxn>
                    <a:cxn ang="0">
                      <a:pos x="567" y="319"/>
                    </a:cxn>
                    <a:cxn ang="0">
                      <a:pos x="549" y="318"/>
                    </a:cxn>
                    <a:cxn ang="0">
                      <a:pos x="559" y="336"/>
                    </a:cxn>
                    <a:cxn ang="0">
                      <a:pos x="552" y="356"/>
                    </a:cxn>
                    <a:cxn ang="0">
                      <a:pos x="470" y="381"/>
                    </a:cxn>
                    <a:cxn ang="0">
                      <a:pos x="414" y="424"/>
                    </a:cxn>
                    <a:cxn ang="0">
                      <a:pos x="386" y="431"/>
                    </a:cxn>
                    <a:cxn ang="0">
                      <a:pos x="370" y="457"/>
                    </a:cxn>
                    <a:cxn ang="0">
                      <a:pos x="349" y="511"/>
                    </a:cxn>
                    <a:cxn ang="0">
                      <a:pos x="327" y="530"/>
                    </a:cxn>
                    <a:cxn ang="0">
                      <a:pos x="296" y="514"/>
                    </a:cxn>
                    <a:cxn ang="0">
                      <a:pos x="273" y="501"/>
                    </a:cxn>
                    <a:cxn ang="0">
                      <a:pos x="251" y="455"/>
                    </a:cxn>
                    <a:cxn ang="0">
                      <a:pos x="239" y="452"/>
                    </a:cxn>
                    <a:cxn ang="0">
                      <a:pos x="222" y="413"/>
                    </a:cxn>
                    <a:cxn ang="0">
                      <a:pos x="234" y="374"/>
                    </a:cxn>
                    <a:cxn ang="0">
                      <a:pos x="257" y="343"/>
                    </a:cxn>
                    <a:cxn ang="0">
                      <a:pos x="246" y="332"/>
                    </a:cxn>
                    <a:cxn ang="0">
                      <a:pos x="219" y="303"/>
                    </a:cxn>
                    <a:cxn ang="0">
                      <a:pos x="208" y="289"/>
                    </a:cxn>
                    <a:cxn ang="0">
                      <a:pos x="181" y="239"/>
                    </a:cxn>
                    <a:cxn ang="0">
                      <a:pos x="89" y="208"/>
                    </a:cxn>
                    <a:cxn ang="0">
                      <a:pos x="69" y="210"/>
                    </a:cxn>
                    <a:cxn ang="0">
                      <a:pos x="37" y="190"/>
                    </a:cxn>
                    <a:cxn ang="0">
                      <a:pos x="22" y="180"/>
                    </a:cxn>
                    <a:cxn ang="0">
                      <a:pos x="74" y="169"/>
                    </a:cxn>
                    <a:cxn ang="0">
                      <a:pos x="20" y="165"/>
                    </a:cxn>
                    <a:cxn ang="0">
                      <a:pos x="22" y="142"/>
                    </a:cxn>
                    <a:cxn ang="0">
                      <a:pos x="83" y="124"/>
                    </a:cxn>
                    <a:cxn ang="0">
                      <a:pos x="60" y="96"/>
                    </a:cxn>
                    <a:cxn ang="0">
                      <a:pos x="122" y="73"/>
                    </a:cxn>
                    <a:cxn ang="0">
                      <a:pos x="160" y="49"/>
                    </a:cxn>
                    <a:cxn ang="0">
                      <a:pos x="217" y="47"/>
                    </a:cxn>
                    <a:cxn ang="0">
                      <a:pos x="242" y="40"/>
                    </a:cxn>
                    <a:cxn ang="0">
                      <a:pos x="288" y="49"/>
                    </a:cxn>
                    <a:cxn ang="0">
                      <a:pos x="288" y="29"/>
                    </a:cxn>
                    <a:cxn ang="0">
                      <a:pos x="327" y="14"/>
                    </a:cxn>
                    <a:cxn ang="0">
                      <a:pos x="418" y="1"/>
                    </a:cxn>
                  </a:cxnLst>
                  <a:rect l="0" t="0" r="r" b="b"/>
                  <a:pathLst>
                    <a:path w="697" h="531">
                      <a:moveTo>
                        <a:pt x="433" y="0"/>
                      </a:moveTo>
                      <a:lnTo>
                        <a:pt x="492" y="0"/>
                      </a:lnTo>
                      <a:lnTo>
                        <a:pt x="508" y="2"/>
                      </a:lnTo>
                      <a:lnTo>
                        <a:pt x="523" y="9"/>
                      </a:lnTo>
                      <a:lnTo>
                        <a:pt x="538" y="16"/>
                      </a:lnTo>
                      <a:lnTo>
                        <a:pt x="552" y="24"/>
                      </a:lnTo>
                      <a:lnTo>
                        <a:pt x="564" y="26"/>
                      </a:lnTo>
                      <a:lnTo>
                        <a:pt x="577" y="26"/>
                      </a:lnTo>
                      <a:lnTo>
                        <a:pt x="588" y="28"/>
                      </a:lnTo>
                      <a:lnTo>
                        <a:pt x="585" y="34"/>
                      </a:lnTo>
                      <a:lnTo>
                        <a:pt x="576" y="38"/>
                      </a:lnTo>
                      <a:lnTo>
                        <a:pt x="556" y="43"/>
                      </a:lnTo>
                      <a:lnTo>
                        <a:pt x="547" y="44"/>
                      </a:lnTo>
                      <a:lnTo>
                        <a:pt x="458" y="49"/>
                      </a:lnTo>
                      <a:lnTo>
                        <a:pt x="464" y="50"/>
                      </a:lnTo>
                      <a:lnTo>
                        <a:pt x="492" y="50"/>
                      </a:lnTo>
                      <a:lnTo>
                        <a:pt x="507" y="49"/>
                      </a:lnTo>
                      <a:lnTo>
                        <a:pt x="541" y="49"/>
                      </a:lnTo>
                      <a:lnTo>
                        <a:pt x="538" y="53"/>
                      </a:lnTo>
                      <a:lnTo>
                        <a:pt x="533" y="58"/>
                      </a:lnTo>
                      <a:lnTo>
                        <a:pt x="526" y="68"/>
                      </a:lnTo>
                      <a:lnTo>
                        <a:pt x="526" y="69"/>
                      </a:lnTo>
                      <a:lnTo>
                        <a:pt x="533" y="67"/>
                      </a:lnTo>
                      <a:lnTo>
                        <a:pt x="543" y="62"/>
                      </a:lnTo>
                      <a:lnTo>
                        <a:pt x="553" y="54"/>
                      </a:lnTo>
                      <a:lnTo>
                        <a:pt x="564" y="49"/>
                      </a:lnTo>
                      <a:lnTo>
                        <a:pt x="573" y="47"/>
                      </a:lnTo>
                      <a:lnTo>
                        <a:pt x="577" y="48"/>
                      </a:lnTo>
                      <a:lnTo>
                        <a:pt x="579" y="49"/>
                      </a:lnTo>
                      <a:lnTo>
                        <a:pt x="582" y="52"/>
                      </a:lnTo>
                      <a:lnTo>
                        <a:pt x="583" y="55"/>
                      </a:lnTo>
                      <a:lnTo>
                        <a:pt x="583" y="58"/>
                      </a:lnTo>
                      <a:lnTo>
                        <a:pt x="581" y="62"/>
                      </a:lnTo>
                      <a:lnTo>
                        <a:pt x="577" y="68"/>
                      </a:lnTo>
                      <a:lnTo>
                        <a:pt x="569" y="75"/>
                      </a:lnTo>
                      <a:lnTo>
                        <a:pt x="563" y="83"/>
                      </a:lnTo>
                      <a:lnTo>
                        <a:pt x="556" y="94"/>
                      </a:lnTo>
                      <a:lnTo>
                        <a:pt x="563" y="89"/>
                      </a:lnTo>
                      <a:lnTo>
                        <a:pt x="572" y="82"/>
                      </a:lnTo>
                      <a:lnTo>
                        <a:pt x="581" y="73"/>
                      </a:lnTo>
                      <a:lnTo>
                        <a:pt x="588" y="64"/>
                      </a:lnTo>
                      <a:lnTo>
                        <a:pt x="593" y="59"/>
                      </a:lnTo>
                      <a:lnTo>
                        <a:pt x="623" y="59"/>
                      </a:lnTo>
                      <a:lnTo>
                        <a:pt x="626" y="60"/>
                      </a:lnTo>
                      <a:lnTo>
                        <a:pt x="630" y="60"/>
                      </a:lnTo>
                      <a:lnTo>
                        <a:pt x="637" y="57"/>
                      </a:lnTo>
                      <a:lnTo>
                        <a:pt x="641" y="54"/>
                      </a:lnTo>
                      <a:lnTo>
                        <a:pt x="645" y="53"/>
                      </a:lnTo>
                      <a:lnTo>
                        <a:pt x="665" y="53"/>
                      </a:lnTo>
                      <a:lnTo>
                        <a:pt x="667" y="48"/>
                      </a:lnTo>
                      <a:lnTo>
                        <a:pt x="670" y="47"/>
                      </a:lnTo>
                      <a:lnTo>
                        <a:pt x="672" y="47"/>
                      </a:lnTo>
                      <a:lnTo>
                        <a:pt x="679" y="48"/>
                      </a:lnTo>
                      <a:lnTo>
                        <a:pt x="686" y="52"/>
                      </a:lnTo>
                      <a:lnTo>
                        <a:pt x="694" y="57"/>
                      </a:lnTo>
                      <a:lnTo>
                        <a:pt x="697" y="62"/>
                      </a:lnTo>
                      <a:lnTo>
                        <a:pt x="696" y="64"/>
                      </a:lnTo>
                      <a:lnTo>
                        <a:pt x="692" y="68"/>
                      </a:lnTo>
                      <a:lnTo>
                        <a:pt x="690" y="69"/>
                      </a:lnTo>
                      <a:lnTo>
                        <a:pt x="687" y="69"/>
                      </a:lnTo>
                      <a:lnTo>
                        <a:pt x="686" y="70"/>
                      </a:lnTo>
                      <a:lnTo>
                        <a:pt x="669" y="80"/>
                      </a:lnTo>
                      <a:lnTo>
                        <a:pt x="659" y="86"/>
                      </a:lnTo>
                      <a:lnTo>
                        <a:pt x="646" y="87"/>
                      </a:lnTo>
                      <a:lnTo>
                        <a:pt x="648" y="88"/>
                      </a:lnTo>
                      <a:lnTo>
                        <a:pt x="654" y="88"/>
                      </a:lnTo>
                      <a:lnTo>
                        <a:pt x="655" y="87"/>
                      </a:lnTo>
                      <a:lnTo>
                        <a:pt x="655" y="91"/>
                      </a:lnTo>
                      <a:lnTo>
                        <a:pt x="654" y="93"/>
                      </a:lnTo>
                      <a:lnTo>
                        <a:pt x="651" y="96"/>
                      </a:lnTo>
                      <a:lnTo>
                        <a:pt x="646" y="98"/>
                      </a:lnTo>
                      <a:lnTo>
                        <a:pt x="642" y="98"/>
                      </a:lnTo>
                      <a:lnTo>
                        <a:pt x="640" y="99"/>
                      </a:lnTo>
                      <a:lnTo>
                        <a:pt x="637" y="99"/>
                      </a:lnTo>
                      <a:lnTo>
                        <a:pt x="638" y="102"/>
                      </a:lnTo>
                      <a:lnTo>
                        <a:pt x="638" y="103"/>
                      </a:lnTo>
                      <a:lnTo>
                        <a:pt x="637" y="103"/>
                      </a:lnTo>
                      <a:lnTo>
                        <a:pt x="637" y="106"/>
                      </a:lnTo>
                      <a:lnTo>
                        <a:pt x="636" y="108"/>
                      </a:lnTo>
                      <a:lnTo>
                        <a:pt x="632" y="112"/>
                      </a:lnTo>
                      <a:lnTo>
                        <a:pt x="628" y="113"/>
                      </a:lnTo>
                      <a:lnTo>
                        <a:pt x="626" y="113"/>
                      </a:lnTo>
                      <a:lnTo>
                        <a:pt x="618" y="116"/>
                      </a:lnTo>
                      <a:lnTo>
                        <a:pt x="618" y="122"/>
                      </a:lnTo>
                      <a:lnTo>
                        <a:pt x="617" y="126"/>
                      </a:lnTo>
                      <a:lnTo>
                        <a:pt x="616" y="128"/>
                      </a:lnTo>
                      <a:lnTo>
                        <a:pt x="613" y="131"/>
                      </a:lnTo>
                      <a:lnTo>
                        <a:pt x="602" y="138"/>
                      </a:lnTo>
                      <a:lnTo>
                        <a:pt x="600" y="141"/>
                      </a:lnTo>
                      <a:lnTo>
                        <a:pt x="598" y="143"/>
                      </a:lnTo>
                      <a:lnTo>
                        <a:pt x="597" y="147"/>
                      </a:lnTo>
                      <a:lnTo>
                        <a:pt x="597" y="151"/>
                      </a:lnTo>
                      <a:lnTo>
                        <a:pt x="595" y="156"/>
                      </a:lnTo>
                      <a:lnTo>
                        <a:pt x="598" y="157"/>
                      </a:lnTo>
                      <a:lnTo>
                        <a:pt x="601" y="157"/>
                      </a:lnTo>
                      <a:lnTo>
                        <a:pt x="605" y="156"/>
                      </a:lnTo>
                      <a:lnTo>
                        <a:pt x="607" y="156"/>
                      </a:lnTo>
                      <a:lnTo>
                        <a:pt x="612" y="157"/>
                      </a:lnTo>
                      <a:lnTo>
                        <a:pt x="616" y="158"/>
                      </a:lnTo>
                      <a:lnTo>
                        <a:pt x="623" y="163"/>
                      </a:lnTo>
                      <a:lnTo>
                        <a:pt x="618" y="166"/>
                      </a:lnTo>
                      <a:lnTo>
                        <a:pt x="616" y="166"/>
                      </a:lnTo>
                      <a:lnTo>
                        <a:pt x="617" y="169"/>
                      </a:lnTo>
                      <a:lnTo>
                        <a:pt x="622" y="171"/>
                      </a:lnTo>
                      <a:lnTo>
                        <a:pt x="626" y="172"/>
                      </a:lnTo>
                      <a:lnTo>
                        <a:pt x="631" y="175"/>
                      </a:lnTo>
                      <a:lnTo>
                        <a:pt x="632" y="177"/>
                      </a:lnTo>
                      <a:lnTo>
                        <a:pt x="633" y="181"/>
                      </a:lnTo>
                      <a:lnTo>
                        <a:pt x="631" y="185"/>
                      </a:lnTo>
                      <a:lnTo>
                        <a:pt x="626" y="187"/>
                      </a:lnTo>
                      <a:lnTo>
                        <a:pt x="602" y="187"/>
                      </a:lnTo>
                      <a:lnTo>
                        <a:pt x="600" y="189"/>
                      </a:lnTo>
                      <a:lnTo>
                        <a:pt x="598" y="191"/>
                      </a:lnTo>
                      <a:lnTo>
                        <a:pt x="597" y="192"/>
                      </a:lnTo>
                      <a:lnTo>
                        <a:pt x="597" y="195"/>
                      </a:lnTo>
                      <a:lnTo>
                        <a:pt x="598" y="197"/>
                      </a:lnTo>
                      <a:lnTo>
                        <a:pt x="601" y="199"/>
                      </a:lnTo>
                      <a:lnTo>
                        <a:pt x="602" y="200"/>
                      </a:lnTo>
                      <a:lnTo>
                        <a:pt x="610" y="200"/>
                      </a:lnTo>
                      <a:lnTo>
                        <a:pt x="610" y="204"/>
                      </a:lnTo>
                      <a:lnTo>
                        <a:pt x="611" y="208"/>
                      </a:lnTo>
                      <a:lnTo>
                        <a:pt x="612" y="210"/>
                      </a:lnTo>
                      <a:lnTo>
                        <a:pt x="615" y="213"/>
                      </a:lnTo>
                      <a:lnTo>
                        <a:pt x="616" y="215"/>
                      </a:lnTo>
                      <a:lnTo>
                        <a:pt x="616" y="226"/>
                      </a:lnTo>
                      <a:lnTo>
                        <a:pt x="607" y="226"/>
                      </a:lnTo>
                      <a:lnTo>
                        <a:pt x="605" y="228"/>
                      </a:lnTo>
                      <a:lnTo>
                        <a:pt x="603" y="229"/>
                      </a:lnTo>
                      <a:lnTo>
                        <a:pt x="603" y="231"/>
                      </a:lnTo>
                      <a:lnTo>
                        <a:pt x="606" y="236"/>
                      </a:lnTo>
                      <a:lnTo>
                        <a:pt x="608" y="238"/>
                      </a:lnTo>
                      <a:lnTo>
                        <a:pt x="611" y="238"/>
                      </a:lnTo>
                      <a:lnTo>
                        <a:pt x="615" y="239"/>
                      </a:lnTo>
                      <a:lnTo>
                        <a:pt x="617" y="239"/>
                      </a:lnTo>
                      <a:lnTo>
                        <a:pt x="620" y="240"/>
                      </a:lnTo>
                      <a:lnTo>
                        <a:pt x="617" y="244"/>
                      </a:lnTo>
                      <a:lnTo>
                        <a:pt x="615" y="247"/>
                      </a:lnTo>
                      <a:lnTo>
                        <a:pt x="611" y="249"/>
                      </a:lnTo>
                      <a:lnTo>
                        <a:pt x="606" y="250"/>
                      </a:lnTo>
                      <a:lnTo>
                        <a:pt x="601" y="250"/>
                      </a:lnTo>
                      <a:lnTo>
                        <a:pt x="601" y="253"/>
                      </a:lnTo>
                      <a:lnTo>
                        <a:pt x="602" y="255"/>
                      </a:lnTo>
                      <a:lnTo>
                        <a:pt x="605" y="257"/>
                      </a:lnTo>
                      <a:lnTo>
                        <a:pt x="606" y="257"/>
                      </a:lnTo>
                      <a:lnTo>
                        <a:pt x="602" y="263"/>
                      </a:lnTo>
                      <a:lnTo>
                        <a:pt x="597" y="265"/>
                      </a:lnTo>
                      <a:lnTo>
                        <a:pt x="591" y="267"/>
                      </a:lnTo>
                      <a:lnTo>
                        <a:pt x="586" y="269"/>
                      </a:lnTo>
                      <a:lnTo>
                        <a:pt x="583" y="273"/>
                      </a:lnTo>
                      <a:lnTo>
                        <a:pt x="579" y="270"/>
                      </a:lnTo>
                      <a:lnTo>
                        <a:pt x="577" y="268"/>
                      </a:lnTo>
                      <a:lnTo>
                        <a:pt x="573" y="267"/>
                      </a:lnTo>
                      <a:lnTo>
                        <a:pt x="571" y="263"/>
                      </a:lnTo>
                      <a:lnTo>
                        <a:pt x="564" y="263"/>
                      </a:lnTo>
                      <a:lnTo>
                        <a:pt x="568" y="268"/>
                      </a:lnTo>
                      <a:lnTo>
                        <a:pt x="574" y="272"/>
                      </a:lnTo>
                      <a:lnTo>
                        <a:pt x="581" y="273"/>
                      </a:lnTo>
                      <a:lnTo>
                        <a:pt x="585" y="277"/>
                      </a:lnTo>
                      <a:lnTo>
                        <a:pt x="587" y="282"/>
                      </a:lnTo>
                      <a:lnTo>
                        <a:pt x="587" y="284"/>
                      </a:lnTo>
                      <a:lnTo>
                        <a:pt x="586" y="288"/>
                      </a:lnTo>
                      <a:lnTo>
                        <a:pt x="585" y="291"/>
                      </a:lnTo>
                      <a:lnTo>
                        <a:pt x="583" y="292"/>
                      </a:lnTo>
                      <a:lnTo>
                        <a:pt x="581" y="293"/>
                      </a:lnTo>
                      <a:lnTo>
                        <a:pt x="574" y="291"/>
                      </a:lnTo>
                      <a:lnTo>
                        <a:pt x="567" y="287"/>
                      </a:lnTo>
                      <a:lnTo>
                        <a:pt x="562" y="280"/>
                      </a:lnTo>
                      <a:lnTo>
                        <a:pt x="558" y="274"/>
                      </a:lnTo>
                      <a:lnTo>
                        <a:pt x="553" y="274"/>
                      </a:lnTo>
                      <a:lnTo>
                        <a:pt x="553" y="280"/>
                      </a:lnTo>
                      <a:lnTo>
                        <a:pt x="562" y="288"/>
                      </a:lnTo>
                      <a:lnTo>
                        <a:pt x="571" y="293"/>
                      </a:lnTo>
                      <a:lnTo>
                        <a:pt x="579" y="299"/>
                      </a:lnTo>
                      <a:lnTo>
                        <a:pt x="587" y="307"/>
                      </a:lnTo>
                      <a:lnTo>
                        <a:pt x="592" y="316"/>
                      </a:lnTo>
                      <a:lnTo>
                        <a:pt x="595" y="326"/>
                      </a:lnTo>
                      <a:lnTo>
                        <a:pt x="593" y="328"/>
                      </a:lnTo>
                      <a:lnTo>
                        <a:pt x="592" y="330"/>
                      </a:lnTo>
                      <a:lnTo>
                        <a:pt x="588" y="330"/>
                      </a:lnTo>
                      <a:lnTo>
                        <a:pt x="586" y="331"/>
                      </a:lnTo>
                      <a:lnTo>
                        <a:pt x="583" y="331"/>
                      </a:lnTo>
                      <a:lnTo>
                        <a:pt x="576" y="330"/>
                      </a:lnTo>
                      <a:lnTo>
                        <a:pt x="571" y="326"/>
                      </a:lnTo>
                      <a:lnTo>
                        <a:pt x="567" y="319"/>
                      </a:lnTo>
                      <a:lnTo>
                        <a:pt x="563" y="314"/>
                      </a:lnTo>
                      <a:lnTo>
                        <a:pt x="558" y="311"/>
                      </a:lnTo>
                      <a:lnTo>
                        <a:pt x="551" y="309"/>
                      </a:lnTo>
                      <a:lnTo>
                        <a:pt x="546" y="309"/>
                      </a:lnTo>
                      <a:lnTo>
                        <a:pt x="546" y="313"/>
                      </a:lnTo>
                      <a:lnTo>
                        <a:pt x="547" y="314"/>
                      </a:lnTo>
                      <a:lnTo>
                        <a:pt x="548" y="317"/>
                      </a:lnTo>
                      <a:lnTo>
                        <a:pt x="549" y="318"/>
                      </a:lnTo>
                      <a:lnTo>
                        <a:pt x="549" y="321"/>
                      </a:lnTo>
                      <a:lnTo>
                        <a:pt x="547" y="323"/>
                      </a:lnTo>
                      <a:lnTo>
                        <a:pt x="544" y="324"/>
                      </a:lnTo>
                      <a:lnTo>
                        <a:pt x="542" y="324"/>
                      </a:lnTo>
                      <a:lnTo>
                        <a:pt x="541" y="326"/>
                      </a:lnTo>
                      <a:lnTo>
                        <a:pt x="543" y="331"/>
                      </a:lnTo>
                      <a:lnTo>
                        <a:pt x="551" y="333"/>
                      </a:lnTo>
                      <a:lnTo>
                        <a:pt x="559" y="336"/>
                      </a:lnTo>
                      <a:lnTo>
                        <a:pt x="569" y="337"/>
                      </a:lnTo>
                      <a:lnTo>
                        <a:pt x="578" y="337"/>
                      </a:lnTo>
                      <a:lnTo>
                        <a:pt x="585" y="338"/>
                      </a:lnTo>
                      <a:lnTo>
                        <a:pt x="577" y="343"/>
                      </a:lnTo>
                      <a:lnTo>
                        <a:pt x="572" y="346"/>
                      </a:lnTo>
                      <a:lnTo>
                        <a:pt x="567" y="347"/>
                      </a:lnTo>
                      <a:lnTo>
                        <a:pt x="559" y="351"/>
                      </a:lnTo>
                      <a:lnTo>
                        <a:pt x="552" y="356"/>
                      </a:lnTo>
                      <a:lnTo>
                        <a:pt x="546" y="362"/>
                      </a:lnTo>
                      <a:lnTo>
                        <a:pt x="538" y="366"/>
                      </a:lnTo>
                      <a:lnTo>
                        <a:pt x="524" y="370"/>
                      </a:lnTo>
                      <a:lnTo>
                        <a:pt x="510" y="372"/>
                      </a:lnTo>
                      <a:lnTo>
                        <a:pt x="497" y="376"/>
                      </a:lnTo>
                      <a:lnTo>
                        <a:pt x="477" y="376"/>
                      </a:lnTo>
                      <a:lnTo>
                        <a:pt x="474" y="377"/>
                      </a:lnTo>
                      <a:lnTo>
                        <a:pt x="470" y="381"/>
                      </a:lnTo>
                      <a:lnTo>
                        <a:pt x="469" y="384"/>
                      </a:lnTo>
                      <a:lnTo>
                        <a:pt x="459" y="391"/>
                      </a:lnTo>
                      <a:lnTo>
                        <a:pt x="453" y="397"/>
                      </a:lnTo>
                      <a:lnTo>
                        <a:pt x="449" y="405"/>
                      </a:lnTo>
                      <a:lnTo>
                        <a:pt x="445" y="411"/>
                      </a:lnTo>
                      <a:lnTo>
                        <a:pt x="435" y="416"/>
                      </a:lnTo>
                      <a:lnTo>
                        <a:pt x="424" y="420"/>
                      </a:lnTo>
                      <a:lnTo>
                        <a:pt x="414" y="424"/>
                      </a:lnTo>
                      <a:lnTo>
                        <a:pt x="408" y="424"/>
                      </a:lnTo>
                      <a:lnTo>
                        <a:pt x="408" y="415"/>
                      </a:lnTo>
                      <a:lnTo>
                        <a:pt x="405" y="416"/>
                      </a:lnTo>
                      <a:lnTo>
                        <a:pt x="404" y="419"/>
                      </a:lnTo>
                      <a:lnTo>
                        <a:pt x="403" y="420"/>
                      </a:lnTo>
                      <a:lnTo>
                        <a:pt x="400" y="425"/>
                      </a:lnTo>
                      <a:lnTo>
                        <a:pt x="394" y="429"/>
                      </a:lnTo>
                      <a:lnTo>
                        <a:pt x="386" y="431"/>
                      </a:lnTo>
                      <a:lnTo>
                        <a:pt x="377" y="434"/>
                      </a:lnTo>
                      <a:lnTo>
                        <a:pt x="372" y="438"/>
                      </a:lnTo>
                      <a:lnTo>
                        <a:pt x="370" y="444"/>
                      </a:lnTo>
                      <a:lnTo>
                        <a:pt x="370" y="448"/>
                      </a:lnTo>
                      <a:lnTo>
                        <a:pt x="367" y="450"/>
                      </a:lnTo>
                      <a:lnTo>
                        <a:pt x="367" y="453"/>
                      </a:lnTo>
                      <a:lnTo>
                        <a:pt x="369" y="455"/>
                      </a:lnTo>
                      <a:lnTo>
                        <a:pt x="370" y="457"/>
                      </a:lnTo>
                      <a:lnTo>
                        <a:pt x="372" y="462"/>
                      </a:lnTo>
                      <a:lnTo>
                        <a:pt x="370" y="468"/>
                      </a:lnTo>
                      <a:lnTo>
                        <a:pt x="366" y="472"/>
                      </a:lnTo>
                      <a:lnTo>
                        <a:pt x="360" y="474"/>
                      </a:lnTo>
                      <a:lnTo>
                        <a:pt x="356" y="478"/>
                      </a:lnTo>
                      <a:lnTo>
                        <a:pt x="354" y="483"/>
                      </a:lnTo>
                      <a:lnTo>
                        <a:pt x="354" y="506"/>
                      </a:lnTo>
                      <a:lnTo>
                        <a:pt x="349" y="511"/>
                      </a:lnTo>
                      <a:lnTo>
                        <a:pt x="347" y="517"/>
                      </a:lnTo>
                      <a:lnTo>
                        <a:pt x="345" y="523"/>
                      </a:lnTo>
                      <a:lnTo>
                        <a:pt x="342" y="528"/>
                      </a:lnTo>
                      <a:lnTo>
                        <a:pt x="337" y="531"/>
                      </a:lnTo>
                      <a:lnTo>
                        <a:pt x="335" y="531"/>
                      </a:lnTo>
                      <a:lnTo>
                        <a:pt x="334" y="530"/>
                      </a:lnTo>
                      <a:lnTo>
                        <a:pt x="332" y="527"/>
                      </a:lnTo>
                      <a:lnTo>
                        <a:pt x="327" y="530"/>
                      </a:lnTo>
                      <a:lnTo>
                        <a:pt x="325" y="530"/>
                      </a:lnTo>
                      <a:lnTo>
                        <a:pt x="320" y="528"/>
                      </a:lnTo>
                      <a:lnTo>
                        <a:pt x="316" y="523"/>
                      </a:lnTo>
                      <a:lnTo>
                        <a:pt x="313" y="518"/>
                      </a:lnTo>
                      <a:lnTo>
                        <a:pt x="310" y="513"/>
                      </a:lnTo>
                      <a:lnTo>
                        <a:pt x="305" y="512"/>
                      </a:lnTo>
                      <a:lnTo>
                        <a:pt x="301" y="513"/>
                      </a:lnTo>
                      <a:lnTo>
                        <a:pt x="296" y="514"/>
                      </a:lnTo>
                      <a:lnTo>
                        <a:pt x="288" y="517"/>
                      </a:lnTo>
                      <a:lnTo>
                        <a:pt x="286" y="513"/>
                      </a:lnTo>
                      <a:lnTo>
                        <a:pt x="285" y="511"/>
                      </a:lnTo>
                      <a:lnTo>
                        <a:pt x="282" y="509"/>
                      </a:lnTo>
                      <a:lnTo>
                        <a:pt x="280" y="509"/>
                      </a:lnTo>
                      <a:lnTo>
                        <a:pt x="277" y="508"/>
                      </a:lnTo>
                      <a:lnTo>
                        <a:pt x="273" y="504"/>
                      </a:lnTo>
                      <a:lnTo>
                        <a:pt x="273" y="501"/>
                      </a:lnTo>
                      <a:lnTo>
                        <a:pt x="272" y="499"/>
                      </a:lnTo>
                      <a:lnTo>
                        <a:pt x="272" y="498"/>
                      </a:lnTo>
                      <a:lnTo>
                        <a:pt x="265" y="491"/>
                      </a:lnTo>
                      <a:lnTo>
                        <a:pt x="257" y="480"/>
                      </a:lnTo>
                      <a:lnTo>
                        <a:pt x="251" y="470"/>
                      </a:lnTo>
                      <a:lnTo>
                        <a:pt x="248" y="460"/>
                      </a:lnTo>
                      <a:lnTo>
                        <a:pt x="248" y="458"/>
                      </a:lnTo>
                      <a:lnTo>
                        <a:pt x="251" y="455"/>
                      </a:lnTo>
                      <a:lnTo>
                        <a:pt x="253" y="454"/>
                      </a:lnTo>
                      <a:lnTo>
                        <a:pt x="255" y="453"/>
                      </a:lnTo>
                      <a:lnTo>
                        <a:pt x="252" y="450"/>
                      </a:lnTo>
                      <a:lnTo>
                        <a:pt x="247" y="450"/>
                      </a:lnTo>
                      <a:lnTo>
                        <a:pt x="246" y="452"/>
                      </a:lnTo>
                      <a:lnTo>
                        <a:pt x="243" y="453"/>
                      </a:lnTo>
                      <a:lnTo>
                        <a:pt x="242" y="453"/>
                      </a:lnTo>
                      <a:lnTo>
                        <a:pt x="239" y="452"/>
                      </a:lnTo>
                      <a:lnTo>
                        <a:pt x="237" y="446"/>
                      </a:lnTo>
                      <a:lnTo>
                        <a:pt x="237" y="443"/>
                      </a:lnTo>
                      <a:lnTo>
                        <a:pt x="236" y="439"/>
                      </a:lnTo>
                      <a:lnTo>
                        <a:pt x="232" y="433"/>
                      </a:lnTo>
                      <a:lnTo>
                        <a:pt x="228" y="428"/>
                      </a:lnTo>
                      <a:lnTo>
                        <a:pt x="223" y="423"/>
                      </a:lnTo>
                      <a:lnTo>
                        <a:pt x="222" y="415"/>
                      </a:lnTo>
                      <a:lnTo>
                        <a:pt x="222" y="413"/>
                      </a:lnTo>
                      <a:lnTo>
                        <a:pt x="226" y="405"/>
                      </a:lnTo>
                      <a:lnTo>
                        <a:pt x="223" y="404"/>
                      </a:lnTo>
                      <a:lnTo>
                        <a:pt x="219" y="404"/>
                      </a:lnTo>
                      <a:lnTo>
                        <a:pt x="218" y="405"/>
                      </a:lnTo>
                      <a:lnTo>
                        <a:pt x="218" y="395"/>
                      </a:lnTo>
                      <a:lnTo>
                        <a:pt x="223" y="387"/>
                      </a:lnTo>
                      <a:lnTo>
                        <a:pt x="227" y="380"/>
                      </a:lnTo>
                      <a:lnTo>
                        <a:pt x="234" y="374"/>
                      </a:lnTo>
                      <a:lnTo>
                        <a:pt x="234" y="372"/>
                      </a:lnTo>
                      <a:lnTo>
                        <a:pt x="237" y="371"/>
                      </a:lnTo>
                      <a:lnTo>
                        <a:pt x="238" y="370"/>
                      </a:lnTo>
                      <a:lnTo>
                        <a:pt x="243" y="370"/>
                      </a:lnTo>
                      <a:lnTo>
                        <a:pt x="246" y="371"/>
                      </a:lnTo>
                      <a:lnTo>
                        <a:pt x="250" y="361"/>
                      </a:lnTo>
                      <a:lnTo>
                        <a:pt x="253" y="353"/>
                      </a:lnTo>
                      <a:lnTo>
                        <a:pt x="257" y="343"/>
                      </a:lnTo>
                      <a:lnTo>
                        <a:pt x="248" y="341"/>
                      </a:lnTo>
                      <a:lnTo>
                        <a:pt x="226" y="336"/>
                      </a:lnTo>
                      <a:lnTo>
                        <a:pt x="217" y="332"/>
                      </a:lnTo>
                      <a:lnTo>
                        <a:pt x="213" y="326"/>
                      </a:lnTo>
                      <a:lnTo>
                        <a:pt x="221" y="326"/>
                      </a:lnTo>
                      <a:lnTo>
                        <a:pt x="229" y="327"/>
                      </a:lnTo>
                      <a:lnTo>
                        <a:pt x="237" y="331"/>
                      </a:lnTo>
                      <a:lnTo>
                        <a:pt x="246" y="332"/>
                      </a:lnTo>
                      <a:lnTo>
                        <a:pt x="247" y="332"/>
                      </a:lnTo>
                      <a:lnTo>
                        <a:pt x="250" y="330"/>
                      </a:lnTo>
                      <a:lnTo>
                        <a:pt x="250" y="326"/>
                      </a:lnTo>
                      <a:lnTo>
                        <a:pt x="243" y="322"/>
                      </a:lnTo>
                      <a:lnTo>
                        <a:pt x="237" y="316"/>
                      </a:lnTo>
                      <a:lnTo>
                        <a:pt x="232" y="309"/>
                      </a:lnTo>
                      <a:lnTo>
                        <a:pt x="227" y="306"/>
                      </a:lnTo>
                      <a:lnTo>
                        <a:pt x="219" y="303"/>
                      </a:lnTo>
                      <a:lnTo>
                        <a:pt x="217" y="304"/>
                      </a:lnTo>
                      <a:lnTo>
                        <a:pt x="214" y="307"/>
                      </a:lnTo>
                      <a:lnTo>
                        <a:pt x="209" y="309"/>
                      </a:lnTo>
                      <a:lnTo>
                        <a:pt x="202" y="309"/>
                      </a:lnTo>
                      <a:lnTo>
                        <a:pt x="199" y="308"/>
                      </a:lnTo>
                      <a:lnTo>
                        <a:pt x="198" y="306"/>
                      </a:lnTo>
                      <a:lnTo>
                        <a:pt x="198" y="299"/>
                      </a:lnTo>
                      <a:lnTo>
                        <a:pt x="208" y="289"/>
                      </a:lnTo>
                      <a:lnTo>
                        <a:pt x="208" y="283"/>
                      </a:lnTo>
                      <a:lnTo>
                        <a:pt x="204" y="279"/>
                      </a:lnTo>
                      <a:lnTo>
                        <a:pt x="202" y="279"/>
                      </a:lnTo>
                      <a:lnTo>
                        <a:pt x="199" y="278"/>
                      </a:lnTo>
                      <a:lnTo>
                        <a:pt x="197" y="278"/>
                      </a:lnTo>
                      <a:lnTo>
                        <a:pt x="197" y="273"/>
                      </a:lnTo>
                      <a:lnTo>
                        <a:pt x="189" y="255"/>
                      </a:lnTo>
                      <a:lnTo>
                        <a:pt x="181" y="239"/>
                      </a:lnTo>
                      <a:lnTo>
                        <a:pt x="167" y="224"/>
                      </a:lnTo>
                      <a:lnTo>
                        <a:pt x="152" y="213"/>
                      </a:lnTo>
                      <a:lnTo>
                        <a:pt x="133" y="205"/>
                      </a:lnTo>
                      <a:lnTo>
                        <a:pt x="111" y="202"/>
                      </a:lnTo>
                      <a:lnTo>
                        <a:pt x="96" y="202"/>
                      </a:lnTo>
                      <a:lnTo>
                        <a:pt x="94" y="204"/>
                      </a:lnTo>
                      <a:lnTo>
                        <a:pt x="91" y="206"/>
                      </a:lnTo>
                      <a:lnTo>
                        <a:pt x="89" y="208"/>
                      </a:lnTo>
                      <a:lnTo>
                        <a:pt x="84" y="208"/>
                      </a:lnTo>
                      <a:lnTo>
                        <a:pt x="80" y="205"/>
                      </a:lnTo>
                      <a:lnTo>
                        <a:pt x="78" y="204"/>
                      </a:lnTo>
                      <a:lnTo>
                        <a:pt x="70" y="204"/>
                      </a:lnTo>
                      <a:lnTo>
                        <a:pt x="68" y="205"/>
                      </a:lnTo>
                      <a:lnTo>
                        <a:pt x="66" y="205"/>
                      </a:lnTo>
                      <a:lnTo>
                        <a:pt x="70" y="209"/>
                      </a:lnTo>
                      <a:lnTo>
                        <a:pt x="69" y="210"/>
                      </a:lnTo>
                      <a:lnTo>
                        <a:pt x="65" y="210"/>
                      </a:lnTo>
                      <a:lnTo>
                        <a:pt x="55" y="209"/>
                      </a:lnTo>
                      <a:lnTo>
                        <a:pt x="46" y="205"/>
                      </a:lnTo>
                      <a:lnTo>
                        <a:pt x="39" y="200"/>
                      </a:lnTo>
                      <a:lnTo>
                        <a:pt x="44" y="197"/>
                      </a:lnTo>
                      <a:lnTo>
                        <a:pt x="48" y="194"/>
                      </a:lnTo>
                      <a:lnTo>
                        <a:pt x="42" y="191"/>
                      </a:lnTo>
                      <a:lnTo>
                        <a:pt x="37" y="190"/>
                      </a:lnTo>
                      <a:lnTo>
                        <a:pt x="34" y="187"/>
                      </a:lnTo>
                      <a:lnTo>
                        <a:pt x="25" y="187"/>
                      </a:lnTo>
                      <a:lnTo>
                        <a:pt x="24" y="189"/>
                      </a:lnTo>
                      <a:lnTo>
                        <a:pt x="19" y="189"/>
                      </a:lnTo>
                      <a:lnTo>
                        <a:pt x="16" y="187"/>
                      </a:lnTo>
                      <a:lnTo>
                        <a:pt x="17" y="184"/>
                      </a:lnTo>
                      <a:lnTo>
                        <a:pt x="20" y="181"/>
                      </a:lnTo>
                      <a:lnTo>
                        <a:pt x="22" y="180"/>
                      </a:lnTo>
                      <a:lnTo>
                        <a:pt x="26" y="179"/>
                      </a:lnTo>
                      <a:lnTo>
                        <a:pt x="42" y="179"/>
                      </a:lnTo>
                      <a:lnTo>
                        <a:pt x="45" y="177"/>
                      </a:lnTo>
                      <a:lnTo>
                        <a:pt x="46" y="175"/>
                      </a:lnTo>
                      <a:lnTo>
                        <a:pt x="69" y="175"/>
                      </a:lnTo>
                      <a:lnTo>
                        <a:pt x="71" y="174"/>
                      </a:lnTo>
                      <a:lnTo>
                        <a:pt x="74" y="171"/>
                      </a:lnTo>
                      <a:lnTo>
                        <a:pt x="74" y="169"/>
                      </a:lnTo>
                      <a:lnTo>
                        <a:pt x="75" y="166"/>
                      </a:lnTo>
                      <a:lnTo>
                        <a:pt x="59" y="166"/>
                      </a:lnTo>
                      <a:lnTo>
                        <a:pt x="58" y="167"/>
                      </a:lnTo>
                      <a:lnTo>
                        <a:pt x="56" y="170"/>
                      </a:lnTo>
                      <a:lnTo>
                        <a:pt x="55" y="171"/>
                      </a:lnTo>
                      <a:lnTo>
                        <a:pt x="40" y="171"/>
                      </a:lnTo>
                      <a:lnTo>
                        <a:pt x="29" y="167"/>
                      </a:lnTo>
                      <a:lnTo>
                        <a:pt x="20" y="165"/>
                      </a:lnTo>
                      <a:lnTo>
                        <a:pt x="10" y="161"/>
                      </a:lnTo>
                      <a:lnTo>
                        <a:pt x="2" y="157"/>
                      </a:lnTo>
                      <a:lnTo>
                        <a:pt x="0" y="153"/>
                      </a:lnTo>
                      <a:lnTo>
                        <a:pt x="1" y="147"/>
                      </a:lnTo>
                      <a:lnTo>
                        <a:pt x="5" y="145"/>
                      </a:lnTo>
                      <a:lnTo>
                        <a:pt x="11" y="143"/>
                      </a:lnTo>
                      <a:lnTo>
                        <a:pt x="16" y="143"/>
                      </a:lnTo>
                      <a:lnTo>
                        <a:pt x="22" y="142"/>
                      </a:lnTo>
                      <a:lnTo>
                        <a:pt x="29" y="138"/>
                      </a:lnTo>
                      <a:lnTo>
                        <a:pt x="35" y="136"/>
                      </a:lnTo>
                      <a:lnTo>
                        <a:pt x="42" y="132"/>
                      </a:lnTo>
                      <a:lnTo>
                        <a:pt x="51" y="131"/>
                      </a:lnTo>
                      <a:lnTo>
                        <a:pt x="60" y="131"/>
                      </a:lnTo>
                      <a:lnTo>
                        <a:pt x="69" y="132"/>
                      </a:lnTo>
                      <a:lnTo>
                        <a:pt x="76" y="130"/>
                      </a:lnTo>
                      <a:lnTo>
                        <a:pt x="83" y="124"/>
                      </a:lnTo>
                      <a:lnTo>
                        <a:pt x="86" y="117"/>
                      </a:lnTo>
                      <a:lnTo>
                        <a:pt x="88" y="108"/>
                      </a:lnTo>
                      <a:lnTo>
                        <a:pt x="81" y="108"/>
                      </a:lnTo>
                      <a:lnTo>
                        <a:pt x="66" y="106"/>
                      </a:lnTo>
                      <a:lnTo>
                        <a:pt x="60" y="103"/>
                      </a:lnTo>
                      <a:lnTo>
                        <a:pt x="58" y="99"/>
                      </a:lnTo>
                      <a:lnTo>
                        <a:pt x="59" y="98"/>
                      </a:lnTo>
                      <a:lnTo>
                        <a:pt x="60" y="96"/>
                      </a:lnTo>
                      <a:lnTo>
                        <a:pt x="63" y="94"/>
                      </a:lnTo>
                      <a:lnTo>
                        <a:pt x="65" y="94"/>
                      </a:lnTo>
                      <a:lnTo>
                        <a:pt x="80" y="88"/>
                      </a:lnTo>
                      <a:lnTo>
                        <a:pt x="94" y="79"/>
                      </a:lnTo>
                      <a:lnTo>
                        <a:pt x="105" y="72"/>
                      </a:lnTo>
                      <a:lnTo>
                        <a:pt x="110" y="74"/>
                      </a:lnTo>
                      <a:lnTo>
                        <a:pt x="117" y="74"/>
                      </a:lnTo>
                      <a:lnTo>
                        <a:pt x="122" y="73"/>
                      </a:lnTo>
                      <a:lnTo>
                        <a:pt x="124" y="69"/>
                      </a:lnTo>
                      <a:lnTo>
                        <a:pt x="124" y="64"/>
                      </a:lnTo>
                      <a:lnTo>
                        <a:pt x="125" y="60"/>
                      </a:lnTo>
                      <a:lnTo>
                        <a:pt x="128" y="57"/>
                      </a:lnTo>
                      <a:lnTo>
                        <a:pt x="133" y="54"/>
                      </a:lnTo>
                      <a:lnTo>
                        <a:pt x="143" y="53"/>
                      </a:lnTo>
                      <a:lnTo>
                        <a:pt x="152" y="50"/>
                      </a:lnTo>
                      <a:lnTo>
                        <a:pt x="160" y="49"/>
                      </a:lnTo>
                      <a:lnTo>
                        <a:pt x="170" y="48"/>
                      </a:lnTo>
                      <a:lnTo>
                        <a:pt x="191" y="40"/>
                      </a:lnTo>
                      <a:lnTo>
                        <a:pt x="201" y="39"/>
                      </a:lnTo>
                      <a:lnTo>
                        <a:pt x="206" y="41"/>
                      </a:lnTo>
                      <a:lnTo>
                        <a:pt x="213" y="49"/>
                      </a:lnTo>
                      <a:lnTo>
                        <a:pt x="218" y="52"/>
                      </a:lnTo>
                      <a:lnTo>
                        <a:pt x="218" y="49"/>
                      </a:lnTo>
                      <a:lnTo>
                        <a:pt x="217" y="47"/>
                      </a:lnTo>
                      <a:lnTo>
                        <a:pt x="216" y="45"/>
                      </a:lnTo>
                      <a:lnTo>
                        <a:pt x="216" y="43"/>
                      </a:lnTo>
                      <a:lnTo>
                        <a:pt x="219" y="39"/>
                      </a:lnTo>
                      <a:lnTo>
                        <a:pt x="224" y="44"/>
                      </a:lnTo>
                      <a:lnTo>
                        <a:pt x="239" y="49"/>
                      </a:lnTo>
                      <a:lnTo>
                        <a:pt x="246" y="49"/>
                      </a:lnTo>
                      <a:lnTo>
                        <a:pt x="244" y="45"/>
                      </a:lnTo>
                      <a:lnTo>
                        <a:pt x="242" y="40"/>
                      </a:lnTo>
                      <a:lnTo>
                        <a:pt x="242" y="38"/>
                      </a:lnTo>
                      <a:lnTo>
                        <a:pt x="243" y="36"/>
                      </a:lnTo>
                      <a:lnTo>
                        <a:pt x="246" y="35"/>
                      </a:lnTo>
                      <a:lnTo>
                        <a:pt x="252" y="35"/>
                      </a:lnTo>
                      <a:lnTo>
                        <a:pt x="263" y="36"/>
                      </a:lnTo>
                      <a:lnTo>
                        <a:pt x="273" y="40"/>
                      </a:lnTo>
                      <a:lnTo>
                        <a:pt x="281" y="45"/>
                      </a:lnTo>
                      <a:lnTo>
                        <a:pt x="288" y="49"/>
                      </a:lnTo>
                      <a:lnTo>
                        <a:pt x="307" y="49"/>
                      </a:lnTo>
                      <a:lnTo>
                        <a:pt x="301" y="47"/>
                      </a:lnTo>
                      <a:lnTo>
                        <a:pt x="293" y="43"/>
                      </a:lnTo>
                      <a:lnTo>
                        <a:pt x="287" y="38"/>
                      </a:lnTo>
                      <a:lnTo>
                        <a:pt x="285" y="33"/>
                      </a:lnTo>
                      <a:lnTo>
                        <a:pt x="285" y="30"/>
                      </a:lnTo>
                      <a:lnTo>
                        <a:pt x="287" y="29"/>
                      </a:lnTo>
                      <a:lnTo>
                        <a:pt x="288" y="29"/>
                      </a:lnTo>
                      <a:lnTo>
                        <a:pt x="291" y="28"/>
                      </a:lnTo>
                      <a:lnTo>
                        <a:pt x="300" y="28"/>
                      </a:lnTo>
                      <a:lnTo>
                        <a:pt x="297" y="26"/>
                      </a:lnTo>
                      <a:lnTo>
                        <a:pt x="296" y="25"/>
                      </a:lnTo>
                      <a:lnTo>
                        <a:pt x="293" y="24"/>
                      </a:lnTo>
                      <a:lnTo>
                        <a:pt x="292" y="21"/>
                      </a:lnTo>
                      <a:lnTo>
                        <a:pt x="308" y="15"/>
                      </a:lnTo>
                      <a:lnTo>
                        <a:pt x="327" y="14"/>
                      </a:lnTo>
                      <a:lnTo>
                        <a:pt x="344" y="14"/>
                      </a:lnTo>
                      <a:lnTo>
                        <a:pt x="352" y="16"/>
                      </a:lnTo>
                      <a:lnTo>
                        <a:pt x="360" y="16"/>
                      </a:lnTo>
                      <a:lnTo>
                        <a:pt x="360" y="11"/>
                      </a:lnTo>
                      <a:lnTo>
                        <a:pt x="376" y="11"/>
                      </a:lnTo>
                      <a:lnTo>
                        <a:pt x="390" y="10"/>
                      </a:lnTo>
                      <a:lnTo>
                        <a:pt x="404" y="5"/>
                      </a:lnTo>
                      <a:lnTo>
                        <a:pt x="418" y="1"/>
                      </a:lnTo>
                      <a:lnTo>
                        <a:pt x="4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6" name="Freeform 1281">
                  <a:extLst>
                    <a:ext uri="{FF2B5EF4-FFF2-40B4-BE49-F238E27FC236}">
                      <a16:creationId xmlns:a16="http://schemas.microsoft.com/office/drawing/2014/main" id="{2D39EF97-58C6-DA6D-C411-C2F1BDEB31C8}"/>
                    </a:ext>
                  </a:extLst>
                </p:cNvPr>
                <p:cNvSpPr>
                  <a:spLocks/>
                </p:cNvSpPr>
                <p:nvPr/>
              </p:nvSpPr>
              <p:spPr bwMode="auto">
                <a:xfrm>
                  <a:off x="4455669" y="2370699"/>
                  <a:ext cx="66321" cy="45596"/>
                </a:xfrm>
                <a:custGeom>
                  <a:avLst/>
                  <a:gdLst/>
                  <a:ahLst/>
                  <a:cxnLst>
                    <a:cxn ang="0">
                      <a:pos x="6" y="0"/>
                    </a:cxn>
                    <a:cxn ang="0">
                      <a:pos x="9" y="0"/>
                    </a:cxn>
                    <a:cxn ang="0">
                      <a:pos x="15" y="1"/>
                    </a:cxn>
                    <a:cxn ang="0">
                      <a:pos x="20" y="6"/>
                    </a:cxn>
                    <a:cxn ang="0">
                      <a:pos x="32" y="13"/>
                    </a:cxn>
                    <a:cxn ang="0">
                      <a:pos x="32" y="16"/>
                    </a:cxn>
                    <a:cxn ang="0">
                      <a:pos x="29" y="20"/>
                    </a:cxn>
                    <a:cxn ang="0">
                      <a:pos x="24" y="22"/>
                    </a:cxn>
                    <a:cxn ang="0">
                      <a:pos x="7" y="22"/>
                    </a:cxn>
                    <a:cxn ang="0">
                      <a:pos x="5" y="21"/>
                    </a:cxn>
                    <a:cxn ang="0">
                      <a:pos x="4" y="17"/>
                    </a:cxn>
                    <a:cxn ang="0">
                      <a:pos x="1" y="15"/>
                    </a:cxn>
                    <a:cxn ang="0">
                      <a:pos x="0" y="11"/>
                    </a:cxn>
                    <a:cxn ang="0">
                      <a:pos x="0" y="3"/>
                    </a:cxn>
                    <a:cxn ang="0">
                      <a:pos x="2" y="2"/>
                    </a:cxn>
                    <a:cxn ang="0">
                      <a:pos x="4" y="1"/>
                    </a:cxn>
                    <a:cxn ang="0">
                      <a:pos x="6" y="0"/>
                    </a:cxn>
                  </a:cxnLst>
                  <a:rect l="0" t="0" r="r" b="b"/>
                  <a:pathLst>
                    <a:path w="32" h="22">
                      <a:moveTo>
                        <a:pt x="6" y="0"/>
                      </a:moveTo>
                      <a:lnTo>
                        <a:pt x="9" y="0"/>
                      </a:lnTo>
                      <a:lnTo>
                        <a:pt x="15" y="1"/>
                      </a:lnTo>
                      <a:lnTo>
                        <a:pt x="20" y="6"/>
                      </a:lnTo>
                      <a:lnTo>
                        <a:pt x="32" y="13"/>
                      </a:lnTo>
                      <a:lnTo>
                        <a:pt x="32" y="16"/>
                      </a:lnTo>
                      <a:lnTo>
                        <a:pt x="29" y="20"/>
                      </a:lnTo>
                      <a:lnTo>
                        <a:pt x="24" y="22"/>
                      </a:lnTo>
                      <a:lnTo>
                        <a:pt x="7" y="22"/>
                      </a:lnTo>
                      <a:lnTo>
                        <a:pt x="5" y="21"/>
                      </a:lnTo>
                      <a:lnTo>
                        <a:pt x="4" y="17"/>
                      </a:lnTo>
                      <a:lnTo>
                        <a:pt x="1" y="15"/>
                      </a:lnTo>
                      <a:lnTo>
                        <a:pt x="0" y="11"/>
                      </a:lnTo>
                      <a:lnTo>
                        <a:pt x="0" y="3"/>
                      </a:lnTo>
                      <a:lnTo>
                        <a:pt x="2" y="2"/>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7" name="Freeform 1282">
                  <a:extLst>
                    <a:ext uri="{FF2B5EF4-FFF2-40B4-BE49-F238E27FC236}">
                      <a16:creationId xmlns:a16="http://schemas.microsoft.com/office/drawing/2014/main" id="{62AD2823-4BB8-0BFA-8EB7-160BA26081B0}"/>
                    </a:ext>
                  </a:extLst>
                </p:cNvPr>
                <p:cNvSpPr>
                  <a:spLocks/>
                </p:cNvSpPr>
                <p:nvPr/>
              </p:nvSpPr>
              <p:spPr bwMode="auto">
                <a:xfrm>
                  <a:off x="5315769" y="2132357"/>
                  <a:ext cx="39379" cy="22799"/>
                </a:xfrm>
                <a:custGeom>
                  <a:avLst/>
                  <a:gdLst/>
                  <a:ahLst/>
                  <a:cxnLst>
                    <a:cxn ang="0">
                      <a:pos x="4" y="0"/>
                    </a:cxn>
                    <a:cxn ang="0">
                      <a:pos x="11" y="0"/>
                    </a:cxn>
                    <a:cxn ang="0">
                      <a:pos x="11" y="5"/>
                    </a:cxn>
                    <a:cxn ang="0">
                      <a:pos x="19" y="5"/>
                    </a:cxn>
                    <a:cxn ang="0">
                      <a:pos x="14" y="8"/>
                    </a:cxn>
                    <a:cxn ang="0">
                      <a:pos x="11" y="10"/>
                    </a:cxn>
                    <a:cxn ang="0">
                      <a:pos x="8" y="11"/>
                    </a:cxn>
                    <a:cxn ang="0">
                      <a:pos x="5" y="11"/>
                    </a:cxn>
                    <a:cxn ang="0">
                      <a:pos x="4" y="10"/>
                    </a:cxn>
                    <a:cxn ang="0">
                      <a:pos x="1" y="9"/>
                    </a:cxn>
                    <a:cxn ang="0">
                      <a:pos x="0" y="8"/>
                    </a:cxn>
                    <a:cxn ang="0">
                      <a:pos x="0" y="4"/>
                    </a:cxn>
                    <a:cxn ang="0">
                      <a:pos x="4" y="0"/>
                    </a:cxn>
                  </a:cxnLst>
                  <a:rect l="0" t="0" r="r" b="b"/>
                  <a:pathLst>
                    <a:path w="19" h="11">
                      <a:moveTo>
                        <a:pt x="4" y="0"/>
                      </a:moveTo>
                      <a:lnTo>
                        <a:pt x="11" y="0"/>
                      </a:lnTo>
                      <a:lnTo>
                        <a:pt x="11" y="5"/>
                      </a:lnTo>
                      <a:lnTo>
                        <a:pt x="19" y="5"/>
                      </a:lnTo>
                      <a:lnTo>
                        <a:pt x="14" y="8"/>
                      </a:lnTo>
                      <a:lnTo>
                        <a:pt x="11" y="10"/>
                      </a:lnTo>
                      <a:lnTo>
                        <a:pt x="8" y="11"/>
                      </a:lnTo>
                      <a:lnTo>
                        <a:pt x="5" y="11"/>
                      </a:lnTo>
                      <a:lnTo>
                        <a:pt x="4" y="10"/>
                      </a:lnTo>
                      <a:lnTo>
                        <a:pt x="1" y="9"/>
                      </a:lnTo>
                      <a:lnTo>
                        <a:pt x="0" y="8"/>
                      </a:lnTo>
                      <a:lnTo>
                        <a:pt x="0" y="4"/>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8" name="Freeform 1283">
                  <a:extLst>
                    <a:ext uri="{FF2B5EF4-FFF2-40B4-BE49-F238E27FC236}">
                      <a16:creationId xmlns:a16="http://schemas.microsoft.com/office/drawing/2014/main" id="{1A448CB8-DD14-4E25-D0E3-FFFF338EAEC8}"/>
                    </a:ext>
                  </a:extLst>
                </p:cNvPr>
                <p:cNvSpPr>
                  <a:spLocks/>
                </p:cNvSpPr>
                <p:nvPr/>
              </p:nvSpPr>
              <p:spPr bwMode="auto">
                <a:xfrm>
                  <a:off x="4352042" y="3069142"/>
                  <a:ext cx="155441" cy="153367"/>
                </a:xfrm>
                <a:custGeom>
                  <a:avLst/>
                  <a:gdLst/>
                  <a:ahLst/>
                  <a:cxnLst>
                    <a:cxn ang="0">
                      <a:pos x="39" y="0"/>
                    </a:cxn>
                    <a:cxn ang="0">
                      <a:pos x="41" y="3"/>
                    </a:cxn>
                    <a:cxn ang="0">
                      <a:pos x="34" y="17"/>
                    </a:cxn>
                    <a:cxn ang="0">
                      <a:pos x="30" y="29"/>
                    </a:cxn>
                    <a:cxn ang="0">
                      <a:pos x="35" y="25"/>
                    </a:cxn>
                    <a:cxn ang="0">
                      <a:pos x="42" y="27"/>
                    </a:cxn>
                    <a:cxn ang="0">
                      <a:pos x="40" y="32"/>
                    </a:cxn>
                    <a:cxn ang="0">
                      <a:pos x="47" y="35"/>
                    </a:cxn>
                    <a:cxn ang="0">
                      <a:pos x="65" y="34"/>
                    </a:cxn>
                    <a:cxn ang="0">
                      <a:pos x="64" y="39"/>
                    </a:cxn>
                    <a:cxn ang="0">
                      <a:pos x="65" y="46"/>
                    </a:cxn>
                    <a:cxn ang="0">
                      <a:pos x="69" y="45"/>
                    </a:cxn>
                    <a:cxn ang="0">
                      <a:pos x="65" y="50"/>
                    </a:cxn>
                    <a:cxn ang="0">
                      <a:pos x="66" y="54"/>
                    </a:cxn>
                    <a:cxn ang="0">
                      <a:pos x="67" y="58"/>
                    </a:cxn>
                    <a:cxn ang="0">
                      <a:pos x="72" y="55"/>
                    </a:cxn>
                    <a:cxn ang="0">
                      <a:pos x="74" y="59"/>
                    </a:cxn>
                    <a:cxn ang="0">
                      <a:pos x="75" y="63"/>
                    </a:cxn>
                    <a:cxn ang="0">
                      <a:pos x="74" y="70"/>
                    </a:cxn>
                    <a:cxn ang="0">
                      <a:pos x="69" y="74"/>
                    </a:cxn>
                    <a:cxn ang="0">
                      <a:pos x="66" y="71"/>
                    </a:cxn>
                    <a:cxn ang="0">
                      <a:pos x="65" y="69"/>
                    </a:cxn>
                    <a:cxn ang="0">
                      <a:pos x="64" y="68"/>
                    </a:cxn>
                    <a:cxn ang="0">
                      <a:pos x="60" y="65"/>
                    </a:cxn>
                    <a:cxn ang="0">
                      <a:pos x="59" y="59"/>
                    </a:cxn>
                    <a:cxn ang="0">
                      <a:pos x="55" y="61"/>
                    </a:cxn>
                    <a:cxn ang="0">
                      <a:pos x="46" y="68"/>
                    </a:cxn>
                    <a:cxn ang="0">
                      <a:pos x="44" y="66"/>
                    </a:cxn>
                    <a:cxn ang="0">
                      <a:pos x="46" y="61"/>
                    </a:cxn>
                    <a:cxn ang="0">
                      <a:pos x="40" y="63"/>
                    </a:cxn>
                    <a:cxn ang="0">
                      <a:pos x="32" y="61"/>
                    </a:cxn>
                    <a:cxn ang="0">
                      <a:pos x="25" y="63"/>
                    </a:cxn>
                    <a:cxn ang="0">
                      <a:pos x="20" y="59"/>
                    </a:cxn>
                    <a:cxn ang="0">
                      <a:pos x="10" y="60"/>
                    </a:cxn>
                    <a:cxn ang="0">
                      <a:pos x="6" y="61"/>
                    </a:cxn>
                    <a:cxn ang="0">
                      <a:pos x="0" y="59"/>
                    </a:cxn>
                    <a:cxn ang="0">
                      <a:pos x="2" y="55"/>
                    </a:cxn>
                    <a:cxn ang="0">
                      <a:pos x="5" y="51"/>
                    </a:cxn>
                    <a:cxn ang="0">
                      <a:pos x="7" y="47"/>
                    </a:cxn>
                    <a:cxn ang="0">
                      <a:pos x="3" y="45"/>
                    </a:cxn>
                    <a:cxn ang="0">
                      <a:pos x="16" y="30"/>
                    </a:cxn>
                    <a:cxn ang="0">
                      <a:pos x="26" y="12"/>
                    </a:cxn>
                    <a:cxn ang="0">
                      <a:pos x="29" y="6"/>
                    </a:cxn>
                    <a:cxn ang="0">
                      <a:pos x="32" y="1"/>
                    </a:cxn>
                  </a:cxnLst>
                  <a:rect l="0" t="0" r="r" b="b"/>
                  <a:pathLst>
                    <a:path w="75" h="74">
                      <a:moveTo>
                        <a:pt x="35" y="0"/>
                      </a:moveTo>
                      <a:lnTo>
                        <a:pt x="39" y="0"/>
                      </a:lnTo>
                      <a:lnTo>
                        <a:pt x="41" y="2"/>
                      </a:lnTo>
                      <a:lnTo>
                        <a:pt x="41" y="3"/>
                      </a:lnTo>
                      <a:lnTo>
                        <a:pt x="39" y="11"/>
                      </a:lnTo>
                      <a:lnTo>
                        <a:pt x="34" y="17"/>
                      </a:lnTo>
                      <a:lnTo>
                        <a:pt x="30" y="25"/>
                      </a:lnTo>
                      <a:lnTo>
                        <a:pt x="30" y="29"/>
                      </a:lnTo>
                      <a:lnTo>
                        <a:pt x="32" y="27"/>
                      </a:lnTo>
                      <a:lnTo>
                        <a:pt x="35" y="25"/>
                      </a:lnTo>
                      <a:lnTo>
                        <a:pt x="40" y="25"/>
                      </a:lnTo>
                      <a:lnTo>
                        <a:pt x="42" y="27"/>
                      </a:lnTo>
                      <a:lnTo>
                        <a:pt x="40" y="29"/>
                      </a:lnTo>
                      <a:lnTo>
                        <a:pt x="40" y="32"/>
                      </a:lnTo>
                      <a:lnTo>
                        <a:pt x="47" y="32"/>
                      </a:lnTo>
                      <a:lnTo>
                        <a:pt x="47" y="35"/>
                      </a:lnTo>
                      <a:lnTo>
                        <a:pt x="52" y="34"/>
                      </a:lnTo>
                      <a:lnTo>
                        <a:pt x="65" y="34"/>
                      </a:lnTo>
                      <a:lnTo>
                        <a:pt x="65" y="36"/>
                      </a:lnTo>
                      <a:lnTo>
                        <a:pt x="64" y="39"/>
                      </a:lnTo>
                      <a:lnTo>
                        <a:pt x="64" y="46"/>
                      </a:lnTo>
                      <a:lnTo>
                        <a:pt x="65" y="46"/>
                      </a:lnTo>
                      <a:lnTo>
                        <a:pt x="67" y="45"/>
                      </a:lnTo>
                      <a:lnTo>
                        <a:pt x="69" y="45"/>
                      </a:lnTo>
                      <a:lnTo>
                        <a:pt x="67" y="47"/>
                      </a:lnTo>
                      <a:lnTo>
                        <a:pt x="65" y="50"/>
                      </a:lnTo>
                      <a:lnTo>
                        <a:pt x="65" y="52"/>
                      </a:lnTo>
                      <a:lnTo>
                        <a:pt x="66" y="54"/>
                      </a:lnTo>
                      <a:lnTo>
                        <a:pt x="67" y="56"/>
                      </a:lnTo>
                      <a:lnTo>
                        <a:pt x="67" y="58"/>
                      </a:lnTo>
                      <a:lnTo>
                        <a:pt x="70" y="58"/>
                      </a:lnTo>
                      <a:lnTo>
                        <a:pt x="72" y="55"/>
                      </a:lnTo>
                      <a:lnTo>
                        <a:pt x="72" y="58"/>
                      </a:lnTo>
                      <a:lnTo>
                        <a:pt x="74" y="59"/>
                      </a:lnTo>
                      <a:lnTo>
                        <a:pt x="74" y="60"/>
                      </a:lnTo>
                      <a:lnTo>
                        <a:pt x="75" y="63"/>
                      </a:lnTo>
                      <a:lnTo>
                        <a:pt x="75" y="68"/>
                      </a:lnTo>
                      <a:lnTo>
                        <a:pt x="74" y="70"/>
                      </a:lnTo>
                      <a:lnTo>
                        <a:pt x="71" y="73"/>
                      </a:lnTo>
                      <a:lnTo>
                        <a:pt x="69" y="74"/>
                      </a:lnTo>
                      <a:lnTo>
                        <a:pt x="67" y="74"/>
                      </a:lnTo>
                      <a:lnTo>
                        <a:pt x="66" y="71"/>
                      </a:lnTo>
                      <a:lnTo>
                        <a:pt x="65" y="70"/>
                      </a:lnTo>
                      <a:lnTo>
                        <a:pt x="65" y="69"/>
                      </a:lnTo>
                      <a:lnTo>
                        <a:pt x="64" y="69"/>
                      </a:lnTo>
                      <a:lnTo>
                        <a:pt x="64" y="68"/>
                      </a:lnTo>
                      <a:lnTo>
                        <a:pt x="61" y="68"/>
                      </a:lnTo>
                      <a:lnTo>
                        <a:pt x="60" y="65"/>
                      </a:lnTo>
                      <a:lnTo>
                        <a:pt x="60" y="61"/>
                      </a:lnTo>
                      <a:lnTo>
                        <a:pt x="59" y="59"/>
                      </a:lnTo>
                      <a:lnTo>
                        <a:pt x="57" y="58"/>
                      </a:lnTo>
                      <a:lnTo>
                        <a:pt x="55" y="61"/>
                      </a:lnTo>
                      <a:lnTo>
                        <a:pt x="50" y="66"/>
                      </a:lnTo>
                      <a:lnTo>
                        <a:pt x="46" y="68"/>
                      </a:lnTo>
                      <a:lnTo>
                        <a:pt x="44" y="68"/>
                      </a:lnTo>
                      <a:lnTo>
                        <a:pt x="44" y="66"/>
                      </a:lnTo>
                      <a:lnTo>
                        <a:pt x="49" y="61"/>
                      </a:lnTo>
                      <a:lnTo>
                        <a:pt x="46" y="61"/>
                      </a:lnTo>
                      <a:lnTo>
                        <a:pt x="42" y="63"/>
                      </a:lnTo>
                      <a:lnTo>
                        <a:pt x="40" y="63"/>
                      </a:lnTo>
                      <a:lnTo>
                        <a:pt x="37" y="60"/>
                      </a:lnTo>
                      <a:lnTo>
                        <a:pt x="32" y="61"/>
                      </a:lnTo>
                      <a:lnTo>
                        <a:pt x="29" y="63"/>
                      </a:lnTo>
                      <a:lnTo>
                        <a:pt x="25" y="63"/>
                      </a:lnTo>
                      <a:lnTo>
                        <a:pt x="22" y="60"/>
                      </a:lnTo>
                      <a:lnTo>
                        <a:pt x="20" y="59"/>
                      </a:lnTo>
                      <a:lnTo>
                        <a:pt x="12" y="59"/>
                      </a:lnTo>
                      <a:lnTo>
                        <a:pt x="10" y="60"/>
                      </a:lnTo>
                      <a:lnTo>
                        <a:pt x="8" y="60"/>
                      </a:lnTo>
                      <a:lnTo>
                        <a:pt x="6" y="61"/>
                      </a:lnTo>
                      <a:lnTo>
                        <a:pt x="2" y="61"/>
                      </a:lnTo>
                      <a:lnTo>
                        <a:pt x="0" y="59"/>
                      </a:lnTo>
                      <a:lnTo>
                        <a:pt x="0" y="56"/>
                      </a:lnTo>
                      <a:lnTo>
                        <a:pt x="2" y="55"/>
                      </a:lnTo>
                      <a:lnTo>
                        <a:pt x="3" y="54"/>
                      </a:lnTo>
                      <a:lnTo>
                        <a:pt x="5" y="51"/>
                      </a:lnTo>
                      <a:lnTo>
                        <a:pt x="7" y="50"/>
                      </a:lnTo>
                      <a:lnTo>
                        <a:pt x="7" y="47"/>
                      </a:lnTo>
                      <a:lnTo>
                        <a:pt x="5" y="46"/>
                      </a:lnTo>
                      <a:lnTo>
                        <a:pt x="3" y="45"/>
                      </a:lnTo>
                      <a:lnTo>
                        <a:pt x="11" y="39"/>
                      </a:lnTo>
                      <a:lnTo>
                        <a:pt x="16" y="30"/>
                      </a:lnTo>
                      <a:lnTo>
                        <a:pt x="21" y="20"/>
                      </a:lnTo>
                      <a:lnTo>
                        <a:pt x="26" y="12"/>
                      </a:lnTo>
                      <a:lnTo>
                        <a:pt x="27" y="10"/>
                      </a:lnTo>
                      <a:lnTo>
                        <a:pt x="29" y="6"/>
                      </a:lnTo>
                      <a:lnTo>
                        <a:pt x="30" y="3"/>
                      </a:lnTo>
                      <a:lnTo>
                        <a:pt x="32" y="1"/>
                      </a:lnTo>
                      <a:lnTo>
                        <a:pt x="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9" name="Freeform 1284">
                  <a:extLst>
                    <a:ext uri="{FF2B5EF4-FFF2-40B4-BE49-F238E27FC236}">
                      <a16:creationId xmlns:a16="http://schemas.microsoft.com/office/drawing/2014/main" id="{AA7AEFE6-3B14-570A-85D5-6C8328BB6DD6}"/>
                    </a:ext>
                  </a:extLst>
                </p:cNvPr>
                <p:cNvSpPr>
                  <a:spLocks/>
                </p:cNvSpPr>
                <p:nvPr/>
              </p:nvSpPr>
              <p:spPr bwMode="auto">
                <a:xfrm>
                  <a:off x="3804893" y="3019402"/>
                  <a:ext cx="29015" cy="14508"/>
                </a:xfrm>
                <a:custGeom>
                  <a:avLst/>
                  <a:gdLst/>
                  <a:ahLst/>
                  <a:cxnLst>
                    <a:cxn ang="0">
                      <a:pos x="0" y="0"/>
                    </a:cxn>
                    <a:cxn ang="0">
                      <a:pos x="6" y="0"/>
                    </a:cxn>
                    <a:cxn ang="0">
                      <a:pos x="11" y="2"/>
                    </a:cxn>
                    <a:cxn ang="0">
                      <a:pos x="14" y="5"/>
                    </a:cxn>
                    <a:cxn ang="0">
                      <a:pos x="14" y="7"/>
                    </a:cxn>
                    <a:cxn ang="0">
                      <a:pos x="9" y="7"/>
                    </a:cxn>
                    <a:cxn ang="0">
                      <a:pos x="5" y="6"/>
                    </a:cxn>
                    <a:cxn ang="0">
                      <a:pos x="0" y="4"/>
                    </a:cxn>
                    <a:cxn ang="0">
                      <a:pos x="0" y="0"/>
                    </a:cxn>
                  </a:cxnLst>
                  <a:rect l="0" t="0" r="r" b="b"/>
                  <a:pathLst>
                    <a:path w="14" h="7">
                      <a:moveTo>
                        <a:pt x="0" y="0"/>
                      </a:moveTo>
                      <a:lnTo>
                        <a:pt x="6" y="0"/>
                      </a:lnTo>
                      <a:lnTo>
                        <a:pt x="11" y="2"/>
                      </a:lnTo>
                      <a:lnTo>
                        <a:pt x="14" y="5"/>
                      </a:lnTo>
                      <a:lnTo>
                        <a:pt x="14" y="7"/>
                      </a:lnTo>
                      <a:lnTo>
                        <a:pt x="9" y="7"/>
                      </a:lnTo>
                      <a:lnTo>
                        <a:pt x="5" y="6"/>
                      </a:lnTo>
                      <a:lnTo>
                        <a:pt x="0" y="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0" name="Freeform 1285">
                  <a:extLst>
                    <a:ext uri="{FF2B5EF4-FFF2-40B4-BE49-F238E27FC236}">
                      <a16:creationId xmlns:a16="http://schemas.microsoft.com/office/drawing/2014/main" id="{F8E762F9-834D-B541-9F9F-F5F235A11AE3}"/>
                    </a:ext>
                  </a:extLst>
                </p:cNvPr>
                <p:cNvSpPr>
                  <a:spLocks/>
                </p:cNvSpPr>
                <p:nvPr/>
              </p:nvSpPr>
              <p:spPr bwMode="auto">
                <a:xfrm>
                  <a:off x="2689870" y="3100231"/>
                  <a:ext cx="113990" cy="72539"/>
                </a:xfrm>
                <a:custGeom>
                  <a:avLst/>
                  <a:gdLst/>
                  <a:ahLst/>
                  <a:cxnLst>
                    <a:cxn ang="0">
                      <a:pos x="4" y="0"/>
                    </a:cxn>
                    <a:cxn ang="0">
                      <a:pos x="9" y="0"/>
                    </a:cxn>
                    <a:cxn ang="0">
                      <a:pos x="11" y="1"/>
                    </a:cxn>
                    <a:cxn ang="0">
                      <a:pos x="15" y="5"/>
                    </a:cxn>
                    <a:cxn ang="0">
                      <a:pos x="18" y="6"/>
                    </a:cxn>
                    <a:cxn ang="0">
                      <a:pos x="33" y="12"/>
                    </a:cxn>
                    <a:cxn ang="0">
                      <a:pos x="44" y="21"/>
                    </a:cxn>
                    <a:cxn ang="0">
                      <a:pos x="55" y="32"/>
                    </a:cxn>
                    <a:cxn ang="0">
                      <a:pos x="55" y="35"/>
                    </a:cxn>
                    <a:cxn ang="0">
                      <a:pos x="51" y="35"/>
                    </a:cxn>
                    <a:cxn ang="0">
                      <a:pos x="44" y="34"/>
                    </a:cxn>
                    <a:cxn ang="0">
                      <a:pos x="35" y="29"/>
                    </a:cxn>
                    <a:cxn ang="0">
                      <a:pos x="28" y="25"/>
                    </a:cxn>
                    <a:cxn ang="0">
                      <a:pos x="21" y="20"/>
                    </a:cxn>
                    <a:cxn ang="0">
                      <a:pos x="25" y="16"/>
                    </a:cxn>
                    <a:cxn ang="0">
                      <a:pos x="16" y="15"/>
                    </a:cxn>
                    <a:cxn ang="0">
                      <a:pos x="9" y="12"/>
                    </a:cxn>
                    <a:cxn ang="0">
                      <a:pos x="4" y="7"/>
                    </a:cxn>
                    <a:cxn ang="0">
                      <a:pos x="6" y="5"/>
                    </a:cxn>
                    <a:cxn ang="0">
                      <a:pos x="9" y="4"/>
                    </a:cxn>
                    <a:cxn ang="0">
                      <a:pos x="6" y="4"/>
                    </a:cxn>
                    <a:cxn ang="0">
                      <a:pos x="5" y="2"/>
                    </a:cxn>
                    <a:cxn ang="0">
                      <a:pos x="0" y="2"/>
                    </a:cxn>
                    <a:cxn ang="0">
                      <a:pos x="2" y="1"/>
                    </a:cxn>
                    <a:cxn ang="0">
                      <a:pos x="4" y="0"/>
                    </a:cxn>
                  </a:cxnLst>
                  <a:rect l="0" t="0" r="r" b="b"/>
                  <a:pathLst>
                    <a:path w="55" h="35">
                      <a:moveTo>
                        <a:pt x="4" y="0"/>
                      </a:moveTo>
                      <a:lnTo>
                        <a:pt x="9" y="0"/>
                      </a:lnTo>
                      <a:lnTo>
                        <a:pt x="11" y="1"/>
                      </a:lnTo>
                      <a:lnTo>
                        <a:pt x="15" y="5"/>
                      </a:lnTo>
                      <a:lnTo>
                        <a:pt x="18" y="6"/>
                      </a:lnTo>
                      <a:lnTo>
                        <a:pt x="33" y="12"/>
                      </a:lnTo>
                      <a:lnTo>
                        <a:pt x="44" y="21"/>
                      </a:lnTo>
                      <a:lnTo>
                        <a:pt x="55" y="32"/>
                      </a:lnTo>
                      <a:lnTo>
                        <a:pt x="55" y="35"/>
                      </a:lnTo>
                      <a:lnTo>
                        <a:pt x="51" y="35"/>
                      </a:lnTo>
                      <a:lnTo>
                        <a:pt x="44" y="34"/>
                      </a:lnTo>
                      <a:lnTo>
                        <a:pt x="35" y="29"/>
                      </a:lnTo>
                      <a:lnTo>
                        <a:pt x="28" y="25"/>
                      </a:lnTo>
                      <a:lnTo>
                        <a:pt x="21" y="20"/>
                      </a:lnTo>
                      <a:lnTo>
                        <a:pt x="25" y="16"/>
                      </a:lnTo>
                      <a:lnTo>
                        <a:pt x="16" y="15"/>
                      </a:lnTo>
                      <a:lnTo>
                        <a:pt x="9" y="12"/>
                      </a:lnTo>
                      <a:lnTo>
                        <a:pt x="4" y="7"/>
                      </a:lnTo>
                      <a:lnTo>
                        <a:pt x="6" y="5"/>
                      </a:lnTo>
                      <a:lnTo>
                        <a:pt x="9" y="4"/>
                      </a:lnTo>
                      <a:lnTo>
                        <a:pt x="6" y="4"/>
                      </a:lnTo>
                      <a:lnTo>
                        <a:pt x="5" y="2"/>
                      </a:lnTo>
                      <a:lnTo>
                        <a:pt x="0" y="2"/>
                      </a:lnTo>
                      <a:lnTo>
                        <a:pt x="2"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1" name="Freeform 1286">
                  <a:extLst>
                    <a:ext uri="{FF2B5EF4-FFF2-40B4-BE49-F238E27FC236}">
                      <a16:creationId xmlns:a16="http://schemas.microsoft.com/office/drawing/2014/main" id="{2DE63EAA-9C8F-AB03-1875-1C50700CFBFB}"/>
                    </a:ext>
                  </a:extLst>
                </p:cNvPr>
                <p:cNvSpPr>
                  <a:spLocks/>
                </p:cNvSpPr>
                <p:nvPr/>
              </p:nvSpPr>
              <p:spPr bwMode="auto">
                <a:xfrm>
                  <a:off x="2577953" y="2992459"/>
                  <a:ext cx="33161" cy="60104"/>
                </a:xfrm>
                <a:custGeom>
                  <a:avLst/>
                  <a:gdLst/>
                  <a:ahLst/>
                  <a:cxnLst>
                    <a:cxn ang="0">
                      <a:pos x="0" y="0"/>
                    </a:cxn>
                    <a:cxn ang="0">
                      <a:pos x="3" y="0"/>
                    </a:cxn>
                    <a:cxn ang="0">
                      <a:pos x="5" y="1"/>
                    </a:cxn>
                    <a:cxn ang="0">
                      <a:pos x="6" y="3"/>
                    </a:cxn>
                    <a:cxn ang="0">
                      <a:pos x="9" y="4"/>
                    </a:cxn>
                    <a:cxn ang="0">
                      <a:pos x="8" y="5"/>
                    </a:cxn>
                    <a:cxn ang="0">
                      <a:pos x="8" y="6"/>
                    </a:cxn>
                    <a:cxn ang="0">
                      <a:pos x="6" y="8"/>
                    </a:cxn>
                    <a:cxn ang="0">
                      <a:pos x="6" y="9"/>
                    </a:cxn>
                    <a:cxn ang="0">
                      <a:pos x="8" y="9"/>
                    </a:cxn>
                    <a:cxn ang="0">
                      <a:pos x="11" y="5"/>
                    </a:cxn>
                    <a:cxn ang="0">
                      <a:pos x="13" y="3"/>
                    </a:cxn>
                    <a:cxn ang="0">
                      <a:pos x="13" y="14"/>
                    </a:cxn>
                    <a:cxn ang="0">
                      <a:pos x="14" y="17"/>
                    </a:cxn>
                    <a:cxn ang="0">
                      <a:pos x="14" y="18"/>
                    </a:cxn>
                    <a:cxn ang="0">
                      <a:pos x="13" y="19"/>
                    </a:cxn>
                    <a:cxn ang="0">
                      <a:pos x="13" y="23"/>
                    </a:cxn>
                    <a:cxn ang="0">
                      <a:pos x="16" y="27"/>
                    </a:cxn>
                    <a:cxn ang="0">
                      <a:pos x="16" y="29"/>
                    </a:cxn>
                    <a:cxn ang="0">
                      <a:pos x="15" y="29"/>
                    </a:cxn>
                    <a:cxn ang="0">
                      <a:pos x="14" y="28"/>
                    </a:cxn>
                    <a:cxn ang="0">
                      <a:pos x="11" y="27"/>
                    </a:cxn>
                    <a:cxn ang="0">
                      <a:pos x="10" y="24"/>
                    </a:cxn>
                    <a:cxn ang="0">
                      <a:pos x="10" y="19"/>
                    </a:cxn>
                    <a:cxn ang="0">
                      <a:pos x="11" y="18"/>
                    </a:cxn>
                    <a:cxn ang="0">
                      <a:pos x="11" y="17"/>
                    </a:cxn>
                    <a:cxn ang="0">
                      <a:pos x="9" y="15"/>
                    </a:cxn>
                    <a:cxn ang="0">
                      <a:pos x="8" y="14"/>
                    </a:cxn>
                    <a:cxn ang="0">
                      <a:pos x="6" y="11"/>
                    </a:cxn>
                    <a:cxn ang="0">
                      <a:pos x="5" y="11"/>
                    </a:cxn>
                    <a:cxn ang="0">
                      <a:pos x="3" y="9"/>
                    </a:cxn>
                    <a:cxn ang="0">
                      <a:pos x="0" y="4"/>
                    </a:cxn>
                    <a:cxn ang="0">
                      <a:pos x="0" y="0"/>
                    </a:cxn>
                  </a:cxnLst>
                  <a:rect l="0" t="0" r="r" b="b"/>
                  <a:pathLst>
                    <a:path w="16" h="29">
                      <a:moveTo>
                        <a:pt x="0" y="0"/>
                      </a:moveTo>
                      <a:lnTo>
                        <a:pt x="3" y="0"/>
                      </a:lnTo>
                      <a:lnTo>
                        <a:pt x="5" y="1"/>
                      </a:lnTo>
                      <a:lnTo>
                        <a:pt x="6" y="3"/>
                      </a:lnTo>
                      <a:lnTo>
                        <a:pt x="9" y="4"/>
                      </a:lnTo>
                      <a:lnTo>
                        <a:pt x="8" y="5"/>
                      </a:lnTo>
                      <a:lnTo>
                        <a:pt x="8" y="6"/>
                      </a:lnTo>
                      <a:lnTo>
                        <a:pt x="6" y="8"/>
                      </a:lnTo>
                      <a:lnTo>
                        <a:pt x="6" y="9"/>
                      </a:lnTo>
                      <a:lnTo>
                        <a:pt x="8" y="9"/>
                      </a:lnTo>
                      <a:lnTo>
                        <a:pt x="11" y="5"/>
                      </a:lnTo>
                      <a:lnTo>
                        <a:pt x="13" y="3"/>
                      </a:lnTo>
                      <a:lnTo>
                        <a:pt x="13" y="14"/>
                      </a:lnTo>
                      <a:lnTo>
                        <a:pt x="14" y="17"/>
                      </a:lnTo>
                      <a:lnTo>
                        <a:pt x="14" y="18"/>
                      </a:lnTo>
                      <a:lnTo>
                        <a:pt x="13" y="19"/>
                      </a:lnTo>
                      <a:lnTo>
                        <a:pt x="13" y="23"/>
                      </a:lnTo>
                      <a:lnTo>
                        <a:pt x="16" y="27"/>
                      </a:lnTo>
                      <a:lnTo>
                        <a:pt x="16" y="29"/>
                      </a:lnTo>
                      <a:lnTo>
                        <a:pt x="15" y="29"/>
                      </a:lnTo>
                      <a:lnTo>
                        <a:pt x="14" y="28"/>
                      </a:lnTo>
                      <a:lnTo>
                        <a:pt x="11" y="27"/>
                      </a:lnTo>
                      <a:lnTo>
                        <a:pt x="10" y="24"/>
                      </a:lnTo>
                      <a:lnTo>
                        <a:pt x="10" y="19"/>
                      </a:lnTo>
                      <a:lnTo>
                        <a:pt x="11" y="18"/>
                      </a:lnTo>
                      <a:lnTo>
                        <a:pt x="11" y="17"/>
                      </a:lnTo>
                      <a:lnTo>
                        <a:pt x="9" y="15"/>
                      </a:lnTo>
                      <a:lnTo>
                        <a:pt x="8" y="14"/>
                      </a:lnTo>
                      <a:lnTo>
                        <a:pt x="6" y="11"/>
                      </a:lnTo>
                      <a:lnTo>
                        <a:pt x="5" y="11"/>
                      </a:lnTo>
                      <a:lnTo>
                        <a:pt x="3" y="9"/>
                      </a:lnTo>
                      <a:lnTo>
                        <a:pt x="0" y="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2" name="Freeform 1287">
                  <a:extLst>
                    <a:ext uri="{FF2B5EF4-FFF2-40B4-BE49-F238E27FC236}">
                      <a16:creationId xmlns:a16="http://schemas.microsoft.com/office/drawing/2014/main" id="{4015174A-3F2C-4B99-D6E0-88DA9871F13F}"/>
                    </a:ext>
                  </a:extLst>
                </p:cNvPr>
                <p:cNvSpPr>
                  <a:spLocks/>
                </p:cNvSpPr>
                <p:nvPr/>
              </p:nvSpPr>
              <p:spPr bwMode="auto">
                <a:xfrm>
                  <a:off x="2063965" y="2866034"/>
                  <a:ext cx="47669" cy="33161"/>
                </a:xfrm>
                <a:custGeom>
                  <a:avLst/>
                  <a:gdLst/>
                  <a:ahLst/>
                  <a:cxnLst>
                    <a:cxn ang="0">
                      <a:pos x="20" y="0"/>
                    </a:cxn>
                    <a:cxn ang="0">
                      <a:pos x="23" y="0"/>
                    </a:cxn>
                    <a:cxn ang="0">
                      <a:pos x="23" y="5"/>
                    </a:cxn>
                    <a:cxn ang="0">
                      <a:pos x="16" y="10"/>
                    </a:cxn>
                    <a:cxn ang="0">
                      <a:pos x="12" y="13"/>
                    </a:cxn>
                    <a:cxn ang="0">
                      <a:pos x="8" y="16"/>
                    </a:cxn>
                    <a:cxn ang="0">
                      <a:pos x="3" y="13"/>
                    </a:cxn>
                    <a:cxn ang="0">
                      <a:pos x="2" y="12"/>
                    </a:cxn>
                    <a:cxn ang="0">
                      <a:pos x="0" y="11"/>
                    </a:cxn>
                    <a:cxn ang="0">
                      <a:pos x="0" y="6"/>
                    </a:cxn>
                    <a:cxn ang="0">
                      <a:pos x="10" y="2"/>
                    </a:cxn>
                    <a:cxn ang="0">
                      <a:pos x="20" y="0"/>
                    </a:cxn>
                  </a:cxnLst>
                  <a:rect l="0" t="0" r="r" b="b"/>
                  <a:pathLst>
                    <a:path w="23" h="16">
                      <a:moveTo>
                        <a:pt x="20" y="0"/>
                      </a:moveTo>
                      <a:lnTo>
                        <a:pt x="23" y="0"/>
                      </a:lnTo>
                      <a:lnTo>
                        <a:pt x="23" y="5"/>
                      </a:lnTo>
                      <a:lnTo>
                        <a:pt x="16" y="10"/>
                      </a:lnTo>
                      <a:lnTo>
                        <a:pt x="12" y="13"/>
                      </a:lnTo>
                      <a:lnTo>
                        <a:pt x="8" y="16"/>
                      </a:lnTo>
                      <a:lnTo>
                        <a:pt x="3" y="13"/>
                      </a:lnTo>
                      <a:lnTo>
                        <a:pt x="2" y="12"/>
                      </a:lnTo>
                      <a:lnTo>
                        <a:pt x="0" y="11"/>
                      </a:lnTo>
                      <a:lnTo>
                        <a:pt x="0" y="6"/>
                      </a:lnTo>
                      <a:lnTo>
                        <a:pt x="10" y="2"/>
                      </a:lnTo>
                      <a:lnTo>
                        <a:pt x="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3" name="Freeform 1288">
                  <a:extLst>
                    <a:ext uri="{FF2B5EF4-FFF2-40B4-BE49-F238E27FC236}">
                      <a16:creationId xmlns:a16="http://schemas.microsoft.com/office/drawing/2014/main" id="{BC3D87A4-4B82-37E2-6F8B-978E071E8BCE}"/>
                    </a:ext>
                  </a:extLst>
                </p:cNvPr>
                <p:cNvSpPr>
                  <a:spLocks/>
                </p:cNvSpPr>
                <p:nvPr/>
              </p:nvSpPr>
              <p:spPr bwMode="auto">
                <a:xfrm>
                  <a:off x="4229762" y="3123028"/>
                  <a:ext cx="60104" cy="26944"/>
                </a:xfrm>
                <a:custGeom>
                  <a:avLst/>
                  <a:gdLst/>
                  <a:ahLst/>
                  <a:cxnLst>
                    <a:cxn ang="0">
                      <a:pos x="8" y="0"/>
                    </a:cxn>
                    <a:cxn ang="0">
                      <a:pos x="16" y="3"/>
                    </a:cxn>
                    <a:cxn ang="0">
                      <a:pos x="29" y="10"/>
                    </a:cxn>
                    <a:cxn ang="0">
                      <a:pos x="27" y="11"/>
                    </a:cxn>
                    <a:cxn ang="0">
                      <a:pos x="25" y="13"/>
                    </a:cxn>
                    <a:cxn ang="0">
                      <a:pos x="22" y="13"/>
                    </a:cxn>
                    <a:cxn ang="0">
                      <a:pos x="15" y="10"/>
                    </a:cxn>
                    <a:cxn ang="0">
                      <a:pos x="6" y="6"/>
                    </a:cxn>
                    <a:cxn ang="0">
                      <a:pos x="0" y="1"/>
                    </a:cxn>
                    <a:cxn ang="0">
                      <a:pos x="8" y="0"/>
                    </a:cxn>
                  </a:cxnLst>
                  <a:rect l="0" t="0" r="r" b="b"/>
                  <a:pathLst>
                    <a:path w="29" h="13">
                      <a:moveTo>
                        <a:pt x="8" y="0"/>
                      </a:moveTo>
                      <a:lnTo>
                        <a:pt x="16" y="3"/>
                      </a:lnTo>
                      <a:lnTo>
                        <a:pt x="29" y="10"/>
                      </a:lnTo>
                      <a:lnTo>
                        <a:pt x="27" y="11"/>
                      </a:lnTo>
                      <a:lnTo>
                        <a:pt x="25" y="13"/>
                      </a:lnTo>
                      <a:lnTo>
                        <a:pt x="22" y="13"/>
                      </a:lnTo>
                      <a:lnTo>
                        <a:pt x="15" y="10"/>
                      </a:lnTo>
                      <a:lnTo>
                        <a:pt x="6" y="6"/>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4" name="Freeform 1289">
                  <a:extLst>
                    <a:ext uri="{FF2B5EF4-FFF2-40B4-BE49-F238E27FC236}">
                      <a16:creationId xmlns:a16="http://schemas.microsoft.com/office/drawing/2014/main" id="{E81C4E7C-A5F3-166E-B674-C70E277D0AD5}"/>
                    </a:ext>
                  </a:extLst>
                </p:cNvPr>
                <p:cNvSpPr>
                  <a:spLocks/>
                </p:cNvSpPr>
                <p:nvPr/>
              </p:nvSpPr>
              <p:spPr bwMode="auto">
                <a:xfrm>
                  <a:off x="4231835" y="3216293"/>
                  <a:ext cx="47669" cy="26944"/>
                </a:xfrm>
                <a:custGeom>
                  <a:avLst/>
                  <a:gdLst/>
                  <a:ahLst/>
                  <a:cxnLst>
                    <a:cxn ang="0">
                      <a:pos x="2" y="0"/>
                    </a:cxn>
                    <a:cxn ang="0">
                      <a:pos x="4" y="3"/>
                    </a:cxn>
                    <a:cxn ang="0">
                      <a:pos x="11" y="7"/>
                    </a:cxn>
                    <a:cxn ang="0">
                      <a:pos x="23" y="7"/>
                    </a:cxn>
                    <a:cxn ang="0">
                      <a:pos x="23" y="10"/>
                    </a:cxn>
                    <a:cxn ang="0">
                      <a:pos x="20" y="12"/>
                    </a:cxn>
                    <a:cxn ang="0">
                      <a:pos x="19" y="13"/>
                    </a:cxn>
                    <a:cxn ang="0">
                      <a:pos x="16" y="13"/>
                    </a:cxn>
                    <a:cxn ang="0">
                      <a:pos x="14" y="12"/>
                    </a:cxn>
                    <a:cxn ang="0">
                      <a:pos x="10" y="9"/>
                    </a:cxn>
                    <a:cxn ang="0">
                      <a:pos x="6" y="8"/>
                    </a:cxn>
                    <a:cxn ang="0">
                      <a:pos x="2" y="5"/>
                    </a:cxn>
                    <a:cxn ang="0">
                      <a:pos x="0" y="3"/>
                    </a:cxn>
                    <a:cxn ang="0">
                      <a:pos x="2" y="0"/>
                    </a:cxn>
                  </a:cxnLst>
                  <a:rect l="0" t="0" r="r" b="b"/>
                  <a:pathLst>
                    <a:path w="23" h="13">
                      <a:moveTo>
                        <a:pt x="2" y="0"/>
                      </a:moveTo>
                      <a:lnTo>
                        <a:pt x="4" y="3"/>
                      </a:lnTo>
                      <a:lnTo>
                        <a:pt x="11" y="7"/>
                      </a:lnTo>
                      <a:lnTo>
                        <a:pt x="23" y="7"/>
                      </a:lnTo>
                      <a:lnTo>
                        <a:pt x="23" y="10"/>
                      </a:lnTo>
                      <a:lnTo>
                        <a:pt x="20" y="12"/>
                      </a:lnTo>
                      <a:lnTo>
                        <a:pt x="19" y="13"/>
                      </a:lnTo>
                      <a:lnTo>
                        <a:pt x="16" y="13"/>
                      </a:lnTo>
                      <a:lnTo>
                        <a:pt x="14" y="12"/>
                      </a:lnTo>
                      <a:lnTo>
                        <a:pt x="10" y="9"/>
                      </a:lnTo>
                      <a:lnTo>
                        <a:pt x="6" y="8"/>
                      </a:lnTo>
                      <a:lnTo>
                        <a:pt x="2" y="5"/>
                      </a:lnTo>
                      <a:lnTo>
                        <a:pt x="0" y="3"/>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5" name="Freeform 1290">
                  <a:extLst>
                    <a:ext uri="{FF2B5EF4-FFF2-40B4-BE49-F238E27FC236}">
                      <a16:creationId xmlns:a16="http://schemas.microsoft.com/office/drawing/2014/main" id="{B71205A9-115F-AEB4-3DE6-B76155D85777}"/>
                    </a:ext>
                  </a:extLst>
                </p:cNvPr>
                <p:cNvSpPr>
                  <a:spLocks/>
                </p:cNvSpPr>
                <p:nvPr/>
              </p:nvSpPr>
              <p:spPr bwMode="auto">
                <a:xfrm>
                  <a:off x="4302301" y="3216293"/>
                  <a:ext cx="31089" cy="39379"/>
                </a:xfrm>
                <a:custGeom>
                  <a:avLst/>
                  <a:gdLst/>
                  <a:ahLst/>
                  <a:cxnLst>
                    <a:cxn ang="0">
                      <a:pos x="9" y="0"/>
                    </a:cxn>
                    <a:cxn ang="0">
                      <a:pos x="10" y="2"/>
                    </a:cxn>
                    <a:cxn ang="0">
                      <a:pos x="11" y="4"/>
                    </a:cxn>
                    <a:cxn ang="0">
                      <a:pos x="11" y="5"/>
                    </a:cxn>
                    <a:cxn ang="0">
                      <a:pos x="10" y="7"/>
                    </a:cxn>
                    <a:cxn ang="0">
                      <a:pos x="10" y="8"/>
                    </a:cxn>
                    <a:cxn ang="0">
                      <a:pos x="9" y="9"/>
                    </a:cxn>
                    <a:cxn ang="0">
                      <a:pos x="10" y="10"/>
                    </a:cxn>
                    <a:cxn ang="0">
                      <a:pos x="15" y="10"/>
                    </a:cxn>
                    <a:cxn ang="0">
                      <a:pos x="15" y="13"/>
                    </a:cxn>
                    <a:cxn ang="0">
                      <a:pos x="12" y="18"/>
                    </a:cxn>
                    <a:cxn ang="0">
                      <a:pos x="9" y="19"/>
                    </a:cxn>
                    <a:cxn ang="0">
                      <a:pos x="4" y="19"/>
                    </a:cxn>
                    <a:cxn ang="0">
                      <a:pos x="1" y="18"/>
                    </a:cxn>
                    <a:cxn ang="0">
                      <a:pos x="0" y="15"/>
                    </a:cxn>
                    <a:cxn ang="0">
                      <a:pos x="0" y="13"/>
                    </a:cxn>
                    <a:cxn ang="0">
                      <a:pos x="1" y="9"/>
                    </a:cxn>
                    <a:cxn ang="0">
                      <a:pos x="2" y="7"/>
                    </a:cxn>
                    <a:cxn ang="0">
                      <a:pos x="5" y="4"/>
                    </a:cxn>
                    <a:cxn ang="0">
                      <a:pos x="6" y="2"/>
                    </a:cxn>
                    <a:cxn ang="0">
                      <a:pos x="9" y="0"/>
                    </a:cxn>
                  </a:cxnLst>
                  <a:rect l="0" t="0" r="r" b="b"/>
                  <a:pathLst>
                    <a:path w="15" h="19">
                      <a:moveTo>
                        <a:pt x="9" y="0"/>
                      </a:moveTo>
                      <a:lnTo>
                        <a:pt x="10" y="2"/>
                      </a:lnTo>
                      <a:lnTo>
                        <a:pt x="11" y="4"/>
                      </a:lnTo>
                      <a:lnTo>
                        <a:pt x="11" y="5"/>
                      </a:lnTo>
                      <a:lnTo>
                        <a:pt x="10" y="7"/>
                      </a:lnTo>
                      <a:lnTo>
                        <a:pt x="10" y="8"/>
                      </a:lnTo>
                      <a:lnTo>
                        <a:pt x="9" y="9"/>
                      </a:lnTo>
                      <a:lnTo>
                        <a:pt x="10" y="10"/>
                      </a:lnTo>
                      <a:lnTo>
                        <a:pt x="15" y="10"/>
                      </a:lnTo>
                      <a:lnTo>
                        <a:pt x="15" y="13"/>
                      </a:lnTo>
                      <a:lnTo>
                        <a:pt x="12" y="18"/>
                      </a:lnTo>
                      <a:lnTo>
                        <a:pt x="9" y="19"/>
                      </a:lnTo>
                      <a:lnTo>
                        <a:pt x="4" y="19"/>
                      </a:lnTo>
                      <a:lnTo>
                        <a:pt x="1" y="18"/>
                      </a:lnTo>
                      <a:lnTo>
                        <a:pt x="0" y="15"/>
                      </a:lnTo>
                      <a:lnTo>
                        <a:pt x="0" y="13"/>
                      </a:lnTo>
                      <a:lnTo>
                        <a:pt x="1" y="9"/>
                      </a:lnTo>
                      <a:lnTo>
                        <a:pt x="2" y="7"/>
                      </a:lnTo>
                      <a:lnTo>
                        <a:pt x="5" y="4"/>
                      </a:lnTo>
                      <a:lnTo>
                        <a:pt x="6"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6" name="Freeform 1291">
                  <a:extLst>
                    <a:ext uri="{FF2B5EF4-FFF2-40B4-BE49-F238E27FC236}">
                      <a16:creationId xmlns:a16="http://schemas.microsoft.com/office/drawing/2014/main" id="{AB2A476E-164F-484E-8C22-096FA4DCD314}"/>
                    </a:ext>
                  </a:extLst>
                </p:cNvPr>
                <p:cNvSpPr>
                  <a:spLocks/>
                </p:cNvSpPr>
                <p:nvPr/>
              </p:nvSpPr>
              <p:spPr bwMode="auto">
                <a:xfrm>
                  <a:off x="1761375" y="2776916"/>
                  <a:ext cx="39379" cy="14508"/>
                </a:xfrm>
                <a:custGeom>
                  <a:avLst/>
                  <a:gdLst/>
                  <a:ahLst/>
                  <a:cxnLst>
                    <a:cxn ang="0">
                      <a:pos x="9" y="0"/>
                    </a:cxn>
                    <a:cxn ang="0">
                      <a:pos x="15" y="0"/>
                    </a:cxn>
                    <a:cxn ang="0">
                      <a:pos x="16" y="1"/>
                    </a:cxn>
                    <a:cxn ang="0">
                      <a:pos x="18" y="4"/>
                    </a:cxn>
                    <a:cxn ang="0">
                      <a:pos x="18" y="5"/>
                    </a:cxn>
                    <a:cxn ang="0">
                      <a:pos x="19" y="7"/>
                    </a:cxn>
                    <a:cxn ang="0">
                      <a:pos x="5" y="7"/>
                    </a:cxn>
                    <a:cxn ang="0">
                      <a:pos x="3" y="5"/>
                    </a:cxn>
                    <a:cxn ang="0">
                      <a:pos x="0" y="4"/>
                    </a:cxn>
                    <a:cxn ang="0">
                      <a:pos x="6" y="4"/>
                    </a:cxn>
                    <a:cxn ang="0">
                      <a:pos x="8" y="1"/>
                    </a:cxn>
                    <a:cxn ang="0">
                      <a:pos x="9" y="0"/>
                    </a:cxn>
                  </a:cxnLst>
                  <a:rect l="0" t="0" r="r" b="b"/>
                  <a:pathLst>
                    <a:path w="19" h="7">
                      <a:moveTo>
                        <a:pt x="9" y="0"/>
                      </a:moveTo>
                      <a:lnTo>
                        <a:pt x="15" y="0"/>
                      </a:lnTo>
                      <a:lnTo>
                        <a:pt x="16" y="1"/>
                      </a:lnTo>
                      <a:lnTo>
                        <a:pt x="18" y="4"/>
                      </a:lnTo>
                      <a:lnTo>
                        <a:pt x="18" y="5"/>
                      </a:lnTo>
                      <a:lnTo>
                        <a:pt x="19" y="7"/>
                      </a:lnTo>
                      <a:lnTo>
                        <a:pt x="5" y="7"/>
                      </a:lnTo>
                      <a:lnTo>
                        <a:pt x="3" y="5"/>
                      </a:lnTo>
                      <a:lnTo>
                        <a:pt x="0" y="4"/>
                      </a:lnTo>
                      <a:lnTo>
                        <a:pt x="6" y="4"/>
                      </a:lnTo>
                      <a:lnTo>
                        <a:pt x="8" y="1"/>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7" name="Freeform 1292">
                  <a:extLst>
                    <a:ext uri="{FF2B5EF4-FFF2-40B4-BE49-F238E27FC236}">
                      <a16:creationId xmlns:a16="http://schemas.microsoft.com/office/drawing/2014/main" id="{567788AC-4925-7DA9-8A2E-B948E1E434B9}"/>
                    </a:ext>
                  </a:extLst>
                </p:cNvPr>
                <p:cNvSpPr>
                  <a:spLocks/>
                </p:cNvSpPr>
                <p:nvPr/>
              </p:nvSpPr>
              <p:spPr bwMode="auto">
                <a:xfrm>
                  <a:off x="2043240" y="3972767"/>
                  <a:ext cx="16580" cy="18653"/>
                </a:xfrm>
                <a:custGeom>
                  <a:avLst/>
                  <a:gdLst/>
                  <a:ahLst/>
                  <a:cxnLst>
                    <a:cxn ang="0">
                      <a:pos x="0" y="0"/>
                    </a:cxn>
                    <a:cxn ang="0">
                      <a:pos x="3" y="0"/>
                    </a:cxn>
                    <a:cxn ang="0">
                      <a:pos x="6" y="1"/>
                    </a:cxn>
                    <a:cxn ang="0">
                      <a:pos x="8" y="4"/>
                    </a:cxn>
                    <a:cxn ang="0">
                      <a:pos x="8" y="6"/>
                    </a:cxn>
                    <a:cxn ang="0">
                      <a:pos x="7" y="8"/>
                    </a:cxn>
                    <a:cxn ang="0">
                      <a:pos x="5" y="8"/>
                    </a:cxn>
                    <a:cxn ang="0">
                      <a:pos x="3" y="9"/>
                    </a:cxn>
                    <a:cxn ang="0">
                      <a:pos x="0" y="9"/>
                    </a:cxn>
                    <a:cxn ang="0">
                      <a:pos x="0" y="0"/>
                    </a:cxn>
                  </a:cxnLst>
                  <a:rect l="0" t="0" r="r" b="b"/>
                  <a:pathLst>
                    <a:path w="8" h="9">
                      <a:moveTo>
                        <a:pt x="0" y="0"/>
                      </a:moveTo>
                      <a:lnTo>
                        <a:pt x="3" y="0"/>
                      </a:lnTo>
                      <a:lnTo>
                        <a:pt x="6" y="1"/>
                      </a:lnTo>
                      <a:lnTo>
                        <a:pt x="8" y="4"/>
                      </a:lnTo>
                      <a:lnTo>
                        <a:pt x="8" y="6"/>
                      </a:lnTo>
                      <a:lnTo>
                        <a:pt x="7" y="8"/>
                      </a:lnTo>
                      <a:lnTo>
                        <a:pt x="5" y="8"/>
                      </a:lnTo>
                      <a:lnTo>
                        <a:pt x="3" y="9"/>
                      </a:lnTo>
                      <a:lnTo>
                        <a:pt x="0" y="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8" name="Freeform 1293">
                  <a:extLst>
                    <a:ext uri="{FF2B5EF4-FFF2-40B4-BE49-F238E27FC236}">
                      <a16:creationId xmlns:a16="http://schemas.microsoft.com/office/drawing/2014/main" id="{641A3309-7DE2-F4F6-6A28-98912F942857}"/>
                    </a:ext>
                  </a:extLst>
                </p:cNvPr>
                <p:cNvSpPr>
                  <a:spLocks/>
                </p:cNvSpPr>
                <p:nvPr/>
              </p:nvSpPr>
              <p:spPr bwMode="auto">
                <a:xfrm>
                  <a:off x="2024586" y="3943751"/>
                  <a:ext cx="12435" cy="8290"/>
                </a:xfrm>
                <a:custGeom>
                  <a:avLst/>
                  <a:gdLst/>
                  <a:ahLst/>
                  <a:cxnLst>
                    <a:cxn ang="0">
                      <a:pos x="0" y="0"/>
                    </a:cxn>
                    <a:cxn ang="0">
                      <a:pos x="2" y="0"/>
                    </a:cxn>
                    <a:cxn ang="0">
                      <a:pos x="5" y="2"/>
                    </a:cxn>
                    <a:cxn ang="0">
                      <a:pos x="6" y="4"/>
                    </a:cxn>
                    <a:cxn ang="0">
                      <a:pos x="4" y="4"/>
                    </a:cxn>
                    <a:cxn ang="0">
                      <a:pos x="0" y="0"/>
                    </a:cxn>
                  </a:cxnLst>
                  <a:rect l="0" t="0" r="r" b="b"/>
                  <a:pathLst>
                    <a:path w="6" h="4">
                      <a:moveTo>
                        <a:pt x="0" y="0"/>
                      </a:moveTo>
                      <a:lnTo>
                        <a:pt x="2" y="0"/>
                      </a:lnTo>
                      <a:lnTo>
                        <a:pt x="5" y="2"/>
                      </a:lnTo>
                      <a:lnTo>
                        <a:pt x="6" y="4"/>
                      </a:lnTo>
                      <a:lnTo>
                        <a:pt x="4" y="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9" name="Freeform 1294">
                  <a:extLst>
                    <a:ext uri="{FF2B5EF4-FFF2-40B4-BE49-F238E27FC236}">
                      <a16:creationId xmlns:a16="http://schemas.microsoft.com/office/drawing/2014/main" id="{48B0C1A2-0F0A-1150-BC8B-FC2E5DE5FCDA}"/>
                    </a:ext>
                  </a:extLst>
                </p:cNvPr>
                <p:cNvSpPr>
                  <a:spLocks/>
                </p:cNvSpPr>
                <p:nvPr/>
              </p:nvSpPr>
              <p:spPr bwMode="auto">
                <a:xfrm>
                  <a:off x="2003861" y="3935461"/>
                  <a:ext cx="14508" cy="6218"/>
                </a:xfrm>
                <a:custGeom>
                  <a:avLst/>
                  <a:gdLst/>
                  <a:ahLst/>
                  <a:cxnLst>
                    <a:cxn ang="0">
                      <a:pos x="0" y="0"/>
                    </a:cxn>
                    <a:cxn ang="0">
                      <a:pos x="7" y="0"/>
                    </a:cxn>
                    <a:cxn ang="0">
                      <a:pos x="5" y="3"/>
                    </a:cxn>
                    <a:cxn ang="0">
                      <a:pos x="2" y="3"/>
                    </a:cxn>
                    <a:cxn ang="0">
                      <a:pos x="0" y="0"/>
                    </a:cxn>
                  </a:cxnLst>
                  <a:rect l="0" t="0" r="r" b="b"/>
                  <a:pathLst>
                    <a:path w="7" h="3">
                      <a:moveTo>
                        <a:pt x="0" y="0"/>
                      </a:moveTo>
                      <a:lnTo>
                        <a:pt x="7" y="0"/>
                      </a:lnTo>
                      <a:lnTo>
                        <a:pt x="5" y="3"/>
                      </a:lnTo>
                      <a:lnTo>
                        <a:pt x="2"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0" name="Freeform 1295">
                  <a:extLst>
                    <a:ext uri="{FF2B5EF4-FFF2-40B4-BE49-F238E27FC236}">
                      <a16:creationId xmlns:a16="http://schemas.microsoft.com/office/drawing/2014/main" id="{3B42D6B5-E87E-0265-3C24-57796DA0DB64}"/>
                    </a:ext>
                  </a:extLst>
                </p:cNvPr>
                <p:cNvSpPr>
                  <a:spLocks/>
                </p:cNvSpPr>
                <p:nvPr/>
              </p:nvSpPr>
              <p:spPr bwMode="auto">
                <a:xfrm>
                  <a:off x="1983136" y="3925099"/>
                  <a:ext cx="12435" cy="8290"/>
                </a:xfrm>
                <a:custGeom>
                  <a:avLst/>
                  <a:gdLst/>
                  <a:ahLst/>
                  <a:cxnLst>
                    <a:cxn ang="0">
                      <a:pos x="3" y="0"/>
                    </a:cxn>
                    <a:cxn ang="0">
                      <a:pos x="6" y="0"/>
                    </a:cxn>
                    <a:cxn ang="0">
                      <a:pos x="6" y="4"/>
                    </a:cxn>
                    <a:cxn ang="0">
                      <a:pos x="2" y="4"/>
                    </a:cxn>
                    <a:cxn ang="0">
                      <a:pos x="0" y="2"/>
                    </a:cxn>
                    <a:cxn ang="0">
                      <a:pos x="2" y="2"/>
                    </a:cxn>
                    <a:cxn ang="0">
                      <a:pos x="3" y="0"/>
                    </a:cxn>
                  </a:cxnLst>
                  <a:rect l="0" t="0" r="r" b="b"/>
                  <a:pathLst>
                    <a:path w="6" h="4">
                      <a:moveTo>
                        <a:pt x="3" y="0"/>
                      </a:moveTo>
                      <a:lnTo>
                        <a:pt x="6" y="0"/>
                      </a:lnTo>
                      <a:lnTo>
                        <a:pt x="6" y="4"/>
                      </a:lnTo>
                      <a:lnTo>
                        <a:pt x="2" y="4"/>
                      </a:lnTo>
                      <a:lnTo>
                        <a:pt x="0" y="2"/>
                      </a:lnTo>
                      <a:lnTo>
                        <a:pt x="2" y="2"/>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1" name="Freeform 1296">
                  <a:extLst>
                    <a:ext uri="{FF2B5EF4-FFF2-40B4-BE49-F238E27FC236}">
                      <a16:creationId xmlns:a16="http://schemas.microsoft.com/office/drawing/2014/main" id="{AD810765-A4ED-F79D-1844-6875D56AE047}"/>
                    </a:ext>
                  </a:extLst>
                </p:cNvPr>
                <p:cNvSpPr>
                  <a:spLocks/>
                </p:cNvSpPr>
                <p:nvPr/>
              </p:nvSpPr>
              <p:spPr bwMode="auto">
                <a:xfrm>
                  <a:off x="1947903" y="3908519"/>
                  <a:ext cx="14508" cy="10363"/>
                </a:xfrm>
                <a:custGeom>
                  <a:avLst/>
                  <a:gdLst/>
                  <a:ahLst/>
                  <a:cxnLst>
                    <a:cxn ang="0">
                      <a:pos x="3" y="0"/>
                    </a:cxn>
                    <a:cxn ang="0">
                      <a:pos x="4" y="1"/>
                    </a:cxn>
                    <a:cxn ang="0">
                      <a:pos x="7" y="1"/>
                    </a:cxn>
                    <a:cxn ang="0">
                      <a:pos x="7" y="5"/>
                    </a:cxn>
                    <a:cxn ang="0">
                      <a:pos x="3" y="5"/>
                    </a:cxn>
                    <a:cxn ang="0">
                      <a:pos x="0" y="2"/>
                    </a:cxn>
                    <a:cxn ang="0">
                      <a:pos x="0" y="1"/>
                    </a:cxn>
                    <a:cxn ang="0">
                      <a:pos x="2" y="1"/>
                    </a:cxn>
                    <a:cxn ang="0">
                      <a:pos x="3" y="0"/>
                    </a:cxn>
                  </a:cxnLst>
                  <a:rect l="0" t="0" r="r" b="b"/>
                  <a:pathLst>
                    <a:path w="7" h="5">
                      <a:moveTo>
                        <a:pt x="3" y="0"/>
                      </a:moveTo>
                      <a:lnTo>
                        <a:pt x="4" y="1"/>
                      </a:lnTo>
                      <a:lnTo>
                        <a:pt x="7" y="1"/>
                      </a:lnTo>
                      <a:lnTo>
                        <a:pt x="7" y="5"/>
                      </a:lnTo>
                      <a:lnTo>
                        <a:pt x="3" y="5"/>
                      </a:lnTo>
                      <a:lnTo>
                        <a:pt x="0" y="2"/>
                      </a:lnTo>
                      <a:lnTo>
                        <a:pt x="0" y="1"/>
                      </a:lnTo>
                      <a:lnTo>
                        <a:pt x="2" y="1"/>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65" name="Freeform 1364">
                <a:extLst>
                  <a:ext uri="{FF2B5EF4-FFF2-40B4-BE49-F238E27FC236}">
                    <a16:creationId xmlns:a16="http://schemas.microsoft.com/office/drawing/2014/main" id="{E65A1A9C-2F3D-A7BC-67F2-D6101710C69F}"/>
                  </a:ext>
                </a:extLst>
              </p:cNvPr>
              <p:cNvSpPr>
                <a:spLocks/>
              </p:cNvSpPr>
              <p:nvPr/>
            </p:nvSpPr>
            <p:spPr bwMode="auto">
              <a:xfrm>
                <a:off x="5531313" y="2942718"/>
                <a:ext cx="103627" cy="126425"/>
              </a:xfrm>
              <a:custGeom>
                <a:avLst/>
                <a:gdLst/>
                <a:ahLst/>
                <a:cxnLst>
                  <a:cxn ang="0">
                    <a:pos x="27" y="0"/>
                  </a:cxn>
                  <a:cxn ang="0">
                    <a:pos x="37" y="0"/>
                  </a:cxn>
                  <a:cxn ang="0">
                    <a:pos x="44" y="3"/>
                  </a:cxn>
                  <a:cxn ang="0">
                    <a:pos x="47" y="7"/>
                  </a:cxn>
                  <a:cxn ang="0">
                    <a:pos x="49" y="9"/>
                  </a:cxn>
                  <a:cxn ang="0">
                    <a:pos x="50" y="13"/>
                  </a:cxn>
                  <a:cxn ang="0">
                    <a:pos x="50" y="18"/>
                  </a:cxn>
                  <a:cxn ang="0">
                    <a:pos x="48" y="19"/>
                  </a:cxn>
                  <a:cxn ang="0">
                    <a:pos x="47" y="20"/>
                  </a:cxn>
                  <a:cxn ang="0">
                    <a:pos x="45" y="20"/>
                  </a:cxn>
                  <a:cxn ang="0">
                    <a:pos x="43" y="22"/>
                  </a:cxn>
                  <a:cxn ang="0">
                    <a:pos x="43" y="39"/>
                  </a:cxn>
                  <a:cxn ang="0">
                    <a:pos x="44" y="42"/>
                  </a:cxn>
                  <a:cxn ang="0">
                    <a:pos x="44" y="47"/>
                  </a:cxn>
                  <a:cxn ang="0">
                    <a:pos x="43" y="48"/>
                  </a:cxn>
                  <a:cxn ang="0">
                    <a:pos x="38" y="51"/>
                  </a:cxn>
                  <a:cxn ang="0">
                    <a:pos x="32" y="51"/>
                  </a:cxn>
                  <a:cxn ang="0">
                    <a:pos x="28" y="52"/>
                  </a:cxn>
                  <a:cxn ang="0">
                    <a:pos x="25" y="53"/>
                  </a:cxn>
                  <a:cxn ang="0">
                    <a:pos x="22" y="56"/>
                  </a:cxn>
                  <a:cxn ang="0">
                    <a:pos x="18" y="59"/>
                  </a:cxn>
                  <a:cxn ang="0">
                    <a:pos x="14" y="61"/>
                  </a:cxn>
                  <a:cxn ang="0">
                    <a:pos x="10" y="61"/>
                  </a:cxn>
                  <a:cxn ang="0">
                    <a:pos x="3" y="58"/>
                  </a:cxn>
                  <a:cxn ang="0">
                    <a:pos x="2" y="56"/>
                  </a:cxn>
                  <a:cxn ang="0">
                    <a:pos x="0" y="52"/>
                  </a:cxn>
                  <a:cxn ang="0">
                    <a:pos x="2" y="46"/>
                  </a:cxn>
                  <a:cxn ang="0">
                    <a:pos x="5" y="41"/>
                  </a:cxn>
                  <a:cxn ang="0">
                    <a:pos x="9" y="37"/>
                  </a:cxn>
                  <a:cxn ang="0">
                    <a:pos x="12" y="30"/>
                  </a:cxn>
                  <a:cxn ang="0">
                    <a:pos x="7" y="28"/>
                  </a:cxn>
                  <a:cxn ang="0">
                    <a:pos x="5" y="25"/>
                  </a:cxn>
                  <a:cxn ang="0">
                    <a:pos x="4" y="22"/>
                  </a:cxn>
                  <a:cxn ang="0">
                    <a:pos x="4" y="19"/>
                  </a:cxn>
                  <a:cxn ang="0">
                    <a:pos x="5" y="18"/>
                  </a:cxn>
                  <a:cxn ang="0">
                    <a:pos x="10" y="18"/>
                  </a:cxn>
                  <a:cxn ang="0">
                    <a:pos x="20" y="13"/>
                  </a:cxn>
                  <a:cxn ang="0">
                    <a:pos x="18" y="10"/>
                  </a:cxn>
                  <a:cxn ang="0">
                    <a:pos x="18" y="8"/>
                  </a:cxn>
                  <a:cxn ang="0">
                    <a:pos x="19" y="7"/>
                  </a:cxn>
                  <a:cxn ang="0">
                    <a:pos x="20" y="4"/>
                  </a:cxn>
                  <a:cxn ang="0">
                    <a:pos x="24" y="3"/>
                  </a:cxn>
                  <a:cxn ang="0">
                    <a:pos x="27" y="0"/>
                  </a:cxn>
                </a:cxnLst>
                <a:rect l="0" t="0" r="r" b="b"/>
                <a:pathLst>
                  <a:path w="50" h="61">
                    <a:moveTo>
                      <a:pt x="27" y="0"/>
                    </a:moveTo>
                    <a:lnTo>
                      <a:pt x="37" y="0"/>
                    </a:lnTo>
                    <a:lnTo>
                      <a:pt x="44" y="3"/>
                    </a:lnTo>
                    <a:lnTo>
                      <a:pt x="47" y="7"/>
                    </a:lnTo>
                    <a:lnTo>
                      <a:pt x="49" y="9"/>
                    </a:lnTo>
                    <a:lnTo>
                      <a:pt x="50" y="13"/>
                    </a:lnTo>
                    <a:lnTo>
                      <a:pt x="50" y="18"/>
                    </a:lnTo>
                    <a:lnTo>
                      <a:pt x="48" y="19"/>
                    </a:lnTo>
                    <a:lnTo>
                      <a:pt x="47" y="20"/>
                    </a:lnTo>
                    <a:lnTo>
                      <a:pt x="45" y="20"/>
                    </a:lnTo>
                    <a:lnTo>
                      <a:pt x="43" y="22"/>
                    </a:lnTo>
                    <a:lnTo>
                      <a:pt x="43" y="39"/>
                    </a:lnTo>
                    <a:lnTo>
                      <a:pt x="44" y="42"/>
                    </a:lnTo>
                    <a:lnTo>
                      <a:pt x="44" y="47"/>
                    </a:lnTo>
                    <a:lnTo>
                      <a:pt x="43" y="48"/>
                    </a:lnTo>
                    <a:lnTo>
                      <a:pt x="38" y="51"/>
                    </a:lnTo>
                    <a:lnTo>
                      <a:pt x="32" y="51"/>
                    </a:lnTo>
                    <a:lnTo>
                      <a:pt x="28" y="52"/>
                    </a:lnTo>
                    <a:lnTo>
                      <a:pt x="25" y="53"/>
                    </a:lnTo>
                    <a:lnTo>
                      <a:pt x="22" y="56"/>
                    </a:lnTo>
                    <a:lnTo>
                      <a:pt x="18" y="59"/>
                    </a:lnTo>
                    <a:lnTo>
                      <a:pt x="14" y="61"/>
                    </a:lnTo>
                    <a:lnTo>
                      <a:pt x="10" y="61"/>
                    </a:lnTo>
                    <a:lnTo>
                      <a:pt x="3" y="58"/>
                    </a:lnTo>
                    <a:lnTo>
                      <a:pt x="2" y="56"/>
                    </a:lnTo>
                    <a:lnTo>
                      <a:pt x="0" y="52"/>
                    </a:lnTo>
                    <a:lnTo>
                      <a:pt x="2" y="46"/>
                    </a:lnTo>
                    <a:lnTo>
                      <a:pt x="5" y="41"/>
                    </a:lnTo>
                    <a:lnTo>
                      <a:pt x="9" y="37"/>
                    </a:lnTo>
                    <a:lnTo>
                      <a:pt x="12" y="30"/>
                    </a:lnTo>
                    <a:lnTo>
                      <a:pt x="7" y="28"/>
                    </a:lnTo>
                    <a:lnTo>
                      <a:pt x="5" y="25"/>
                    </a:lnTo>
                    <a:lnTo>
                      <a:pt x="4" y="22"/>
                    </a:lnTo>
                    <a:lnTo>
                      <a:pt x="4" y="19"/>
                    </a:lnTo>
                    <a:lnTo>
                      <a:pt x="5" y="18"/>
                    </a:lnTo>
                    <a:lnTo>
                      <a:pt x="10" y="18"/>
                    </a:lnTo>
                    <a:lnTo>
                      <a:pt x="20" y="13"/>
                    </a:lnTo>
                    <a:lnTo>
                      <a:pt x="18" y="10"/>
                    </a:lnTo>
                    <a:lnTo>
                      <a:pt x="18" y="8"/>
                    </a:lnTo>
                    <a:lnTo>
                      <a:pt x="19" y="7"/>
                    </a:lnTo>
                    <a:lnTo>
                      <a:pt x="20" y="4"/>
                    </a:lnTo>
                    <a:lnTo>
                      <a:pt x="24" y="3"/>
                    </a:lnTo>
                    <a:lnTo>
                      <a:pt x="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6" name="Freeform 1226">
                <a:extLst>
                  <a:ext uri="{FF2B5EF4-FFF2-40B4-BE49-F238E27FC236}">
                    <a16:creationId xmlns:a16="http://schemas.microsoft.com/office/drawing/2014/main" id="{8A681614-3339-21AA-B2C8-4EE08045E496}"/>
                  </a:ext>
                </a:extLst>
              </p:cNvPr>
              <p:cNvSpPr>
                <a:spLocks/>
              </p:cNvSpPr>
              <p:nvPr/>
            </p:nvSpPr>
            <p:spPr bwMode="auto">
              <a:xfrm>
                <a:off x="10014203" y="4853594"/>
                <a:ext cx="29015" cy="20725"/>
              </a:xfrm>
              <a:custGeom>
                <a:avLst/>
                <a:gdLst/>
                <a:ahLst/>
                <a:cxnLst>
                  <a:cxn ang="0">
                    <a:pos x="9" y="0"/>
                  </a:cxn>
                  <a:cxn ang="0">
                    <a:pos x="12" y="3"/>
                  </a:cxn>
                  <a:cxn ang="0">
                    <a:pos x="14" y="3"/>
                  </a:cxn>
                  <a:cxn ang="0">
                    <a:pos x="14" y="8"/>
                  </a:cxn>
                  <a:cxn ang="0">
                    <a:pos x="12" y="10"/>
                  </a:cxn>
                  <a:cxn ang="0">
                    <a:pos x="7" y="10"/>
                  </a:cxn>
                  <a:cxn ang="0">
                    <a:pos x="3" y="9"/>
                  </a:cxn>
                  <a:cxn ang="0">
                    <a:pos x="2" y="9"/>
                  </a:cxn>
                  <a:cxn ang="0">
                    <a:pos x="0" y="8"/>
                  </a:cxn>
                  <a:cxn ang="0">
                    <a:pos x="0" y="5"/>
                  </a:cxn>
                  <a:cxn ang="0">
                    <a:pos x="4" y="1"/>
                  </a:cxn>
                  <a:cxn ang="0">
                    <a:pos x="7" y="1"/>
                  </a:cxn>
                  <a:cxn ang="0">
                    <a:pos x="9" y="0"/>
                  </a:cxn>
                </a:cxnLst>
                <a:rect l="0" t="0" r="r" b="b"/>
                <a:pathLst>
                  <a:path w="14" h="10">
                    <a:moveTo>
                      <a:pt x="9" y="0"/>
                    </a:moveTo>
                    <a:lnTo>
                      <a:pt x="12" y="3"/>
                    </a:lnTo>
                    <a:lnTo>
                      <a:pt x="14" y="3"/>
                    </a:lnTo>
                    <a:lnTo>
                      <a:pt x="14" y="8"/>
                    </a:lnTo>
                    <a:lnTo>
                      <a:pt x="12" y="10"/>
                    </a:lnTo>
                    <a:lnTo>
                      <a:pt x="7" y="10"/>
                    </a:lnTo>
                    <a:lnTo>
                      <a:pt x="3" y="9"/>
                    </a:lnTo>
                    <a:lnTo>
                      <a:pt x="2" y="9"/>
                    </a:lnTo>
                    <a:lnTo>
                      <a:pt x="0" y="8"/>
                    </a:lnTo>
                    <a:lnTo>
                      <a:pt x="0" y="5"/>
                    </a:lnTo>
                    <a:lnTo>
                      <a:pt x="4" y="1"/>
                    </a:lnTo>
                    <a:lnTo>
                      <a:pt x="7" y="1"/>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67" name="Group 1113">
                <a:extLst>
                  <a:ext uri="{FF2B5EF4-FFF2-40B4-BE49-F238E27FC236}">
                    <a16:creationId xmlns:a16="http://schemas.microsoft.com/office/drawing/2014/main" id="{6C99810C-55CE-5EAF-4EDB-F4EFC35E5AC0}"/>
                  </a:ext>
                </a:extLst>
              </p:cNvPr>
              <p:cNvGrpSpPr/>
              <p:nvPr/>
            </p:nvGrpSpPr>
            <p:grpSpPr>
              <a:xfrm>
                <a:off x="8486745" y="4130279"/>
                <a:ext cx="1562691" cy="1521241"/>
                <a:chOff x="8486745" y="4130279"/>
                <a:chExt cx="1562691" cy="1521241"/>
              </a:xfrm>
              <a:grpFill/>
            </p:grpSpPr>
            <p:sp>
              <p:nvSpPr>
                <p:cNvPr id="357" name="Freeform 1220">
                  <a:extLst>
                    <a:ext uri="{FF2B5EF4-FFF2-40B4-BE49-F238E27FC236}">
                      <a16:creationId xmlns:a16="http://schemas.microsoft.com/office/drawing/2014/main" id="{9F379BD8-AC25-A807-B99A-E9CDD8CCE622}"/>
                    </a:ext>
                  </a:extLst>
                </p:cNvPr>
                <p:cNvSpPr>
                  <a:spLocks/>
                </p:cNvSpPr>
                <p:nvPr/>
              </p:nvSpPr>
              <p:spPr bwMode="auto">
                <a:xfrm>
                  <a:off x="9237002" y="5471209"/>
                  <a:ext cx="91191" cy="89120"/>
                </a:xfrm>
                <a:custGeom>
                  <a:avLst/>
                  <a:gdLst/>
                  <a:ahLst/>
                  <a:cxnLst>
                    <a:cxn ang="0">
                      <a:pos x="40" y="0"/>
                    </a:cxn>
                    <a:cxn ang="0">
                      <a:pos x="44" y="8"/>
                    </a:cxn>
                    <a:cxn ang="0">
                      <a:pos x="44" y="12"/>
                    </a:cxn>
                    <a:cxn ang="0">
                      <a:pos x="43" y="20"/>
                    </a:cxn>
                    <a:cxn ang="0">
                      <a:pos x="38" y="31"/>
                    </a:cxn>
                    <a:cxn ang="0">
                      <a:pos x="32" y="39"/>
                    </a:cxn>
                    <a:cxn ang="0">
                      <a:pos x="25" y="43"/>
                    </a:cxn>
                    <a:cxn ang="0">
                      <a:pos x="18" y="39"/>
                    </a:cxn>
                    <a:cxn ang="0">
                      <a:pos x="11" y="32"/>
                    </a:cxn>
                    <a:cxn ang="0">
                      <a:pos x="5" y="22"/>
                    </a:cxn>
                    <a:cxn ang="0">
                      <a:pos x="1" y="12"/>
                    </a:cxn>
                    <a:cxn ang="0">
                      <a:pos x="0" y="4"/>
                    </a:cxn>
                    <a:cxn ang="0">
                      <a:pos x="3" y="2"/>
                    </a:cxn>
                    <a:cxn ang="0">
                      <a:pos x="8" y="2"/>
                    </a:cxn>
                    <a:cxn ang="0">
                      <a:pos x="14" y="3"/>
                    </a:cxn>
                    <a:cxn ang="0">
                      <a:pos x="19" y="4"/>
                    </a:cxn>
                    <a:cxn ang="0">
                      <a:pos x="21" y="4"/>
                    </a:cxn>
                    <a:cxn ang="0">
                      <a:pos x="40" y="0"/>
                    </a:cxn>
                  </a:cxnLst>
                  <a:rect l="0" t="0" r="r" b="b"/>
                  <a:pathLst>
                    <a:path w="44" h="43">
                      <a:moveTo>
                        <a:pt x="40" y="0"/>
                      </a:moveTo>
                      <a:lnTo>
                        <a:pt x="44" y="8"/>
                      </a:lnTo>
                      <a:lnTo>
                        <a:pt x="44" y="12"/>
                      </a:lnTo>
                      <a:lnTo>
                        <a:pt x="43" y="20"/>
                      </a:lnTo>
                      <a:lnTo>
                        <a:pt x="38" y="31"/>
                      </a:lnTo>
                      <a:lnTo>
                        <a:pt x="32" y="39"/>
                      </a:lnTo>
                      <a:lnTo>
                        <a:pt x="25" y="43"/>
                      </a:lnTo>
                      <a:lnTo>
                        <a:pt x="18" y="39"/>
                      </a:lnTo>
                      <a:lnTo>
                        <a:pt x="11" y="32"/>
                      </a:lnTo>
                      <a:lnTo>
                        <a:pt x="5" y="22"/>
                      </a:lnTo>
                      <a:lnTo>
                        <a:pt x="1" y="12"/>
                      </a:lnTo>
                      <a:lnTo>
                        <a:pt x="0" y="4"/>
                      </a:lnTo>
                      <a:lnTo>
                        <a:pt x="3" y="2"/>
                      </a:lnTo>
                      <a:lnTo>
                        <a:pt x="8" y="2"/>
                      </a:lnTo>
                      <a:lnTo>
                        <a:pt x="14" y="3"/>
                      </a:lnTo>
                      <a:lnTo>
                        <a:pt x="19" y="4"/>
                      </a:lnTo>
                      <a:lnTo>
                        <a:pt x="21" y="4"/>
                      </a:lnTo>
                      <a:lnTo>
                        <a:pt x="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8" name="Freeform 1221">
                  <a:extLst>
                    <a:ext uri="{FF2B5EF4-FFF2-40B4-BE49-F238E27FC236}">
                      <a16:creationId xmlns:a16="http://schemas.microsoft.com/office/drawing/2014/main" id="{B9E664C8-49DE-6681-AA5C-389CC26DC815}"/>
                    </a:ext>
                  </a:extLst>
                </p:cNvPr>
                <p:cNvSpPr>
                  <a:spLocks/>
                </p:cNvSpPr>
                <p:nvPr/>
              </p:nvSpPr>
              <p:spPr bwMode="auto">
                <a:xfrm>
                  <a:off x="9315759" y="5448411"/>
                  <a:ext cx="12435" cy="12435"/>
                </a:xfrm>
                <a:custGeom>
                  <a:avLst/>
                  <a:gdLst/>
                  <a:ahLst/>
                  <a:cxnLst>
                    <a:cxn ang="0">
                      <a:pos x="0" y="0"/>
                    </a:cxn>
                    <a:cxn ang="0">
                      <a:pos x="6" y="0"/>
                    </a:cxn>
                    <a:cxn ang="0">
                      <a:pos x="6" y="4"/>
                    </a:cxn>
                    <a:cxn ang="0">
                      <a:pos x="5" y="5"/>
                    </a:cxn>
                    <a:cxn ang="0">
                      <a:pos x="5" y="6"/>
                    </a:cxn>
                    <a:cxn ang="0">
                      <a:pos x="2" y="5"/>
                    </a:cxn>
                    <a:cxn ang="0">
                      <a:pos x="1" y="4"/>
                    </a:cxn>
                    <a:cxn ang="0">
                      <a:pos x="0" y="1"/>
                    </a:cxn>
                    <a:cxn ang="0">
                      <a:pos x="0" y="0"/>
                    </a:cxn>
                  </a:cxnLst>
                  <a:rect l="0" t="0" r="r" b="b"/>
                  <a:pathLst>
                    <a:path w="6" h="6">
                      <a:moveTo>
                        <a:pt x="0" y="0"/>
                      </a:moveTo>
                      <a:lnTo>
                        <a:pt x="6" y="0"/>
                      </a:lnTo>
                      <a:lnTo>
                        <a:pt x="6" y="4"/>
                      </a:lnTo>
                      <a:lnTo>
                        <a:pt x="5" y="5"/>
                      </a:lnTo>
                      <a:lnTo>
                        <a:pt x="5" y="6"/>
                      </a:lnTo>
                      <a:lnTo>
                        <a:pt x="2" y="5"/>
                      </a:lnTo>
                      <a:lnTo>
                        <a:pt x="1" y="4"/>
                      </a:lnTo>
                      <a:lnTo>
                        <a:pt x="0" y="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9" name="Freeform 1222">
                  <a:extLst>
                    <a:ext uri="{FF2B5EF4-FFF2-40B4-BE49-F238E27FC236}">
                      <a16:creationId xmlns:a16="http://schemas.microsoft.com/office/drawing/2014/main" id="{4B8490CB-0294-BC0E-C599-7CE9D580A8F8}"/>
                    </a:ext>
                  </a:extLst>
                </p:cNvPr>
                <p:cNvSpPr>
                  <a:spLocks/>
                </p:cNvSpPr>
                <p:nvPr/>
              </p:nvSpPr>
              <p:spPr bwMode="auto">
                <a:xfrm>
                  <a:off x="9042184" y="5334422"/>
                  <a:ext cx="29015" cy="10363"/>
                </a:xfrm>
                <a:custGeom>
                  <a:avLst/>
                  <a:gdLst/>
                  <a:ahLst/>
                  <a:cxnLst>
                    <a:cxn ang="0">
                      <a:pos x="6" y="0"/>
                    </a:cxn>
                    <a:cxn ang="0">
                      <a:pos x="9" y="0"/>
                    </a:cxn>
                    <a:cxn ang="0">
                      <a:pos x="14" y="2"/>
                    </a:cxn>
                    <a:cxn ang="0">
                      <a:pos x="9" y="5"/>
                    </a:cxn>
                    <a:cxn ang="0">
                      <a:pos x="5" y="5"/>
                    </a:cxn>
                    <a:cxn ang="0">
                      <a:pos x="0" y="2"/>
                    </a:cxn>
                    <a:cxn ang="0">
                      <a:pos x="4" y="1"/>
                    </a:cxn>
                    <a:cxn ang="0">
                      <a:pos x="6" y="0"/>
                    </a:cxn>
                  </a:cxnLst>
                  <a:rect l="0" t="0" r="r" b="b"/>
                  <a:pathLst>
                    <a:path w="14" h="5">
                      <a:moveTo>
                        <a:pt x="6" y="0"/>
                      </a:moveTo>
                      <a:lnTo>
                        <a:pt x="9" y="0"/>
                      </a:lnTo>
                      <a:lnTo>
                        <a:pt x="14" y="2"/>
                      </a:lnTo>
                      <a:lnTo>
                        <a:pt x="9" y="5"/>
                      </a:lnTo>
                      <a:lnTo>
                        <a:pt x="5" y="5"/>
                      </a:lnTo>
                      <a:lnTo>
                        <a:pt x="0" y="2"/>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0" name="Freeform 1223">
                  <a:extLst>
                    <a:ext uri="{FF2B5EF4-FFF2-40B4-BE49-F238E27FC236}">
                      <a16:creationId xmlns:a16="http://schemas.microsoft.com/office/drawing/2014/main" id="{D0810C23-CBAC-41C7-895B-6B6FCD84C62A}"/>
                    </a:ext>
                  </a:extLst>
                </p:cNvPr>
                <p:cNvSpPr>
                  <a:spLocks/>
                </p:cNvSpPr>
                <p:nvPr/>
              </p:nvSpPr>
              <p:spPr bwMode="auto">
                <a:xfrm>
                  <a:off x="8486745" y="4691937"/>
                  <a:ext cx="965801" cy="735750"/>
                </a:xfrm>
                <a:custGeom>
                  <a:avLst/>
                  <a:gdLst/>
                  <a:ahLst/>
                  <a:cxnLst>
                    <a:cxn ang="0">
                      <a:pos x="350" y="35"/>
                    </a:cxn>
                    <a:cxn ang="0">
                      <a:pos x="360" y="44"/>
                    </a:cxn>
                    <a:cxn ang="0">
                      <a:pos x="373" y="69"/>
                    </a:cxn>
                    <a:cxn ang="0">
                      <a:pos x="405" y="112"/>
                    </a:cxn>
                    <a:cxn ang="0">
                      <a:pos x="419" y="135"/>
                    </a:cxn>
                    <a:cxn ang="0">
                      <a:pos x="441" y="159"/>
                    </a:cxn>
                    <a:cxn ang="0">
                      <a:pos x="465" y="200"/>
                    </a:cxn>
                    <a:cxn ang="0">
                      <a:pos x="460" y="252"/>
                    </a:cxn>
                    <a:cxn ang="0">
                      <a:pos x="444" y="278"/>
                    </a:cxn>
                    <a:cxn ang="0">
                      <a:pos x="426" y="325"/>
                    </a:cxn>
                    <a:cxn ang="0">
                      <a:pos x="389" y="347"/>
                    </a:cxn>
                    <a:cxn ang="0">
                      <a:pos x="365" y="342"/>
                    </a:cxn>
                    <a:cxn ang="0">
                      <a:pos x="355" y="350"/>
                    </a:cxn>
                    <a:cxn ang="0">
                      <a:pos x="317" y="341"/>
                    </a:cxn>
                    <a:cxn ang="0">
                      <a:pos x="301" y="307"/>
                    </a:cxn>
                    <a:cxn ang="0">
                      <a:pos x="288" y="308"/>
                    </a:cxn>
                    <a:cxn ang="0">
                      <a:pos x="287" y="292"/>
                    </a:cxn>
                    <a:cxn ang="0">
                      <a:pos x="278" y="305"/>
                    </a:cxn>
                    <a:cxn ang="0">
                      <a:pos x="281" y="291"/>
                    </a:cxn>
                    <a:cxn ang="0">
                      <a:pos x="263" y="296"/>
                    </a:cxn>
                    <a:cxn ang="0">
                      <a:pos x="250" y="288"/>
                    </a:cxn>
                    <a:cxn ang="0">
                      <a:pos x="219" y="258"/>
                    </a:cxn>
                    <a:cxn ang="0">
                      <a:pos x="175" y="262"/>
                    </a:cxn>
                    <a:cxn ang="0">
                      <a:pos x="123" y="277"/>
                    </a:cxn>
                    <a:cxn ang="0">
                      <a:pos x="86" y="287"/>
                    </a:cxn>
                    <a:cxn ang="0">
                      <a:pos x="56" y="300"/>
                    </a:cxn>
                    <a:cxn ang="0">
                      <a:pos x="18" y="287"/>
                    </a:cxn>
                    <a:cxn ang="0">
                      <a:pos x="26" y="276"/>
                    </a:cxn>
                    <a:cxn ang="0">
                      <a:pos x="16" y="232"/>
                    </a:cxn>
                    <a:cxn ang="0">
                      <a:pos x="0" y="194"/>
                    </a:cxn>
                    <a:cxn ang="0">
                      <a:pos x="5" y="186"/>
                    </a:cxn>
                    <a:cxn ang="0">
                      <a:pos x="1" y="163"/>
                    </a:cxn>
                    <a:cxn ang="0">
                      <a:pos x="6" y="139"/>
                    </a:cxn>
                    <a:cxn ang="0">
                      <a:pos x="46" y="117"/>
                    </a:cxn>
                    <a:cxn ang="0">
                      <a:pos x="99" y="96"/>
                    </a:cxn>
                    <a:cxn ang="0">
                      <a:pos x="111" y="76"/>
                    </a:cxn>
                    <a:cxn ang="0">
                      <a:pos x="117" y="68"/>
                    </a:cxn>
                    <a:cxn ang="0">
                      <a:pos x="134" y="53"/>
                    </a:cxn>
                    <a:cxn ang="0">
                      <a:pos x="158" y="38"/>
                    </a:cxn>
                    <a:cxn ang="0">
                      <a:pos x="171" y="52"/>
                    </a:cxn>
                    <a:cxn ang="0">
                      <a:pos x="187" y="49"/>
                    </a:cxn>
                    <a:cxn ang="0">
                      <a:pos x="192" y="28"/>
                    </a:cxn>
                    <a:cxn ang="0">
                      <a:pos x="218" y="19"/>
                    </a:cxn>
                    <a:cxn ang="0">
                      <a:pos x="219" y="13"/>
                    </a:cxn>
                    <a:cxn ang="0">
                      <a:pos x="252" y="18"/>
                    </a:cxn>
                    <a:cxn ang="0">
                      <a:pos x="271" y="20"/>
                    </a:cxn>
                    <a:cxn ang="0">
                      <a:pos x="266" y="28"/>
                    </a:cxn>
                    <a:cxn ang="0">
                      <a:pos x="258" y="53"/>
                    </a:cxn>
                    <a:cxn ang="0">
                      <a:pos x="268" y="58"/>
                    </a:cxn>
                    <a:cxn ang="0">
                      <a:pos x="302" y="77"/>
                    </a:cxn>
                    <a:cxn ang="0">
                      <a:pos x="318" y="82"/>
                    </a:cxn>
                    <a:cxn ang="0">
                      <a:pos x="332" y="12"/>
                    </a:cxn>
                  </a:cxnLst>
                  <a:rect l="0" t="0" r="r" b="b"/>
                  <a:pathLst>
                    <a:path w="466" h="355">
                      <a:moveTo>
                        <a:pt x="341" y="0"/>
                      </a:moveTo>
                      <a:lnTo>
                        <a:pt x="343" y="10"/>
                      </a:lnTo>
                      <a:lnTo>
                        <a:pt x="347" y="19"/>
                      </a:lnTo>
                      <a:lnTo>
                        <a:pt x="350" y="27"/>
                      </a:lnTo>
                      <a:lnTo>
                        <a:pt x="350" y="35"/>
                      </a:lnTo>
                      <a:lnTo>
                        <a:pt x="351" y="38"/>
                      </a:lnTo>
                      <a:lnTo>
                        <a:pt x="351" y="41"/>
                      </a:lnTo>
                      <a:lnTo>
                        <a:pt x="353" y="43"/>
                      </a:lnTo>
                      <a:lnTo>
                        <a:pt x="356" y="44"/>
                      </a:lnTo>
                      <a:lnTo>
                        <a:pt x="360" y="44"/>
                      </a:lnTo>
                      <a:lnTo>
                        <a:pt x="365" y="47"/>
                      </a:lnTo>
                      <a:lnTo>
                        <a:pt x="367" y="47"/>
                      </a:lnTo>
                      <a:lnTo>
                        <a:pt x="371" y="53"/>
                      </a:lnTo>
                      <a:lnTo>
                        <a:pt x="372" y="62"/>
                      </a:lnTo>
                      <a:lnTo>
                        <a:pt x="373" y="69"/>
                      </a:lnTo>
                      <a:lnTo>
                        <a:pt x="378" y="83"/>
                      </a:lnTo>
                      <a:lnTo>
                        <a:pt x="383" y="96"/>
                      </a:lnTo>
                      <a:lnTo>
                        <a:pt x="389" y="102"/>
                      </a:lnTo>
                      <a:lnTo>
                        <a:pt x="396" y="107"/>
                      </a:lnTo>
                      <a:lnTo>
                        <a:pt x="405" y="112"/>
                      </a:lnTo>
                      <a:lnTo>
                        <a:pt x="411" y="117"/>
                      </a:lnTo>
                      <a:lnTo>
                        <a:pt x="414" y="121"/>
                      </a:lnTo>
                      <a:lnTo>
                        <a:pt x="416" y="126"/>
                      </a:lnTo>
                      <a:lnTo>
                        <a:pt x="417" y="131"/>
                      </a:lnTo>
                      <a:lnTo>
                        <a:pt x="419" y="135"/>
                      </a:lnTo>
                      <a:lnTo>
                        <a:pt x="424" y="140"/>
                      </a:lnTo>
                      <a:lnTo>
                        <a:pt x="426" y="141"/>
                      </a:lnTo>
                      <a:lnTo>
                        <a:pt x="432" y="141"/>
                      </a:lnTo>
                      <a:lnTo>
                        <a:pt x="435" y="151"/>
                      </a:lnTo>
                      <a:lnTo>
                        <a:pt x="441" y="159"/>
                      </a:lnTo>
                      <a:lnTo>
                        <a:pt x="449" y="165"/>
                      </a:lnTo>
                      <a:lnTo>
                        <a:pt x="455" y="171"/>
                      </a:lnTo>
                      <a:lnTo>
                        <a:pt x="455" y="173"/>
                      </a:lnTo>
                      <a:lnTo>
                        <a:pt x="461" y="185"/>
                      </a:lnTo>
                      <a:lnTo>
                        <a:pt x="465" y="200"/>
                      </a:lnTo>
                      <a:lnTo>
                        <a:pt x="466" y="215"/>
                      </a:lnTo>
                      <a:lnTo>
                        <a:pt x="465" y="225"/>
                      </a:lnTo>
                      <a:lnTo>
                        <a:pt x="464" y="234"/>
                      </a:lnTo>
                      <a:lnTo>
                        <a:pt x="460" y="240"/>
                      </a:lnTo>
                      <a:lnTo>
                        <a:pt x="460" y="252"/>
                      </a:lnTo>
                      <a:lnTo>
                        <a:pt x="459" y="254"/>
                      </a:lnTo>
                      <a:lnTo>
                        <a:pt x="459" y="257"/>
                      </a:lnTo>
                      <a:lnTo>
                        <a:pt x="458" y="258"/>
                      </a:lnTo>
                      <a:lnTo>
                        <a:pt x="456" y="261"/>
                      </a:lnTo>
                      <a:lnTo>
                        <a:pt x="444" y="278"/>
                      </a:lnTo>
                      <a:lnTo>
                        <a:pt x="437" y="288"/>
                      </a:lnTo>
                      <a:lnTo>
                        <a:pt x="434" y="300"/>
                      </a:lnTo>
                      <a:lnTo>
                        <a:pt x="429" y="312"/>
                      </a:lnTo>
                      <a:lnTo>
                        <a:pt x="426" y="326"/>
                      </a:lnTo>
                      <a:lnTo>
                        <a:pt x="426" y="325"/>
                      </a:lnTo>
                      <a:lnTo>
                        <a:pt x="422" y="332"/>
                      </a:lnTo>
                      <a:lnTo>
                        <a:pt x="415" y="336"/>
                      </a:lnTo>
                      <a:lnTo>
                        <a:pt x="406" y="340"/>
                      </a:lnTo>
                      <a:lnTo>
                        <a:pt x="396" y="342"/>
                      </a:lnTo>
                      <a:lnTo>
                        <a:pt x="389" y="347"/>
                      </a:lnTo>
                      <a:lnTo>
                        <a:pt x="385" y="355"/>
                      </a:lnTo>
                      <a:lnTo>
                        <a:pt x="381" y="352"/>
                      </a:lnTo>
                      <a:lnTo>
                        <a:pt x="373" y="349"/>
                      </a:lnTo>
                      <a:lnTo>
                        <a:pt x="367" y="345"/>
                      </a:lnTo>
                      <a:lnTo>
                        <a:pt x="365" y="342"/>
                      </a:lnTo>
                      <a:lnTo>
                        <a:pt x="361" y="344"/>
                      </a:lnTo>
                      <a:lnTo>
                        <a:pt x="360" y="345"/>
                      </a:lnTo>
                      <a:lnTo>
                        <a:pt x="357" y="346"/>
                      </a:lnTo>
                      <a:lnTo>
                        <a:pt x="356" y="349"/>
                      </a:lnTo>
                      <a:lnTo>
                        <a:pt x="355" y="350"/>
                      </a:lnTo>
                      <a:lnTo>
                        <a:pt x="352" y="351"/>
                      </a:lnTo>
                      <a:lnTo>
                        <a:pt x="348" y="351"/>
                      </a:lnTo>
                      <a:lnTo>
                        <a:pt x="338" y="350"/>
                      </a:lnTo>
                      <a:lnTo>
                        <a:pt x="327" y="346"/>
                      </a:lnTo>
                      <a:lnTo>
                        <a:pt x="317" y="341"/>
                      </a:lnTo>
                      <a:lnTo>
                        <a:pt x="309" y="334"/>
                      </a:lnTo>
                      <a:lnTo>
                        <a:pt x="307" y="324"/>
                      </a:lnTo>
                      <a:lnTo>
                        <a:pt x="304" y="316"/>
                      </a:lnTo>
                      <a:lnTo>
                        <a:pt x="302" y="312"/>
                      </a:lnTo>
                      <a:lnTo>
                        <a:pt x="301" y="307"/>
                      </a:lnTo>
                      <a:lnTo>
                        <a:pt x="301" y="306"/>
                      </a:lnTo>
                      <a:lnTo>
                        <a:pt x="298" y="307"/>
                      </a:lnTo>
                      <a:lnTo>
                        <a:pt x="296" y="307"/>
                      </a:lnTo>
                      <a:lnTo>
                        <a:pt x="292" y="308"/>
                      </a:lnTo>
                      <a:lnTo>
                        <a:pt x="288" y="308"/>
                      </a:lnTo>
                      <a:lnTo>
                        <a:pt x="291" y="303"/>
                      </a:lnTo>
                      <a:lnTo>
                        <a:pt x="291" y="297"/>
                      </a:lnTo>
                      <a:lnTo>
                        <a:pt x="288" y="292"/>
                      </a:lnTo>
                      <a:lnTo>
                        <a:pt x="287" y="291"/>
                      </a:lnTo>
                      <a:lnTo>
                        <a:pt x="287" y="292"/>
                      </a:lnTo>
                      <a:lnTo>
                        <a:pt x="286" y="295"/>
                      </a:lnTo>
                      <a:lnTo>
                        <a:pt x="286" y="296"/>
                      </a:lnTo>
                      <a:lnTo>
                        <a:pt x="283" y="298"/>
                      </a:lnTo>
                      <a:lnTo>
                        <a:pt x="282" y="301"/>
                      </a:lnTo>
                      <a:lnTo>
                        <a:pt x="278" y="305"/>
                      </a:lnTo>
                      <a:lnTo>
                        <a:pt x="274" y="305"/>
                      </a:lnTo>
                      <a:lnTo>
                        <a:pt x="272" y="302"/>
                      </a:lnTo>
                      <a:lnTo>
                        <a:pt x="272" y="301"/>
                      </a:lnTo>
                      <a:lnTo>
                        <a:pt x="277" y="297"/>
                      </a:lnTo>
                      <a:lnTo>
                        <a:pt x="281" y="291"/>
                      </a:lnTo>
                      <a:lnTo>
                        <a:pt x="283" y="276"/>
                      </a:lnTo>
                      <a:lnTo>
                        <a:pt x="283" y="271"/>
                      </a:lnTo>
                      <a:lnTo>
                        <a:pt x="277" y="278"/>
                      </a:lnTo>
                      <a:lnTo>
                        <a:pt x="271" y="288"/>
                      </a:lnTo>
                      <a:lnTo>
                        <a:pt x="263" y="296"/>
                      </a:lnTo>
                      <a:lnTo>
                        <a:pt x="257" y="300"/>
                      </a:lnTo>
                      <a:lnTo>
                        <a:pt x="256" y="300"/>
                      </a:lnTo>
                      <a:lnTo>
                        <a:pt x="254" y="298"/>
                      </a:lnTo>
                      <a:lnTo>
                        <a:pt x="254" y="292"/>
                      </a:lnTo>
                      <a:lnTo>
                        <a:pt x="250" y="288"/>
                      </a:lnTo>
                      <a:lnTo>
                        <a:pt x="247" y="282"/>
                      </a:lnTo>
                      <a:lnTo>
                        <a:pt x="242" y="273"/>
                      </a:lnTo>
                      <a:lnTo>
                        <a:pt x="239" y="268"/>
                      </a:lnTo>
                      <a:lnTo>
                        <a:pt x="230" y="262"/>
                      </a:lnTo>
                      <a:lnTo>
                        <a:pt x="219" y="258"/>
                      </a:lnTo>
                      <a:lnTo>
                        <a:pt x="207" y="257"/>
                      </a:lnTo>
                      <a:lnTo>
                        <a:pt x="195" y="256"/>
                      </a:lnTo>
                      <a:lnTo>
                        <a:pt x="187" y="257"/>
                      </a:lnTo>
                      <a:lnTo>
                        <a:pt x="180" y="259"/>
                      </a:lnTo>
                      <a:lnTo>
                        <a:pt x="175" y="262"/>
                      </a:lnTo>
                      <a:lnTo>
                        <a:pt x="169" y="264"/>
                      </a:lnTo>
                      <a:lnTo>
                        <a:pt x="158" y="267"/>
                      </a:lnTo>
                      <a:lnTo>
                        <a:pt x="138" y="269"/>
                      </a:lnTo>
                      <a:lnTo>
                        <a:pt x="129" y="272"/>
                      </a:lnTo>
                      <a:lnTo>
                        <a:pt x="123" y="277"/>
                      </a:lnTo>
                      <a:lnTo>
                        <a:pt x="119" y="286"/>
                      </a:lnTo>
                      <a:lnTo>
                        <a:pt x="107" y="287"/>
                      </a:lnTo>
                      <a:lnTo>
                        <a:pt x="95" y="288"/>
                      </a:lnTo>
                      <a:lnTo>
                        <a:pt x="92" y="287"/>
                      </a:lnTo>
                      <a:lnTo>
                        <a:pt x="86" y="287"/>
                      </a:lnTo>
                      <a:lnTo>
                        <a:pt x="84" y="288"/>
                      </a:lnTo>
                      <a:lnTo>
                        <a:pt x="82" y="288"/>
                      </a:lnTo>
                      <a:lnTo>
                        <a:pt x="74" y="291"/>
                      </a:lnTo>
                      <a:lnTo>
                        <a:pt x="65" y="296"/>
                      </a:lnTo>
                      <a:lnTo>
                        <a:pt x="56" y="300"/>
                      </a:lnTo>
                      <a:lnTo>
                        <a:pt x="45" y="302"/>
                      </a:lnTo>
                      <a:lnTo>
                        <a:pt x="37" y="301"/>
                      </a:lnTo>
                      <a:lnTo>
                        <a:pt x="28" y="297"/>
                      </a:lnTo>
                      <a:lnTo>
                        <a:pt x="21" y="292"/>
                      </a:lnTo>
                      <a:lnTo>
                        <a:pt x="18" y="287"/>
                      </a:lnTo>
                      <a:lnTo>
                        <a:pt x="18" y="285"/>
                      </a:lnTo>
                      <a:lnTo>
                        <a:pt x="20" y="282"/>
                      </a:lnTo>
                      <a:lnTo>
                        <a:pt x="22" y="281"/>
                      </a:lnTo>
                      <a:lnTo>
                        <a:pt x="23" y="278"/>
                      </a:lnTo>
                      <a:lnTo>
                        <a:pt x="26" y="276"/>
                      </a:lnTo>
                      <a:lnTo>
                        <a:pt x="27" y="273"/>
                      </a:lnTo>
                      <a:lnTo>
                        <a:pt x="27" y="269"/>
                      </a:lnTo>
                      <a:lnTo>
                        <a:pt x="26" y="258"/>
                      </a:lnTo>
                      <a:lnTo>
                        <a:pt x="22" y="251"/>
                      </a:lnTo>
                      <a:lnTo>
                        <a:pt x="16" y="232"/>
                      </a:lnTo>
                      <a:lnTo>
                        <a:pt x="15" y="223"/>
                      </a:lnTo>
                      <a:lnTo>
                        <a:pt x="12" y="214"/>
                      </a:lnTo>
                      <a:lnTo>
                        <a:pt x="8" y="204"/>
                      </a:lnTo>
                      <a:lnTo>
                        <a:pt x="7" y="202"/>
                      </a:lnTo>
                      <a:lnTo>
                        <a:pt x="0" y="194"/>
                      </a:lnTo>
                      <a:lnTo>
                        <a:pt x="0" y="189"/>
                      </a:lnTo>
                      <a:lnTo>
                        <a:pt x="1" y="188"/>
                      </a:lnTo>
                      <a:lnTo>
                        <a:pt x="1" y="186"/>
                      </a:lnTo>
                      <a:lnTo>
                        <a:pt x="2" y="184"/>
                      </a:lnTo>
                      <a:lnTo>
                        <a:pt x="5" y="186"/>
                      </a:lnTo>
                      <a:lnTo>
                        <a:pt x="6" y="189"/>
                      </a:lnTo>
                      <a:lnTo>
                        <a:pt x="6" y="184"/>
                      </a:lnTo>
                      <a:lnTo>
                        <a:pt x="5" y="178"/>
                      </a:lnTo>
                      <a:lnTo>
                        <a:pt x="2" y="171"/>
                      </a:lnTo>
                      <a:lnTo>
                        <a:pt x="1" y="163"/>
                      </a:lnTo>
                      <a:lnTo>
                        <a:pt x="1" y="137"/>
                      </a:lnTo>
                      <a:lnTo>
                        <a:pt x="2" y="136"/>
                      </a:lnTo>
                      <a:lnTo>
                        <a:pt x="5" y="135"/>
                      </a:lnTo>
                      <a:lnTo>
                        <a:pt x="6" y="135"/>
                      </a:lnTo>
                      <a:lnTo>
                        <a:pt x="6" y="139"/>
                      </a:lnTo>
                      <a:lnTo>
                        <a:pt x="13" y="135"/>
                      </a:lnTo>
                      <a:lnTo>
                        <a:pt x="22" y="129"/>
                      </a:lnTo>
                      <a:lnTo>
                        <a:pt x="27" y="124"/>
                      </a:lnTo>
                      <a:lnTo>
                        <a:pt x="35" y="120"/>
                      </a:lnTo>
                      <a:lnTo>
                        <a:pt x="46" y="117"/>
                      </a:lnTo>
                      <a:lnTo>
                        <a:pt x="55" y="116"/>
                      </a:lnTo>
                      <a:lnTo>
                        <a:pt x="65" y="113"/>
                      </a:lnTo>
                      <a:lnTo>
                        <a:pt x="77" y="110"/>
                      </a:lnTo>
                      <a:lnTo>
                        <a:pt x="90" y="103"/>
                      </a:lnTo>
                      <a:lnTo>
                        <a:pt x="99" y="96"/>
                      </a:lnTo>
                      <a:lnTo>
                        <a:pt x="102" y="88"/>
                      </a:lnTo>
                      <a:lnTo>
                        <a:pt x="102" y="78"/>
                      </a:lnTo>
                      <a:lnTo>
                        <a:pt x="105" y="73"/>
                      </a:lnTo>
                      <a:lnTo>
                        <a:pt x="107" y="71"/>
                      </a:lnTo>
                      <a:lnTo>
                        <a:pt x="111" y="76"/>
                      </a:lnTo>
                      <a:lnTo>
                        <a:pt x="114" y="79"/>
                      </a:lnTo>
                      <a:lnTo>
                        <a:pt x="116" y="78"/>
                      </a:lnTo>
                      <a:lnTo>
                        <a:pt x="116" y="76"/>
                      </a:lnTo>
                      <a:lnTo>
                        <a:pt x="117" y="73"/>
                      </a:lnTo>
                      <a:lnTo>
                        <a:pt x="117" y="68"/>
                      </a:lnTo>
                      <a:lnTo>
                        <a:pt x="119" y="66"/>
                      </a:lnTo>
                      <a:lnTo>
                        <a:pt x="126" y="69"/>
                      </a:lnTo>
                      <a:lnTo>
                        <a:pt x="128" y="62"/>
                      </a:lnTo>
                      <a:lnTo>
                        <a:pt x="131" y="57"/>
                      </a:lnTo>
                      <a:lnTo>
                        <a:pt x="134" y="53"/>
                      </a:lnTo>
                      <a:lnTo>
                        <a:pt x="136" y="47"/>
                      </a:lnTo>
                      <a:lnTo>
                        <a:pt x="143" y="46"/>
                      </a:lnTo>
                      <a:lnTo>
                        <a:pt x="148" y="43"/>
                      </a:lnTo>
                      <a:lnTo>
                        <a:pt x="153" y="39"/>
                      </a:lnTo>
                      <a:lnTo>
                        <a:pt x="158" y="38"/>
                      </a:lnTo>
                      <a:lnTo>
                        <a:pt x="161" y="39"/>
                      </a:lnTo>
                      <a:lnTo>
                        <a:pt x="164" y="41"/>
                      </a:lnTo>
                      <a:lnTo>
                        <a:pt x="166" y="43"/>
                      </a:lnTo>
                      <a:lnTo>
                        <a:pt x="170" y="54"/>
                      </a:lnTo>
                      <a:lnTo>
                        <a:pt x="171" y="52"/>
                      </a:lnTo>
                      <a:lnTo>
                        <a:pt x="176" y="49"/>
                      </a:lnTo>
                      <a:lnTo>
                        <a:pt x="180" y="49"/>
                      </a:lnTo>
                      <a:lnTo>
                        <a:pt x="183" y="51"/>
                      </a:lnTo>
                      <a:lnTo>
                        <a:pt x="185" y="53"/>
                      </a:lnTo>
                      <a:lnTo>
                        <a:pt x="187" y="49"/>
                      </a:lnTo>
                      <a:lnTo>
                        <a:pt x="187" y="39"/>
                      </a:lnTo>
                      <a:lnTo>
                        <a:pt x="188" y="37"/>
                      </a:lnTo>
                      <a:lnTo>
                        <a:pt x="190" y="34"/>
                      </a:lnTo>
                      <a:lnTo>
                        <a:pt x="192" y="32"/>
                      </a:lnTo>
                      <a:lnTo>
                        <a:pt x="192" y="28"/>
                      </a:lnTo>
                      <a:lnTo>
                        <a:pt x="194" y="24"/>
                      </a:lnTo>
                      <a:lnTo>
                        <a:pt x="200" y="22"/>
                      </a:lnTo>
                      <a:lnTo>
                        <a:pt x="209" y="20"/>
                      </a:lnTo>
                      <a:lnTo>
                        <a:pt x="215" y="19"/>
                      </a:lnTo>
                      <a:lnTo>
                        <a:pt x="218" y="19"/>
                      </a:lnTo>
                      <a:lnTo>
                        <a:pt x="219" y="18"/>
                      </a:lnTo>
                      <a:lnTo>
                        <a:pt x="222" y="17"/>
                      </a:lnTo>
                      <a:lnTo>
                        <a:pt x="223" y="17"/>
                      </a:lnTo>
                      <a:lnTo>
                        <a:pt x="222" y="14"/>
                      </a:lnTo>
                      <a:lnTo>
                        <a:pt x="219" y="13"/>
                      </a:lnTo>
                      <a:lnTo>
                        <a:pt x="215" y="9"/>
                      </a:lnTo>
                      <a:lnTo>
                        <a:pt x="215" y="7"/>
                      </a:lnTo>
                      <a:lnTo>
                        <a:pt x="228" y="13"/>
                      </a:lnTo>
                      <a:lnTo>
                        <a:pt x="239" y="17"/>
                      </a:lnTo>
                      <a:lnTo>
                        <a:pt x="252" y="18"/>
                      </a:lnTo>
                      <a:lnTo>
                        <a:pt x="256" y="18"/>
                      </a:lnTo>
                      <a:lnTo>
                        <a:pt x="261" y="15"/>
                      </a:lnTo>
                      <a:lnTo>
                        <a:pt x="264" y="15"/>
                      </a:lnTo>
                      <a:lnTo>
                        <a:pt x="267" y="17"/>
                      </a:lnTo>
                      <a:lnTo>
                        <a:pt x="271" y="20"/>
                      </a:lnTo>
                      <a:lnTo>
                        <a:pt x="272" y="23"/>
                      </a:lnTo>
                      <a:lnTo>
                        <a:pt x="272" y="25"/>
                      </a:lnTo>
                      <a:lnTo>
                        <a:pt x="271" y="27"/>
                      </a:lnTo>
                      <a:lnTo>
                        <a:pt x="268" y="28"/>
                      </a:lnTo>
                      <a:lnTo>
                        <a:pt x="266" y="28"/>
                      </a:lnTo>
                      <a:lnTo>
                        <a:pt x="264" y="29"/>
                      </a:lnTo>
                      <a:lnTo>
                        <a:pt x="262" y="30"/>
                      </a:lnTo>
                      <a:lnTo>
                        <a:pt x="257" y="51"/>
                      </a:lnTo>
                      <a:lnTo>
                        <a:pt x="257" y="52"/>
                      </a:lnTo>
                      <a:lnTo>
                        <a:pt x="258" y="53"/>
                      </a:lnTo>
                      <a:lnTo>
                        <a:pt x="262" y="53"/>
                      </a:lnTo>
                      <a:lnTo>
                        <a:pt x="264" y="54"/>
                      </a:lnTo>
                      <a:lnTo>
                        <a:pt x="266" y="54"/>
                      </a:lnTo>
                      <a:lnTo>
                        <a:pt x="267" y="56"/>
                      </a:lnTo>
                      <a:lnTo>
                        <a:pt x="268" y="58"/>
                      </a:lnTo>
                      <a:lnTo>
                        <a:pt x="268" y="62"/>
                      </a:lnTo>
                      <a:lnTo>
                        <a:pt x="269" y="63"/>
                      </a:lnTo>
                      <a:lnTo>
                        <a:pt x="297" y="73"/>
                      </a:lnTo>
                      <a:lnTo>
                        <a:pt x="299" y="74"/>
                      </a:lnTo>
                      <a:lnTo>
                        <a:pt x="302" y="77"/>
                      </a:lnTo>
                      <a:lnTo>
                        <a:pt x="303" y="79"/>
                      </a:lnTo>
                      <a:lnTo>
                        <a:pt x="306" y="82"/>
                      </a:lnTo>
                      <a:lnTo>
                        <a:pt x="308" y="83"/>
                      </a:lnTo>
                      <a:lnTo>
                        <a:pt x="312" y="85"/>
                      </a:lnTo>
                      <a:lnTo>
                        <a:pt x="318" y="82"/>
                      </a:lnTo>
                      <a:lnTo>
                        <a:pt x="323" y="76"/>
                      </a:lnTo>
                      <a:lnTo>
                        <a:pt x="328" y="58"/>
                      </a:lnTo>
                      <a:lnTo>
                        <a:pt x="330" y="51"/>
                      </a:lnTo>
                      <a:lnTo>
                        <a:pt x="330" y="14"/>
                      </a:lnTo>
                      <a:lnTo>
                        <a:pt x="332" y="12"/>
                      </a:lnTo>
                      <a:lnTo>
                        <a:pt x="336" y="4"/>
                      </a:lnTo>
                      <a:lnTo>
                        <a:pt x="338" y="3"/>
                      </a:lnTo>
                      <a:lnTo>
                        <a:pt x="34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1" name="Freeform 1224">
                  <a:extLst>
                    <a:ext uri="{FF2B5EF4-FFF2-40B4-BE49-F238E27FC236}">
                      <a16:creationId xmlns:a16="http://schemas.microsoft.com/office/drawing/2014/main" id="{B2F4D1AF-2B04-FCFF-6178-D9B6D1C97E89}"/>
                    </a:ext>
                  </a:extLst>
                </p:cNvPr>
                <p:cNvSpPr>
                  <a:spLocks/>
                </p:cNvSpPr>
                <p:nvPr/>
              </p:nvSpPr>
              <p:spPr bwMode="auto">
                <a:xfrm>
                  <a:off x="9759281" y="5471209"/>
                  <a:ext cx="184456" cy="180311"/>
                </a:xfrm>
                <a:custGeom>
                  <a:avLst/>
                  <a:gdLst/>
                  <a:ahLst/>
                  <a:cxnLst>
                    <a:cxn ang="0">
                      <a:pos x="72" y="0"/>
                    </a:cxn>
                    <a:cxn ang="0">
                      <a:pos x="72" y="2"/>
                    </a:cxn>
                    <a:cxn ang="0">
                      <a:pos x="74" y="4"/>
                    </a:cxn>
                    <a:cxn ang="0">
                      <a:pos x="74" y="8"/>
                    </a:cxn>
                    <a:cxn ang="0">
                      <a:pos x="76" y="9"/>
                    </a:cxn>
                    <a:cxn ang="0">
                      <a:pos x="77" y="9"/>
                    </a:cxn>
                    <a:cxn ang="0">
                      <a:pos x="84" y="5"/>
                    </a:cxn>
                    <a:cxn ang="0">
                      <a:pos x="87" y="8"/>
                    </a:cxn>
                    <a:cxn ang="0">
                      <a:pos x="88" y="12"/>
                    </a:cxn>
                    <a:cxn ang="0">
                      <a:pos x="89" y="14"/>
                    </a:cxn>
                    <a:cxn ang="0">
                      <a:pos x="83" y="27"/>
                    </a:cxn>
                    <a:cxn ang="0">
                      <a:pos x="78" y="32"/>
                    </a:cxn>
                    <a:cxn ang="0">
                      <a:pos x="73" y="34"/>
                    </a:cxn>
                    <a:cxn ang="0">
                      <a:pos x="73" y="47"/>
                    </a:cxn>
                    <a:cxn ang="0">
                      <a:pos x="68" y="47"/>
                    </a:cxn>
                    <a:cxn ang="0">
                      <a:pos x="64" y="48"/>
                    </a:cxn>
                    <a:cxn ang="0">
                      <a:pos x="58" y="48"/>
                    </a:cxn>
                    <a:cxn ang="0">
                      <a:pos x="57" y="53"/>
                    </a:cxn>
                    <a:cxn ang="0">
                      <a:pos x="49" y="68"/>
                    </a:cxn>
                    <a:cxn ang="0">
                      <a:pos x="47" y="75"/>
                    </a:cxn>
                    <a:cxn ang="0">
                      <a:pos x="46" y="77"/>
                    </a:cxn>
                    <a:cxn ang="0">
                      <a:pos x="43" y="80"/>
                    </a:cxn>
                    <a:cxn ang="0">
                      <a:pos x="39" y="82"/>
                    </a:cxn>
                    <a:cxn ang="0">
                      <a:pos x="37" y="85"/>
                    </a:cxn>
                    <a:cxn ang="0">
                      <a:pos x="33" y="86"/>
                    </a:cxn>
                    <a:cxn ang="0">
                      <a:pos x="30" y="87"/>
                    </a:cxn>
                    <a:cxn ang="0">
                      <a:pos x="29" y="87"/>
                    </a:cxn>
                    <a:cxn ang="0">
                      <a:pos x="24" y="85"/>
                    </a:cxn>
                    <a:cxn ang="0">
                      <a:pos x="20" y="85"/>
                    </a:cxn>
                    <a:cxn ang="0">
                      <a:pos x="18" y="83"/>
                    </a:cxn>
                    <a:cxn ang="0">
                      <a:pos x="14" y="82"/>
                    </a:cxn>
                    <a:cxn ang="0">
                      <a:pos x="12" y="81"/>
                    </a:cxn>
                    <a:cxn ang="0">
                      <a:pos x="8" y="80"/>
                    </a:cxn>
                    <a:cxn ang="0">
                      <a:pos x="5" y="78"/>
                    </a:cxn>
                    <a:cxn ang="0">
                      <a:pos x="4" y="78"/>
                    </a:cxn>
                    <a:cxn ang="0">
                      <a:pos x="3" y="77"/>
                    </a:cxn>
                    <a:cxn ang="0">
                      <a:pos x="2" y="77"/>
                    </a:cxn>
                    <a:cxn ang="0">
                      <a:pos x="0" y="76"/>
                    </a:cxn>
                    <a:cxn ang="0">
                      <a:pos x="3" y="68"/>
                    </a:cxn>
                    <a:cxn ang="0">
                      <a:pos x="7" y="63"/>
                    </a:cxn>
                    <a:cxn ang="0">
                      <a:pos x="13" y="58"/>
                    </a:cxn>
                    <a:cxn ang="0">
                      <a:pos x="17" y="53"/>
                    </a:cxn>
                    <a:cxn ang="0">
                      <a:pos x="18" y="51"/>
                    </a:cxn>
                    <a:cxn ang="0">
                      <a:pos x="22" y="47"/>
                    </a:cxn>
                    <a:cxn ang="0">
                      <a:pos x="24" y="47"/>
                    </a:cxn>
                    <a:cxn ang="0">
                      <a:pos x="32" y="44"/>
                    </a:cxn>
                    <a:cxn ang="0">
                      <a:pos x="39" y="38"/>
                    </a:cxn>
                    <a:cxn ang="0">
                      <a:pos x="47" y="34"/>
                    </a:cxn>
                    <a:cxn ang="0">
                      <a:pos x="49" y="32"/>
                    </a:cxn>
                    <a:cxn ang="0">
                      <a:pos x="51" y="29"/>
                    </a:cxn>
                    <a:cxn ang="0">
                      <a:pos x="52" y="28"/>
                    </a:cxn>
                    <a:cxn ang="0">
                      <a:pos x="53" y="25"/>
                    </a:cxn>
                    <a:cxn ang="0">
                      <a:pos x="54" y="24"/>
                    </a:cxn>
                    <a:cxn ang="0">
                      <a:pos x="54" y="20"/>
                    </a:cxn>
                    <a:cxn ang="0">
                      <a:pos x="58" y="17"/>
                    </a:cxn>
                    <a:cxn ang="0">
                      <a:pos x="61" y="17"/>
                    </a:cxn>
                    <a:cxn ang="0">
                      <a:pos x="62" y="15"/>
                    </a:cxn>
                    <a:cxn ang="0">
                      <a:pos x="62" y="13"/>
                    </a:cxn>
                    <a:cxn ang="0">
                      <a:pos x="63" y="9"/>
                    </a:cxn>
                    <a:cxn ang="0">
                      <a:pos x="64" y="7"/>
                    </a:cxn>
                    <a:cxn ang="0">
                      <a:pos x="69" y="2"/>
                    </a:cxn>
                    <a:cxn ang="0">
                      <a:pos x="72" y="0"/>
                    </a:cxn>
                  </a:cxnLst>
                  <a:rect l="0" t="0" r="r" b="b"/>
                  <a:pathLst>
                    <a:path w="89" h="87">
                      <a:moveTo>
                        <a:pt x="72" y="0"/>
                      </a:moveTo>
                      <a:lnTo>
                        <a:pt x="72" y="2"/>
                      </a:lnTo>
                      <a:lnTo>
                        <a:pt x="74" y="4"/>
                      </a:lnTo>
                      <a:lnTo>
                        <a:pt x="74" y="8"/>
                      </a:lnTo>
                      <a:lnTo>
                        <a:pt x="76" y="9"/>
                      </a:lnTo>
                      <a:lnTo>
                        <a:pt x="77" y="9"/>
                      </a:lnTo>
                      <a:lnTo>
                        <a:pt x="84" y="5"/>
                      </a:lnTo>
                      <a:lnTo>
                        <a:pt x="87" y="8"/>
                      </a:lnTo>
                      <a:lnTo>
                        <a:pt x="88" y="12"/>
                      </a:lnTo>
                      <a:lnTo>
                        <a:pt x="89" y="14"/>
                      </a:lnTo>
                      <a:lnTo>
                        <a:pt x="83" y="27"/>
                      </a:lnTo>
                      <a:lnTo>
                        <a:pt x="78" y="32"/>
                      </a:lnTo>
                      <a:lnTo>
                        <a:pt x="73" y="34"/>
                      </a:lnTo>
                      <a:lnTo>
                        <a:pt x="73" y="47"/>
                      </a:lnTo>
                      <a:lnTo>
                        <a:pt x="68" y="47"/>
                      </a:lnTo>
                      <a:lnTo>
                        <a:pt x="64" y="48"/>
                      </a:lnTo>
                      <a:lnTo>
                        <a:pt x="58" y="48"/>
                      </a:lnTo>
                      <a:lnTo>
                        <a:pt x="57" y="53"/>
                      </a:lnTo>
                      <a:lnTo>
                        <a:pt x="49" y="68"/>
                      </a:lnTo>
                      <a:lnTo>
                        <a:pt x="47" y="75"/>
                      </a:lnTo>
                      <a:lnTo>
                        <a:pt x="46" y="77"/>
                      </a:lnTo>
                      <a:lnTo>
                        <a:pt x="43" y="80"/>
                      </a:lnTo>
                      <a:lnTo>
                        <a:pt x="39" y="82"/>
                      </a:lnTo>
                      <a:lnTo>
                        <a:pt x="37" y="85"/>
                      </a:lnTo>
                      <a:lnTo>
                        <a:pt x="33" y="86"/>
                      </a:lnTo>
                      <a:lnTo>
                        <a:pt x="30" y="87"/>
                      </a:lnTo>
                      <a:lnTo>
                        <a:pt x="29" y="87"/>
                      </a:lnTo>
                      <a:lnTo>
                        <a:pt x="24" y="85"/>
                      </a:lnTo>
                      <a:lnTo>
                        <a:pt x="20" y="85"/>
                      </a:lnTo>
                      <a:lnTo>
                        <a:pt x="18" y="83"/>
                      </a:lnTo>
                      <a:lnTo>
                        <a:pt x="14" y="82"/>
                      </a:lnTo>
                      <a:lnTo>
                        <a:pt x="12" y="81"/>
                      </a:lnTo>
                      <a:lnTo>
                        <a:pt x="8" y="80"/>
                      </a:lnTo>
                      <a:lnTo>
                        <a:pt x="5" y="78"/>
                      </a:lnTo>
                      <a:lnTo>
                        <a:pt x="4" y="78"/>
                      </a:lnTo>
                      <a:lnTo>
                        <a:pt x="3" y="77"/>
                      </a:lnTo>
                      <a:lnTo>
                        <a:pt x="2" y="77"/>
                      </a:lnTo>
                      <a:lnTo>
                        <a:pt x="0" y="76"/>
                      </a:lnTo>
                      <a:lnTo>
                        <a:pt x="3" y="68"/>
                      </a:lnTo>
                      <a:lnTo>
                        <a:pt x="7" y="63"/>
                      </a:lnTo>
                      <a:lnTo>
                        <a:pt x="13" y="58"/>
                      </a:lnTo>
                      <a:lnTo>
                        <a:pt x="17" y="53"/>
                      </a:lnTo>
                      <a:lnTo>
                        <a:pt x="18" y="51"/>
                      </a:lnTo>
                      <a:lnTo>
                        <a:pt x="22" y="47"/>
                      </a:lnTo>
                      <a:lnTo>
                        <a:pt x="24" y="47"/>
                      </a:lnTo>
                      <a:lnTo>
                        <a:pt x="32" y="44"/>
                      </a:lnTo>
                      <a:lnTo>
                        <a:pt x="39" y="38"/>
                      </a:lnTo>
                      <a:lnTo>
                        <a:pt x="47" y="34"/>
                      </a:lnTo>
                      <a:lnTo>
                        <a:pt x="49" y="32"/>
                      </a:lnTo>
                      <a:lnTo>
                        <a:pt x="51" y="29"/>
                      </a:lnTo>
                      <a:lnTo>
                        <a:pt x="52" y="28"/>
                      </a:lnTo>
                      <a:lnTo>
                        <a:pt x="53" y="25"/>
                      </a:lnTo>
                      <a:lnTo>
                        <a:pt x="54" y="24"/>
                      </a:lnTo>
                      <a:lnTo>
                        <a:pt x="54" y="20"/>
                      </a:lnTo>
                      <a:lnTo>
                        <a:pt x="58" y="17"/>
                      </a:lnTo>
                      <a:lnTo>
                        <a:pt x="61" y="17"/>
                      </a:lnTo>
                      <a:lnTo>
                        <a:pt x="62" y="15"/>
                      </a:lnTo>
                      <a:lnTo>
                        <a:pt x="62" y="13"/>
                      </a:lnTo>
                      <a:lnTo>
                        <a:pt x="63" y="9"/>
                      </a:lnTo>
                      <a:lnTo>
                        <a:pt x="64" y="7"/>
                      </a:lnTo>
                      <a:lnTo>
                        <a:pt x="69" y="2"/>
                      </a:lnTo>
                      <a:lnTo>
                        <a:pt x="7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2" name="Freeform 1225">
                  <a:extLst>
                    <a:ext uri="{FF2B5EF4-FFF2-40B4-BE49-F238E27FC236}">
                      <a16:creationId xmlns:a16="http://schemas.microsoft.com/office/drawing/2014/main" id="{9BBE6A10-34CA-9EBC-F8F3-A5EB68359ABF}"/>
                    </a:ext>
                  </a:extLst>
                </p:cNvPr>
                <p:cNvSpPr>
                  <a:spLocks/>
                </p:cNvSpPr>
                <p:nvPr/>
              </p:nvSpPr>
              <p:spPr bwMode="auto">
                <a:xfrm>
                  <a:off x="9910576" y="5297116"/>
                  <a:ext cx="138860" cy="198963"/>
                </a:xfrm>
                <a:custGeom>
                  <a:avLst/>
                  <a:gdLst/>
                  <a:ahLst/>
                  <a:cxnLst>
                    <a:cxn ang="0">
                      <a:pos x="3" y="4"/>
                    </a:cxn>
                    <a:cxn ang="0">
                      <a:pos x="9" y="8"/>
                    </a:cxn>
                    <a:cxn ang="0">
                      <a:pos x="16" y="13"/>
                    </a:cxn>
                    <a:cxn ang="0">
                      <a:pos x="20" y="18"/>
                    </a:cxn>
                    <a:cxn ang="0">
                      <a:pos x="19" y="19"/>
                    </a:cxn>
                    <a:cxn ang="0">
                      <a:pos x="20" y="24"/>
                    </a:cxn>
                    <a:cxn ang="0">
                      <a:pos x="24" y="33"/>
                    </a:cxn>
                    <a:cxn ang="0">
                      <a:pos x="28" y="34"/>
                    </a:cxn>
                    <a:cxn ang="0">
                      <a:pos x="29" y="30"/>
                    </a:cxn>
                    <a:cxn ang="0">
                      <a:pos x="34" y="29"/>
                    </a:cxn>
                    <a:cxn ang="0">
                      <a:pos x="35" y="39"/>
                    </a:cxn>
                    <a:cxn ang="0">
                      <a:pos x="44" y="47"/>
                    </a:cxn>
                    <a:cxn ang="0">
                      <a:pos x="54" y="45"/>
                    </a:cxn>
                    <a:cxn ang="0">
                      <a:pos x="58" y="43"/>
                    </a:cxn>
                    <a:cxn ang="0">
                      <a:pos x="63" y="42"/>
                    </a:cxn>
                    <a:cxn ang="0">
                      <a:pos x="67" y="44"/>
                    </a:cxn>
                    <a:cxn ang="0">
                      <a:pos x="60" y="58"/>
                    </a:cxn>
                    <a:cxn ang="0">
                      <a:pos x="57" y="63"/>
                    </a:cxn>
                    <a:cxn ang="0">
                      <a:pos x="53" y="65"/>
                    </a:cxn>
                    <a:cxn ang="0">
                      <a:pos x="47" y="69"/>
                    </a:cxn>
                    <a:cxn ang="0">
                      <a:pos x="48" y="72"/>
                    </a:cxn>
                    <a:cxn ang="0">
                      <a:pos x="47" y="78"/>
                    </a:cxn>
                    <a:cxn ang="0">
                      <a:pos x="42" y="86"/>
                    </a:cxn>
                    <a:cxn ang="0">
                      <a:pos x="38" y="91"/>
                    </a:cxn>
                    <a:cxn ang="0">
                      <a:pos x="31" y="96"/>
                    </a:cxn>
                    <a:cxn ang="0">
                      <a:pos x="23" y="94"/>
                    </a:cxn>
                    <a:cxn ang="0">
                      <a:pos x="21" y="88"/>
                    </a:cxn>
                    <a:cxn ang="0">
                      <a:pos x="25" y="84"/>
                    </a:cxn>
                    <a:cxn ang="0">
                      <a:pos x="26" y="77"/>
                    </a:cxn>
                    <a:cxn ang="0">
                      <a:pos x="23" y="74"/>
                    </a:cxn>
                    <a:cxn ang="0">
                      <a:pos x="15" y="72"/>
                    </a:cxn>
                    <a:cxn ang="0">
                      <a:pos x="11" y="69"/>
                    </a:cxn>
                    <a:cxn ang="0">
                      <a:pos x="13" y="64"/>
                    </a:cxn>
                    <a:cxn ang="0">
                      <a:pos x="18" y="60"/>
                    </a:cxn>
                    <a:cxn ang="0">
                      <a:pos x="23" y="42"/>
                    </a:cxn>
                    <a:cxn ang="0">
                      <a:pos x="18" y="33"/>
                    </a:cxn>
                    <a:cxn ang="0">
                      <a:pos x="16" y="28"/>
                    </a:cxn>
                    <a:cxn ang="0">
                      <a:pos x="11" y="21"/>
                    </a:cxn>
                    <a:cxn ang="0">
                      <a:pos x="3" y="8"/>
                    </a:cxn>
                  </a:cxnLst>
                  <a:rect l="0" t="0" r="r" b="b"/>
                  <a:pathLst>
                    <a:path w="67" h="96">
                      <a:moveTo>
                        <a:pt x="0" y="0"/>
                      </a:moveTo>
                      <a:lnTo>
                        <a:pt x="3" y="4"/>
                      </a:lnTo>
                      <a:lnTo>
                        <a:pt x="6" y="5"/>
                      </a:lnTo>
                      <a:lnTo>
                        <a:pt x="9" y="8"/>
                      </a:lnTo>
                      <a:lnTo>
                        <a:pt x="13" y="9"/>
                      </a:lnTo>
                      <a:lnTo>
                        <a:pt x="16" y="13"/>
                      </a:lnTo>
                      <a:lnTo>
                        <a:pt x="18" y="15"/>
                      </a:lnTo>
                      <a:lnTo>
                        <a:pt x="20" y="18"/>
                      </a:lnTo>
                      <a:lnTo>
                        <a:pt x="20" y="19"/>
                      </a:lnTo>
                      <a:lnTo>
                        <a:pt x="19" y="19"/>
                      </a:lnTo>
                      <a:lnTo>
                        <a:pt x="19" y="21"/>
                      </a:lnTo>
                      <a:lnTo>
                        <a:pt x="20" y="24"/>
                      </a:lnTo>
                      <a:lnTo>
                        <a:pt x="21" y="28"/>
                      </a:lnTo>
                      <a:lnTo>
                        <a:pt x="24" y="33"/>
                      </a:lnTo>
                      <a:lnTo>
                        <a:pt x="25" y="34"/>
                      </a:lnTo>
                      <a:lnTo>
                        <a:pt x="28" y="34"/>
                      </a:lnTo>
                      <a:lnTo>
                        <a:pt x="28" y="33"/>
                      </a:lnTo>
                      <a:lnTo>
                        <a:pt x="29" y="30"/>
                      </a:lnTo>
                      <a:lnTo>
                        <a:pt x="30" y="29"/>
                      </a:lnTo>
                      <a:lnTo>
                        <a:pt x="34" y="29"/>
                      </a:lnTo>
                      <a:lnTo>
                        <a:pt x="34" y="34"/>
                      </a:lnTo>
                      <a:lnTo>
                        <a:pt x="35" y="39"/>
                      </a:lnTo>
                      <a:lnTo>
                        <a:pt x="40" y="44"/>
                      </a:lnTo>
                      <a:lnTo>
                        <a:pt x="44" y="47"/>
                      </a:lnTo>
                      <a:lnTo>
                        <a:pt x="53" y="47"/>
                      </a:lnTo>
                      <a:lnTo>
                        <a:pt x="54" y="45"/>
                      </a:lnTo>
                      <a:lnTo>
                        <a:pt x="57" y="44"/>
                      </a:lnTo>
                      <a:lnTo>
                        <a:pt x="58" y="43"/>
                      </a:lnTo>
                      <a:lnTo>
                        <a:pt x="60" y="42"/>
                      </a:lnTo>
                      <a:lnTo>
                        <a:pt x="63" y="42"/>
                      </a:lnTo>
                      <a:lnTo>
                        <a:pt x="65" y="43"/>
                      </a:lnTo>
                      <a:lnTo>
                        <a:pt x="67" y="44"/>
                      </a:lnTo>
                      <a:lnTo>
                        <a:pt x="63" y="52"/>
                      </a:lnTo>
                      <a:lnTo>
                        <a:pt x="60" y="58"/>
                      </a:lnTo>
                      <a:lnTo>
                        <a:pt x="58" y="65"/>
                      </a:lnTo>
                      <a:lnTo>
                        <a:pt x="57" y="63"/>
                      </a:lnTo>
                      <a:lnTo>
                        <a:pt x="55" y="64"/>
                      </a:lnTo>
                      <a:lnTo>
                        <a:pt x="53" y="65"/>
                      </a:lnTo>
                      <a:lnTo>
                        <a:pt x="49" y="67"/>
                      </a:lnTo>
                      <a:lnTo>
                        <a:pt x="47" y="69"/>
                      </a:lnTo>
                      <a:lnTo>
                        <a:pt x="48" y="71"/>
                      </a:lnTo>
                      <a:lnTo>
                        <a:pt x="48" y="72"/>
                      </a:lnTo>
                      <a:lnTo>
                        <a:pt x="49" y="73"/>
                      </a:lnTo>
                      <a:lnTo>
                        <a:pt x="47" y="78"/>
                      </a:lnTo>
                      <a:lnTo>
                        <a:pt x="43" y="82"/>
                      </a:lnTo>
                      <a:lnTo>
                        <a:pt x="42" y="86"/>
                      </a:lnTo>
                      <a:lnTo>
                        <a:pt x="39" y="88"/>
                      </a:lnTo>
                      <a:lnTo>
                        <a:pt x="38" y="91"/>
                      </a:lnTo>
                      <a:lnTo>
                        <a:pt x="35" y="93"/>
                      </a:lnTo>
                      <a:lnTo>
                        <a:pt x="31" y="96"/>
                      </a:lnTo>
                      <a:lnTo>
                        <a:pt x="25" y="96"/>
                      </a:lnTo>
                      <a:lnTo>
                        <a:pt x="23" y="94"/>
                      </a:lnTo>
                      <a:lnTo>
                        <a:pt x="21" y="93"/>
                      </a:lnTo>
                      <a:lnTo>
                        <a:pt x="21" y="88"/>
                      </a:lnTo>
                      <a:lnTo>
                        <a:pt x="23" y="86"/>
                      </a:lnTo>
                      <a:lnTo>
                        <a:pt x="25" y="84"/>
                      </a:lnTo>
                      <a:lnTo>
                        <a:pt x="26" y="82"/>
                      </a:lnTo>
                      <a:lnTo>
                        <a:pt x="26" y="77"/>
                      </a:lnTo>
                      <a:lnTo>
                        <a:pt x="24" y="76"/>
                      </a:lnTo>
                      <a:lnTo>
                        <a:pt x="23" y="74"/>
                      </a:lnTo>
                      <a:lnTo>
                        <a:pt x="18" y="72"/>
                      </a:lnTo>
                      <a:lnTo>
                        <a:pt x="15" y="72"/>
                      </a:lnTo>
                      <a:lnTo>
                        <a:pt x="14" y="71"/>
                      </a:lnTo>
                      <a:lnTo>
                        <a:pt x="11" y="69"/>
                      </a:lnTo>
                      <a:lnTo>
                        <a:pt x="11" y="67"/>
                      </a:lnTo>
                      <a:lnTo>
                        <a:pt x="13" y="64"/>
                      </a:lnTo>
                      <a:lnTo>
                        <a:pt x="15" y="62"/>
                      </a:lnTo>
                      <a:lnTo>
                        <a:pt x="18" y="60"/>
                      </a:lnTo>
                      <a:lnTo>
                        <a:pt x="23" y="50"/>
                      </a:lnTo>
                      <a:lnTo>
                        <a:pt x="23" y="42"/>
                      </a:lnTo>
                      <a:lnTo>
                        <a:pt x="19" y="34"/>
                      </a:lnTo>
                      <a:lnTo>
                        <a:pt x="18" y="33"/>
                      </a:lnTo>
                      <a:lnTo>
                        <a:pt x="16" y="30"/>
                      </a:lnTo>
                      <a:lnTo>
                        <a:pt x="16" y="28"/>
                      </a:lnTo>
                      <a:lnTo>
                        <a:pt x="18" y="25"/>
                      </a:lnTo>
                      <a:lnTo>
                        <a:pt x="11" y="21"/>
                      </a:lnTo>
                      <a:lnTo>
                        <a:pt x="6" y="15"/>
                      </a:lnTo>
                      <a:lnTo>
                        <a:pt x="3" y="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3" name="Freeform 1209">
                  <a:extLst>
                    <a:ext uri="{FF2B5EF4-FFF2-40B4-BE49-F238E27FC236}">
                      <a16:creationId xmlns:a16="http://schemas.microsoft.com/office/drawing/2014/main" id="{F7A338E9-6024-65A5-426C-ECD10E6096A1}"/>
                    </a:ext>
                  </a:extLst>
                </p:cNvPr>
                <p:cNvSpPr>
                  <a:spLocks/>
                </p:cNvSpPr>
                <p:nvPr/>
              </p:nvSpPr>
              <p:spPr bwMode="auto">
                <a:xfrm>
                  <a:off x="8982082" y="4565511"/>
                  <a:ext cx="16580" cy="35234"/>
                </a:xfrm>
                <a:custGeom>
                  <a:avLst/>
                  <a:gdLst/>
                  <a:ahLst/>
                  <a:cxnLst>
                    <a:cxn ang="0">
                      <a:pos x="6" y="0"/>
                    </a:cxn>
                    <a:cxn ang="0">
                      <a:pos x="6" y="2"/>
                    </a:cxn>
                    <a:cxn ang="0">
                      <a:pos x="8" y="2"/>
                    </a:cxn>
                    <a:cxn ang="0">
                      <a:pos x="8" y="7"/>
                    </a:cxn>
                    <a:cxn ang="0">
                      <a:pos x="6" y="8"/>
                    </a:cxn>
                    <a:cxn ang="0">
                      <a:pos x="5" y="8"/>
                    </a:cxn>
                    <a:cxn ang="0">
                      <a:pos x="5" y="15"/>
                    </a:cxn>
                    <a:cxn ang="0">
                      <a:pos x="4" y="17"/>
                    </a:cxn>
                    <a:cxn ang="0">
                      <a:pos x="3" y="17"/>
                    </a:cxn>
                    <a:cxn ang="0">
                      <a:pos x="0" y="15"/>
                    </a:cxn>
                    <a:cxn ang="0">
                      <a:pos x="0" y="11"/>
                    </a:cxn>
                    <a:cxn ang="0">
                      <a:pos x="3" y="10"/>
                    </a:cxn>
                    <a:cxn ang="0">
                      <a:pos x="4" y="8"/>
                    </a:cxn>
                    <a:cxn ang="0">
                      <a:pos x="4" y="2"/>
                    </a:cxn>
                    <a:cxn ang="0">
                      <a:pos x="6" y="0"/>
                    </a:cxn>
                  </a:cxnLst>
                  <a:rect l="0" t="0" r="r" b="b"/>
                  <a:pathLst>
                    <a:path w="8" h="17">
                      <a:moveTo>
                        <a:pt x="6" y="0"/>
                      </a:moveTo>
                      <a:lnTo>
                        <a:pt x="6" y="2"/>
                      </a:lnTo>
                      <a:lnTo>
                        <a:pt x="8" y="2"/>
                      </a:lnTo>
                      <a:lnTo>
                        <a:pt x="8" y="7"/>
                      </a:lnTo>
                      <a:lnTo>
                        <a:pt x="6" y="8"/>
                      </a:lnTo>
                      <a:lnTo>
                        <a:pt x="5" y="8"/>
                      </a:lnTo>
                      <a:lnTo>
                        <a:pt x="5" y="15"/>
                      </a:lnTo>
                      <a:lnTo>
                        <a:pt x="4" y="17"/>
                      </a:lnTo>
                      <a:lnTo>
                        <a:pt x="3" y="17"/>
                      </a:lnTo>
                      <a:lnTo>
                        <a:pt x="0" y="15"/>
                      </a:lnTo>
                      <a:lnTo>
                        <a:pt x="0" y="11"/>
                      </a:lnTo>
                      <a:lnTo>
                        <a:pt x="3" y="10"/>
                      </a:lnTo>
                      <a:lnTo>
                        <a:pt x="4" y="8"/>
                      </a:lnTo>
                      <a:lnTo>
                        <a:pt x="4" y="2"/>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4" name="Freeform 1210">
                  <a:extLst>
                    <a:ext uri="{FF2B5EF4-FFF2-40B4-BE49-F238E27FC236}">
                      <a16:creationId xmlns:a16="http://schemas.microsoft.com/office/drawing/2014/main" id="{4C6C8EF9-2ABF-FB7F-78F9-0BC7BD27B333}"/>
                    </a:ext>
                  </a:extLst>
                </p:cNvPr>
                <p:cNvSpPr>
                  <a:spLocks noEditPoints="1"/>
                </p:cNvSpPr>
                <p:nvPr/>
              </p:nvSpPr>
              <p:spPr bwMode="auto">
                <a:xfrm>
                  <a:off x="9330267" y="4530279"/>
                  <a:ext cx="93265" cy="55959"/>
                </a:xfrm>
                <a:custGeom>
                  <a:avLst/>
                  <a:gdLst/>
                  <a:ahLst/>
                  <a:cxnLst>
                    <a:cxn ang="0">
                      <a:pos x="12" y="24"/>
                    </a:cxn>
                    <a:cxn ang="0">
                      <a:pos x="13" y="25"/>
                    </a:cxn>
                    <a:cxn ang="0">
                      <a:pos x="12" y="24"/>
                    </a:cxn>
                    <a:cxn ang="0">
                      <a:pos x="40" y="0"/>
                    </a:cxn>
                    <a:cxn ang="0">
                      <a:pos x="43" y="0"/>
                    </a:cxn>
                    <a:cxn ang="0">
                      <a:pos x="45" y="3"/>
                    </a:cxn>
                    <a:cxn ang="0">
                      <a:pos x="45" y="9"/>
                    </a:cxn>
                    <a:cxn ang="0">
                      <a:pos x="44" y="12"/>
                    </a:cxn>
                    <a:cxn ang="0">
                      <a:pos x="43" y="13"/>
                    </a:cxn>
                    <a:cxn ang="0">
                      <a:pos x="40" y="14"/>
                    </a:cxn>
                    <a:cxn ang="0">
                      <a:pos x="39" y="15"/>
                    </a:cxn>
                    <a:cxn ang="0">
                      <a:pos x="38" y="18"/>
                    </a:cxn>
                    <a:cxn ang="0">
                      <a:pos x="38" y="20"/>
                    </a:cxn>
                    <a:cxn ang="0">
                      <a:pos x="25" y="25"/>
                    </a:cxn>
                    <a:cxn ang="0">
                      <a:pos x="18" y="27"/>
                    </a:cxn>
                    <a:cxn ang="0">
                      <a:pos x="17" y="27"/>
                    </a:cxn>
                    <a:cxn ang="0">
                      <a:pos x="13" y="25"/>
                    </a:cxn>
                    <a:cxn ang="0">
                      <a:pos x="13" y="24"/>
                    </a:cxn>
                    <a:cxn ang="0">
                      <a:pos x="12" y="24"/>
                    </a:cxn>
                    <a:cxn ang="0">
                      <a:pos x="12" y="23"/>
                    </a:cxn>
                    <a:cxn ang="0">
                      <a:pos x="9" y="22"/>
                    </a:cxn>
                    <a:cxn ang="0">
                      <a:pos x="8" y="22"/>
                    </a:cxn>
                    <a:cxn ang="0">
                      <a:pos x="5" y="20"/>
                    </a:cxn>
                    <a:cxn ang="0">
                      <a:pos x="3" y="20"/>
                    </a:cxn>
                    <a:cxn ang="0">
                      <a:pos x="2" y="19"/>
                    </a:cxn>
                    <a:cxn ang="0">
                      <a:pos x="0" y="17"/>
                    </a:cxn>
                    <a:cxn ang="0">
                      <a:pos x="15" y="17"/>
                    </a:cxn>
                    <a:cxn ang="0">
                      <a:pos x="18" y="15"/>
                    </a:cxn>
                    <a:cxn ang="0">
                      <a:pos x="22" y="14"/>
                    </a:cxn>
                    <a:cxn ang="0">
                      <a:pos x="25" y="14"/>
                    </a:cxn>
                    <a:cxn ang="0">
                      <a:pos x="28" y="13"/>
                    </a:cxn>
                    <a:cxn ang="0">
                      <a:pos x="30" y="13"/>
                    </a:cxn>
                    <a:cxn ang="0">
                      <a:pos x="35" y="10"/>
                    </a:cxn>
                    <a:cxn ang="0">
                      <a:pos x="37" y="8"/>
                    </a:cxn>
                    <a:cxn ang="0">
                      <a:pos x="38" y="7"/>
                    </a:cxn>
                    <a:cxn ang="0">
                      <a:pos x="38" y="4"/>
                    </a:cxn>
                    <a:cxn ang="0">
                      <a:pos x="39" y="2"/>
                    </a:cxn>
                    <a:cxn ang="0">
                      <a:pos x="40" y="0"/>
                    </a:cxn>
                  </a:cxnLst>
                  <a:rect l="0" t="0" r="r" b="b"/>
                  <a:pathLst>
                    <a:path w="45" h="27">
                      <a:moveTo>
                        <a:pt x="12" y="24"/>
                      </a:moveTo>
                      <a:lnTo>
                        <a:pt x="13" y="25"/>
                      </a:lnTo>
                      <a:lnTo>
                        <a:pt x="12" y="24"/>
                      </a:lnTo>
                      <a:close/>
                      <a:moveTo>
                        <a:pt x="40" y="0"/>
                      </a:moveTo>
                      <a:lnTo>
                        <a:pt x="43" y="0"/>
                      </a:lnTo>
                      <a:lnTo>
                        <a:pt x="45" y="3"/>
                      </a:lnTo>
                      <a:lnTo>
                        <a:pt x="45" y="9"/>
                      </a:lnTo>
                      <a:lnTo>
                        <a:pt x="44" y="12"/>
                      </a:lnTo>
                      <a:lnTo>
                        <a:pt x="43" y="13"/>
                      </a:lnTo>
                      <a:lnTo>
                        <a:pt x="40" y="14"/>
                      </a:lnTo>
                      <a:lnTo>
                        <a:pt x="39" y="15"/>
                      </a:lnTo>
                      <a:lnTo>
                        <a:pt x="38" y="18"/>
                      </a:lnTo>
                      <a:lnTo>
                        <a:pt x="38" y="20"/>
                      </a:lnTo>
                      <a:lnTo>
                        <a:pt x="25" y="25"/>
                      </a:lnTo>
                      <a:lnTo>
                        <a:pt x="18" y="27"/>
                      </a:lnTo>
                      <a:lnTo>
                        <a:pt x="17" y="27"/>
                      </a:lnTo>
                      <a:lnTo>
                        <a:pt x="13" y="25"/>
                      </a:lnTo>
                      <a:lnTo>
                        <a:pt x="13" y="24"/>
                      </a:lnTo>
                      <a:lnTo>
                        <a:pt x="12" y="24"/>
                      </a:lnTo>
                      <a:lnTo>
                        <a:pt x="12" y="23"/>
                      </a:lnTo>
                      <a:lnTo>
                        <a:pt x="9" y="22"/>
                      </a:lnTo>
                      <a:lnTo>
                        <a:pt x="8" y="22"/>
                      </a:lnTo>
                      <a:lnTo>
                        <a:pt x="5" y="20"/>
                      </a:lnTo>
                      <a:lnTo>
                        <a:pt x="3" y="20"/>
                      </a:lnTo>
                      <a:lnTo>
                        <a:pt x="2" y="19"/>
                      </a:lnTo>
                      <a:lnTo>
                        <a:pt x="0" y="17"/>
                      </a:lnTo>
                      <a:lnTo>
                        <a:pt x="15" y="17"/>
                      </a:lnTo>
                      <a:lnTo>
                        <a:pt x="18" y="15"/>
                      </a:lnTo>
                      <a:lnTo>
                        <a:pt x="22" y="14"/>
                      </a:lnTo>
                      <a:lnTo>
                        <a:pt x="25" y="14"/>
                      </a:lnTo>
                      <a:lnTo>
                        <a:pt x="28" y="13"/>
                      </a:lnTo>
                      <a:lnTo>
                        <a:pt x="30" y="13"/>
                      </a:lnTo>
                      <a:lnTo>
                        <a:pt x="35" y="10"/>
                      </a:lnTo>
                      <a:lnTo>
                        <a:pt x="37" y="8"/>
                      </a:lnTo>
                      <a:lnTo>
                        <a:pt x="38" y="7"/>
                      </a:lnTo>
                      <a:lnTo>
                        <a:pt x="38" y="4"/>
                      </a:lnTo>
                      <a:lnTo>
                        <a:pt x="39" y="2"/>
                      </a:lnTo>
                      <a:lnTo>
                        <a:pt x="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5" name="Freeform 1211">
                  <a:extLst>
                    <a:ext uri="{FF2B5EF4-FFF2-40B4-BE49-F238E27FC236}">
                      <a16:creationId xmlns:a16="http://schemas.microsoft.com/office/drawing/2014/main" id="{990ABF53-942D-5E10-3DEE-4AD9AD78B04D}"/>
                    </a:ext>
                  </a:extLst>
                </p:cNvPr>
                <p:cNvSpPr>
                  <a:spLocks/>
                </p:cNvSpPr>
                <p:nvPr/>
              </p:nvSpPr>
              <p:spPr bwMode="auto">
                <a:xfrm>
                  <a:off x="8901252" y="4437014"/>
                  <a:ext cx="489118" cy="252849"/>
                </a:xfrm>
                <a:custGeom>
                  <a:avLst/>
                  <a:gdLst/>
                  <a:ahLst/>
                  <a:cxnLst>
                    <a:cxn ang="0">
                      <a:pos x="29" y="3"/>
                    </a:cxn>
                    <a:cxn ang="0">
                      <a:pos x="40" y="24"/>
                    </a:cxn>
                    <a:cxn ang="0">
                      <a:pos x="47" y="26"/>
                    </a:cxn>
                    <a:cxn ang="0">
                      <a:pos x="56" y="35"/>
                    </a:cxn>
                    <a:cxn ang="0">
                      <a:pos x="61" y="31"/>
                    </a:cxn>
                    <a:cxn ang="0">
                      <a:pos x="67" y="25"/>
                    </a:cxn>
                    <a:cxn ang="0">
                      <a:pos x="74" y="21"/>
                    </a:cxn>
                    <a:cxn ang="0">
                      <a:pos x="86" y="13"/>
                    </a:cxn>
                    <a:cxn ang="0">
                      <a:pos x="91" y="15"/>
                    </a:cxn>
                    <a:cxn ang="0">
                      <a:pos x="98" y="21"/>
                    </a:cxn>
                    <a:cxn ang="0">
                      <a:pos x="113" y="24"/>
                    </a:cxn>
                    <a:cxn ang="0">
                      <a:pos x="119" y="26"/>
                    </a:cxn>
                    <a:cxn ang="0">
                      <a:pos x="148" y="35"/>
                    </a:cxn>
                    <a:cxn ang="0">
                      <a:pos x="160" y="41"/>
                    </a:cxn>
                    <a:cxn ang="0">
                      <a:pos x="163" y="45"/>
                    </a:cxn>
                    <a:cxn ang="0">
                      <a:pos x="178" y="55"/>
                    </a:cxn>
                    <a:cxn ang="0">
                      <a:pos x="190" y="67"/>
                    </a:cxn>
                    <a:cxn ang="0">
                      <a:pos x="200" y="73"/>
                    </a:cxn>
                    <a:cxn ang="0">
                      <a:pos x="192" y="77"/>
                    </a:cxn>
                    <a:cxn ang="0">
                      <a:pos x="197" y="86"/>
                    </a:cxn>
                    <a:cxn ang="0">
                      <a:pos x="202" y="91"/>
                    </a:cxn>
                    <a:cxn ang="0">
                      <a:pos x="209" y="101"/>
                    </a:cxn>
                    <a:cxn ang="0">
                      <a:pos x="216" y="104"/>
                    </a:cxn>
                    <a:cxn ang="0">
                      <a:pos x="220" y="109"/>
                    </a:cxn>
                    <a:cxn ang="0">
                      <a:pos x="227" y="113"/>
                    </a:cxn>
                    <a:cxn ang="0">
                      <a:pos x="236" y="116"/>
                    </a:cxn>
                    <a:cxn ang="0">
                      <a:pos x="227" y="122"/>
                    </a:cxn>
                    <a:cxn ang="0">
                      <a:pos x="210" y="117"/>
                    </a:cxn>
                    <a:cxn ang="0">
                      <a:pos x="196" y="109"/>
                    </a:cxn>
                    <a:cxn ang="0">
                      <a:pos x="194" y="106"/>
                    </a:cxn>
                    <a:cxn ang="0">
                      <a:pos x="178" y="91"/>
                    </a:cxn>
                    <a:cxn ang="0">
                      <a:pos x="158" y="84"/>
                    </a:cxn>
                    <a:cxn ang="0">
                      <a:pos x="152" y="89"/>
                    </a:cxn>
                    <a:cxn ang="0">
                      <a:pos x="147" y="94"/>
                    </a:cxn>
                    <a:cxn ang="0">
                      <a:pos x="145" y="103"/>
                    </a:cxn>
                    <a:cxn ang="0">
                      <a:pos x="122" y="102"/>
                    </a:cxn>
                    <a:cxn ang="0">
                      <a:pos x="102" y="92"/>
                    </a:cxn>
                    <a:cxn ang="0">
                      <a:pos x="87" y="94"/>
                    </a:cxn>
                    <a:cxn ang="0">
                      <a:pos x="87" y="87"/>
                    </a:cxn>
                    <a:cxn ang="0">
                      <a:pos x="93" y="84"/>
                    </a:cxn>
                    <a:cxn ang="0">
                      <a:pos x="91" y="75"/>
                    </a:cxn>
                    <a:cxn ang="0">
                      <a:pos x="84" y="60"/>
                    </a:cxn>
                    <a:cxn ang="0">
                      <a:pos x="74" y="55"/>
                    </a:cxn>
                    <a:cxn ang="0">
                      <a:pos x="49" y="50"/>
                    </a:cxn>
                    <a:cxn ang="0">
                      <a:pos x="43" y="47"/>
                    </a:cxn>
                    <a:cxn ang="0">
                      <a:pos x="34" y="41"/>
                    </a:cxn>
                    <a:cxn ang="0">
                      <a:pos x="29" y="45"/>
                    </a:cxn>
                    <a:cxn ang="0">
                      <a:pos x="24" y="39"/>
                    </a:cxn>
                    <a:cxn ang="0">
                      <a:pos x="22" y="34"/>
                    </a:cxn>
                    <a:cxn ang="0">
                      <a:pos x="15" y="31"/>
                    </a:cxn>
                    <a:cxn ang="0">
                      <a:pos x="27" y="26"/>
                    </a:cxn>
                    <a:cxn ang="0">
                      <a:pos x="33" y="23"/>
                    </a:cxn>
                    <a:cxn ang="0">
                      <a:pos x="19" y="25"/>
                    </a:cxn>
                    <a:cxn ang="0">
                      <a:pos x="14" y="23"/>
                    </a:cxn>
                    <a:cxn ang="0">
                      <a:pos x="4" y="15"/>
                    </a:cxn>
                    <a:cxn ang="0">
                      <a:pos x="0" y="11"/>
                    </a:cxn>
                    <a:cxn ang="0">
                      <a:pos x="13" y="4"/>
                    </a:cxn>
                  </a:cxnLst>
                  <a:rect l="0" t="0" r="r" b="b"/>
                  <a:pathLst>
                    <a:path w="236" h="122">
                      <a:moveTo>
                        <a:pt x="18" y="0"/>
                      </a:moveTo>
                      <a:lnTo>
                        <a:pt x="22" y="0"/>
                      </a:lnTo>
                      <a:lnTo>
                        <a:pt x="29" y="3"/>
                      </a:lnTo>
                      <a:lnTo>
                        <a:pt x="37" y="8"/>
                      </a:lnTo>
                      <a:lnTo>
                        <a:pt x="40" y="9"/>
                      </a:lnTo>
                      <a:lnTo>
                        <a:pt x="40" y="24"/>
                      </a:lnTo>
                      <a:lnTo>
                        <a:pt x="42" y="25"/>
                      </a:lnTo>
                      <a:lnTo>
                        <a:pt x="44" y="26"/>
                      </a:lnTo>
                      <a:lnTo>
                        <a:pt x="47" y="26"/>
                      </a:lnTo>
                      <a:lnTo>
                        <a:pt x="47" y="28"/>
                      </a:lnTo>
                      <a:lnTo>
                        <a:pt x="54" y="35"/>
                      </a:lnTo>
                      <a:lnTo>
                        <a:pt x="56" y="35"/>
                      </a:lnTo>
                      <a:lnTo>
                        <a:pt x="57" y="34"/>
                      </a:lnTo>
                      <a:lnTo>
                        <a:pt x="59" y="33"/>
                      </a:lnTo>
                      <a:lnTo>
                        <a:pt x="61" y="31"/>
                      </a:lnTo>
                      <a:lnTo>
                        <a:pt x="62" y="29"/>
                      </a:lnTo>
                      <a:lnTo>
                        <a:pt x="62" y="28"/>
                      </a:lnTo>
                      <a:lnTo>
                        <a:pt x="67" y="25"/>
                      </a:lnTo>
                      <a:lnTo>
                        <a:pt x="68" y="24"/>
                      </a:lnTo>
                      <a:lnTo>
                        <a:pt x="72" y="23"/>
                      </a:lnTo>
                      <a:lnTo>
                        <a:pt x="74" y="21"/>
                      </a:lnTo>
                      <a:lnTo>
                        <a:pt x="79" y="16"/>
                      </a:lnTo>
                      <a:lnTo>
                        <a:pt x="83" y="14"/>
                      </a:lnTo>
                      <a:lnTo>
                        <a:pt x="86" y="13"/>
                      </a:lnTo>
                      <a:lnTo>
                        <a:pt x="86" y="14"/>
                      </a:lnTo>
                      <a:lnTo>
                        <a:pt x="88" y="15"/>
                      </a:lnTo>
                      <a:lnTo>
                        <a:pt x="91" y="15"/>
                      </a:lnTo>
                      <a:lnTo>
                        <a:pt x="94" y="16"/>
                      </a:lnTo>
                      <a:lnTo>
                        <a:pt x="97" y="19"/>
                      </a:lnTo>
                      <a:lnTo>
                        <a:pt x="98" y="21"/>
                      </a:lnTo>
                      <a:lnTo>
                        <a:pt x="101" y="23"/>
                      </a:lnTo>
                      <a:lnTo>
                        <a:pt x="112" y="23"/>
                      </a:lnTo>
                      <a:lnTo>
                        <a:pt x="113" y="24"/>
                      </a:lnTo>
                      <a:lnTo>
                        <a:pt x="116" y="25"/>
                      </a:lnTo>
                      <a:lnTo>
                        <a:pt x="117" y="25"/>
                      </a:lnTo>
                      <a:lnTo>
                        <a:pt x="119" y="26"/>
                      </a:lnTo>
                      <a:lnTo>
                        <a:pt x="127" y="31"/>
                      </a:lnTo>
                      <a:lnTo>
                        <a:pt x="138" y="34"/>
                      </a:lnTo>
                      <a:lnTo>
                        <a:pt x="148" y="35"/>
                      </a:lnTo>
                      <a:lnTo>
                        <a:pt x="151" y="36"/>
                      </a:lnTo>
                      <a:lnTo>
                        <a:pt x="152" y="38"/>
                      </a:lnTo>
                      <a:lnTo>
                        <a:pt x="160" y="41"/>
                      </a:lnTo>
                      <a:lnTo>
                        <a:pt x="160" y="43"/>
                      </a:lnTo>
                      <a:lnTo>
                        <a:pt x="162" y="44"/>
                      </a:lnTo>
                      <a:lnTo>
                        <a:pt x="163" y="45"/>
                      </a:lnTo>
                      <a:lnTo>
                        <a:pt x="165" y="45"/>
                      </a:lnTo>
                      <a:lnTo>
                        <a:pt x="172" y="49"/>
                      </a:lnTo>
                      <a:lnTo>
                        <a:pt x="178" y="55"/>
                      </a:lnTo>
                      <a:lnTo>
                        <a:pt x="182" y="60"/>
                      </a:lnTo>
                      <a:lnTo>
                        <a:pt x="187" y="65"/>
                      </a:lnTo>
                      <a:lnTo>
                        <a:pt x="190" y="67"/>
                      </a:lnTo>
                      <a:lnTo>
                        <a:pt x="197" y="67"/>
                      </a:lnTo>
                      <a:lnTo>
                        <a:pt x="200" y="69"/>
                      </a:lnTo>
                      <a:lnTo>
                        <a:pt x="200" y="73"/>
                      </a:lnTo>
                      <a:lnTo>
                        <a:pt x="197" y="75"/>
                      </a:lnTo>
                      <a:lnTo>
                        <a:pt x="194" y="75"/>
                      </a:lnTo>
                      <a:lnTo>
                        <a:pt x="192" y="77"/>
                      </a:lnTo>
                      <a:lnTo>
                        <a:pt x="192" y="79"/>
                      </a:lnTo>
                      <a:lnTo>
                        <a:pt x="196" y="83"/>
                      </a:lnTo>
                      <a:lnTo>
                        <a:pt x="197" y="86"/>
                      </a:lnTo>
                      <a:lnTo>
                        <a:pt x="200" y="87"/>
                      </a:lnTo>
                      <a:lnTo>
                        <a:pt x="200" y="88"/>
                      </a:lnTo>
                      <a:lnTo>
                        <a:pt x="202" y="91"/>
                      </a:lnTo>
                      <a:lnTo>
                        <a:pt x="204" y="94"/>
                      </a:lnTo>
                      <a:lnTo>
                        <a:pt x="205" y="97"/>
                      </a:lnTo>
                      <a:lnTo>
                        <a:pt x="209" y="101"/>
                      </a:lnTo>
                      <a:lnTo>
                        <a:pt x="210" y="103"/>
                      </a:lnTo>
                      <a:lnTo>
                        <a:pt x="214" y="104"/>
                      </a:lnTo>
                      <a:lnTo>
                        <a:pt x="216" y="104"/>
                      </a:lnTo>
                      <a:lnTo>
                        <a:pt x="219" y="107"/>
                      </a:lnTo>
                      <a:lnTo>
                        <a:pt x="219" y="108"/>
                      </a:lnTo>
                      <a:lnTo>
                        <a:pt x="220" y="109"/>
                      </a:lnTo>
                      <a:lnTo>
                        <a:pt x="224" y="109"/>
                      </a:lnTo>
                      <a:lnTo>
                        <a:pt x="226" y="111"/>
                      </a:lnTo>
                      <a:lnTo>
                        <a:pt x="227" y="113"/>
                      </a:lnTo>
                      <a:lnTo>
                        <a:pt x="227" y="114"/>
                      </a:lnTo>
                      <a:lnTo>
                        <a:pt x="229" y="116"/>
                      </a:lnTo>
                      <a:lnTo>
                        <a:pt x="236" y="116"/>
                      </a:lnTo>
                      <a:lnTo>
                        <a:pt x="234" y="117"/>
                      </a:lnTo>
                      <a:lnTo>
                        <a:pt x="231" y="122"/>
                      </a:lnTo>
                      <a:lnTo>
                        <a:pt x="227" y="122"/>
                      </a:lnTo>
                      <a:lnTo>
                        <a:pt x="225" y="121"/>
                      </a:lnTo>
                      <a:lnTo>
                        <a:pt x="221" y="117"/>
                      </a:lnTo>
                      <a:lnTo>
                        <a:pt x="210" y="117"/>
                      </a:lnTo>
                      <a:lnTo>
                        <a:pt x="202" y="114"/>
                      </a:lnTo>
                      <a:lnTo>
                        <a:pt x="199" y="112"/>
                      </a:lnTo>
                      <a:lnTo>
                        <a:pt x="196" y="109"/>
                      </a:lnTo>
                      <a:lnTo>
                        <a:pt x="195" y="107"/>
                      </a:lnTo>
                      <a:lnTo>
                        <a:pt x="195" y="106"/>
                      </a:lnTo>
                      <a:lnTo>
                        <a:pt x="194" y="106"/>
                      </a:lnTo>
                      <a:lnTo>
                        <a:pt x="191" y="104"/>
                      </a:lnTo>
                      <a:lnTo>
                        <a:pt x="185" y="98"/>
                      </a:lnTo>
                      <a:lnTo>
                        <a:pt x="178" y="91"/>
                      </a:lnTo>
                      <a:lnTo>
                        <a:pt x="171" y="87"/>
                      </a:lnTo>
                      <a:lnTo>
                        <a:pt x="162" y="84"/>
                      </a:lnTo>
                      <a:lnTo>
                        <a:pt x="158" y="84"/>
                      </a:lnTo>
                      <a:lnTo>
                        <a:pt x="155" y="86"/>
                      </a:lnTo>
                      <a:lnTo>
                        <a:pt x="153" y="88"/>
                      </a:lnTo>
                      <a:lnTo>
                        <a:pt x="152" y="89"/>
                      </a:lnTo>
                      <a:lnTo>
                        <a:pt x="151" y="92"/>
                      </a:lnTo>
                      <a:lnTo>
                        <a:pt x="148" y="93"/>
                      </a:lnTo>
                      <a:lnTo>
                        <a:pt x="147" y="94"/>
                      </a:lnTo>
                      <a:lnTo>
                        <a:pt x="147" y="99"/>
                      </a:lnTo>
                      <a:lnTo>
                        <a:pt x="146" y="101"/>
                      </a:lnTo>
                      <a:lnTo>
                        <a:pt x="145" y="103"/>
                      </a:lnTo>
                      <a:lnTo>
                        <a:pt x="145" y="104"/>
                      </a:lnTo>
                      <a:lnTo>
                        <a:pt x="130" y="104"/>
                      </a:lnTo>
                      <a:lnTo>
                        <a:pt x="122" y="102"/>
                      </a:lnTo>
                      <a:lnTo>
                        <a:pt x="112" y="94"/>
                      </a:lnTo>
                      <a:lnTo>
                        <a:pt x="104" y="92"/>
                      </a:lnTo>
                      <a:lnTo>
                        <a:pt x="102" y="92"/>
                      </a:lnTo>
                      <a:lnTo>
                        <a:pt x="99" y="93"/>
                      </a:lnTo>
                      <a:lnTo>
                        <a:pt x="99" y="94"/>
                      </a:lnTo>
                      <a:lnTo>
                        <a:pt x="87" y="94"/>
                      </a:lnTo>
                      <a:lnTo>
                        <a:pt x="84" y="92"/>
                      </a:lnTo>
                      <a:lnTo>
                        <a:pt x="84" y="88"/>
                      </a:lnTo>
                      <a:lnTo>
                        <a:pt x="87" y="87"/>
                      </a:lnTo>
                      <a:lnTo>
                        <a:pt x="88" y="86"/>
                      </a:lnTo>
                      <a:lnTo>
                        <a:pt x="91" y="84"/>
                      </a:lnTo>
                      <a:lnTo>
                        <a:pt x="93" y="84"/>
                      </a:lnTo>
                      <a:lnTo>
                        <a:pt x="94" y="83"/>
                      </a:lnTo>
                      <a:lnTo>
                        <a:pt x="92" y="79"/>
                      </a:lnTo>
                      <a:lnTo>
                        <a:pt x="91" y="75"/>
                      </a:lnTo>
                      <a:lnTo>
                        <a:pt x="89" y="73"/>
                      </a:lnTo>
                      <a:lnTo>
                        <a:pt x="89" y="65"/>
                      </a:lnTo>
                      <a:lnTo>
                        <a:pt x="84" y="60"/>
                      </a:lnTo>
                      <a:lnTo>
                        <a:pt x="81" y="58"/>
                      </a:lnTo>
                      <a:lnTo>
                        <a:pt x="78" y="57"/>
                      </a:lnTo>
                      <a:lnTo>
                        <a:pt x="74" y="55"/>
                      </a:lnTo>
                      <a:lnTo>
                        <a:pt x="72" y="54"/>
                      </a:lnTo>
                      <a:lnTo>
                        <a:pt x="62" y="52"/>
                      </a:lnTo>
                      <a:lnTo>
                        <a:pt x="49" y="50"/>
                      </a:lnTo>
                      <a:lnTo>
                        <a:pt x="47" y="50"/>
                      </a:lnTo>
                      <a:lnTo>
                        <a:pt x="45" y="48"/>
                      </a:lnTo>
                      <a:lnTo>
                        <a:pt x="43" y="47"/>
                      </a:lnTo>
                      <a:lnTo>
                        <a:pt x="42" y="44"/>
                      </a:lnTo>
                      <a:lnTo>
                        <a:pt x="37" y="41"/>
                      </a:lnTo>
                      <a:lnTo>
                        <a:pt x="34" y="41"/>
                      </a:lnTo>
                      <a:lnTo>
                        <a:pt x="34" y="38"/>
                      </a:lnTo>
                      <a:lnTo>
                        <a:pt x="32" y="43"/>
                      </a:lnTo>
                      <a:lnTo>
                        <a:pt x="29" y="45"/>
                      </a:lnTo>
                      <a:lnTo>
                        <a:pt x="25" y="45"/>
                      </a:lnTo>
                      <a:lnTo>
                        <a:pt x="24" y="44"/>
                      </a:lnTo>
                      <a:lnTo>
                        <a:pt x="24" y="39"/>
                      </a:lnTo>
                      <a:lnTo>
                        <a:pt x="23" y="38"/>
                      </a:lnTo>
                      <a:lnTo>
                        <a:pt x="23" y="35"/>
                      </a:lnTo>
                      <a:lnTo>
                        <a:pt x="22" y="34"/>
                      </a:lnTo>
                      <a:lnTo>
                        <a:pt x="19" y="33"/>
                      </a:lnTo>
                      <a:lnTo>
                        <a:pt x="18" y="31"/>
                      </a:lnTo>
                      <a:lnTo>
                        <a:pt x="15" y="31"/>
                      </a:lnTo>
                      <a:lnTo>
                        <a:pt x="15" y="30"/>
                      </a:lnTo>
                      <a:lnTo>
                        <a:pt x="20" y="28"/>
                      </a:lnTo>
                      <a:lnTo>
                        <a:pt x="27" y="26"/>
                      </a:lnTo>
                      <a:lnTo>
                        <a:pt x="32" y="25"/>
                      </a:lnTo>
                      <a:lnTo>
                        <a:pt x="35" y="23"/>
                      </a:lnTo>
                      <a:lnTo>
                        <a:pt x="33" y="23"/>
                      </a:lnTo>
                      <a:lnTo>
                        <a:pt x="28" y="24"/>
                      </a:lnTo>
                      <a:lnTo>
                        <a:pt x="22" y="25"/>
                      </a:lnTo>
                      <a:lnTo>
                        <a:pt x="19" y="25"/>
                      </a:lnTo>
                      <a:lnTo>
                        <a:pt x="18" y="24"/>
                      </a:lnTo>
                      <a:lnTo>
                        <a:pt x="15" y="24"/>
                      </a:lnTo>
                      <a:lnTo>
                        <a:pt x="14" y="23"/>
                      </a:lnTo>
                      <a:lnTo>
                        <a:pt x="12" y="18"/>
                      </a:lnTo>
                      <a:lnTo>
                        <a:pt x="7" y="15"/>
                      </a:lnTo>
                      <a:lnTo>
                        <a:pt x="4" y="15"/>
                      </a:lnTo>
                      <a:lnTo>
                        <a:pt x="3" y="14"/>
                      </a:lnTo>
                      <a:lnTo>
                        <a:pt x="0" y="13"/>
                      </a:lnTo>
                      <a:lnTo>
                        <a:pt x="0" y="11"/>
                      </a:lnTo>
                      <a:lnTo>
                        <a:pt x="4" y="8"/>
                      </a:lnTo>
                      <a:lnTo>
                        <a:pt x="9" y="8"/>
                      </a:lnTo>
                      <a:lnTo>
                        <a:pt x="13" y="4"/>
                      </a:lnTo>
                      <a:lnTo>
                        <a:pt x="15" y="3"/>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6" name="Freeform 1212">
                  <a:extLst>
                    <a:ext uri="{FF2B5EF4-FFF2-40B4-BE49-F238E27FC236}">
                      <a16:creationId xmlns:a16="http://schemas.microsoft.com/office/drawing/2014/main" id="{23BA8538-7AA0-2380-3BE5-7CB1F5AF0B4F}"/>
                    </a:ext>
                  </a:extLst>
                </p:cNvPr>
                <p:cNvSpPr>
                  <a:spLocks/>
                </p:cNvSpPr>
                <p:nvPr/>
              </p:nvSpPr>
              <p:spPr bwMode="auto">
                <a:xfrm>
                  <a:off x="9398660" y="4490900"/>
                  <a:ext cx="49741" cy="49741"/>
                </a:xfrm>
                <a:custGeom>
                  <a:avLst/>
                  <a:gdLst/>
                  <a:ahLst/>
                  <a:cxnLst>
                    <a:cxn ang="0">
                      <a:pos x="0" y="0"/>
                    </a:cxn>
                    <a:cxn ang="0">
                      <a:pos x="5" y="3"/>
                    </a:cxn>
                    <a:cxn ang="0">
                      <a:pos x="9" y="5"/>
                    </a:cxn>
                    <a:cxn ang="0">
                      <a:pos x="12" y="9"/>
                    </a:cxn>
                    <a:cxn ang="0">
                      <a:pos x="15" y="13"/>
                    </a:cxn>
                    <a:cxn ang="0">
                      <a:pos x="20" y="15"/>
                    </a:cxn>
                    <a:cxn ang="0">
                      <a:pos x="21" y="17"/>
                    </a:cxn>
                    <a:cxn ang="0">
                      <a:pos x="24" y="18"/>
                    </a:cxn>
                    <a:cxn ang="0">
                      <a:pos x="24" y="24"/>
                    </a:cxn>
                    <a:cxn ang="0">
                      <a:pos x="21" y="24"/>
                    </a:cxn>
                    <a:cxn ang="0">
                      <a:pos x="19" y="23"/>
                    </a:cxn>
                    <a:cxn ang="0">
                      <a:pos x="18" y="22"/>
                    </a:cxn>
                    <a:cxn ang="0">
                      <a:pos x="16" y="19"/>
                    </a:cxn>
                    <a:cxn ang="0">
                      <a:pos x="16" y="15"/>
                    </a:cxn>
                    <a:cxn ang="0">
                      <a:pos x="14" y="14"/>
                    </a:cxn>
                    <a:cxn ang="0">
                      <a:pos x="12" y="13"/>
                    </a:cxn>
                    <a:cxn ang="0">
                      <a:pos x="10" y="8"/>
                    </a:cxn>
                    <a:cxn ang="0">
                      <a:pos x="7" y="5"/>
                    </a:cxn>
                    <a:cxn ang="0">
                      <a:pos x="5" y="4"/>
                    </a:cxn>
                    <a:cxn ang="0">
                      <a:pos x="2" y="4"/>
                    </a:cxn>
                    <a:cxn ang="0">
                      <a:pos x="1" y="3"/>
                    </a:cxn>
                    <a:cxn ang="0">
                      <a:pos x="0" y="0"/>
                    </a:cxn>
                  </a:cxnLst>
                  <a:rect l="0" t="0" r="r" b="b"/>
                  <a:pathLst>
                    <a:path w="24" h="24">
                      <a:moveTo>
                        <a:pt x="0" y="0"/>
                      </a:moveTo>
                      <a:lnTo>
                        <a:pt x="5" y="3"/>
                      </a:lnTo>
                      <a:lnTo>
                        <a:pt x="9" y="5"/>
                      </a:lnTo>
                      <a:lnTo>
                        <a:pt x="12" y="9"/>
                      </a:lnTo>
                      <a:lnTo>
                        <a:pt x="15" y="13"/>
                      </a:lnTo>
                      <a:lnTo>
                        <a:pt x="20" y="15"/>
                      </a:lnTo>
                      <a:lnTo>
                        <a:pt x="21" y="17"/>
                      </a:lnTo>
                      <a:lnTo>
                        <a:pt x="24" y="18"/>
                      </a:lnTo>
                      <a:lnTo>
                        <a:pt x="24" y="24"/>
                      </a:lnTo>
                      <a:lnTo>
                        <a:pt x="21" y="24"/>
                      </a:lnTo>
                      <a:lnTo>
                        <a:pt x="19" y="23"/>
                      </a:lnTo>
                      <a:lnTo>
                        <a:pt x="18" y="22"/>
                      </a:lnTo>
                      <a:lnTo>
                        <a:pt x="16" y="19"/>
                      </a:lnTo>
                      <a:lnTo>
                        <a:pt x="16" y="15"/>
                      </a:lnTo>
                      <a:lnTo>
                        <a:pt x="14" y="14"/>
                      </a:lnTo>
                      <a:lnTo>
                        <a:pt x="12" y="13"/>
                      </a:lnTo>
                      <a:lnTo>
                        <a:pt x="10" y="8"/>
                      </a:lnTo>
                      <a:lnTo>
                        <a:pt x="7" y="5"/>
                      </a:lnTo>
                      <a:lnTo>
                        <a:pt x="5" y="4"/>
                      </a:lnTo>
                      <a:lnTo>
                        <a:pt x="2" y="4"/>
                      </a:lnTo>
                      <a:lnTo>
                        <a:pt x="1"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7" name="Freeform 1213">
                  <a:extLst>
                    <a:ext uri="{FF2B5EF4-FFF2-40B4-BE49-F238E27FC236}">
                      <a16:creationId xmlns:a16="http://schemas.microsoft.com/office/drawing/2014/main" id="{39590AF8-7E67-BC68-16B7-4800B469C23E}"/>
                    </a:ext>
                  </a:extLst>
                </p:cNvPr>
                <p:cNvSpPr>
                  <a:spLocks/>
                </p:cNvSpPr>
                <p:nvPr/>
              </p:nvSpPr>
              <p:spPr bwMode="auto">
                <a:xfrm>
                  <a:off x="9483635" y="4561366"/>
                  <a:ext cx="24870" cy="31089"/>
                </a:xfrm>
                <a:custGeom>
                  <a:avLst/>
                  <a:gdLst/>
                  <a:ahLst/>
                  <a:cxnLst>
                    <a:cxn ang="0">
                      <a:pos x="0" y="0"/>
                    </a:cxn>
                    <a:cxn ang="0">
                      <a:pos x="2" y="2"/>
                    </a:cxn>
                    <a:cxn ang="0">
                      <a:pos x="4" y="3"/>
                    </a:cxn>
                    <a:cxn ang="0">
                      <a:pos x="5" y="5"/>
                    </a:cxn>
                    <a:cxn ang="0">
                      <a:pos x="8" y="7"/>
                    </a:cxn>
                    <a:cxn ang="0">
                      <a:pos x="12" y="10"/>
                    </a:cxn>
                    <a:cxn ang="0">
                      <a:pos x="12" y="13"/>
                    </a:cxn>
                    <a:cxn ang="0">
                      <a:pos x="9" y="15"/>
                    </a:cxn>
                    <a:cxn ang="0">
                      <a:pos x="7" y="13"/>
                    </a:cxn>
                    <a:cxn ang="0">
                      <a:pos x="7" y="9"/>
                    </a:cxn>
                    <a:cxn ang="0">
                      <a:pos x="4" y="9"/>
                    </a:cxn>
                    <a:cxn ang="0">
                      <a:pos x="3" y="7"/>
                    </a:cxn>
                    <a:cxn ang="0">
                      <a:pos x="2" y="5"/>
                    </a:cxn>
                    <a:cxn ang="0">
                      <a:pos x="0" y="3"/>
                    </a:cxn>
                    <a:cxn ang="0">
                      <a:pos x="0" y="0"/>
                    </a:cxn>
                  </a:cxnLst>
                  <a:rect l="0" t="0" r="r" b="b"/>
                  <a:pathLst>
                    <a:path w="12" h="15">
                      <a:moveTo>
                        <a:pt x="0" y="0"/>
                      </a:moveTo>
                      <a:lnTo>
                        <a:pt x="2" y="2"/>
                      </a:lnTo>
                      <a:lnTo>
                        <a:pt x="4" y="3"/>
                      </a:lnTo>
                      <a:lnTo>
                        <a:pt x="5" y="5"/>
                      </a:lnTo>
                      <a:lnTo>
                        <a:pt x="8" y="7"/>
                      </a:lnTo>
                      <a:lnTo>
                        <a:pt x="12" y="10"/>
                      </a:lnTo>
                      <a:lnTo>
                        <a:pt x="12" y="13"/>
                      </a:lnTo>
                      <a:lnTo>
                        <a:pt x="9" y="15"/>
                      </a:lnTo>
                      <a:lnTo>
                        <a:pt x="7" y="13"/>
                      </a:lnTo>
                      <a:lnTo>
                        <a:pt x="7" y="9"/>
                      </a:lnTo>
                      <a:lnTo>
                        <a:pt x="4" y="9"/>
                      </a:lnTo>
                      <a:lnTo>
                        <a:pt x="3" y="7"/>
                      </a:lnTo>
                      <a:lnTo>
                        <a:pt x="2" y="5"/>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8" name="Freeform 1214">
                  <a:extLst>
                    <a:ext uri="{FF2B5EF4-FFF2-40B4-BE49-F238E27FC236}">
                      <a16:creationId xmlns:a16="http://schemas.microsoft.com/office/drawing/2014/main" id="{922B0420-7562-B41A-6748-0033A11A8CE1}"/>
                    </a:ext>
                  </a:extLst>
                </p:cNvPr>
                <p:cNvSpPr>
                  <a:spLocks/>
                </p:cNvSpPr>
                <p:nvPr/>
              </p:nvSpPr>
              <p:spPr bwMode="auto">
                <a:xfrm>
                  <a:off x="9647364" y="4673283"/>
                  <a:ext cx="14508" cy="18653"/>
                </a:xfrm>
                <a:custGeom>
                  <a:avLst/>
                  <a:gdLst/>
                  <a:ahLst/>
                  <a:cxnLst>
                    <a:cxn ang="0">
                      <a:pos x="0" y="0"/>
                    </a:cxn>
                    <a:cxn ang="0">
                      <a:pos x="3" y="2"/>
                    </a:cxn>
                    <a:cxn ang="0">
                      <a:pos x="7" y="5"/>
                    </a:cxn>
                    <a:cxn ang="0">
                      <a:pos x="7" y="9"/>
                    </a:cxn>
                    <a:cxn ang="0">
                      <a:pos x="4" y="8"/>
                    </a:cxn>
                    <a:cxn ang="0">
                      <a:pos x="3" y="7"/>
                    </a:cxn>
                    <a:cxn ang="0">
                      <a:pos x="0" y="2"/>
                    </a:cxn>
                    <a:cxn ang="0">
                      <a:pos x="0" y="0"/>
                    </a:cxn>
                  </a:cxnLst>
                  <a:rect l="0" t="0" r="r" b="b"/>
                  <a:pathLst>
                    <a:path w="7" h="9">
                      <a:moveTo>
                        <a:pt x="0" y="0"/>
                      </a:moveTo>
                      <a:lnTo>
                        <a:pt x="3" y="2"/>
                      </a:lnTo>
                      <a:lnTo>
                        <a:pt x="7" y="5"/>
                      </a:lnTo>
                      <a:lnTo>
                        <a:pt x="7" y="9"/>
                      </a:lnTo>
                      <a:lnTo>
                        <a:pt x="4" y="8"/>
                      </a:lnTo>
                      <a:lnTo>
                        <a:pt x="3" y="7"/>
                      </a:lnTo>
                      <a:lnTo>
                        <a:pt x="0" y="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9" name="Freeform 1215">
                  <a:extLst>
                    <a:ext uri="{FF2B5EF4-FFF2-40B4-BE49-F238E27FC236}">
                      <a16:creationId xmlns:a16="http://schemas.microsoft.com/office/drawing/2014/main" id="{043891D5-05E6-D7F5-BC7D-60A32F935C86}"/>
                    </a:ext>
                  </a:extLst>
                </p:cNvPr>
                <p:cNvSpPr>
                  <a:spLocks/>
                </p:cNvSpPr>
                <p:nvPr/>
              </p:nvSpPr>
              <p:spPr bwMode="auto">
                <a:xfrm>
                  <a:off x="9612132" y="4660848"/>
                  <a:ext cx="24870" cy="12435"/>
                </a:xfrm>
                <a:custGeom>
                  <a:avLst/>
                  <a:gdLst/>
                  <a:ahLst/>
                  <a:cxnLst>
                    <a:cxn ang="0">
                      <a:pos x="0" y="0"/>
                    </a:cxn>
                    <a:cxn ang="0">
                      <a:pos x="4" y="0"/>
                    </a:cxn>
                    <a:cxn ang="0">
                      <a:pos x="7" y="1"/>
                    </a:cxn>
                    <a:cxn ang="0">
                      <a:pos x="12" y="6"/>
                    </a:cxn>
                    <a:cxn ang="0">
                      <a:pos x="9" y="6"/>
                    </a:cxn>
                    <a:cxn ang="0">
                      <a:pos x="5" y="5"/>
                    </a:cxn>
                    <a:cxn ang="0">
                      <a:pos x="2" y="4"/>
                    </a:cxn>
                    <a:cxn ang="0">
                      <a:pos x="1" y="3"/>
                    </a:cxn>
                    <a:cxn ang="0">
                      <a:pos x="0" y="0"/>
                    </a:cxn>
                  </a:cxnLst>
                  <a:rect l="0" t="0" r="r" b="b"/>
                  <a:pathLst>
                    <a:path w="12" h="6">
                      <a:moveTo>
                        <a:pt x="0" y="0"/>
                      </a:moveTo>
                      <a:lnTo>
                        <a:pt x="4" y="0"/>
                      </a:lnTo>
                      <a:lnTo>
                        <a:pt x="7" y="1"/>
                      </a:lnTo>
                      <a:lnTo>
                        <a:pt x="12" y="6"/>
                      </a:lnTo>
                      <a:lnTo>
                        <a:pt x="9" y="6"/>
                      </a:lnTo>
                      <a:lnTo>
                        <a:pt x="5" y="5"/>
                      </a:lnTo>
                      <a:lnTo>
                        <a:pt x="2" y="4"/>
                      </a:lnTo>
                      <a:lnTo>
                        <a:pt x="1"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0" name="Freeform 1216">
                  <a:extLst>
                    <a:ext uri="{FF2B5EF4-FFF2-40B4-BE49-F238E27FC236}">
                      <a16:creationId xmlns:a16="http://schemas.microsoft.com/office/drawing/2014/main" id="{D7B61EB2-07C4-62AC-EC2A-72C4705E230F}"/>
                    </a:ext>
                  </a:extLst>
                </p:cNvPr>
                <p:cNvSpPr>
                  <a:spLocks/>
                </p:cNvSpPr>
                <p:nvPr/>
              </p:nvSpPr>
              <p:spPr bwMode="auto">
                <a:xfrm>
                  <a:off x="9614204" y="4629761"/>
                  <a:ext cx="26944" cy="26944"/>
                </a:xfrm>
                <a:custGeom>
                  <a:avLst/>
                  <a:gdLst/>
                  <a:ahLst/>
                  <a:cxnLst>
                    <a:cxn ang="0">
                      <a:pos x="0" y="0"/>
                    </a:cxn>
                    <a:cxn ang="0">
                      <a:pos x="8" y="5"/>
                    </a:cxn>
                    <a:cxn ang="0">
                      <a:pos x="13" y="13"/>
                    </a:cxn>
                    <a:cxn ang="0">
                      <a:pos x="8" y="10"/>
                    </a:cxn>
                    <a:cxn ang="0">
                      <a:pos x="5" y="8"/>
                    </a:cxn>
                    <a:cxn ang="0">
                      <a:pos x="3" y="4"/>
                    </a:cxn>
                    <a:cxn ang="0">
                      <a:pos x="1" y="1"/>
                    </a:cxn>
                    <a:cxn ang="0">
                      <a:pos x="0" y="0"/>
                    </a:cxn>
                  </a:cxnLst>
                  <a:rect l="0" t="0" r="r" b="b"/>
                  <a:pathLst>
                    <a:path w="13" h="13">
                      <a:moveTo>
                        <a:pt x="0" y="0"/>
                      </a:moveTo>
                      <a:lnTo>
                        <a:pt x="8" y="5"/>
                      </a:lnTo>
                      <a:lnTo>
                        <a:pt x="13" y="13"/>
                      </a:lnTo>
                      <a:lnTo>
                        <a:pt x="8" y="10"/>
                      </a:lnTo>
                      <a:lnTo>
                        <a:pt x="5" y="8"/>
                      </a:lnTo>
                      <a:lnTo>
                        <a:pt x="3" y="4"/>
                      </a:lnTo>
                      <a:lnTo>
                        <a:pt x="1" y="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1" name="Freeform 1217">
                  <a:extLst>
                    <a:ext uri="{FF2B5EF4-FFF2-40B4-BE49-F238E27FC236}">
                      <a16:creationId xmlns:a16="http://schemas.microsoft.com/office/drawing/2014/main" id="{94A3DC69-7454-55FA-D453-C3F86E20EBF1}"/>
                    </a:ext>
                  </a:extLst>
                </p:cNvPr>
                <p:cNvSpPr>
                  <a:spLocks/>
                </p:cNvSpPr>
                <p:nvPr/>
              </p:nvSpPr>
              <p:spPr bwMode="auto">
                <a:xfrm>
                  <a:off x="9564463" y="4609035"/>
                  <a:ext cx="31089" cy="18653"/>
                </a:xfrm>
                <a:custGeom>
                  <a:avLst/>
                  <a:gdLst/>
                  <a:ahLst/>
                  <a:cxnLst>
                    <a:cxn ang="0">
                      <a:pos x="1" y="0"/>
                    </a:cxn>
                    <a:cxn ang="0">
                      <a:pos x="4" y="1"/>
                    </a:cxn>
                    <a:cxn ang="0">
                      <a:pos x="8" y="3"/>
                    </a:cxn>
                    <a:cxn ang="0">
                      <a:pos x="13" y="5"/>
                    </a:cxn>
                    <a:cxn ang="0">
                      <a:pos x="15" y="8"/>
                    </a:cxn>
                    <a:cxn ang="0">
                      <a:pos x="15" y="9"/>
                    </a:cxn>
                    <a:cxn ang="0">
                      <a:pos x="10" y="9"/>
                    </a:cxn>
                    <a:cxn ang="0">
                      <a:pos x="7" y="8"/>
                    </a:cxn>
                    <a:cxn ang="0">
                      <a:pos x="4" y="5"/>
                    </a:cxn>
                    <a:cxn ang="0">
                      <a:pos x="1" y="4"/>
                    </a:cxn>
                    <a:cxn ang="0">
                      <a:pos x="0" y="1"/>
                    </a:cxn>
                    <a:cxn ang="0">
                      <a:pos x="1" y="0"/>
                    </a:cxn>
                  </a:cxnLst>
                  <a:rect l="0" t="0" r="r" b="b"/>
                  <a:pathLst>
                    <a:path w="15" h="9">
                      <a:moveTo>
                        <a:pt x="1" y="0"/>
                      </a:moveTo>
                      <a:lnTo>
                        <a:pt x="4" y="1"/>
                      </a:lnTo>
                      <a:lnTo>
                        <a:pt x="8" y="3"/>
                      </a:lnTo>
                      <a:lnTo>
                        <a:pt x="13" y="5"/>
                      </a:lnTo>
                      <a:lnTo>
                        <a:pt x="15" y="8"/>
                      </a:lnTo>
                      <a:lnTo>
                        <a:pt x="15" y="9"/>
                      </a:lnTo>
                      <a:lnTo>
                        <a:pt x="10" y="9"/>
                      </a:lnTo>
                      <a:lnTo>
                        <a:pt x="7" y="8"/>
                      </a:lnTo>
                      <a:lnTo>
                        <a:pt x="4" y="5"/>
                      </a:lnTo>
                      <a:lnTo>
                        <a:pt x="1" y="4"/>
                      </a:lnTo>
                      <a:lnTo>
                        <a:pt x="0" y="1"/>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2" name="Freeform 1218">
                  <a:extLst>
                    <a:ext uri="{FF2B5EF4-FFF2-40B4-BE49-F238E27FC236}">
                      <a16:creationId xmlns:a16="http://schemas.microsoft.com/office/drawing/2014/main" id="{22DFE024-4D1A-80E9-AAB8-278D67CEBA18}"/>
                    </a:ext>
                  </a:extLst>
                </p:cNvPr>
                <p:cNvSpPr>
                  <a:spLocks/>
                </p:cNvSpPr>
                <p:nvPr/>
              </p:nvSpPr>
              <p:spPr bwMode="auto">
                <a:xfrm>
                  <a:off x="9525085" y="4590382"/>
                  <a:ext cx="20725" cy="8290"/>
                </a:xfrm>
                <a:custGeom>
                  <a:avLst/>
                  <a:gdLst/>
                  <a:ahLst/>
                  <a:cxnLst>
                    <a:cxn ang="0">
                      <a:pos x="0" y="0"/>
                    </a:cxn>
                    <a:cxn ang="0">
                      <a:pos x="3" y="0"/>
                    </a:cxn>
                    <a:cxn ang="0">
                      <a:pos x="10" y="4"/>
                    </a:cxn>
                    <a:cxn ang="0">
                      <a:pos x="7" y="4"/>
                    </a:cxn>
                    <a:cxn ang="0">
                      <a:pos x="0" y="0"/>
                    </a:cxn>
                  </a:cxnLst>
                  <a:rect l="0" t="0" r="r" b="b"/>
                  <a:pathLst>
                    <a:path w="10" h="4">
                      <a:moveTo>
                        <a:pt x="0" y="0"/>
                      </a:moveTo>
                      <a:lnTo>
                        <a:pt x="3" y="0"/>
                      </a:lnTo>
                      <a:lnTo>
                        <a:pt x="10" y="4"/>
                      </a:lnTo>
                      <a:lnTo>
                        <a:pt x="7" y="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3" name="Freeform 1219">
                  <a:extLst>
                    <a:ext uri="{FF2B5EF4-FFF2-40B4-BE49-F238E27FC236}">
                      <a16:creationId xmlns:a16="http://schemas.microsoft.com/office/drawing/2014/main" id="{25D82271-41DC-A89A-90A8-9F11D74201F1}"/>
                    </a:ext>
                  </a:extLst>
                </p:cNvPr>
                <p:cNvSpPr>
                  <a:spLocks noEditPoints="1"/>
                </p:cNvSpPr>
                <p:nvPr/>
              </p:nvSpPr>
              <p:spPr bwMode="auto">
                <a:xfrm>
                  <a:off x="9525085" y="4588310"/>
                  <a:ext cx="6218" cy="2073"/>
                </a:xfrm>
                <a:custGeom>
                  <a:avLst/>
                  <a:gdLst/>
                  <a:ahLst/>
                  <a:cxnLst>
                    <a:cxn ang="0">
                      <a:pos x="2" y="1"/>
                    </a:cxn>
                    <a:cxn ang="0">
                      <a:pos x="3" y="1"/>
                    </a:cxn>
                    <a:cxn ang="0">
                      <a:pos x="2" y="1"/>
                    </a:cxn>
                    <a:cxn ang="0">
                      <a:pos x="0" y="0"/>
                    </a:cxn>
                    <a:cxn ang="0">
                      <a:pos x="2" y="0"/>
                    </a:cxn>
                    <a:cxn ang="0">
                      <a:pos x="2" y="1"/>
                    </a:cxn>
                    <a:cxn ang="0">
                      <a:pos x="0" y="0"/>
                    </a:cxn>
                  </a:cxnLst>
                  <a:rect l="0" t="0" r="r" b="b"/>
                  <a:pathLst>
                    <a:path w="3" h="1">
                      <a:moveTo>
                        <a:pt x="2" y="1"/>
                      </a:moveTo>
                      <a:lnTo>
                        <a:pt x="3" y="1"/>
                      </a:lnTo>
                      <a:lnTo>
                        <a:pt x="2" y="1"/>
                      </a:lnTo>
                      <a:close/>
                      <a:moveTo>
                        <a:pt x="0" y="0"/>
                      </a:moveTo>
                      <a:lnTo>
                        <a:pt x="2" y="0"/>
                      </a:lnTo>
                      <a:lnTo>
                        <a:pt x="2" y="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4" name="Freeform 1308">
                  <a:extLst>
                    <a:ext uri="{FF2B5EF4-FFF2-40B4-BE49-F238E27FC236}">
                      <a16:creationId xmlns:a16="http://schemas.microsoft.com/office/drawing/2014/main" id="{F227F8BA-99E8-E88C-8627-47A7A3739643}"/>
                    </a:ext>
                  </a:extLst>
                </p:cNvPr>
                <p:cNvSpPr>
                  <a:spLocks/>
                </p:cNvSpPr>
                <p:nvPr/>
              </p:nvSpPr>
              <p:spPr bwMode="auto">
                <a:xfrm>
                  <a:off x="8834931" y="4501264"/>
                  <a:ext cx="70466" cy="20725"/>
                </a:xfrm>
                <a:custGeom>
                  <a:avLst/>
                  <a:gdLst/>
                  <a:ahLst/>
                  <a:cxnLst>
                    <a:cxn ang="0">
                      <a:pos x="2" y="0"/>
                    </a:cxn>
                    <a:cxn ang="0">
                      <a:pos x="21" y="0"/>
                    </a:cxn>
                    <a:cxn ang="0">
                      <a:pos x="21" y="2"/>
                    </a:cxn>
                    <a:cxn ang="0">
                      <a:pos x="29" y="2"/>
                    </a:cxn>
                    <a:cxn ang="0">
                      <a:pos x="29" y="3"/>
                    </a:cxn>
                    <a:cxn ang="0">
                      <a:pos x="30" y="5"/>
                    </a:cxn>
                    <a:cxn ang="0">
                      <a:pos x="32" y="5"/>
                    </a:cxn>
                    <a:cxn ang="0">
                      <a:pos x="34" y="8"/>
                    </a:cxn>
                    <a:cxn ang="0">
                      <a:pos x="34" y="10"/>
                    </a:cxn>
                    <a:cxn ang="0">
                      <a:pos x="27" y="10"/>
                    </a:cxn>
                    <a:cxn ang="0">
                      <a:pos x="25" y="9"/>
                    </a:cxn>
                    <a:cxn ang="0">
                      <a:pos x="22" y="7"/>
                    </a:cxn>
                    <a:cxn ang="0">
                      <a:pos x="20" y="5"/>
                    </a:cxn>
                    <a:cxn ang="0">
                      <a:pos x="2" y="5"/>
                    </a:cxn>
                    <a:cxn ang="0">
                      <a:pos x="1" y="4"/>
                    </a:cxn>
                    <a:cxn ang="0">
                      <a:pos x="0" y="4"/>
                    </a:cxn>
                    <a:cxn ang="0">
                      <a:pos x="0" y="3"/>
                    </a:cxn>
                    <a:cxn ang="0">
                      <a:pos x="1" y="2"/>
                    </a:cxn>
                    <a:cxn ang="0">
                      <a:pos x="2" y="2"/>
                    </a:cxn>
                    <a:cxn ang="0">
                      <a:pos x="2" y="0"/>
                    </a:cxn>
                  </a:cxnLst>
                  <a:rect l="0" t="0" r="r" b="b"/>
                  <a:pathLst>
                    <a:path w="34" h="10">
                      <a:moveTo>
                        <a:pt x="2" y="0"/>
                      </a:moveTo>
                      <a:lnTo>
                        <a:pt x="21" y="0"/>
                      </a:lnTo>
                      <a:lnTo>
                        <a:pt x="21" y="2"/>
                      </a:lnTo>
                      <a:lnTo>
                        <a:pt x="29" y="2"/>
                      </a:lnTo>
                      <a:lnTo>
                        <a:pt x="29" y="3"/>
                      </a:lnTo>
                      <a:lnTo>
                        <a:pt x="30" y="5"/>
                      </a:lnTo>
                      <a:lnTo>
                        <a:pt x="32" y="5"/>
                      </a:lnTo>
                      <a:lnTo>
                        <a:pt x="34" y="8"/>
                      </a:lnTo>
                      <a:lnTo>
                        <a:pt x="34" y="10"/>
                      </a:lnTo>
                      <a:lnTo>
                        <a:pt x="27" y="10"/>
                      </a:lnTo>
                      <a:lnTo>
                        <a:pt x="25" y="9"/>
                      </a:lnTo>
                      <a:lnTo>
                        <a:pt x="22" y="7"/>
                      </a:lnTo>
                      <a:lnTo>
                        <a:pt x="20" y="5"/>
                      </a:lnTo>
                      <a:lnTo>
                        <a:pt x="2" y="5"/>
                      </a:lnTo>
                      <a:lnTo>
                        <a:pt x="1" y="4"/>
                      </a:lnTo>
                      <a:lnTo>
                        <a:pt x="0" y="4"/>
                      </a:lnTo>
                      <a:lnTo>
                        <a:pt x="0" y="3"/>
                      </a:lnTo>
                      <a:lnTo>
                        <a:pt x="1" y="2"/>
                      </a:lnTo>
                      <a:lnTo>
                        <a:pt x="2" y="2"/>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5" name="Freeform 1314">
                  <a:extLst>
                    <a:ext uri="{FF2B5EF4-FFF2-40B4-BE49-F238E27FC236}">
                      <a16:creationId xmlns:a16="http://schemas.microsoft.com/office/drawing/2014/main" id="{D309C206-9F60-9BDA-5683-E1539800955A}"/>
                    </a:ext>
                  </a:extLst>
                </p:cNvPr>
                <p:cNvSpPr>
                  <a:spLocks/>
                </p:cNvSpPr>
                <p:nvPr/>
              </p:nvSpPr>
              <p:spPr bwMode="auto">
                <a:xfrm>
                  <a:off x="8743740" y="4130279"/>
                  <a:ext cx="33161" cy="58031"/>
                </a:xfrm>
                <a:custGeom>
                  <a:avLst/>
                  <a:gdLst/>
                  <a:ahLst/>
                  <a:cxnLst>
                    <a:cxn ang="0">
                      <a:pos x="4" y="0"/>
                    </a:cxn>
                    <a:cxn ang="0">
                      <a:pos x="6" y="1"/>
                    </a:cxn>
                    <a:cxn ang="0">
                      <a:pos x="9" y="1"/>
                    </a:cxn>
                    <a:cxn ang="0">
                      <a:pos x="11" y="2"/>
                    </a:cxn>
                    <a:cxn ang="0">
                      <a:pos x="11" y="5"/>
                    </a:cxn>
                    <a:cxn ang="0">
                      <a:pos x="14" y="5"/>
                    </a:cxn>
                    <a:cxn ang="0">
                      <a:pos x="14" y="11"/>
                    </a:cxn>
                    <a:cxn ang="0">
                      <a:pos x="15" y="13"/>
                    </a:cxn>
                    <a:cxn ang="0">
                      <a:pos x="16" y="15"/>
                    </a:cxn>
                    <a:cxn ang="0">
                      <a:pos x="16" y="17"/>
                    </a:cxn>
                    <a:cxn ang="0">
                      <a:pos x="15" y="18"/>
                    </a:cxn>
                    <a:cxn ang="0">
                      <a:pos x="10" y="18"/>
                    </a:cxn>
                    <a:cxn ang="0">
                      <a:pos x="10" y="21"/>
                    </a:cxn>
                    <a:cxn ang="0">
                      <a:pos x="12" y="26"/>
                    </a:cxn>
                    <a:cxn ang="0">
                      <a:pos x="12" y="28"/>
                    </a:cxn>
                    <a:cxn ang="0">
                      <a:pos x="11" y="28"/>
                    </a:cxn>
                    <a:cxn ang="0">
                      <a:pos x="10" y="27"/>
                    </a:cxn>
                    <a:cxn ang="0">
                      <a:pos x="9" y="27"/>
                    </a:cxn>
                    <a:cxn ang="0">
                      <a:pos x="7" y="26"/>
                    </a:cxn>
                    <a:cxn ang="0">
                      <a:pos x="7" y="21"/>
                    </a:cxn>
                    <a:cxn ang="0">
                      <a:pos x="6" y="21"/>
                    </a:cxn>
                    <a:cxn ang="0">
                      <a:pos x="2" y="17"/>
                    </a:cxn>
                    <a:cxn ang="0">
                      <a:pos x="2" y="13"/>
                    </a:cxn>
                    <a:cxn ang="0">
                      <a:pos x="7" y="13"/>
                    </a:cxn>
                    <a:cxn ang="0">
                      <a:pos x="9" y="12"/>
                    </a:cxn>
                    <a:cxn ang="0">
                      <a:pos x="6" y="7"/>
                    </a:cxn>
                    <a:cxn ang="0">
                      <a:pos x="4" y="5"/>
                    </a:cxn>
                    <a:cxn ang="0">
                      <a:pos x="1" y="3"/>
                    </a:cxn>
                    <a:cxn ang="0">
                      <a:pos x="0" y="1"/>
                    </a:cxn>
                    <a:cxn ang="0">
                      <a:pos x="2" y="1"/>
                    </a:cxn>
                    <a:cxn ang="0">
                      <a:pos x="4" y="0"/>
                    </a:cxn>
                  </a:cxnLst>
                  <a:rect l="0" t="0" r="r" b="b"/>
                  <a:pathLst>
                    <a:path w="16" h="28">
                      <a:moveTo>
                        <a:pt x="4" y="0"/>
                      </a:moveTo>
                      <a:lnTo>
                        <a:pt x="6" y="1"/>
                      </a:lnTo>
                      <a:lnTo>
                        <a:pt x="9" y="1"/>
                      </a:lnTo>
                      <a:lnTo>
                        <a:pt x="11" y="2"/>
                      </a:lnTo>
                      <a:lnTo>
                        <a:pt x="11" y="5"/>
                      </a:lnTo>
                      <a:lnTo>
                        <a:pt x="14" y="5"/>
                      </a:lnTo>
                      <a:lnTo>
                        <a:pt x="14" y="11"/>
                      </a:lnTo>
                      <a:lnTo>
                        <a:pt x="15" y="13"/>
                      </a:lnTo>
                      <a:lnTo>
                        <a:pt x="16" y="15"/>
                      </a:lnTo>
                      <a:lnTo>
                        <a:pt x="16" y="17"/>
                      </a:lnTo>
                      <a:lnTo>
                        <a:pt x="15" y="18"/>
                      </a:lnTo>
                      <a:lnTo>
                        <a:pt x="10" y="18"/>
                      </a:lnTo>
                      <a:lnTo>
                        <a:pt x="10" y="21"/>
                      </a:lnTo>
                      <a:lnTo>
                        <a:pt x="12" y="26"/>
                      </a:lnTo>
                      <a:lnTo>
                        <a:pt x="12" y="28"/>
                      </a:lnTo>
                      <a:lnTo>
                        <a:pt x="11" y="28"/>
                      </a:lnTo>
                      <a:lnTo>
                        <a:pt x="10" y="27"/>
                      </a:lnTo>
                      <a:lnTo>
                        <a:pt x="9" y="27"/>
                      </a:lnTo>
                      <a:lnTo>
                        <a:pt x="7" y="26"/>
                      </a:lnTo>
                      <a:lnTo>
                        <a:pt x="7" y="21"/>
                      </a:lnTo>
                      <a:lnTo>
                        <a:pt x="6" y="21"/>
                      </a:lnTo>
                      <a:lnTo>
                        <a:pt x="2" y="17"/>
                      </a:lnTo>
                      <a:lnTo>
                        <a:pt x="2" y="13"/>
                      </a:lnTo>
                      <a:lnTo>
                        <a:pt x="7" y="13"/>
                      </a:lnTo>
                      <a:lnTo>
                        <a:pt x="9" y="12"/>
                      </a:lnTo>
                      <a:lnTo>
                        <a:pt x="6" y="7"/>
                      </a:lnTo>
                      <a:lnTo>
                        <a:pt x="4" y="5"/>
                      </a:lnTo>
                      <a:lnTo>
                        <a:pt x="1" y="3"/>
                      </a:lnTo>
                      <a:lnTo>
                        <a:pt x="0" y="1"/>
                      </a:lnTo>
                      <a:lnTo>
                        <a:pt x="2"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6" name="Freeform 1318">
                  <a:extLst>
                    <a:ext uri="{FF2B5EF4-FFF2-40B4-BE49-F238E27FC236}">
                      <a16:creationId xmlns:a16="http://schemas.microsoft.com/office/drawing/2014/main" id="{EC4C728A-C68F-EC5E-980F-129804BE4254}"/>
                    </a:ext>
                  </a:extLst>
                </p:cNvPr>
                <p:cNvSpPr>
                  <a:spLocks/>
                </p:cNvSpPr>
                <p:nvPr/>
              </p:nvSpPr>
              <p:spPr bwMode="auto">
                <a:xfrm>
                  <a:off x="8737523" y="4188310"/>
                  <a:ext cx="18653" cy="16580"/>
                </a:xfrm>
                <a:custGeom>
                  <a:avLst/>
                  <a:gdLst/>
                  <a:ahLst/>
                  <a:cxnLst>
                    <a:cxn ang="0">
                      <a:pos x="4" y="0"/>
                    </a:cxn>
                    <a:cxn ang="0">
                      <a:pos x="7" y="2"/>
                    </a:cxn>
                    <a:cxn ang="0">
                      <a:pos x="8" y="2"/>
                    </a:cxn>
                    <a:cxn ang="0">
                      <a:pos x="9" y="0"/>
                    </a:cxn>
                    <a:cxn ang="0">
                      <a:pos x="9" y="3"/>
                    </a:cxn>
                    <a:cxn ang="0">
                      <a:pos x="8" y="6"/>
                    </a:cxn>
                    <a:cxn ang="0">
                      <a:pos x="3" y="8"/>
                    </a:cxn>
                    <a:cxn ang="0">
                      <a:pos x="2" y="7"/>
                    </a:cxn>
                    <a:cxn ang="0">
                      <a:pos x="0" y="7"/>
                    </a:cxn>
                    <a:cxn ang="0">
                      <a:pos x="0" y="4"/>
                    </a:cxn>
                    <a:cxn ang="0">
                      <a:pos x="4" y="0"/>
                    </a:cxn>
                  </a:cxnLst>
                  <a:rect l="0" t="0" r="r" b="b"/>
                  <a:pathLst>
                    <a:path w="9" h="8">
                      <a:moveTo>
                        <a:pt x="4" y="0"/>
                      </a:moveTo>
                      <a:lnTo>
                        <a:pt x="7" y="2"/>
                      </a:lnTo>
                      <a:lnTo>
                        <a:pt x="8" y="2"/>
                      </a:lnTo>
                      <a:lnTo>
                        <a:pt x="9" y="0"/>
                      </a:lnTo>
                      <a:lnTo>
                        <a:pt x="9" y="3"/>
                      </a:lnTo>
                      <a:lnTo>
                        <a:pt x="8" y="6"/>
                      </a:lnTo>
                      <a:lnTo>
                        <a:pt x="3" y="8"/>
                      </a:lnTo>
                      <a:lnTo>
                        <a:pt x="2" y="7"/>
                      </a:lnTo>
                      <a:lnTo>
                        <a:pt x="0" y="7"/>
                      </a:lnTo>
                      <a:lnTo>
                        <a:pt x="0" y="4"/>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68" name="Group 1114">
                <a:extLst>
                  <a:ext uri="{FF2B5EF4-FFF2-40B4-BE49-F238E27FC236}">
                    <a16:creationId xmlns:a16="http://schemas.microsoft.com/office/drawing/2014/main" id="{26B9848D-C75F-A8FD-EE20-8B2D7C7D9FE8}"/>
                  </a:ext>
                </a:extLst>
              </p:cNvPr>
              <p:cNvGrpSpPr/>
              <p:nvPr/>
            </p:nvGrpSpPr>
            <p:grpSpPr>
              <a:xfrm>
                <a:off x="6389342" y="1817332"/>
                <a:ext cx="3937813" cy="2901547"/>
                <a:chOff x="6389342" y="1817332"/>
                <a:chExt cx="3937813" cy="2901547"/>
              </a:xfrm>
              <a:grpFill/>
            </p:grpSpPr>
            <p:sp>
              <p:nvSpPr>
                <p:cNvPr id="305" name="Freeform 1297">
                  <a:extLst>
                    <a:ext uri="{FF2B5EF4-FFF2-40B4-BE49-F238E27FC236}">
                      <a16:creationId xmlns:a16="http://schemas.microsoft.com/office/drawing/2014/main" id="{EC5064CF-A6F3-35BE-FEF9-2523A138C695}"/>
                    </a:ext>
                  </a:extLst>
                </p:cNvPr>
                <p:cNvSpPr>
                  <a:spLocks/>
                </p:cNvSpPr>
                <p:nvPr/>
              </p:nvSpPr>
              <p:spPr bwMode="auto">
                <a:xfrm>
                  <a:off x="7676385" y="4196600"/>
                  <a:ext cx="47669" cy="95337"/>
                </a:xfrm>
                <a:custGeom>
                  <a:avLst/>
                  <a:gdLst/>
                  <a:ahLst/>
                  <a:cxnLst>
                    <a:cxn ang="0">
                      <a:pos x="5" y="0"/>
                    </a:cxn>
                    <a:cxn ang="0">
                      <a:pos x="10" y="7"/>
                    </a:cxn>
                    <a:cxn ang="0">
                      <a:pos x="17" y="13"/>
                    </a:cxn>
                    <a:cxn ang="0">
                      <a:pos x="22" y="19"/>
                    </a:cxn>
                    <a:cxn ang="0">
                      <a:pos x="23" y="28"/>
                    </a:cxn>
                    <a:cxn ang="0">
                      <a:pos x="23" y="32"/>
                    </a:cxn>
                    <a:cxn ang="0">
                      <a:pos x="22" y="35"/>
                    </a:cxn>
                    <a:cxn ang="0">
                      <a:pos x="17" y="43"/>
                    </a:cxn>
                    <a:cxn ang="0">
                      <a:pos x="14" y="44"/>
                    </a:cxn>
                    <a:cxn ang="0">
                      <a:pos x="10" y="46"/>
                    </a:cxn>
                    <a:cxn ang="0">
                      <a:pos x="7" y="44"/>
                    </a:cxn>
                    <a:cxn ang="0">
                      <a:pos x="4" y="43"/>
                    </a:cxn>
                    <a:cxn ang="0">
                      <a:pos x="2" y="41"/>
                    </a:cxn>
                    <a:cxn ang="0">
                      <a:pos x="0" y="37"/>
                    </a:cxn>
                    <a:cxn ang="0">
                      <a:pos x="0" y="34"/>
                    </a:cxn>
                    <a:cxn ang="0">
                      <a:pos x="2" y="23"/>
                    </a:cxn>
                    <a:cxn ang="0">
                      <a:pos x="4" y="12"/>
                    </a:cxn>
                    <a:cxn ang="0">
                      <a:pos x="5" y="0"/>
                    </a:cxn>
                  </a:cxnLst>
                  <a:rect l="0" t="0" r="r" b="b"/>
                  <a:pathLst>
                    <a:path w="23" h="46">
                      <a:moveTo>
                        <a:pt x="5" y="0"/>
                      </a:moveTo>
                      <a:lnTo>
                        <a:pt x="10" y="7"/>
                      </a:lnTo>
                      <a:lnTo>
                        <a:pt x="17" y="13"/>
                      </a:lnTo>
                      <a:lnTo>
                        <a:pt x="22" y="19"/>
                      </a:lnTo>
                      <a:lnTo>
                        <a:pt x="23" y="28"/>
                      </a:lnTo>
                      <a:lnTo>
                        <a:pt x="23" y="32"/>
                      </a:lnTo>
                      <a:lnTo>
                        <a:pt x="22" y="35"/>
                      </a:lnTo>
                      <a:lnTo>
                        <a:pt x="17" y="43"/>
                      </a:lnTo>
                      <a:lnTo>
                        <a:pt x="14" y="44"/>
                      </a:lnTo>
                      <a:lnTo>
                        <a:pt x="10" y="46"/>
                      </a:lnTo>
                      <a:lnTo>
                        <a:pt x="7" y="44"/>
                      </a:lnTo>
                      <a:lnTo>
                        <a:pt x="4" y="43"/>
                      </a:lnTo>
                      <a:lnTo>
                        <a:pt x="2" y="41"/>
                      </a:lnTo>
                      <a:lnTo>
                        <a:pt x="0" y="37"/>
                      </a:lnTo>
                      <a:lnTo>
                        <a:pt x="0" y="34"/>
                      </a:lnTo>
                      <a:lnTo>
                        <a:pt x="2" y="23"/>
                      </a:lnTo>
                      <a:lnTo>
                        <a:pt x="4" y="12"/>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6" name="Freeform 1298">
                  <a:extLst>
                    <a:ext uri="{FF2B5EF4-FFF2-40B4-BE49-F238E27FC236}">
                      <a16:creationId xmlns:a16="http://schemas.microsoft.com/office/drawing/2014/main" id="{AB87E402-84C2-091A-4ED4-0629E367934C}"/>
                    </a:ext>
                  </a:extLst>
                </p:cNvPr>
                <p:cNvSpPr>
                  <a:spLocks/>
                </p:cNvSpPr>
                <p:nvPr/>
              </p:nvSpPr>
              <p:spPr bwMode="auto">
                <a:xfrm>
                  <a:off x="8051513" y="4296082"/>
                  <a:ext cx="254922" cy="275648"/>
                </a:xfrm>
                <a:custGeom>
                  <a:avLst/>
                  <a:gdLst/>
                  <a:ahLst/>
                  <a:cxnLst>
                    <a:cxn ang="0">
                      <a:pos x="5" y="0"/>
                    </a:cxn>
                    <a:cxn ang="0">
                      <a:pos x="9" y="3"/>
                    </a:cxn>
                    <a:cxn ang="0">
                      <a:pos x="24" y="4"/>
                    </a:cxn>
                    <a:cxn ang="0">
                      <a:pos x="34" y="11"/>
                    </a:cxn>
                    <a:cxn ang="0">
                      <a:pos x="40" y="20"/>
                    </a:cxn>
                    <a:cxn ang="0">
                      <a:pos x="41" y="21"/>
                    </a:cxn>
                    <a:cxn ang="0">
                      <a:pos x="46" y="23"/>
                    </a:cxn>
                    <a:cxn ang="0">
                      <a:pos x="54" y="29"/>
                    </a:cxn>
                    <a:cxn ang="0">
                      <a:pos x="64" y="39"/>
                    </a:cxn>
                    <a:cxn ang="0">
                      <a:pos x="80" y="49"/>
                    </a:cxn>
                    <a:cxn ang="0">
                      <a:pos x="85" y="50"/>
                    </a:cxn>
                    <a:cxn ang="0">
                      <a:pos x="93" y="57"/>
                    </a:cxn>
                    <a:cxn ang="0">
                      <a:pos x="92" y="60"/>
                    </a:cxn>
                    <a:cxn ang="0">
                      <a:pos x="95" y="62"/>
                    </a:cxn>
                    <a:cxn ang="0">
                      <a:pos x="99" y="65"/>
                    </a:cxn>
                    <a:cxn ang="0">
                      <a:pos x="98" y="72"/>
                    </a:cxn>
                    <a:cxn ang="0">
                      <a:pos x="105" y="76"/>
                    </a:cxn>
                    <a:cxn ang="0">
                      <a:pos x="107" y="83"/>
                    </a:cxn>
                    <a:cxn ang="0">
                      <a:pos x="110" y="87"/>
                    </a:cxn>
                    <a:cxn ang="0">
                      <a:pos x="114" y="91"/>
                    </a:cxn>
                    <a:cxn ang="0">
                      <a:pos x="120" y="94"/>
                    </a:cxn>
                    <a:cxn ang="0">
                      <a:pos x="123" y="98"/>
                    </a:cxn>
                    <a:cxn ang="0">
                      <a:pos x="120" y="117"/>
                    </a:cxn>
                    <a:cxn ang="0">
                      <a:pos x="118" y="131"/>
                    </a:cxn>
                    <a:cxn ang="0">
                      <a:pos x="114" y="133"/>
                    </a:cxn>
                    <a:cxn ang="0">
                      <a:pos x="107" y="131"/>
                    </a:cxn>
                    <a:cxn ang="0">
                      <a:pos x="102" y="125"/>
                    </a:cxn>
                    <a:cxn ang="0">
                      <a:pos x="100" y="122"/>
                    </a:cxn>
                    <a:cxn ang="0">
                      <a:pos x="70" y="96"/>
                    </a:cxn>
                    <a:cxn ang="0">
                      <a:pos x="62" y="79"/>
                    </a:cxn>
                    <a:cxn ang="0">
                      <a:pos x="55" y="69"/>
                    </a:cxn>
                    <a:cxn ang="0">
                      <a:pos x="54" y="65"/>
                    </a:cxn>
                    <a:cxn ang="0">
                      <a:pos x="48" y="64"/>
                    </a:cxn>
                    <a:cxn ang="0">
                      <a:pos x="44" y="58"/>
                    </a:cxn>
                    <a:cxn ang="0">
                      <a:pos x="41" y="49"/>
                    </a:cxn>
                    <a:cxn ang="0">
                      <a:pos x="38" y="43"/>
                    </a:cxn>
                    <a:cxn ang="0">
                      <a:pos x="26" y="35"/>
                    </a:cxn>
                    <a:cxn ang="0">
                      <a:pos x="24" y="29"/>
                    </a:cxn>
                    <a:cxn ang="0">
                      <a:pos x="20" y="23"/>
                    </a:cxn>
                    <a:cxn ang="0">
                      <a:pos x="16" y="20"/>
                    </a:cxn>
                    <a:cxn ang="0">
                      <a:pos x="9" y="19"/>
                    </a:cxn>
                    <a:cxn ang="0">
                      <a:pos x="3" y="9"/>
                    </a:cxn>
                    <a:cxn ang="0">
                      <a:pos x="0" y="0"/>
                    </a:cxn>
                  </a:cxnLst>
                  <a:rect l="0" t="0" r="r" b="b"/>
                  <a:pathLst>
                    <a:path w="123" h="133">
                      <a:moveTo>
                        <a:pt x="0" y="0"/>
                      </a:moveTo>
                      <a:lnTo>
                        <a:pt x="5" y="0"/>
                      </a:lnTo>
                      <a:lnTo>
                        <a:pt x="6" y="1"/>
                      </a:lnTo>
                      <a:lnTo>
                        <a:pt x="9" y="3"/>
                      </a:lnTo>
                      <a:lnTo>
                        <a:pt x="10" y="4"/>
                      </a:lnTo>
                      <a:lnTo>
                        <a:pt x="24" y="4"/>
                      </a:lnTo>
                      <a:lnTo>
                        <a:pt x="29" y="6"/>
                      </a:lnTo>
                      <a:lnTo>
                        <a:pt x="34" y="11"/>
                      </a:lnTo>
                      <a:lnTo>
                        <a:pt x="39" y="19"/>
                      </a:lnTo>
                      <a:lnTo>
                        <a:pt x="40" y="20"/>
                      </a:lnTo>
                      <a:lnTo>
                        <a:pt x="41" y="20"/>
                      </a:lnTo>
                      <a:lnTo>
                        <a:pt x="41" y="21"/>
                      </a:lnTo>
                      <a:lnTo>
                        <a:pt x="43" y="21"/>
                      </a:lnTo>
                      <a:lnTo>
                        <a:pt x="46" y="23"/>
                      </a:lnTo>
                      <a:lnTo>
                        <a:pt x="50" y="25"/>
                      </a:lnTo>
                      <a:lnTo>
                        <a:pt x="54" y="29"/>
                      </a:lnTo>
                      <a:lnTo>
                        <a:pt x="56" y="33"/>
                      </a:lnTo>
                      <a:lnTo>
                        <a:pt x="64" y="39"/>
                      </a:lnTo>
                      <a:lnTo>
                        <a:pt x="70" y="45"/>
                      </a:lnTo>
                      <a:lnTo>
                        <a:pt x="80" y="49"/>
                      </a:lnTo>
                      <a:lnTo>
                        <a:pt x="83" y="50"/>
                      </a:lnTo>
                      <a:lnTo>
                        <a:pt x="85" y="50"/>
                      </a:lnTo>
                      <a:lnTo>
                        <a:pt x="89" y="53"/>
                      </a:lnTo>
                      <a:lnTo>
                        <a:pt x="93" y="57"/>
                      </a:lnTo>
                      <a:lnTo>
                        <a:pt x="93" y="59"/>
                      </a:lnTo>
                      <a:lnTo>
                        <a:pt x="92" y="60"/>
                      </a:lnTo>
                      <a:lnTo>
                        <a:pt x="92" y="62"/>
                      </a:lnTo>
                      <a:lnTo>
                        <a:pt x="95" y="62"/>
                      </a:lnTo>
                      <a:lnTo>
                        <a:pt x="98" y="63"/>
                      </a:lnTo>
                      <a:lnTo>
                        <a:pt x="99" y="65"/>
                      </a:lnTo>
                      <a:lnTo>
                        <a:pt x="98" y="69"/>
                      </a:lnTo>
                      <a:lnTo>
                        <a:pt x="98" y="72"/>
                      </a:lnTo>
                      <a:lnTo>
                        <a:pt x="102" y="76"/>
                      </a:lnTo>
                      <a:lnTo>
                        <a:pt x="105" y="76"/>
                      </a:lnTo>
                      <a:lnTo>
                        <a:pt x="105" y="79"/>
                      </a:lnTo>
                      <a:lnTo>
                        <a:pt x="107" y="83"/>
                      </a:lnTo>
                      <a:lnTo>
                        <a:pt x="108" y="86"/>
                      </a:lnTo>
                      <a:lnTo>
                        <a:pt x="110" y="87"/>
                      </a:lnTo>
                      <a:lnTo>
                        <a:pt x="112" y="89"/>
                      </a:lnTo>
                      <a:lnTo>
                        <a:pt x="114" y="91"/>
                      </a:lnTo>
                      <a:lnTo>
                        <a:pt x="115" y="92"/>
                      </a:lnTo>
                      <a:lnTo>
                        <a:pt x="120" y="94"/>
                      </a:lnTo>
                      <a:lnTo>
                        <a:pt x="122" y="96"/>
                      </a:lnTo>
                      <a:lnTo>
                        <a:pt x="123" y="98"/>
                      </a:lnTo>
                      <a:lnTo>
                        <a:pt x="123" y="116"/>
                      </a:lnTo>
                      <a:lnTo>
                        <a:pt x="120" y="117"/>
                      </a:lnTo>
                      <a:lnTo>
                        <a:pt x="120" y="130"/>
                      </a:lnTo>
                      <a:lnTo>
                        <a:pt x="118" y="131"/>
                      </a:lnTo>
                      <a:lnTo>
                        <a:pt x="117" y="132"/>
                      </a:lnTo>
                      <a:lnTo>
                        <a:pt x="114" y="133"/>
                      </a:lnTo>
                      <a:lnTo>
                        <a:pt x="108" y="133"/>
                      </a:lnTo>
                      <a:lnTo>
                        <a:pt x="107" y="131"/>
                      </a:lnTo>
                      <a:lnTo>
                        <a:pt x="103" y="127"/>
                      </a:lnTo>
                      <a:lnTo>
                        <a:pt x="102" y="125"/>
                      </a:lnTo>
                      <a:lnTo>
                        <a:pt x="100" y="123"/>
                      </a:lnTo>
                      <a:lnTo>
                        <a:pt x="100" y="122"/>
                      </a:lnTo>
                      <a:lnTo>
                        <a:pt x="78" y="104"/>
                      </a:lnTo>
                      <a:lnTo>
                        <a:pt x="70" y="96"/>
                      </a:lnTo>
                      <a:lnTo>
                        <a:pt x="67" y="88"/>
                      </a:lnTo>
                      <a:lnTo>
                        <a:pt x="62" y="79"/>
                      </a:lnTo>
                      <a:lnTo>
                        <a:pt x="58" y="72"/>
                      </a:lnTo>
                      <a:lnTo>
                        <a:pt x="55" y="69"/>
                      </a:lnTo>
                      <a:lnTo>
                        <a:pt x="54" y="69"/>
                      </a:lnTo>
                      <a:lnTo>
                        <a:pt x="54" y="65"/>
                      </a:lnTo>
                      <a:lnTo>
                        <a:pt x="53" y="64"/>
                      </a:lnTo>
                      <a:lnTo>
                        <a:pt x="48" y="64"/>
                      </a:lnTo>
                      <a:lnTo>
                        <a:pt x="45" y="62"/>
                      </a:lnTo>
                      <a:lnTo>
                        <a:pt x="44" y="58"/>
                      </a:lnTo>
                      <a:lnTo>
                        <a:pt x="44" y="54"/>
                      </a:lnTo>
                      <a:lnTo>
                        <a:pt x="41" y="49"/>
                      </a:lnTo>
                      <a:lnTo>
                        <a:pt x="40" y="45"/>
                      </a:lnTo>
                      <a:lnTo>
                        <a:pt x="38" y="43"/>
                      </a:lnTo>
                      <a:lnTo>
                        <a:pt x="28" y="38"/>
                      </a:lnTo>
                      <a:lnTo>
                        <a:pt x="26" y="35"/>
                      </a:lnTo>
                      <a:lnTo>
                        <a:pt x="25" y="32"/>
                      </a:lnTo>
                      <a:lnTo>
                        <a:pt x="24" y="29"/>
                      </a:lnTo>
                      <a:lnTo>
                        <a:pt x="21" y="26"/>
                      </a:lnTo>
                      <a:lnTo>
                        <a:pt x="20" y="23"/>
                      </a:lnTo>
                      <a:lnTo>
                        <a:pt x="19" y="21"/>
                      </a:lnTo>
                      <a:lnTo>
                        <a:pt x="16" y="20"/>
                      </a:lnTo>
                      <a:lnTo>
                        <a:pt x="11" y="20"/>
                      </a:lnTo>
                      <a:lnTo>
                        <a:pt x="9" y="19"/>
                      </a:lnTo>
                      <a:lnTo>
                        <a:pt x="8" y="16"/>
                      </a:lnTo>
                      <a:lnTo>
                        <a:pt x="3" y="9"/>
                      </a:lnTo>
                      <a:lnTo>
                        <a:pt x="0" y="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7" name="Freeform 1299">
                  <a:extLst>
                    <a:ext uri="{FF2B5EF4-FFF2-40B4-BE49-F238E27FC236}">
                      <a16:creationId xmlns:a16="http://schemas.microsoft.com/office/drawing/2014/main" id="{0445B3CA-0611-0C23-B2A0-4CA997413EB4}"/>
                    </a:ext>
                  </a:extLst>
                </p:cNvPr>
                <p:cNvSpPr>
                  <a:spLocks/>
                </p:cNvSpPr>
                <p:nvPr/>
              </p:nvSpPr>
              <p:spPr bwMode="auto">
                <a:xfrm>
                  <a:off x="8378974" y="4262922"/>
                  <a:ext cx="244559" cy="267357"/>
                </a:xfrm>
                <a:custGeom>
                  <a:avLst/>
                  <a:gdLst/>
                  <a:ahLst/>
                  <a:cxnLst>
                    <a:cxn ang="0">
                      <a:pos x="97" y="0"/>
                    </a:cxn>
                    <a:cxn ang="0">
                      <a:pos x="100" y="2"/>
                    </a:cxn>
                    <a:cxn ang="0">
                      <a:pos x="108" y="16"/>
                    </a:cxn>
                    <a:cxn ang="0">
                      <a:pos x="113" y="17"/>
                    </a:cxn>
                    <a:cxn ang="0">
                      <a:pos x="118" y="19"/>
                    </a:cxn>
                    <a:cxn ang="0">
                      <a:pos x="117" y="24"/>
                    </a:cxn>
                    <a:cxn ang="0">
                      <a:pos x="109" y="25"/>
                    </a:cxn>
                    <a:cxn ang="0">
                      <a:pos x="111" y="29"/>
                    </a:cxn>
                    <a:cxn ang="0">
                      <a:pos x="107" y="30"/>
                    </a:cxn>
                    <a:cxn ang="0">
                      <a:pos x="100" y="34"/>
                    </a:cxn>
                    <a:cxn ang="0">
                      <a:pos x="100" y="36"/>
                    </a:cxn>
                    <a:cxn ang="0">
                      <a:pos x="98" y="40"/>
                    </a:cxn>
                    <a:cxn ang="0">
                      <a:pos x="104" y="55"/>
                    </a:cxn>
                    <a:cxn ang="0">
                      <a:pos x="116" y="66"/>
                    </a:cxn>
                    <a:cxn ang="0">
                      <a:pos x="103" y="71"/>
                    </a:cxn>
                    <a:cxn ang="0">
                      <a:pos x="99" y="81"/>
                    </a:cxn>
                    <a:cxn ang="0">
                      <a:pos x="95" y="90"/>
                    </a:cxn>
                    <a:cxn ang="0">
                      <a:pos x="93" y="95"/>
                    </a:cxn>
                    <a:cxn ang="0">
                      <a:pos x="87" y="105"/>
                    </a:cxn>
                    <a:cxn ang="0">
                      <a:pos x="89" y="112"/>
                    </a:cxn>
                    <a:cxn ang="0">
                      <a:pos x="85" y="118"/>
                    </a:cxn>
                    <a:cxn ang="0">
                      <a:pos x="84" y="123"/>
                    </a:cxn>
                    <a:cxn ang="0">
                      <a:pos x="77" y="128"/>
                    </a:cxn>
                    <a:cxn ang="0">
                      <a:pos x="69" y="129"/>
                    </a:cxn>
                    <a:cxn ang="0">
                      <a:pos x="65" y="125"/>
                    </a:cxn>
                    <a:cxn ang="0">
                      <a:pos x="62" y="123"/>
                    </a:cxn>
                    <a:cxn ang="0">
                      <a:pos x="55" y="119"/>
                    </a:cxn>
                    <a:cxn ang="0">
                      <a:pos x="45" y="118"/>
                    </a:cxn>
                    <a:cxn ang="0">
                      <a:pos x="42" y="122"/>
                    </a:cxn>
                    <a:cxn ang="0">
                      <a:pos x="34" y="120"/>
                    </a:cxn>
                    <a:cxn ang="0">
                      <a:pos x="30" y="114"/>
                    </a:cxn>
                    <a:cxn ang="0">
                      <a:pos x="25" y="115"/>
                    </a:cxn>
                    <a:cxn ang="0">
                      <a:pos x="15" y="110"/>
                    </a:cxn>
                    <a:cxn ang="0">
                      <a:pos x="14" y="99"/>
                    </a:cxn>
                    <a:cxn ang="0">
                      <a:pos x="11" y="90"/>
                    </a:cxn>
                    <a:cxn ang="0">
                      <a:pos x="6" y="89"/>
                    </a:cxn>
                    <a:cxn ang="0">
                      <a:pos x="1" y="79"/>
                    </a:cxn>
                    <a:cxn ang="0">
                      <a:pos x="0" y="73"/>
                    </a:cxn>
                    <a:cxn ang="0">
                      <a:pos x="3" y="68"/>
                    </a:cxn>
                    <a:cxn ang="0">
                      <a:pos x="21" y="66"/>
                    </a:cxn>
                    <a:cxn ang="0">
                      <a:pos x="28" y="56"/>
                    </a:cxn>
                    <a:cxn ang="0">
                      <a:pos x="30" y="53"/>
                    </a:cxn>
                    <a:cxn ang="0">
                      <a:pos x="34" y="48"/>
                    </a:cxn>
                    <a:cxn ang="0">
                      <a:pos x="43" y="46"/>
                    </a:cxn>
                    <a:cxn ang="0">
                      <a:pos x="50" y="39"/>
                    </a:cxn>
                    <a:cxn ang="0">
                      <a:pos x="52" y="36"/>
                    </a:cxn>
                    <a:cxn ang="0">
                      <a:pos x="58" y="31"/>
                    </a:cxn>
                    <a:cxn ang="0">
                      <a:pos x="59" y="30"/>
                    </a:cxn>
                    <a:cxn ang="0">
                      <a:pos x="62" y="26"/>
                    </a:cxn>
                    <a:cxn ang="0">
                      <a:pos x="72" y="24"/>
                    </a:cxn>
                    <a:cxn ang="0">
                      <a:pos x="75" y="21"/>
                    </a:cxn>
                    <a:cxn ang="0">
                      <a:pos x="89" y="2"/>
                    </a:cxn>
                  </a:cxnLst>
                  <a:rect l="0" t="0" r="r" b="b"/>
                  <a:pathLst>
                    <a:path w="118" h="129">
                      <a:moveTo>
                        <a:pt x="94" y="0"/>
                      </a:moveTo>
                      <a:lnTo>
                        <a:pt x="97" y="0"/>
                      </a:lnTo>
                      <a:lnTo>
                        <a:pt x="99" y="1"/>
                      </a:lnTo>
                      <a:lnTo>
                        <a:pt x="100" y="2"/>
                      </a:lnTo>
                      <a:lnTo>
                        <a:pt x="100" y="12"/>
                      </a:lnTo>
                      <a:lnTo>
                        <a:pt x="108" y="16"/>
                      </a:lnTo>
                      <a:lnTo>
                        <a:pt x="111" y="16"/>
                      </a:lnTo>
                      <a:lnTo>
                        <a:pt x="113" y="17"/>
                      </a:lnTo>
                      <a:lnTo>
                        <a:pt x="116" y="17"/>
                      </a:lnTo>
                      <a:lnTo>
                        <a:pt x="118" y="19"/>
                      </a:lnTo>
                      <a:lnTo>
                        <a:pt x="118" y="22"/>
                      </a:lnTo>
                      <a:lnTo>
                        <a:pt x="117" y="24"/>
                      </a:lnTo>
                      <a:lnTo>
                        <a:pt x="111" y="24"/>
                      </a:lnTo>
                      <a:lnTo>
                        <a:pt x="109" y="25"/>
                      </a:lnTo>
                      <a:lnTo>
                        <a:pt x="109" y="29"/>
                      </a:lnTo>
                      <a:lnTo>
                        <a:pt x="111" y="29"/>
                      </a:lnTo>
                      <a:lnTo>
                        <a:pt x="109" y="30"/>
                      </a:lnTo>
                      <a:lnTo>
                        <a:pt x="107" y="30"/>
                      </a:lnTo>
                      <a:lnTo>
                        <a:pt x="102" y="32"/>
                      </a:lnTo>
                      <a:lnTo>
                        <a:pt x="100" y="34"/>
                      </a:lnTo>
                      <a:lnTo>
                        <a:pt x="99" y="34"/>
                      </a:lnTo>
                      <a:lnTo>
                        <a:pt x="100" y="36"/>
                      </a:lnTo>
                      <a:lnTo>
                        <a:pt x="100" y="37"/>
                      </a:lnTo>
                      <a:lnTo>
                        <a:pt x="98" y="40"/>
                      </a:lnTo>
                      <a:lnTo>
                        <a:pt x="99" y="46"/>
                      </a:lnTo>
                      <a:lnTo>
                        <a:pt x="104" y="55"/>
                      </a:lnTo>
                      <a:lnTo>
                        <a:pt x="109" y="63"/>
                      </a:lnTo>
                      <a:lnTo>
                        <a:pt x="116" y="66"/>
                      </a:lnTo>
                      <a:lnTo>
                        <a:pt x="113" y="71"/>
                      </a:lnTo>
                      <a:lnTo>
                        <a:pt x="103" y="71"/>
                      </a:lnTo>
                      <a:lnTo>
                        <a:pt x="100" y="76"/>
                      </a:lnTo>
                      <a:lnTo>
                        <a:pt x="99" y="81"/>
                      </a:lnTo>
                      <a:lnTo>
                        <a:pt x="98" y="85"/>
                      </a:lnTo>
                      <a:lnTo>
                        <a:pt x="95" y="90"/>
                      </a:lnTo>
                      <a:lnTo>
                        <a:pt x="95" y="94"/>
                      </a:lnTo>
                      <a:lnTo>
                        <a:pt x="93" y="95"/>
                      </a:lnTo>
                      <a:lnTo>
                        <a:pt x="87" y="102"/>
                      </a:lnTo>
                      <a:lnTo>
                        <a:pt x="87" y="105"/>
                      </a:lnTo>
                      <a:lnTo>
                        <a:pt x="89" y="108"/>
                      </a:lnTo>
                      <a:lnTo>
                        <a:pt x="89" y="112"/>
                      </a:lnTo>
                      <a:lnTo>
                        <a:pt x="88" y="114"/>
                      </a:lnTo>
                      <a:lnTo>
                        <a:pt x="85" y="118"/>
                      </a:lnTo>
                      <a:lnTo>
                        <a:pt x="84" y="120"/>
                      </a:lnTo>
                      <a:lnTo>
                        <a:pt x="84" y="123"/>
                      </a:lnTo>
                      <a:lnTo>
                        <a:pt x="80" y="124"/>
                      </a:lnTo>
                      <a:lnTo>
                        <a:pt x="77" y="128"/>
                      </a:lnTo>
                      <a:lnTo>
                        <a:pt x="74" y="129"/>
                      </a:lnTo>
                      <a:lnTo>
                        <a:pt x="69" y="129"/>
                      </a:lnTo>
                      <a:lnTo>
                        <a:pt x="67" y="128"/>
                      </a:lnTo>
                      <a:lnTo>
                        <a:pt x="65" y="125"/>
                      </a:lnTo>
                      <a:lnTo>
                        <a:pt x="65" y="124"/>
                      </a:lnTo>
                      <a:lnTo>
                        <a:pt x="62" y="123"/>
                      </a:lnTo>
                      <a:lnTo>
                        <a:pt x="59" y="122"/>
                      </a:lnTo>
                      <a:lnTo>
                        <a:pt x="55" y="119"/>
                      </a:lnTo>
                      <a:lnTo>
                        <a:pt x="52" y="118"/>
                      </a:lnTo>
                      <a:lnTo>
                        <a:pt x="45" y="118"/>
                      </a:lnTo>
                      <a:lnTo>
                        <a:pt x="44" y="120"/>
                      </a:lnTo>
                      <a:lnTo>
                        <a:pt x="42" y="122"/>
                      </a:lnTo>
                      <a:lnTo>
                        <a:pt x="37" y="122"/>
                      </a:lnTo>
                      <a:lnTo>
                        <a:pt x="34" y="120"/>
                      </a:lnTo>
                      <a:lnTo>
                        <a:pt x="34" y="114"/>
                      </a:lnTo>
                      <a:lnTo>
                        <a:pt x="30" y="114"/>
                      </a:lnTo>
                      <a:lnTo>
                        <a:pt x="28" y="115"/>
                      </a:lnTo>
                      <a:lnTo>
                        <a:pt x="25" y="115"/>
                      </a:lnTo>
                      <a:lnTo>
                        <a:pt x="19" y="114"/>
                      </a:lnTo>
                      <a:lnTo>
                        <a:pt x="15" y="110"/>
                      </a:lnTo>
                      <a:lnTo>
                        <a:pt x="14" y="105"/>
                      </a:lnTo>
                      <a:lnTo>
                        <a:pt x="14" y="99"/>
                      </a:lnTo>
                      <a:lnTo>
                        <a:pt x="11" y="94"/>
                      </a:lnTo>
                      <a:lnTo>
                        <a:pt x="11" y="90"/>
                      </a:lnTo>
                      <a:lnTo>
                        <a:pt x="10" y="89"/>
                      </a:lnTo>
                      <a:lnTo>
                        <a:pt x="6" y="89"/>
                      </a:lnTo>
                      <a:lnTo>
                        <a:pt x="4" y="87"/>
                      </a:lnTo>
                      <a:lnTo>
                        <a:pt x="1" y="79"/>
                      </a:lnTo>
                      <a:lnTo>
                        <a:pt x="1" y="76"/>
                      </a:lnTo>
                      <a:lnTo>
                        <a:pt x="0" y="73"/>
                      </a:lnTo>
                      <a:lnTo>
                        <a:pt x="0" y="69"/>
                      </a:lnTo>
                      <a:lnTo>
                        <a:pt x="3" y="68"/>
                      </a:lnTo>
                      <a:lnTo>
                        <a:pt x="19" y="68"/>
                      </a:lnTo>
                      <a:lnTo>
                        <a:pt x="21" y="66"/>
                      </a:lnTo>
                      <a:lnTo>
                        <a:pt x="24" y="64"/>
                      </a:lnTo>
                      <a:lnTo>
                        <a:pt x="28" y="56"/>
                      </a:lnTo>
                      <a:lnTo>
                        <a:pt x="28" y="54"/>
                      </a:lnTo>
                      <a:lnTo>
                        <a:pt x="30" y="53"/>
                      </a:lnTo>
                      <a:lnTo>
                        <a:pt x="31" y="50"/>
                      </a:lnTo>
                      <a:lnTo>
                        <a:pt x="34" y="48"/>
                      </a:lnTo>
                      <a:lnTo>
                        <a:pt x="37" y="46"/>
                      </a:lnTo>
                      <a:lnTo>
                        <a:pt x="43" y="46"/>
                      </a:lnTo>
                      <a:lnTo>
                        <a:pt x="48" y="44"/>
                      </a:lnTo>
                      <a:lnTo>
                        <a:pt x="50" y="39"/>
                      </a:lnTo>
                      <a:lnTo>
                        <a:pt x="52" y="37"/>
                      </a:lnTo>
                      <a:lnTo>
                        <a:pt x="52" y="36"/>
                      </a:lnTo>
                      <a:lnTo>
                        <a:pt x="57" y="31"/>
                      </a:lnTo>
                      <a:lnTo>
                        <a:pt x="58" y="31"/>
                      </a:lnTo>
                      <a:lnTo>
                        <a:pt x="58" y="30"/>
                      </a:lnTo>
                      <a:lnTo>
                        <a:pt x="59" y="30"/>
                      </a:lnTo>
                      <a:lnTo>
                        <a:pt x="60" y="29"/>
                      </a:lnTo>
                      <a:lnTo>
                        <a:pt x="62" y="26"/>
                      </a:lnTo>
                      <a:lnTo>
                        <a:pt x="67" y="24"/>
                      </a:lnTo>
                      <a:lnTo>
                        <a:pt x="72" y="24"/>
                      </a:lnTo>
                      <a:lnTo>
                        <a:pt x="74" y="22"/>
                      </a:lnTo>
                      <a:lnTo>
                        <a:pt x="75" y="21"/>
                      </a:lnTo>
                      <a:lnTo>
                        <a:pt x="79" y="15"/>
                      </a:lnTo>
                      <a:lnTo>
                        <a:pt x="89" y="2"/>
                      </a:lnTo>
                      <a:lnTo>
                        <a:pt x="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8" name="Freeform 1300">
                  <a:extLst>
                    <a:ext uri="{FF2B5EF4-FFF2-40B4-BE49-F238E27FC236}">
                      <a16:creationId xmlns:a16="http://schemas.microsoft.com/office/drawing/2014/main" id="{F05C25F0-94E1-97A9-0C33-0F6593237BDF}"/>
                    </a:ext>
                  </a:extLst>
                </p:cNvPr>
                <p:cNvSpPr>
                  <a:spLocks/>
                </p:cNvSpPr>
                <p:nvPr/>
              </p:nvSpPr>
              <p:spPr bwMode="auto">
                <a:xfrm>
                  <a:off x="8615242" y="4389347"/>
                  <a:ext cx="151296" cy="180311"/>
                </a:xfrm>
                <a:custGeom>
                  <a:avLst/>
                  <a:gdLst/>
                  <a:ahLst/>
                  <a:cxnLst>
                    <a:cxn ang="0">
                      <a:pos x="73" y="0"/>
                    </a:cxn>
                    <a:cxn ang="0">
                      <a:pos x="72" y="4"/>
                    </a:cxn>
                    <a:cxn ang="0">
                      <a:pos x="67" y="14"/>
                    </a:cxn>
                    <a:cxn ang="0">
                      <a:pos x="55" y="17"/>
                    </a:cxn>
                    <a:cxn ang="0">
                      <a:pos x="49" y="14"/>
                    </a:cxn>
                    <a:cxn ang="0">
                      <a:pos x="38" y="15"/>
                    </a:cxn>
                    <a:cxn ang="0">
                      <a:pos x="19" y="17"/>
                    </a:cxn>
                    <a:cxn ang="0">
                      <a:pos x="17" y="19"/>
                    </a:cxn>
                    <a:cxn ang="0">
                      <a:pos x="19" y="33"/>
                    </a:cxn>
                    <a:cxn ang="0">
                      <a:pos x="27" y="36"/>
                    </a:cxn>
                    <a:cxn ang="0">
                      <a:pos x="30" y="33"/>
                    </a:cxn>
                    <a:cxn ang="0">
                      <a:pos x="49" y="27"/>
                    </a:cxn>
                    <a:cxn ang="0">
                      <a:pos x="53" y="29"/>
                    </a:cxn>
                    <a:cxn ang="0">
                      <a:pos x="43" y="37"/>
                    </a:cxn>
                    <a:cxn ang="0">
                      <a:pos x="32" y="42"/>
                    </a:cxn>
                    <a:cxn ang="0">
                      <a:pos x="33" y="46"/>
                    </a:cxn>
                    <a:cxn ang="0">
                      <a:pos x="37" y="52"/>
                    </a:cxn>
                    <a:cxn ang="0">
                      <a:pos x="40" y="57"/>
                    </a:cxn>
                    <a:cxn ang="0">
                      <a:pos x="39" y="61"/>
                    </a:cxn>
                    <a:cxn ang="0">
                      <a:pos x="40" y="64"/>
                    </a:cxn>
                    <a:cxn ang="0">
                      <a:pos x="44" y="68"/>
                    </a:cxn>
                    <a:cxn ang="0">
                      <a:pos x="45" y="70"/>
                    </a:cxn>
                    <a:cxn ang="0">
                      <a:pos x="42" y="72"/>
                    </a:cxn>
                    <a:cxn ang="0">
                      <a:pos x="38" y="75"/>
                    </a:cxn>
                    <a:cxn ang="0">
                      <a:pos x="37" y="77"/>
                    </a:cxn>
                    <a:cxn ang="0">
                      <a:pos x="32" y="73"/>
                    </a:cxn>
                    <a:cxn ang="0">
                      <a:pos x="27" y="66"/>
                    </a:cxn>
                    <a:cxn ang="0">
                      <a:pos x="27" y="52"/>
                    </a:cxn>
                    <a:cxn ang="0">
                      <a:pos x="19" y="53"/>
                    </a:cxn>
                    <a:cxn ang="0">
                      <a:pos x="17" y="57"/>
                    </a:cxn>
                    <a:cxn ang="0">
                      <a:pos x="20" y="67"/>
                    </a:cxn>
                    <a:cxn ang="0">
                      <a:pos x="19" y="78"/>
                    </a:cxn>
                    <a:cxn ang="0">
                      <a:pos x="18" y="85"/>
                    </a:cxn>
                    <a:cxn ang="0">
                      <a:pos x="14" y="87"/>
                    </a:cxn>
                    <a:cxn ang="0">
                      <a:pos x="10" y="85"/>
                    </a:cxn>
                    <a:cxn ang="0">
                      <a:pos x="8" y="81"/>
                    </a:cxn>
                    <a:cxn ang="0">
                      <a:pos x="4" y="62"/>
                    </a:cxn>
                    <a:cxn ang="0">
                      <a:pos x="0" y="59"/>
                    </a:cxn>
                    <a:cxn ang="0">
                      <a:pos x="2" y="49"/>
                    </a:cxn>
                    <a:cxn ang="0">
                      <a:pos x="7" y="34"/>
                    </a:cxn>
                    <a:cxn ang="0">
                      <a:pos x="10" y="28"/>
                    </a:cxn>
                    <a:cxn ang="0">
                      <a:pos x="14" y="13"/>
                    </a:cxn>
                    <a:cxn ang="0">
                      <a:pos x="27" y="5"/>
                    </a:cxn>
                    <a:cxn ang="0">
                      <a:pos x="58" y="10"/>
                    </a:cxn>
                    <a:cxn ang="0">
                      <a:pos x="71" y="0"/>
                    </a:cxn>
                  </a:cxnLst>
                  <a:rect l="0" t="0" r="r" b="b"/>
                  <a:pathLst>
                    <a:path w="73" h="87">
                      <a:moveTo>
                        <a:pt x="71" y="0"/>
                      </a:moveTo>
                      <a:lnTo>
                        <a:pt x="73" y="0"/>
                      </a:lnTo>
                      <a:lnTo>
                        <a:pt x="73" y="4"/>
                      </a:lnTo>
                      <a:lnTo>
                        <a:pt x="72" y="4"/>
                      </a:lnTo>
                      <a:lnTo>
                        <a:pt x="69" y="12"/>
                      </a:lnTo>
                      <a:lnTo>
                        <a:pt x="67" y="14"/>
                      </a:lnTo>
                      <a:lnTo>
                        <a:pt x="59" y="17"/>
                      </a:lnTo>
                      <a:lnTo>
                        <a:pt x="55" y="17"/>
                      </a:lnTo>
                      <a:lnTo>
                        <a:pt x="53" y="15"/>
                      </a:lnTo>
                      <a:lnTo>
                        <a:pt x="49" y="14"/>
                      </a:lnTo>
                      <a:lnTo>
                        <a:pt x="42" y="14"/>
                      </a:lnTo>
                      <a:lnTo>
                        <a:pt x="38" y="15"/>
                      </a:lnTo>
                      <a:lnTo>
                        <a:pt x="22" y="15"/>
                      </a:lnTo>
                      <a:lnTo>
                        <a:pt x="19" y="17"/>
                      </a:lnTo>
                      <a:lnTo>
                        <a:pt x="18" y="17"/>
                      </a:lnTo>
                      <a:lnTo>
                        <a:pt x="17" y="19"/>
                      </a:lnTo>
                      <a:lnTo>
                        <a:pt x="17" y="26"/>
                      </a:lnTo>
                      <a:lnTo>
                        <a:pt x="19" y="33"/>
                      </a:lnTo>
                      <a:lnTo>
                        <a:pt x="24" y="36"/>
                      </a:lnTo>
                      <a:lnTo>
                        <a:pt x="27" y="36"/>
                      </a:lnTo>
                      <a:lnTo>
                        <a:pt x="28" y="34"/>
                      </a:lnTo>
                      <a:lnTo>
                        <a:pt x="30" y="33"/>
                      </a:lnTo>
                      <a:lnTo>
                        <a:pt x="43" y="28"/>
                      </a:lnTo>
                      <a:lnTo>
                        <a:pt x="49" y="27"/>
                      </a:lnTo>
                      <a:lnTo>
                        <a:pt x="53" y="27"/>
                      </a:lnTo>
                      <a:lnTo>
                        <a:pt x="53" y="29"/>
                      </a:lnTo>
                      <a:lnTo>
                        <a:pt x="47" y="33"/>
                      </a:lnTo>
                      <a:lnTo>
                        <a:pt x="43" y="37"/>
                      </a:lnTo>
                      <a:lnTo>
                        <a:pt x="38" y="41"/>
                      </a:lnTo>
                      <a:lnTo>
                        <a:pt x="32" y="42"/>
                      </a:lnTo>
                      <a:lnTo>
                        <a:pt x="32" y="43"/>
                      </a:lnTo>
                      <a:lnTo>
                        <a:pt x="33" y="46"/>
                      </a:lnTo>
                      <a:lnTo>
                        <a:pt x="35" y="48"/>
                      </a:lnTo>
                      <a:lnTo>
                        <a:pt x="37" y="52"/>
                      </a:lnTo>
                      <a:lnTo>
                        <a:pt x="39" y="54"/>
                      </a:lnTo>
                      <a:lnTo>
                        <a:pt x="40" y="57"/>
                      </a:lnTo>
                      <a:lnTo>
                        <a:pt x="42" y="58"/>
                      </a:lnTo>
                      <a:lnTo>
                        <a:pt x="39" y="61"/>
                      </a:lnTo>
                      <a:lnTo>
                        <a:pt x="39" y="62"/>
                      </a:lnTo>
                      <a:lnTo>
                        <a:pt x="40" y="64"/>
                      </a:lnTo>
                      <a:lnTo>
                        <a:pt x="43" y="66"/>
                      </a:lnTo>
                      <a:lnTo>
                        <a:pt x="44" y="68"/>
                      </a:lnTo>
                      <a:lnTo>
                        <a:pt x="45" y="68"/>
                      </a:lnTo>
                      <a:lnTo>
                        <a:pt x="45" y="70"/>
                      </a:lnTo>
                      <a:lnTo>
                        <a:pt x="44" y="71"/>
                      </a:lnTo>
                      <a:lnTo>
                        <a:pt x="42" y="72"/>
                      </a:lnTo>
                      <a:lnTo>
                        <a:pt x="40" y="73"/>
                      </a:lnTo>
                      <a:lnTo>
                        <a:pt x="38" y="75"/>
                      </a:lnTo>
                      <a:lnTo>
                        <a:pt x="37" y="76"/>
                      </a:lnTo>
                      <a:lnTo>
                        <a:pt x="37" y="77"/>
                      </a:lnTo>
                      <a:lnTo>
                        <a:pt x="32" y="77"/>
                      </a:lnTo>
                      <a:lnTo>
                        <a:pt x="32" y="73"/>
                      </a:lnTo>
                      <a:lnTo>
                        <a:pt x="29" y="68"/>
                      </a:lnTo>
                      <a:lnTo>
                        <a:pt x="27" y="66"/>
                      </a:lnTo>
                      <a:lnTo>
                        <a:pt x="24" y="61"/>
                      </a:lnTo>
                      <a:lnTo>
                        <a:pt x="27" y="52"/>
                      </a:lnTo>
                      <a:lnTo>
                        <a:pt x="20" y="52"/>
                      </a:lnTo>
                      <a:lnTo>
                        <a:pt x="19" y="53"/>
                      </a:lnTo>
                      <a:lnTo>
                        <a:pt x="18" y="56"/>
                      </a:lnTo>
                      <a:lnTo>
                        <a:pt x="17" y="57"/>
                      </a:lnTo>
                      <a:lnTo>
                        <a:pt x="17" y="59"/>
                      </a:lnTo>
                      <a:lnTo>
                        <a:pt x="20" y="67"/>
                      </a:lnTo>
                      <a:lnTo>
                        <a:pt x="20" y="75"/>
                      </a:lnTo>
                      <a:lnTo>
                        <a:pt x="19" y="78"/>
                      </a:lnTo>
                      <a:lnTo>
                        <a:pt x="19" y="81"/>
                      </a:lnTo>
                      <a:lnTo>
                        <a:pt x="18" y="85"/>
                      </a:lnTo>
                      <a:lnTo>
                        <a:pt x="17" y="86"/>
                      </a:lnTo>
                      <a:lnTo>
                        <a:pt x="14" y="87"/>
                      </a:lnTo>
                      <a:lnTo>
                        <a:pt x="12" y="87"/>
                      </a:lnTo>
                      <a:lnTo>
                        <a:pt x="10" y="85"/>
                      </a:lnTo>
                      <a:lnTo>
                        <a:pt x="9" y="83"/>
                      </a:lnTo>
                      <a:lnTo>
                        <a:pt x="8" y="81"/>
                      </a:lnTo>
                      <a:lnTo>
                        <a:pt x="8" y="62"/>
                      </a:lnTo>
                      <a:lnTo>
                        <a:pt x="4" y="62"/>
                      </a:lnTo>
                      <a:lnTo>
                        <a:pt x="3" y="61"/>
                      </a:lnTo>
                      <a:lnTo>
                        <a:pt x="0" y="59"/>
                      </a:lnTo>
                      <a:lnTo>
                        <a:pt x="0" y="57"/>
                      </a:lnTo>
                      <a:lnTo>
                        <a:pt x="2" y="49"/>
                      </a:lnTo>
                      <a:lnTo>
                        <a:pt x="4" y="43"/>
                      </a:lnTo>
                      <a:lnTo>
                        <a:pt x="7" y="34"/>
                      </a:lnTo>
                      <a:lnTo>
                        <a:pt x="8" y="33"/>
                      </a:lnTo>
                      <a:lnTo>
                        <a:pt x="10" y="28"/>
                      </a:lnTo>
                      <a:lnTo>
                        <a:pt x="12" y="20"/>
                      </a:lnTo>
                      <a:lnTo>
                        <a:pt x="14" y="13"/>
                      </a:lnTo>
                      <a:lnTo>
                        <a:pt x="19" y="8"/>
                      </a:lnTo>
                      <a:lnTo>
                        <a:pt x="27" y="5"/>
                      </a:lnTo>
                      <a:lnTo>
                        <a:pt x="54" y="10"/>
                      </a:lnTo>
                      <a:lnTo>
                        <a:pt x="58" y="10"/>
                      </a:lnTo>
                      <a:lnTo>
                        <a:pt x="63" y="5"/>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9" name="Freeform 1301">
                  <a:extLst>
                    <a:ext uri="{FF2B5EF4-FFF2-40B4-BE49-F238E27FC236}">
                      <a16:creationId xmlns:a16="http://schemas.microsoft.com/office/drawing/2014/main" id="{4AD792E7-7471-5160-0B0C-5652DE8EF483}"/>
                    </a:ext>
                  </a:extLst>
                </p:cNvPr>
                <p:cNvSpPr>
                  <a:spLocks/>
                </p:cNvSpPr>
                <p:nvPr/>
              </p:nvSpPr>
              <p:spPr bwMode="auto">
                <a:xfrm>
                  <a:off x="8296072" y="4571730"/>
                  <a:ext cx="244559" cy="70466"/>
                </a:xfrm>
                <a:custGeom>
                  <a:avLst/>
                  <a:gdLst/>
                  <a:ahLst/>
                  <a:cxnLst>
                    <a:cxn ang="0">
                      <a:pos x="19" y="0"/>
                    </a:cxn>
                    <a:cxn ang="0">
                      <a:pos x="20" y="0"/>
                    </a:cxn>
                    <a:cxn ang="0">
                      <a:pos x="29" y="3"/>
                    </a:cxn>
                    <a:cxn ang="0">
                      <a:pos x="35" y="7"/>
                    </a:cxn>
                    <a:cxn ang="0">
                      <a:pos x="43" y="10"/>
                    </a:cxn>
                    <a:cxn ang="0">
                      <a:pos x="51" y="13"/>
                    </a:cxn>
                    <a:cxn ang="0">
                      <a:pos x="56" y="10"/>
                    </a:cxn>
                    <a:cxn ang="0">
                      <a:pos x="58" y="9"/>
                    </a:cxn>
                    <a:cxn ang="0">
                      <a:pos x="63" y="7"/>
                    </a:cxn>
                    <a:cxn ang="0">
                      <a:pos x="66" y="7"/>
                    </a:cxn>
                    <a:cxn ang="0">
                      <a:pos x="70" y="9"/>
                    </a:cxn>
                    <a:cxn ang="0">
                      <a:pos x="75" y="12"/>
                    </a:cxn>
                    <a:cxn ang="0">
                      <a:pos x="78" y="14"/>
                    </a:cxn>
                    <a:cxn ang="0">
                      <a:pos x="82" y="14"/>
                    </a:cxn>
                    <a:cxn ang="0">
                      <a:pos x="94" y="13"/>
                    </a:cxn>
                    <a:cxn ang="0">
                      <a:pos x="97" y="13"/>
                    </a:cxn>
                    <a:cxn ang="0">
                      <a:pos x="95" y="14"/>
                    </a:cxn>
                    <a:cxn ang="0">
                      <a:pos x="94" y="14"/>
                    </a:cxn>
                    <a:cxn ang="0">
                      <a:pos x="92" y="15"/>
                    </a:cxn>
                    <a:cxn ang="0">
                      <a:pos x="82" y="15"/>
                    </a:cxn>
                    <a:cxn ang="0">
                      <a:pos x="89" y="21"/>
                    </a:cxn>
                    <a:cxn ang="0">
                      <a:pos x="100" y="21"/>
                    </a:cxn>
                    <a:cxn ang="0">
                      <a:pos x="102" y="23"/>
                    </a:cxn>
                    <a:cxn ang="0">
                      <a:pos x="102" y="24"/>
                    </a:cxn>
                    <a:cxn ang="0">
                      <a:pos x="104" y="26"/>
                    </a:cxn>
                    <a:cxn ang="0">
                      <a:pos x="112" y="26"/>
                    </a:cxn>
                    <a:cxn ang="0">
                      <a:pos x="114" y="27"/>
                    </a:cxn>
                    <a:cxn ang="0">
                      <a:pos x="115" y="28"/>
                    </a:cxn>
                    <a:cxn ang="0">
                      <a:pos x="117" y="28"/>
                    </a:cxn>
                    <a:cxn ang="0">
                      <a:pos x="118" y="29"/>
                    </a:cxn>
                    <a:cxn ang="0">
                      <a:pos x="118" y="31"/>
                    </a:cxn>
                    <a:cxn ang="0">
                      <a:pos x="117" y="32"/>
                    </a:cxn>
                    <a:cxn ang="0">
                      <a:pos x="115" y="34"/>
                    </a:cxn>
                    <a:cxn ang="0">
                      <a:pos x="113" y="34"/>
                    </a:cxn>
                    <a:cxn ang="0">
                      <a:pos x="110" y="33"/>
                    </a:cxn>
                    <a:cxn ang="0">
                      <a:pos x="108" y="31"/>
                    </a:cxn>
                    <a:cxn ang="0">
                      <a:pos x="105" y="31"/>
                    </a:cxn>
                    <a:cxn ang="0">
                      <a:pos x="105" y="34"/>
                    </a:cxn>
                    <a:cxn ang="0">
                      <a:pos x="84" y="31"/>
                    </a:cxn>
                    <a:cxn ang="0">
                      <a:pos x="63" y="29"/>
                    </a:cxn>
                    <a:cxn ang="0">
                      <a:pos x="58" y="27"/>
                    </a:cxn>
                    <a:cxn ang="0">
                      <a:pos x="55" y="24"/>
                    </a:cxn>
                    <a:cxn ang="0">
                      <a:pos x="53" y="23"/>
                    </a:cxn>
                    <a:cxn ang="0">
                      <a:pos x="41" y="23"/>
                    </a:cxn>
                    <a:cxn ang="0">
                      <a:pos x="30" y="21"/>
                    </a:cxn>
                    <a:cxn ang="0">
                      <a:pos x="16" y="21"/>
                    </a:cxn>
                    <a:cxn ang="0">
                      <a:pos x="14" y="19"/>
                    </a:cxn>
                    <a:cxn ang="0">
                      <a:pos x="11" y="17"/>
                    </a:cxn>
                    <a:cxn ang="0">
                      <a:pos x="9" y="13"/>
                    </a:cxn>
                    <a:cxn ang="0">
                      <a:pos x="6" y="12"/>
                    </a:cxn>
                    <a:cxn ang="0">
                      <a:pos x="4" y="9"/>
                    </a:cxn>
                    <a:cxn ang="0">
                      <a:pos x="0" y="9"/>
                    </a:cxn>
                    <a:cxn ang="0">
                      <a:pos x="0" y="8"/>
                    </a:cxn>
                    <a:cxn ang="0">
                      <a:pos x="2" y="7"/>
                    </a:cxn>
                    <a:cxn ang="0">
                      <a:pos x="6" y="3"/>
                    </a:cxn>
                    <a:cxn ang="0">
                      <a:pos x="9" y="2"/>
                    </a:cxn>
                    <a:cxn ang="0">
                      <a:pos x="10" y="2"/>
                    </a:cxn>
                    <a:cxn ang="0">
                      <a:pos x="13" y="3"/>
                    </a:cxn>
                    <a:cxn ang="0">
                      <a:pos x="15" y="3"/>
                    </a:cxn>
                    <a:cxn ang="0">
                      <a:pos x="18" y="2"/>
                    </a:cxn>
                    <a:cxn ang="0">
                      <a:pos x="19" y="0"/>
                    </a:cxn>
                  </a:cxnLst>
                  <a:rect l="0" t="0" r="r" b="b"/>
                  <a:pathLst>
                    <a:path w="118" h="34">
                      <a:moveTo>
                        <a:pt x="19" y="0"/>
                      </a:moveTo>
                      <a:lnTo>
                        <a:pt x="20" y="0"/>
                      </a:lnTo>
                      <a:lnTo>
                        <a:pt x="29" y="3"/>
                      </a:lnTo>
                      <a:lnTo>
                        <a:pt x="35" y="7"/>
                      </a:lnTo>
                      <a:lnTo>
                        <a:pt x="43" y="10"/>
                      </a:lnTo>
                      <a:lnTo>
                        <a:pt x="51" y="13"/>
                      </a:lnTo>
                      <a:lnTo>
                        <a:pt x="56" y="10"/>
                      </a:lnTo>
                      <a:lnTo>
                        <a:pt x="58" y="9"/>
                      </a:lnTo>
                      <a:lnTo>
                        <a:pt x="63" y="7"/>
                      </a:lnTo>
                      <a:lnTo>
                        <a:pt x="66" y="7"/>
                      </a:lnTo>
                      <a:lnTo>
                        <a:pt x="70" y="9"/>
                      </a:lnTo>
                      <a:lnTo>
                        <a:pt x="75" y="12"/>
                      </a:lnTo>
                      <a:lnTo>
                        <a:pt x="78" y="14"/>
                      </a:lnTo>
                      <a:lnTo>
                        <a:pt x="82" y="14"/>
                      </a:lnTo>
                      <a:lnTo>
                        <a:pt x="94" y="13"/>
                      </a:lnTo>
                      <a:lnTo>
                        <a:pt x="97" y="13"/>
                      </a:lnTo>
                      <a:lnTo>
                        <a:pt x="95" y="14"/>
                      </a:lnTo>
                      <a:lnTo>
                        <a:pt x="94" y="14"/>
                      </a:lnTo>
                      <a:lnTo>
                        <a:pt x="92" y="15"/>
                      </a:lnTo>
                      <a:lnTo>
                        <a:pt x="82" y="15"/>
                      </a:lnTo>
                      <a:lnTo>
                        <a:pt x="89" y="21"/>
                      </a:lnTo>
                      <a:lnTo>
                        <a:pt x="100" y="21"/>
                      </a:lnTo>
                      <a:lnTo>
                        <a:pt x="102" y="23"/>
                      </a:lnTo>
                      <a:lnTo>
                        <a:pt x="102" y="24"/>
                      </a:lnTo>
                      <a:lnTo>
                        <a:pt x="104" y="26"/>
                      </a:lnTo>
                      <a:lnTo>
                        <a:pt x="112" y="26"/>
                      </a:lnTo>
                      <a:lnTo>
                        <a:pt x="114" y="27"/>
                      </a:lnTo>
                      <a:lnTo>
                        <a:pt x="115" y="28"/>
                      </a:lnTo>
                      <a:lnTo>
                        <a:pt x="117" y="28"/>
                      </a:lnTo>
                      <a:lnTo>
                        <a:pt x="118" y="29"/>
                      </a:lnTo>
                      <a:lnTo>
                        <a:pt x="118" y="31"/>
                      </a:lnTo>
                      <a:lnTo>
                        <a:pt x="117" y="32"/>
                      </a:lnTo>
                      <a:lnTo>
                        <a:pt x="115" y="34"/>
                      </a:lnTo>
                      <a:lnTo>
                        <a:pt x="113" y="34"/>
                      </a:lnTo>
                      <a:lnTo>
                        <a:pt x="110" y="33"/>
                      </a:lnTo>
                      <a:lnTo>
                        <a:pt x="108" y="31"/>
                      </a:lnTo>
                      <a:lnTo>
                        <a:pt x="105" y="31"/>
                      </a:lnTo>
                      <a:lnTo>
                        <a:pt x="105" y="34"/>
                      </a:lnTo>
                      <a:lnTo>
                        <a:pt x="84" y="31"/>
                      </a:lnTo>
                      <a:lnTo>
                        <a:pt x="63" y="29"/>
                      </a:lnTo>
                      <a:lnTo>
                        <a:pt x="58" y="27"/>
                      </a:lnTo>
                      <a:lnTo>
                        <a:pt x="55" y="24"/>
                      </a:lnTo>
                      <a:lnTo>
                        <a:pt x="53" y="23"/>
                      </a:lnTo>
                      <a:lnTo>
                        <a:pt x="41" y="23"/>
                      </a:lnTo>
                      <a:lnTo>
                        <a:pt x="30" y="21"/>
                      </a:lnTo>
                      <a:lnTo>
                        <a:pt x="16" y="21"/>
                      </a:lnTo>
                      <a:lnTo>
                        <a:pt x="14" y="19"/>
                      </a:lnTo>
                      <a:lnTo>
                        <a:pt x="11" y="17"/>
                      </a:lnTo>
                      <a:lnTo>
                        <a:pt x="9" y="13"/>
                      </a:lnTo>
                      <a:lnTo>
                        <a:pt x="6" y="12"/>
                      </a:lnTo>
                      <a:lnTo>
                        <a:pt x="4" y="9"/>
                      </a:lnTo>
                      <a:lnTo>
                        <a:pt x="0" y="9"/>
                      </a:lnTo>
                      <a:lnTo>
                        <a:pt x="0" y="8"/>
                      </a:lnTo>
                      <a:lnTo>
                        <a:pt x="2" y="7"/>
                      </a:lnTo>
                      <a:lnTo>
                        <a:pt x="6" y="3"/>
                      </a:lnTo>
                      <a:lnTo>
                        <a:pt x="9" y="2"/>
                      </a:lnTo>
                      <a:lnTo>
                        <a:pt x="10" y="2"/>
                      </a:lnTo>
                      <a:lnTo>
                        <a:pt x="13" y="3"/>
                      </a:lnTo>
                      <a:lnTo>
                        <a:pt x="15" y="3"/>
                      </a:lnTo>
                      <a:lnTo>
                        <a:pt x="18" y="2"/>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0" name="Freeform 1302">
                  <a:extLst>
                    <a:ext uri="{FF2B5EF4-FFF2-40B4-BE49-F238E27FC236}">
                      <a16:creationId xmlns:a16="http://schemas.microsoft.com/office/drawing/2014/main" id="{BC50E5AB-2208-E9D6-F1DB-0D349C882442}"/>
                    </a:ext>
                  </a:extLst>
                </p:cNvPr>
                <p:cNvSpPr>
                  <a:spLocks/>
                </p:cNvSpPr>
                <p:nvPr/>
              </p:nvSpPr>
              <p:spPr bwMode="auto">
                <a:xfrm>
                  <a:off x="8642186" y="4629761"/>
                  <a:ext cx="74611" cy="16580"/>
                </a:xfrm>
                <a:custGeom>
                  <a:avLst/>
                  <a:gdLst/>
                  <a:ahLst/>
                  <a:cxnLst>
                    <a:cxn ang="0">
                      <a:pos x="36" y="0"/>
                    </a:cxn>
                    <a:cxn ang="0">
                      <a:pos x="34" y="3"/>
                    </a:cxn>
                    <a:cxn ang="0">
                      <a:pos x="30" y="5"/>
                    </a:cxn>
                    <a:cxn ang="0">
                      <a:pos x="27" y="6"/>
                    </a:cxn>
                    <a:cxn ang="0">
                      <a:pos x="24" y="8"/>
                    </a:cxn>
                    <a:cxn ang="0">
                      <a:pos x="1" y="8"/>
                    </a:cxn>
                    <a:cxn ang="0">
                      <a:pos x="0" y="6"/>
                    </a:cxn>
                    <a:cxn ang="0">
                      <a:pos x="0" y="3"/>
                    </a:cxn>
                    <a:cxn ang="0">
                      <a:pos x="2" y="1"/>
                    </a:cxn>
                    <a:cxn ang="0">
                      <a:pos x="11" y="1"/>
                    </a:cxn>
                    <a:cxn ang="0">
                      <a:pos x="15" y="3"/>
                    </a:cxn>
                    <a:cxn ang="0">
                      <a:pos x="17" y="3"/>
                    </a:cxn>
                    <a:cxn ang="0">
                      <a:pos x="20" y="4"/>
                    </a:cxn>
                    <a:cxn ang="0">
                      <a:pos x="27" y="4"/>
                    </a:cxn>
                    <a:cxn ang="0">
                      <a:pos x="31" y="3"/>
                    </a:cxn>
                    <a:cxn ang="0">
                      <a:pos x="36" y="0"/>
                    </a:cxn>
                  </a:cxnLst>
                  <a:rect l="0" t="0" r="r" b="b"/>
                  <a:pathLst>
                    <a:path w="36" h="8">
                      <a:moveTo>
                        <a:pt x="36" y="0"/>
                      </a:moveTo>
                      <a:lnTo>
                        <a:pt x="34" y="3"/>
                      </a:lnTo>
                      <a:lnTo>
                        <a:pt x="30" y="5"/>
                      </a:lnTo>
                      <a:lnTo>
                        <a:pt x="27" y="6"/>
                      </a:lnTo>
                      <a:lnTo>
                        <a:pt x="24" y="8"/>
                      </a:lnTo>
                      <a:lnTo>
                        <a:pt x="1" y="8"/>
                      </a:lnTo>
                      <a:lnTo>
                        <a:pt x="0" y="6"/>
                      </a:lnTo>
                      <a:lnTo>
                        <a:pt x="0" y="3"/>
                      </a:lnTo>
                      <a:lnTo>
                        <a:pt x="2" y="1"/>
                      </a:lnTo>
                      <a:lnTo>
                        <a:pt x="11" y="1"/>
                      </a:lnTo>
                      <a:lnTo>
                        <a:pt x="15" y="3"/>
                      </a:lnTo>
                      <a:lnTo>
                        <a:pt x="17" y="3"/>
                      </a:lnTo>
                      <a:lnTo>
                        <a:pt x="20" y="4"/>
                      </a:lnTo>
                      <a:lnTo>
                        <a:pt x="27" y="4"/>
                      </a:lnTo>
                      <a:lnTo>
                        <a:pt x="31" y="3"/>
                      </a:lnTo>
                      <a:lnTo>
                        <a:pt x="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1" name="Freeform 1303">
                  <a:extLst>
                    <a:ext uri="{FF2B5EF4-FFF2-40B4-BE49-F238E27FC236}">
                      <a16:creationId xmlns:a16="http://schemas.microsoft.com/office/drawing/2014/main" id="{6538CAE2-6413-2DDD-DCE3-262818D659F0}"/>
                    </a:ext>
                  </a:extLst>
                </p:cNvPr>
                <p:cNvSpPr>
                  <a:spLocks/>
                </p:cNvSpPr>
                <p:nvPr/>
              </p:nvSpPr>
              <p:spPr bwMode="auto">
                <a:xfrm>
                  <a:off x="8569647" y="4631832"/>
                  <a:ext cx="51814" cy="18653"/>
                </a:xfrm>
                <a:custGeom>
                  <a:avLst/>
                  <a:gdLst/>
                  <a:ahLst/>
                  <a:cxnLst>
                    <a:cxn ang="0">
                      <a:pos x="15" y="0"/>
                    </a:cxn>
                    <a:cxn ang="0">
                      <a:pos x="25" y="0"/>
                    </a:cxn>
                    <a:cxn ang="0">
                      <a:pos x="25" y="7"/>
                    </a:cxn>
                    <a:cxn ang="0">
                      <a:pos x="21" y="7"/>
                    </a:cxn>
                    <a:cxn ang="0">
                      <a:pos x="17" y="5"/>
                    </a:cxn>
                    <a:cxn ang="0">
                      <a:pos x="15" y="7"/>
                    </a:cxn>
                    <a:cxn ang="0">
                      <a:pos x="14" y="8"/>
                    </a:cxn>
                    <a:cxn ang="0">
                      <a:pos x="11" y="9"/>
                    </a:cxn>
                    <a:cxn ang="0">
                      <a:pos x="6" y="9"/>
                    </a:cxn>
                    <a:cxn ang="0">
                      <a:pos x="2" y="8"/>
                    </a:cxn>
                    <a:cxn ang="0">
                      <a:pos x="1" y="8"/>
                    </a:cxn>
                    <a:cxn ang="0">
                      <a:pos x="0" y="7"/>
                    </a:cxn>
                    <a:cxn ang="0">
                      <a:pos x="0" y="4"/>
                    </a:cxn>
                    <a:cxn ang="0">
                      <a:pos x="1" y="3"/>
                    </a:cxn>
                    <a:cxn ang="0">
                      <a:pos x="12" y="3"/>
                    </a:cxn>
                    <a:cxn ang="0">
                      <a:pos x="15" y="4"/>
                    </a:cxn>
                    <a:cxn ang="0">
                      <a:pos x="15" y="0"/>
                    </a:cxn>
                  </a:cxnLst>
                  <a:rect l="0" t="0" r="r" b="b"/>
                  <a:pathLst>
                    <a:path w="25" h="9">
                      <a:moveTo>
                        <a:pt x="15" y="0"/>
                      </a:moveTo>
                      <a:lnTo>
                        <a:pt x="25" y="0"/>
                      </a:lnTo>
                      <a:lnTo>
                        <a:pt x="25" y="7"/>
                      </a:lnTo>
                      <a:lnTo>
                        <a:pt x="21" y="7"/>
                      </a:lnTo>
                      <a:lnTo>
                        <a:pt x="17" y="5"/>
                      </a:lnTo>
                      <a:lnTo>
                        <a:pt x="15" y="7"/>
                      </a:lnTo>
                      <a:lnTo>
                        <a:pt x="14" y="8"/>
                      </a:lnTo>
                      <a:lnTo>
                        <a:pt x="11" y="9"/>
                      </a:lnTo>
                      <a:lnTo>
                        <a:pt x="6" y="9"/>
                      </a:lnTo>
                      <a:lnTo>
                        <a:pt x="2" y="8"/>
                      </a:lnTo>
                      <a:lnTo>
                        <a:pt x="1" y="8"/>
                      </a:lnTo>
                      <a:lnTo>
                        <a:pt x="0" y="7"/>
                      </a:lnTo>
                      <a:lnTo>
                        <a:pt x="0" y="4"/>
                      </a:lnTo>
                      <a:lnTo>
                        <a:pt x="1" y="3"/>
                      </a:lnTo>
                      <a:lnTo>
                        <a:pt x="12" y="3"/>
                      </a:lnTo>
                      <a:lnTo>
                        <a:pt x="15" y="4"/>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2" name="Freeform 1304">
                  <a:extLst>
                    <a:ext uri="{FF2B5EF4-FFF2-40B4-BE49-F238E27FC236}">
                      <a16:creationId xmlns:a16="http://schemas.microsoft.com/office/drawing/2014/main" id="{E2732166-ABEC-F8AB-2627-FA0E077DFF5A}"/>
                    </a:ext>
                  </a:extLst>
                </p:cNvPr>
                <p:cNvSpPr>
                  <a:spLocks/>
                </p:cNvSpPr>
                <p:nvPr/>
              </p:nvSpPr>
              <p:spPr bwMode="auto">
                <a:xfrm>
                  <a:off x="8623533" y="4656703"/>
                  <a:ext cx="37306" cy="24870"/>
                </a:xfrm>
                <a:custGeom>
                  <a:avLst/>
                  <a:gdLst/>
                  <a:ahLst/>
                  <a:cxnLst>
                    <a:cxn ang="0">
                      <a:pos x="3" y="0"/>
                    </a:cxn>
                    <a:cxn ang="0">
                      <a:pos x="13" y="0"/>
                    </a:cxn>
                    <a:cxn ang="0">
                      <a:pos x="13" y="2"/>
                    </a:cxn>
                    <a:cxn ang="0">
                      <a:pos x="18" y="7"/>
                    </a:cxn>
                    <a:cxn ang="0">
                      <a:pos x="18" y="10"/>
                    </a:cxn>
                    <a:cxn ang="0">
                      <a:pos x="15" y="12"/>
                    </a:cxn>
                    <a:cxn ang="0">
                      <a:pos x="13" y="12"/>
                    </a:cxn>
                    <a:cxn ang="0">
                      <a:pos x="11" y="10"/>
                    </a:cxn>
                    <a:cxn ang="0">
                      <a:pos x="11" y="7"/>
                    </a:cxn>
                    <a:cxn ang="0">
                      <a:pos x="4" y="7"/>
                    </a:cxn>
                    <a:cxn ang="0">
                      <a:pos x="1" y="6"/>
                    </a:cxn>
                    <a:cxn ang="0">
                      <a:pos x="0" y="5"/>
                    </a:cxn>
                    <a:cxn ang="0">
                      <a:pos x="0" y="1"/>
                    </a:cxn>
                    <a:cxn ang="0">
                      <a:pos x="3" y="0"/>
                    </a:cxn>
                  </a:cxnLst>
                  <a:rect l="0" t="0" r="r" b="b"/>
                  <a:pathLst>
                    <a:path w="18" h="12">
                      <a:moveTo>
                        <a:pt x="3" y="0"/>
                      </a:moveTo>
                      <a:lnTo>
                        <a:pt x="13" y="0"/>
                      </a:lnTo>
                      <a:lnTo>
                        <a:pt x="13" y="2"/>
                      </a:lnTo>
                      <a:lnTo>
                        <a:pt x="18" y="7"/>
                      </a:lnTo>
                      <a:lnTo>
                        <a:pt x="18" y="10"/>
                      </a:lnTo>
                      <a:lnTo>
                        <a:pt x="15" y="12"/>
                      </a:lnTo>
                      <a:lnTo>
                        <a:pt x="13" y="12"/>
                      </a:lnTo>
                      <a:lnTo>
                        <a:pt x="11" y="10"/>
                      </a:lnTo>
                      <a:lnTo>
                        <a:pt x="11" y="7"/>
                      </a:lnTo>
                      <a:lnTo>
                        <a:pt x="4" y="7"/>
                      </a:lnTo>
                      <a:lnTo>
                        <a:pt x="1" y="6"/>
                      </a:lnTo>
                      <a:lnTo>
                        <a:pt x="0" y="5"/>
                      </a:lnTo>
                      <a:lnTo>
                        <a:pt x="0" y="1"/>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3" name="Freeform 1305">
                  <a:extLst>
                    <a:ext uri="{FF2B5EF4-FFF2-40B4-BE49-F238E27FC236}">
                      <a16:creationId xmlns:a16="http://schemas.microsoft.com/office/drawing/2014/main" id="{DAD96CBF-EA9A-027F-57E7-C2CDD88E484E}"/>
                    </a:ext>
                  </a:extLst>
                </p:cNvPr>
                <p:cNvSpPr>
                  <a:spLocks/>
                </p:cNvSpPr>
                <p:nvPr/>
              </p:nvSpPr>
              <p:spPr bwMode="auto">
                <a:xfrm>
                  <a:off x="8550995" y="4631832"/>
                  <a:ext cx="14508" cy="14508"/>
                </a:xfrm>
                <a:custGeom>
                  <a:avLst/>
                  <a:gdLst/>
                  <a:ahLst/>
                  <a:cxnLst>
                    <a:cxn ang="0">
                      <a:pos x="0" y="0"/>
                    </a:cxn>
                    <a:cxn ang="0">
                      <a:pos x="5" y="0"/>
                    </a:cxn>
                    <a:cxn ang="0">
                      <a:pos x="5" y="2"/>
                    </a:cxn>
                    <a:cxn ang="0">
                      <a:pos x="6" y="3"/>
                    </a:cxn>
                    <a:cxn ang="0">
                      <a:pos x="7" y="3"/>
                    </a:cxn>
                    <a:cxn ang="0">
                      <a:pos x="6" y="5"/>
                    </a:cxn>
                    <a:cxn ang="0">
                      <a:pos x="5" y="7"/>
                    </a:cxn>
                    <a:cxn ang="0">
                      <a:pos x="2" y="7"/>
                    </a:cxn>
                    <a:cxn ang="0">
                      <a:pos x="0" y="4"/>
                    </a:cxn>
                    <a:cxn ang="0">
                      <a:pos x="0" y="0"/>
                    </a:cxn>
                  </a:cxnLst>
                  <a:rect l="0" t="0" r="r" b="b"/>
                  <a:pathLst>
                    <a:path w="7" h="7">
                      <a:moveTo>
                        <a:pt x="0" y="0"/>
                      </a:moveTo>
                      <a:lnTo>
                        <a:pt x="5" y="0"/>
                      </a:lnTo>
                      <a:lnTo>
                        <a:pt x="5" y="2"/>
                      </a:lnTo>
                      <a:lnTo>
                        <a:pt x="6" y="3"/>
                      </a:lnTo>
                      <a:lnTo>
                        <a:pt x="7" y="3"/>
                      </a:lnTo>
                      <a:lnTo>
                        <a:pt x="6" y="5"/>
                      </a:lnTo>
                      <a:lnTo>
                        <a:pt x="5" y="7"/>
                      </a:lnTo>
                      <a:lnTo>
                        <a:pt x="2" y="7"/>
                      </a:lnTo>
                      <a:lnTo>
                        <a:pt x="0" y="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4" name="Freeform 1306">
                  <a:extLst>
                    <a:ext uri="{FF2B5EF4-FFF2-40B4-BE49-F238E27FC236}">
                      <a16:creationId xmlns:a16="http://schemas.microsoft.com/office/drawing/2014/main" id="{FD0C38E4-D248-EAE6-9AF8-3B013F376144}"/>
                    </a:ext>
                  </a:extLst>
                </p:cNvPr>
                <p:cNvSpPr>
                  <a:spLocks/>
                </p:cNvSpPr>
                <p:nvPr/>
              </p:nvSpPr>
              <p:spPr bwMode="auto">
                <a:xfrm>
                  <a:off x="8729232" y="4638051"/>
                  <a:ext cx="87046" cy="45596"/>
                </a:xfrm>
                <a:custGeom>
                  <a:avLst/>
                  <a:gdLst/>
                  <a:ahLst/>
                  <a:cxnLst>
                    <a:cxn ang="0">
                      <a:pos x="29" y="0"/>
                    </a:cxn>
                    <a:cxn ang="0">
                      <a:pos x="37" y="0"/>
                    </a:cxn>
                    <a:cxn ang="0">
                      <a:pos x="42" y="1"/>
                    </a:cxn>
                    <a:cxn ang="0">
                      <a:pos x="36" y="6"/>
                    </a:cxn>
                    <a:cxn ang="0">
                      <a:pos x="26" y="9"/>
                    </a:cxn>
                    <a:cxn ang="0">
                      <a:pos x="18" y="10"/>
                    </a:cxn>
                    <a:cxn ang="0">
                      <a:pos x="17" y="10"/>
                    </a:cxn>
                    <a:cxn ang="0">
                      <a:pos x="17" y="15"/>
                    </a:cxn>
                    <a:cxn ang="0">
                      <a:pos x="14" y="17"/>
                    </a:cxn>
                    <a:cxn ang="0">
                      <a:pos x="11" y="20"/>
                    </a:cxn>
                    <a:cxn ang="0">
                      <a:pos x="3" y="22"/>
                    </a:cxn>
                    <a:cxn ang="0">
                      <a:pos x="0" y="20"/>
                    </a:cxn>
                    <a:cxn ang="0">
                      <a:pos x="0" y="15"/>
                    </a:cxn>
                    <a:cxn ang="0">
                      <a:pos x="4" y="11"/>
                    </a:cxn>
                    <a:cxn ang="0">
                      <a:pos x="9" y="9"/>
                    </a:cxn>
                    <a:cxn ang="0">
                      <a:pos x="12" y="9"/>
                    </a:cxn>
                    <a:cxn ang="0">
                      <a:pos x="14" y="7"/>
                    </a:cxn>
                    <a:cxn ang="0">
                      <a:pos x="16" y="7"/>
                    </a:cxn>
                    <a:cxn ang="0">
                      <a:pos x="16" y="4"/>
                    </a:cxn>
                    <a:cxn ang="0">
                      <a:pos x="22" y="1"/>
                    </a:cxn>
                    <a:cxn ang="0">
                      <a:pos x="29" y="0"/>
                    </a:cxn>
                  </a:cxnLst>
                  <a:rect l="0" t="0" r="r" b="b"/>
                  <a:pathLst>
                    <a:path w="42" h="22">
                      <a:moveTo>
                        <a:pt x="29" y="0"/>
                      </a:moveTo>
                      <a:lnTo>
                        <a:pt x="37" y="0"/>
                      </a:lnTo>
                      <a:lnTo>
                        <a:pt x="42" y="1"/>
                      </a:lnTo>
                      <a:lnTo>
                        <a:pt x="36" y="6"/>
                      </a:lnTo>
                      <a:lnTo>
                        <a:pt x="26" y="9"/>
                      </a:lnTo>
                      <a:lnTo>
                        <a:pt x="18" y="10"/>
                      </a:lnTo>
                      <a:lnTo>
                        <a:pt x="17" y="10"/>
                      </a:lnTo>
                      <a:lnTo>
                        <a:pt x="17" y="15"/>
                      </a:lnTo>
                      <a:lnTo>
                        <a:pt x="14" y="17"/>
                      </a:lnTo>
                      <a:lnTo>
                        <a:pt x="11" y="20"/>
                      </a:lnTo>
                      <a:lnTo>
                        <a:pt x="3" y="22"/>
                      </a:lnTo>
                      <a:lnTo>
                        <a:pt x="0" y="20"/>
                      </a:lnTo>
                      <a:lnTo>
                        <a:pt x="0" y="15"/>
                      </a:lnTo>
                      <a:lnTo>
                        <a:pt x="4" y="11"/>
                      </a:lnTo>
                      <a:lnTo>
                        <a:pt x="9" y="9"/>
                      </a:lnTo>
                      <a:lnTo>
                        <a:pt x="12" y="9"/>
                      </a:lnTo>
                      <a:lnTo>
                        <a:pt x="14" y="7"/>
                      </a:lnTo>
                      <a:lnTo>
                        <a:pt x="16" y="7"/>
                      </a:lnTo>
                      <a:lnTo>
                        <a:pt x="16" y="4"/>
                      </a:lnTo>
                      <a:lnTo>
                        <a:pt x="22" y="1"/>
                      </a:lnTo>
                      <a:lnTo>
                        <a:pt x="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5" name="Freeform 1307">
                  <a:extLst>
                    <a:ext uri="{FF2B5EF4-FFF2-40B4-BE49-F238E27FC236}">
                      <a16:creationId xmlns:a16="http://schemas.microsoft.com/office/drawing/2014/main" id="{DB6CF410-A854-D491-0F12-52277B07382C}"/>
                    </a:ext>
                  </a:extLst>
                </p:cNvPr>
                <p:cNvSpPr>
                  <a:spLocks/>
                </p:cNvSpPr>
                <p:nvPr/>
              </p:nvSpPr>
              <p:spPr bwMode="auto">
                <a:xfrm>
                  <a:off x="8789335" y="4505409"/>
                  <a:ext cx="24870" cy="20725"/>
                </a:xfrm>
                <a:custGeom>
                  <a:avLst/>
                  <a:gdLst/>
                  <a:ahLst/>
                  <a:cxnLst>
                    <a:cxn ang="0">
                      <a:pos x="3" y="0"/>
                    </a:cxn>
                    <a:cxn ang="0">
                      <a:pos x="5" y="0"/>
                    </a:cxn>
                    <a:cxn ang="0">
                      <a:pos x="7" y="1"/>
                    </a:cxn>
                    <a:cxn ang="0">
                      <a:pos x="12" y="3"/>
                    </a:cxn>
                    <a:cxn ang="0">
                      <a:pos x="12" y="6"/>
                    </a:cxn>
                    <a:cxn ang="0">
                      <a:pos x="10" y="7"/>
                    </a:cxn>
                    <a:cxn ang="0">
                      <a:pos x="9" y="10"/>
                    </a:cxn>
                    <a:cxn ang="0">
                      <a:pos x="8" y="10"/>
                    </a:cxn>
                    <a:cxn ang="0">
                      <a:pos x="3" y="7"/>
                    </a:cxn>
                    <a:cxn ang="0">
                      <a:pos x="0" y="2"/>
                    </a:cxn>
                    <a:cxn ang="0">
                      <a:pos x="0" y="1"/>
                    </a:cxn>
                    <a:cxn ang="0">
                      <a:pos x="3" y="0"/>
                    </a:cxn>
                  </a:cxnLst>
                  <a:rect l="0" t="0" r="r" b="b"/>
                  <a:pathLst>
                    <a:path w="12" h="10">
                      <a:moveTo>
                        <a:pt x="3" y="0"/>
                      </a:moveTo>
                      <a:lnTo>
                        <a:pt x="5" y="0"/>
                      </a:lnTo>
                      <a:lnTo>
                        <a:pt x="7" y="1"/>
                      </a:lnTo>
                      <a:lnTo>
                        <a:pt x="12" y="3"/>
                      </a:lnTo>
                      <a:lnTo>
                        <a:pt x="12" y="6"/>
                      </a:lnTo>
                      <a:lnTo>
                        <a:pt x="10" y="7"/>
                      </a:lnTo>
                      <a:lnTo>
                        <a:pt x="9" y="10"/>
                      </a:lnTo>
                      <a:lnTo>
                        <a:pt x="8" y="10"/>
                      </a:lnTo>
                      <a:lnTo>
                        <a:pt x="3" y="7"/>
                      </a:lnTo>
                      <a:lnTo>
                        <a:pt x="0" y="2"/>
                      </a:lnTo>
                      <a:lnTo>
                        <a:pt x="0" y="1"/>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6" name="Freeform 1309">
                  <a:extLst>
                    <a:ext uri="{FF2B5EF4-FFF2-40B4-BE49-F238E27FC236}">
                      <a16:creationId xmlns:a16="http://schemas.microsoft.com/office/drawing/2014/main" id="{7BE04B81-865C-5591-6510-42602F596E1C}"/>
                    </a:ext>
                  </a:extLst>
                </p:cNvPr>
                <p:cNvSpPr>
                  <a:spLocks/>
                </p:cNvSpPr>
                <p:nvPr/>
              </p:nvSpPr>
              <p:spPr bwMode="auto">
                <a:xfrm>
                  <a:off x="8824569" y="4374838"/>
                  <a:ext cx="26944" cy="68394"/>
                </a:xfrm>
                <a:custGeom>
                  <a:avLst/>
                  <a:gdLst/>
                  <a:ahLst/>
                  <a:cxnLst>
                    <a:cxn ang="0">
                      <a:pos x="3" y="0"/>
                    </a:cxn>
                    <a:cxn ang="0">
                      <a:pos x="6" y="7"/>
                    </a:cxn>
                    <a:cxn ang="0">
                      <a:pos x="10" y="10"/>
                    </a:cxn>
                    <a:cxn ang="0">
                      <a:pos x="13" y="11"/>
                    </a:cxn>
                    <a:cxn ang="0">
                      <a:pos x="13" y="12"/>
                    </a:cxn>
                    <a:cxn ang="0">
                      <a:pos x="12" y="14"/>
                    </a:cxn>
                    <a:cxn ang="0">
                      <a:pos x="10" y="15"/>
                    </a:cxn>
                    <a:cxn ang="0">
                      <a:pos x="10" y="17"/>
                    </a:cxn>
                    <a:cxn ang="0">
                      <a:pos x="12" y="20"/>
                    </a:cxn>
                    <a:cxn ang="0">
                      <a:pos x="12" y="22"/>
                    </a:cxn>
                    <a:cxn ang="0">
                      <a:pos x="11" y="22"/>
                    </a:cxn>
                    <a:cxn ang="0">
                      <a:pos x="8" y="24"/>
                    </a:cxn>
                    <a:cxn ang="0">
                      <a:pos x="3" y="24"/>
                    </a:cxn>
                    <a:cxn ang="0">
                      <a:pos x="3" y="26"/>
                    </a:cxn>
                    <a:cxn ang="0">
                      <a:pos x="5" y="29"/>
                    </a:cxn>
                    <a:cxn ang="0">
                      <a:pos x="8" y="33"/>
                    </a:cxn>
                    <a:cxn ang="0">
                      <a:pos x="6" y="33"/>
                    </a:cxn>
                    <a:cxn ang="0">
                      <a:pos x="5" y="30"/>
                    </a:cxn>
                    <a:cxn ang="0">
                      <a:pos x="3" y="29"/>
                    </a:cxn>
                    <a:cxn ang="0">
                      <a:pos x="2" y="26"/>
                    </a:cxn>
                    <a:cxn ang="0">
                      <a:pos x="2" y="16"/>
                    </a:cxn>
                    <a:cxn ang="0">
                      <a:pos x="1" y="15"/>
                    </a:cxn>
                    <a:cxn ang="0">
                      <a:pos x="0" y="12"/>
                    </a:cxn>
                    <a:cxn ang="0">
                      <a:pos x="0" y="4"/>
                    </a:cxn>
                    <a:cxn ang="0">
                      <a:pos x="3" y="0"/>
                    </a:cxn>
                  </a:cxnLst>
                  <a:rect l="0" t="0" r="r" b="b"/>
                  <a:pathLst>
                    <a:path w="13" h="33">
                      <a:moveTo>
                        <a:pt x="3" y="0"/>
                      </a:moveTo>
                      <a:lnTo>
                        <a:pt x="6" y="7"/>
                      </a:lnTo>
                      <a:lnTo>
                        <a:pt x="10" y="10"/>
                      </a:lnTo>
                      <a:lnTo>
                        <a:pt x="13" y="11"/>
                      </a:lnTo>
                      <a:lnTo>
                        <a:pt x="13" y="12"/>
                      </a:lnTo>
                      <a:lnTo>
                        <a:pt x="12" y="14"/>
                      </a:lnTo>
                      <a:lnTo>
                        <a:pt x="10" y="15"/>
                      </a:lnTo>
                      <a:lnTo>
                        <a:pt x="10" y="17"/>
                      </a:lnTo>
                      <a:lnTo>
                        <a:pt x="12" y="20"/>
                      </a:lnTo>
                      <a:lnTo>
                        <a:pt x="12" y="22"/>
                      </a:lnTo>
                      <a:lnTo>
                        <a:pt x="11" y="22"/>
                      </a:lnTo>
                      <a:lnTo>
                        <a:pt x="8" y="24"/>
                      </a:lnTo>
                      <a:lnTo>
                        <a:pt x="3" y="24"/>
                      </a:lnTo>
                      <a:lnTo>
                        <a:pt x="3" y="26"/>
                      </a:lnTo>
                      <a:lnTo>
                        <a:pt x="5" y="29"/>
                      </a:lnTo>
                      <a:lnTo>
                        <a:pt x="8" y="33"/>
                      </a:lnTo>
                      <a:lnTo>
                        <a:pt x="6" y="33"/>
                      </a:lnTo>
                      <a:lnTo>
                        <a:pt x="5" y="30"/>
                      </a:lnTo>
                      <a:lnTo>
                        <a:pt x="3" y="29"/>
                      </a:lnTo>
                      <a:lnTo>
                        <a:pt x="2" y="26"/>
                      </a:lnTo>
                      <a:lnTo>
                        <a:pt x="2" y="16"/>
                      </a:lnTo>
                      <a:lnTo>
                        <a:pt x="1" y="15"/>
                      </a:lnTo>
                      <a:lnTo>
                        <a:pt x="0" y="12"/>
                      </a:lnTo>
                      <a:lnTo>
                        <a:pt x="0" y="4"/>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7" name="Freeform 1310">
                  <a:extLst>
                    <a:ext uri="{FF2B5EF4-FFF2-40B4-BE49-F238E27FC236}">
                      <a16:creationId xmlns:a16="http://schemas.microsoft.com/office/drawing/2014/main" id="{54AE9552-1035-696B-FB77-6CB72CC28061}"/>
                    </a:ext>
                  </a:extLst>
                </p:cNvPr>
                <p:cNvSpPr>
                  <a:spLocks/>
                </p:cNvSpPr>
                <p:nvPr/>
              </p:nvSpPr>
              <p:spPr bwMode="auto">
                <a:xfrm>
                  <a:off x="8884672" y="4706444"/>
                  <a:ext cx="33161" cy="12435"/>
                </a:xfrm>
                <a:custGeom>
                  <a:avLst/>
                  <a:gdLst/>
                  <a:ahLst/>
                  <a:cxnLst>
                    <a:cxn ang="0">
                      <a:pos x="12" y="0"/>
                    </a:cxn>
                    <a:cxn ang="0">
                      <a:pos x="16" y="0"/>
                    </a:cxn>
                    <a:cxn ang="0">
                      <a:pos x="16" y="6"/>
                    </a:cxn>
                    <a:cxn ang="0">
                      <a:pos x="8" y="6"/>
                    </a:cxn>
                    <a:cxn ang="0">
                      <a:pos x="5" y="5"/>
                    </a:cxn>
                    <a:cxn ang="0">
                      <a:pos x="0" y="2"/>
                    </a:cxn>
                    <a:cxn ang="0">
                      <a:pos x="5" y="1"/>
                    </a:cxn>
                    <a:cxn ang="0">
                      <a:pos x="8" y="1"/>
                    </a:cxn>
                    <a:cxn ang="0">
                      <a:pos x="12" y="0"/>
                    </a:cxn>
                  </a:cxnLst>
                  <a:rect l="0" t="0" r="r" b="b"/>
                  <a:pathLst>
                    <a:path w="16" h="6">
                      <a:moveTo>
                        <a:pt x="12" y="0"/>
                      </a:moveTo>
                      <a:lnTo>
                        <a:pt x="16" y="0"/>
                      </a:lnTo>
                      <a:lnTo>
                        <a:pt x="16" y="6"/>
                      </a:lnTo>
                      <a:lnTo>
                        <a:pt x="8" y="6"/>
                      </a:lnTo>
                      <a:lnTo>
                        <a:pt x="5" y="5"/>
                      </a:lnTo>
                      <a:lnTo>
                        <a:pt x="0" y="2"/>
                      </a:lnTo>
                      <a:lnTo>
                        <a:pt x="5" y="1"/>
                      </a:lnTo>
                      <a:lnTo>
                        <a:pt x="8"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8" name="Freeform 1311">
                  <a:extLst>
                    <a:ext uri="{FF2B5EF4-FFF2-40B4-BE49-F238E27FC236}">
                      <a16:creationId xmlns:a16="http://schemas.microsoft.com/office/drawing/2014/main" id="{198AA91B-3BAC-0503-667F-E3D0856A5324}"/>
                    </a:ext>
                  </a:extLst>
                </p:cNvPr>
                <p:cNvSpPr>
                  <a:spLocks/>
                </p:cNvSpPr>
                <p:nvPr/>
              </p:nvSpPr>
              <p:spPr bwMode="auto">
                <a:xfrm>
                  <a:off x="8698144" y="4194529"/>
                  <a:ext cx="107772" cy="101555"/>
                </a:xfrm>
                <a:custGeom>
                  <a:avLst/>
                  <a:gdLst/>
                  <a:ahLst/>
                  <a:cxnLst>
                    <a:cxn ang="0">
                      <a:pos x="41" y="0"/>
                    </a:cxn>
                    <a:cxn ang="0">
                      <a:pos x="46" y="8"/>
                    </a:cxn>
                    <a:cxn ang="0">
                      <a:pos x="51" y="25"/>
                    </a:cxn>
                    <a:cxn ang="0">
                      <a:pos x="52" y="33"/>
                    </a:cxn>
                    <a:cxn ang="0">
                      <a:pos x="49" y="36"/>
                    </a:cxn>
                    <a:cxn ang="0">
                      <a:pos x="48" y="42"/>
                    </a:cxn>
                    <a:cxn ang="0">
                      <a:pos x="43" y="35"/>
                    </a:cxn>
                    <a:cxn ang="0">
                      <a:pos x="42" y="33"/>
                    </a:cxn>
                    <a:cxn ang="0">
                      <a:pos x="39" y="33"/>
                    </a:cxn>
                    <a:cxn ang="0">
                      <a:pos x="38" y="35"/>
                    </a:cxn>
                    <a:cxn ang="0">
                      <a:pos x="42" y="42"/>
                    </a:cxn>
                    <a:cxn ang="0">
                      <a:pos x="41" y="48"/>
                    </a:cxn>
                    <a:cxn ang="0">
                      <a:pos x="38" y="49"/>
                    </a:cxn>
                    <a:cxn ang="0">
                      <a:pos x="36" y="45"/>
                    </a:cxn>
                    <a:cxn ang="0">
                      <a:pos x="32" y="47"/>
                    </a:cxn>
                    <a:cxn ang="0">
                      <a:pos x="24" y="42"/>
                    </a:cxn>
                    <a:cxn ang="0">
                      <a:pos x="23" y="31"/>
                    </a:cxn>
                    <a:cxn ang="0">
                      <a:pos x="24" y="28"/>
                    </a:cxn>
                    <a:cxn ang="0">
                      <a:pos x="18" y="25"/>
                    </a:cxn>
                    <a:cxn ang="0">
                      <a:pos x="17" y="29"/>
                    </a:cxn>
                    <a:cxn ang="0">
                      <a:pos x="14" y="29"/>
                    </a:cxn>
                    <a:cxn ang="0">
                      <a:pos x="10" y="28"/>
                    </a:cxn>
                    <a:cxn ang="0">
                      <a:pos x="7" y="30"/>
                    </a:cxn>
                    <a:cxn ang="0">
                      <a:pos x="5" y="35"/>
                    </a:cxn>
                    <a:cxn ang="0">
                      <a:pos x="3" y="40"/>
                    </a:cxn>
                    <a:cxn ang="0">
                      <a:pos x="2" y="35"/>
                    </a:cxn>
                    <a:cxn ang="0">
                      <a:pos x="3" y="33"/>
                    </a:cxn>
                    <a:cxn ang="0">
                      <a:pos x="2" y="30"/>
                    </a:cxn>
                    <a:cxn ang="0">
                      <a:pos x="2" y="26"/>
                    </a:cxn>
                    <a:cxn ang="0">
                      <a:pos x="3" y="23"/>
                    </a:cxn>
                    <a:cxn ang="0">
                      <a:pos x="5" y="20"/>
                    </a:cxn>
                    <a:cxn ang="0">
                      <a:pos x="9" y="18"/>
                    </a:cxn>
                    <a:cxn ang="0">
                      <a:pos x="12" y="14"/>
                    </a:cxn>
                    <a:cxn ang="0">
                      <a:pos x="18" y="13"/>
                    </a:cxn>
                    <a:cxn ang="0">
                      <a:pos x="21" y="16"/>
                    </a:cxn>
                    <a:cxn ang="0">
                      <a:pos x="26" y="18"/>
                    </a:cxn>
                    <a:cxn ang="0">
                      <a:pos x="27" y="14"/>
                    </a:cxn>
                    <a:cxn ang="0">
                      <a:pos x="28" y="11"/>
                    </a:cxn>
                    <a:cxn ang="0">
                      <a:pos x="32" y="10"/>
                    </a:cxn>
                    <a:cxn ang="0">
                      <a:pos x="36" y="9"/>
                    </a:cxn>
                    <a:cxn ang="0">
                      <a:pos x="37" y="4"/>
                    </a:cxn>
                    <a:cxn ang="0">
                      <a:pos x="38" y="0"/>
                    </a:cxn>
                  </a:cxnLst>
                  <a:rect l="0" t="0" r="r" b="b"/>
                  <a:pathLst>
                    <a:path w="52" h="49">
                      <a:moveTo>
                        <a:pt x="38" y="0"/>
                      </a:moveTo>
                      <a:lnTo>
                        <a:pt x="41" y="0"/>
                      </a:lnTo>
                      <a:lnTo>
                        <a:pt x="43" y="3"/>
                      </a:lnTo>
                      <a:lnTo>
                        <a:pt x="46" y="8"/>
                      </a:lnTo>
                      <a:lnTo>
                        <a:pt x="49" y="16"/>
                      </a:lnTo>
                      <a:lnTo>
                        <a:pt x="51" y="25"/>
                      </a:lnTo>
                      <a:lnTo>
                        <a:pt x="52" y="30"/>
                      </a:lnTo>
                      <a:lnTo>
                        <a:pt x="52" y="33"/>
                      </a:lnTo>
                      <a:lnTo>
                        <a:pt x="51" y="34"/>
                      </a:lnTo>
                      <a:lnTo>
                        <a:pt x="49" y="36"/>
                      </a:lnTo>
                      <a:lnTo>
                        <a:pt x="48" y="38"/>
                      </a:lnTo>
                      <a:lnTo>
                        <a:pt x="48" y="42"/>
                      </a:lnTo>
                      <a:lnTo>
                        <a:pt x="44" y="38"/>
                      </a:lnTo>
                      <a:lnTo>
                        <a:pt x="43" y="35"/>
                      </a:lnTo>
                      <a:lnTo>
                        <a:pt x="43" y="33"/>
                      </a:lnTo>
                      <a:lnTo>
                        <a:pt x="42" y="33"/>
                      </a:lnTo>
                      <a:lnTo>
                        <a:pt x="41" y="31"/>
                      </a:lnTo>
                      <a:lnTo>
                        <a:pt x="39" y="33"/>
                      </a:lnTo>
                      <a:lnTo>
                        <a:pt x="39" y="34"/>
                      </a:lnTo>
                      <a:lnTo>
                        <a:pt x="38" y="35"/>
                      </a:lnTo>
                      <a:lnTo>
                        <a:pt x="38" y="38"/>
                      </a:lnTo>
                      <a:lnTo>
                        <a:pt x="42" y="42"/>
                      </a:lnTo>
                      <a:lnTo>
                        <a:pt x="42" y="45"/>
                      </a:lnTo>
                      <a:lnTo>
                        <a:pt x="41" y="48"/>
                      </a:lnTo>
                      <a:lnTo>
                        <a:pt x="39" y="49"/>
                      </a:lnTo>
                      <a:lnTo>
                        <a:pt x="38" y="49"/>
                      </a:lnTo>
                      <a:lnTo>
                        <a:pt x="36" y="47"/>
                      </a:lnTo>
                      <a:lnTo>
                        <a:pt x="36" y="45"/>
                      </a:lnTo>
                      <a:lnTo>
                        <a:pt x="34" y="47"/>
                      </a:lnTo>
                      <a:lnTo>
                        <a:pt x="32" y="47"/>
                      </a:lnTo>
                      <a:lnTo>
                        <a:pt x="27" y="44"/>
                      </a:lnTo>
                      <a:lnTo>
                        <a:pt x="24" y="42"/>
                      </a:lnTo>
                      <a:lnTo>
                        <a:pt x="23" y="38"/>
                      </a:lnTo>
                      <a:lnTo>
                        <a:pt x="23" y="31"/>
                      </a:lnTo>
                      <a:lnTo>
                        <a:pt x="24" y="30"/>
                      </a:lnTo>
                      <a:lnTo>
                        <a:pt x="24" y="28"/>
                      </a:lnTo>
                      <a:lnTo>
                        <a:pt x="23" y="25"/>
                      </a:lnTo>
                      <a:lnTo>
                        <a:pt x="18" y="25"/>
                      </a:lnTo>
                      <a:lnTo>
                        <a:pt x="18" y="29"/>
                      </a:lnTo>
                      <a:lnTo>
                        <a:pt x="17" y="29"/>
                      </a:lnTo>
                      <a:lnTo>
                        <a:pt x="14" y="26"/>
                      </a:lnTo>
                      <a:lnTo>
                        <a:pt x="14" y="29"/>
                      </a:lnTo>
                      <a:lnTo>
                        <a:pt x="12" y="29"/>
                      </a:lnTo>
                      <a:lnTo>
                        <a:pt x="10" y="28"/>
                      </a:lnTo>
                      <a:lnTo>
                        <a:pt x="9" y="25"/>
                      </a:lnTo>
                      <a:lnTo>
                        <a:pt x="7" y="30"/>
                      </a:lnTo>
                      <a:lnTo>
                        <a:pt x="7" y="33"/>
                      </a:lnTo>
                      <a:lnTo>
                        <a:pt x="5" y="35"/>
                      </a:lnTo>
                      <a:lnTo>
                        <a:pt x="5" y="38"/>
                      </a:lnTo>
                      <a:lnTo>
                        <a:pt x="3" y="40"/>
                      </a:lnTo>
                      <a:lnTo>
                        <a:pt x="2" y="40"/>
                      </a:lnTo>
                      <a:lnTo>
                        <a:pt x="2" y="35"/>
                      </a:lnTo>
                      <a:lnTo>
                        <a:pt x="3" y="34"/>
                      </a:lnTo>
                      <a:lnTo>
                        <a:pt x="3" y="33"/>
                      </a:lnTo>
                      <a:lnTo>
                        <a:pt x="2" y="31"/>
                      </a:lnTo>
                      <a:lnTo>
                        <a:pt x="2" y="30"/>
                      </a:lnTo>
                      <a:lnTo>
                        <a:pt x="0" y="29"/>
                      </a:lnTo>
                      <a:lnTo>
                        <a:pt x="2" y="26"/>
                      </a:lnTo>
                      <a:lnTo>
                        <a:pt x="2" y="25"/>
                      </a:lnTo>
                      <a:lnTo>
                        <a:pt x="3" y="23"/>
                      </a:lnTo>
                      <a:lnTo>
                        <a:pt x="3" y="20"/>
                      </a:lnTo>
                      <a:lnTo>
                        <a:pt x="5" y="20"/>
                      </a:lnTo>
                      <a:lnTo>
                        <a:pt x="8" y="19"/>
                      </a:lnTo>
                      <a:lnTo>
                        <a:pt x="9" y="18"/>
                      </a:lnTo>
                      <a:lnTo>
                        <a:pt x="10" y="15"/>
                      </a:lnTo>
                      <a:lnTo>
                        <a:pt x="12" y="14"/>
                      </a:lnTo>
                      <a:lnTo>
                        <a:pt x="14" y="13"/>
                      </a:lnTo>
                      <a:lnTo>
                        <a:pt x="18" y="13"/>
                      </a:lnTo>
                      <a:lnTo>
                        <a:pt x="19" y="14"/>
                      </a:lnTo>
                      <a:lnTo>
                        <a:pt x="21" y="16"/>
                      </a:lnTo>
                      <a:lnTo>
                        <a:pt x="22" y="18"/>
                      </a:lnTo>
                      <a:lnTo>
                        <a:pt x="26" y="18"/>
                      </a:lnTo>
                      <a:lnTo>
                        <a:pt x="26" y="15"/>
                      </a:lnTo>
                      <a:lnTo>
                        <a:pt x="27" y="14"/>
                      </a:lnTo>
                      <a:lnTo>
                        <a:pt x="28" y="14"/>
                      </a:lnTo>
                      <a:lnTo>
                        <a:pt x="28" y="11"/>
                      </a:lnTo>
                      <a:lnTo>
                        <a:pt x="31" y="10"/>
                      </a:lnTo>
                      <a:lnTo>
                        <a:pt x="32" y="10"/>
                      </a:lnTo>
                      <a:lnTo>
                        <a:pt x="34" y="9"/>
                      </a:lnTo>
                      <a:lnTo>
                        <a:pt x="36" y="9"/>
                      </a:lnTo>
                      <a:lnTo>
                        <a:pt x="37" y="8"/>
                      </a:lnTo>
                      <a:lnTo>
                        <a:pt x="37" y="4"/>
                      </a:lnTo>
                      <a:lnTo>
                        <a:pt x="38" y="3"/>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9" name="Freeform 1312">
                  <a:extLst>
                    <a:ext uri="{FF2B5EF4-FFF2-40B4-BE49-F238E27FC236}">
                      <a16:creationId xmlns:a16="http://schemas.microsoft.com/office/drawing/2014/main" id="{34B19765-3611-583A-11E2-BC3B5D3E8CDA}"/>
                    </a:ext>
                  </a:extLst>
                </p:cNvPr>
                <p:cNvSpPr>
                  <a:spLocks/>
                </p:cNvSpPr>
                <p:nvPr/>
              </p:nvSpPr>
              <p:spPr bwMode="auto">
                <a:xfrm>
                  <a:off x="8594517" y="4165513"/>
                  <a:ext cx="55959" cy="58031"/>
                </a:xfrm>
                <a:custGeom>
                  <a:avLst/>
                  <a:gdLst/>
                  <a:ahLst/>
                  <a:cxnLst>
                    <a:cxn ang="0">
                      <a:pos x="24" y="0"/>
                    </a:cxn>
                    <a:cxn ang="0">
                      <a:pos x="24" y="3"/>
                    </a:cxn>
                    <a:cxn ang="0">
                      <a:pos x="25" y="4"/>
                    </a:cxn>
                    <a:cxn ang="0">
                      <a:pos x="25" y="5"/>
                    </a:cxn>
                    <a:cxn ang="0">
                      <a:pos x="27" y="6"/>
                    </a:cxn>
                    <a:cxn ang="0">
                      <a:pos x="24" y="9"/>
                    </a:cxn>
                    <a:cxn ang="0">
                      <a:pos x="23" y="9"/>
                    </a:cxn>
                    <a:cxn ang="0">
                      <a:pos x="23" y="10"/>
                    </a:cxn>
                    <a:cxn ang="0">
                      <a:pos x="20" y="11"/>
                    </a:cxn>
                    <a:cxn ang="0">
                      <a:pos x="19" y="13"/>
                    </a:cxn>
                    <a:cxn ang="0">
                      <a:pos x="17" y="13"/>
                    </a:cxn>
                    <a:cxn ang="0">
                      <a:pos x="15" y="17"/>
                    </a:cxn>
                    <a:cxn ang="0">
                      <a:pos x="10" y="24"/>
                    </a:cxn>
                    <a:cxn ang="0">
                      <a:pos x="7" y="27"/>
                    </a:cxn>
                    <a:cxn ang="0">
                      <a:pos x="4" y="28"/>
                    </a:cxn>
                    <a:cxn ang="0">
                      <a:pos x="0" y="28"/>
                    </a:cxn>
                    <a:cxn ang="0">
                      <a:pos x="5" y="20"/>
                    </a:cxn>
                    <a:cxn ang="0">
                      <a:pos x="18" y="10"/>
                    </a:cxn>
                    <a:cxn ang="0">
                      <a:pos x="22" y="5"/>
                    </a:cxn>
                    <a:cxn ang="0">
                      <a:pos x="23" y="4"/>
                    </a:cxn>
                    <a:cxn ang="0">
                      <a:pos x="23" y="1"/>
                    </a:cxn>
                    <a:cxn ang="0">
                      <a:pos x="24" y="0"/>
                    </a:cxn>
                  </a:cxnLst>
                  <a:rect l="0" t="0" r="r" b="b"/>
                  <a:pathLst>
                    <a:path w="27" h="28">
                      <a:moveTo>
                        <a:pt x="24" y="0"/>
                      </a:moveTo>
                      <a:lnTo>
                        <a:pt x="24" y="3"/>
                      </a:lnTo>
                      <a:lnTo>
                        <a:pt x="25" y="4"/>
                      </a:lnTo>
                      <a:lnTo>
                        <a:pt x="25" y="5"/>
                      </a:lnTo>
                      <a:lnTo>
                        <a:pt x="27" y="6"/>
                      </a:lnTo>
                      <a:lnTo>
                        <a:pt x="24" y="9"/>
                      </a:lnTo>
                      <a:lnTo>
                        <a:pt x="23" y="9"/>
                      </a:lnTo>
                      <a:lnTo>
                        <a:pt x="23" y="10"/>
                      </a:lnTo>
                      <a:lnTo>
                        <a:pt x="20" y="11"/>
                      </a:lnTo>
                      <a:lnTo>
                        <a:pt x="19" y="13"/>
                      </a:lnTo>
                      <a:lnTo>
                        <a:pt x="17" y="13"/>
                      </a:lnTo>
                      <a:lnTo>
                        <a:pt x="15" y="17"/>
                      </a:lnTo>
                      <a:lnTo>
                        <a:pt x="10" y="24"/>
                      </a:lnTo>
                      <a:lnTo>
                        <a:pt x="7" y="27"/>
                      </a:lnTo>
                      <a:lnTo>
                        <a:pt x="4" y="28"/>
                      </a:lnTo>
                      <a:lnTo>
                        <a:pt x="0" y="28"/>
                      </a:lnTo>
                      <a:lnTo>
                        <a:pt x="5" y="20"/>
                      </a:lnTo>
                      <a:lnTo>
                        <a:pt x="18" y="10"/>
                      </a:lnTo>
                      <a:lnTo>
                        <a:pt x="22" y="5"/>
                      </a:lnTo>
                      <a:lnTo>
                        <a:pt x="23" y="4"/>
                      </a:lnTo>
                      <a:lnTo>
                        <a:pt x="23" y="1"/>
                      </a:lnTo>
                      <a:lnTo>
                        <a:pt x="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0" name="Freeform 1313">
                  <a:extLst>
                    <a:ext uri="{FF2B5EF4-FFF2-40B4-BE49-F238E27FC236}">
                      <a16:creationId xmlns:a16="http://schemas.microsoft.com/office/drawing/2014/main" id="{1AE129B3-D39E-E1BF-536D-C927A99A232C}"/>
                    </a:ext>
                  </a:extLst>
                </p:cNvPr>
                <p:cNvSpPr>
                  <a:spLocks/>
                </p:cNvSpPr>
                <p:nvPr/>
              </p:nvSpPr>
              <p:spPr bwMode="auto">
                <a:xfrm>
                  <a:off x="8640113" y="3981057"/>
                  <a:ext cx="101555" cy="149222"/>
                </a:xfrm>
                <a:custGeom>
                  <a:avLst/>
                  <a:gdLst/>
                  <a:ahLst/>
                  <a:cxnLst>
                    <a:cxn ang="0">
                      <a:pos x="8" y="0"/>
                    </a:cxn>
                    <a:cxn ang="0">
                      <a:pos x="10" y="4"/>
                    </a:cxn>
                    <a:cxn ang="0">
                      <a:pos x="15" y="6"/>
                    </a:cxn>
                    <a:cxn ang="0">
                      <a:pos x="18" y="4"/>
                    </a:cxn>
                    <a:cxn ang="0">
                      <a:pos x="20" y="7"/>
                    </a:cxn>
                    <a:cxn ang="0">
                      <a:pos x="22" y="15"/>
                    </a:cxn>
                    <a:cxn ang="0">
                      <a:pos x="23" y="28"/>
                    </a:cxn>
                    <a:cxn ang="0">
                      <a:pos x="18" y="34"/>
                    </a:cxn>
                    <a:cxn ang="0">
                      <a:pos x="17" y="43"/>
                    </a:cxn>
                    <a:cxn ang="0">
                      <a:pos x="21" y="50"/>
                    </a:cxn>
                    <a:cxn ang="0">
                      <a:pos x="26" y="55"/>
                    </a:cxn>
                    <a:cxn ang="0">
                      <a:pos x="28" y="51"/>
                    </a:cxn>
                    <a:cxn ang="0">
                      <a:pos x="33" y="54"/>
                    </a:cxn>
                    <a:cxn ang="0">
                      <a:pos x="36" y="59"/>
                    </a:cxn>
                    <a:cxn ang="0">
                      <a:pos x="40" y="58"/>
                    </a:cxn>
                    <a:cxn ang="0">
                      <a:pos x="42" y="56"/>
                    </a:cxn>
                    <a:cxn ang="0">
                      <a:pos x="43" y="58"/>
                    </a:cxn>
                    <a:cxn ang="0">
                      <a:pos x="42" y="60"/>
                    </a:cxn>
                    <a:cxn ang="0">
                      <a:pos x="41" y="63"/>
                    </a:cxn>
                    <a:cxn ang="0">
                      <a:pos x="43" y="62"/>
                    </a:cxn>
                    <a:cxn ang="0">
                      <a:pos x="45" y="65"/>
                    </a:cxn>
                    <a:cxn ang="0">
                      <a:pos x="49" y="67"/>
                    </a:cxn>
                    <a:cxn ang="0">
                      <a:pos x="47" y="72"/>
                    </a:cxn>
                    <a:cxn ang="0">
                      <a:pos x="45" y="68"/>
                    </a:cxn>
                    <a:cxn ang="0">
                      <a:pos x="36" y="62"/>
                    </a:cxn>
                    <a:cxn ang="0">
                      <a:pos x="31" y="59"/>
                    </a:cxn>
                    <a:cxn ang="0">
                      <a:pos x="32" y="64"/>
                    </a:cxn>
                    <a:cxn ang="0">
                      <a:pos x="28" y="62"/>
                    </a:cxn>
                    <a:cxn ang="0">
                      <a:pos x="20" y="56"/>
                    </a:cxn>
                    <a:cxn ang="0">
                      <a:pos x="13" y="58"/>
                    </a:cxn>
                    <a:cxn ang="0">
                      <a:pos x="11" y="54"/>
                    </a:cxn>
                    <a:cxn ang="0">
                      <a:pos x="11" y="51"/>
                    </a:cxn>
                    <a:cxn ang="0">
                      <a:pos x="12" y="49"/>
                    </a:cxn>
                    <a:cxn ang="0">
                      <a:pos x="10" y="45"/>
                    </a:cxn>
                    <a:cxn ang="0">
                      <a:pos x="6" y="48"/>
                    </a:cxn>
                    <a:cxn ang="0">
                      <a:pos x="2" y="45"/>
                    </a:cxn>
                    <a:cxn ang="0">
                      <a:pos x="0" y="41"/>
                    </a:cxn>
                    <a:cxn ang="0">
                      <a:pos x="1" y="29"/>
                    </a:cxn>
                    <a:cxn ang="0">
                      <a:pos x="5" y="19"/>
                    </a:cxn>
                    <a:cxn ang="0">
                      <a:pos x="3" y="11"/>
                    </a:cxn>
                    <a:cxn ang="0">
                      <a:pos x="2" y="5"/>
                    </a:cxn>
                    <a:cxn ang="0">
                      <a:pos x="6" y="0"/>
                    </a:cxn>
                  </a:cxnLst>
                  <a:rect l="0" t="0" r="r" b="b"/>
                  <a:pathLst>
                    <a:path w="49" h="72">
                      <a:moveTo>
                        <a:pt x="6" y="0"/>
                      </a:moveTo>
                      <a:lnTo>
                        <a:pt x="8" y="0"/>
                      </a:lnTo>
                      <a:lnTo>
                        <a:pt x="10" y="1"/>
                      </a:lnTo>
                      <a:lnTo>
                        <a:pt x="10" y="4"/>
                      </a:lnTo>
                      <a:lnTo>
                        <a:pt x="12" y="6"/>
                      </a:lnTo>
                      <a:lnTo>
                        <a:pt x="15" y="6"/>
                      </a:lnTo>
                      <a:lnTo>
                        <a:pt x="17" y="4"/>
                      </a:lnTo>
                      <a:lnTo>
                        <a:pt x="18" y="4"/>
                      </a:lnTo>
                      <a:lnTo>
                        <a:pt x="18" y="6"/>
                      </a:lnTo>
                      <a:lnTo>
                        <a:pt x="20" y="7"/>
                      </a:lnTo>
                      <a:lnTo>
                        <a:pt x="20" y="11"/>
                      </a:lnTo>
                      <a:lnTo>
                        <a:pt x="22" y="15"/>
                      </a:lnTo>
                      <a:lnTo>
                        <a:pt x="23" y="19"/>
                      </a:lnTo>
                      <a:lnTo>
                        <a:pt x="23" y="28"/>
                      </a:lnTo>
                      <a:lnTo>
                        <a:pt x="22" y="30"/>
                      </a:lnTo>
                      <a:lnTo>
                        <a:pt x="18" y="34"/>
                      </a:lnTo>
                      <a:lnTo>
                        <a:pt x="17" y="36"/>
                      </a:lnTo>
                      <a:lnTo>
                        <a:pt x="17" y="43"/>
                      </a:lnTo>
                      <a:lnTo>
                        <a:pt x="20" y="46"/>
                      </a:lnTo>
                      <a:lnTo>
                        <a:pt x="21" y="50"/>
                      </a:lnTo>
                      <a:lnTo>
                        <a:pt x="23" y="54"/>
                      </a:lnTo>
                      <a:lnTo>
                        <a:pt x="26" y="55"/>
                      </a:lnTo>
                      <a:lnTo>
                        <a:pt x="26" y="54"/>
                      </a:lnTo>
                      <a:lnTo>
                        <a:pt x="28" y="51"/>
                      </a:lnTo>
                      <a:lnTo>
                        <a:pt x="32" y="51"/>
                      </a:lnTo>
                      <a:lnTo>
                        <a:pt x="33" y="54"/>
                      </a:lnTo>
                      <a:lnTo>
                        <a:pt x="36" y="56"/>
                      </a:lnTo>
                      <a:lnTo>
                        <a:pt x="36" y="59"/>
                      </a:lnTo>
                      <a:lnTo>
                        <a:pt x="38" y="59"/>
                      </a:lnTo>
                      <a:lnTo>
                        <a:pt x="40" y="58"/>
                      </a:lnTo>
                      <a:lnTo>
                        <a:pt x="40" y="56"/>
                      </a:lnTo>
                      <a:lnTo>
                        <a:pt x="42" y="56"/>
                      </a:lnTo>
                      <a:lnTo>
                        <a:pt x="42" y="58"/>
                      </a:lnTo>
                      <a:lnTo>
                        <a:pt x="43" y="58"/>
                      </a:lnTo>
                      <a:lnTo>
                        <a:pt x="43" y="59"/>
                      </a:lnTo>
                      <a:lnTo>
                        <a:pt x="42" y="60"/>
                      </a:lnTo>
                      <a:lnTo>
                        <a:pt x="41" y="60"/>
                      </a:lnTo>
                      <a:lnTo>
                        <a:pt x="41" y="63"/>
                      </a:lnTo>
                      <a:lnTo>
                        <a:pt x="42" y="63"/>
                      </a:lnTo>
                      <a:lnTo>
                        <a:pt x="43" y="62"/>
                      </a:lnTo>
                      <a:lnTo>
                        <a:pt x="43" y="64"/>
                      </a:lnTo>
                      <a:lnTo>
                        <a:pt x="45" y="65"/>
                      </a:lnTo>
                      <a:lnTo>
                        <a:pt x="47" y="67"/>
                      </a:lnTo>
                      <a:lnTo>
                        <a:pt x="49" y="67"/>
                      </a:lnTo>
                      <a:lnTo>
                        <a:pt x="49" y="70"/>
                      </a:lnTo>
                      <a:lnTo>
                        <a:pt x="47" y="72"/>
                      </a:lnTo>
                      <a:lnTo>
                        <a:pt x="45" y="69"/>
                      </a:lnTo>
                      <a:lnTo>
                        <a:pt x="45" y="68"/>
                      </a:lnTo>
                      <a:lnTo>
                        <a:pt x="40" y="63"/>
                      </a:lnTo>
                      <a:lnTo>
                        <a:pt x="36" y="62"/>
                      </a:lnTo>
                      <a:lnTo>
                        <a:pt x="32" y="58"/>
                      </a:lnTo>
                      <a:lnTo>
                        <a:pt x="31" y="59"/>
                      </a:lnTo>
                      <a:lnTo>
                        <a:pt x="31" y="63"/>
                      </a:lnTo>
                      <a:lnTo>
                        <a:pt x="32" y="64"/>
                      </a:lnTo>
                      <a:lnTo>
                        <a:pt x="30" y="64"/>
                      </a:lnTo>
                      <a:lnTo>
                        <a:pt x="28" y="62"/>
                      </a:lnTo>
                      <a:lnTo>
                        <a:pt x="23" y="56"/>
                      </a:lnTo>
                      <a:lnTo>
                        <a:pt x="20" y="56"/>
                      </a:lnTo>
                      <a:lnTo>
                        <a:pt x="17" y="58"/>
                      </a:lnTo>
                      <a:lnTo>
                        <a:pt x="13" y="58"/>
                      </a:lnTo>
                      <a:lnTo>
                        <a:pt x="12" y="56"/>
                      </a:lnTo>
                      <a:lnTo>
                        <a:pt x="11" y="54"/>
                      </a:lnTo>
                      <a:lnTo>
                        <a:pt x="10" y="53"/>
                      </a:lnTo>
                      <a:lnTo>
                        <a:pt x="11" y="51"/>
                      </a:lnTo>
                      <a:lnTo>
                        <a:pt x="11" y="50"/>
                      </a:lnTo>
                      <a:lnTo>
                        <a:pt x="12" y="49"/>
                      </a:lnTo>
                      <a:lnTo>
                        <a:pt x="12" y="46"/>
                      </a:lnTo>
                      <a:lnTo>
                        <a:pt x="10" y="45"/>
                      </a:lnTo>
                      <a:lnTo>
                        <a:pt x="7" y="48"/>
                      </a:lnTo>
                      <a:lnTo>
                        <a:pt x="6" y="48"/>
                      </a:lnTo>
                      <a:lnTo>
                        <a:pt x="3" y="46"/>
                      </a:lnTo>
                      <a:lnTo>
                        <a:pt x="2" y="45"/>
                      </a:lnTo>
                      <a:lnTo>
                        <a:pt x="1" y="43"/>
                      </a:lnTo>
                      <a:lnTo>
                        <a:pt x="0" y="41"/>
                      </a:lnTo>
                      <a:lnTo>
                        <a:pt x="0" y="31"/>
                      </a:lnTo>
                      <a:lnTo>
                        <a:pt x="1" y="29"/>
                      </a:lnTo>
                      <a:lnTo>
                        <a:pt x="2" y="29"/>
                      </a:lnTo>
                      <a:lnTo>
                        <a:pt x="5" y="19"/>
                      </a:lnTo>
                      <a:lnTo>
                        <a:pt x="3" y="15"/>
                      </a:lnTo>
                      <a:lnTo>
                        <a:pt x="3" y="11"/>
                      </a:lnTo>
                      <a:lnTo>
                        <a:pt x="2" y="7"/>
                      </a:lnTo>
                      <a:lnTo>
                        <a:pt x="2" y="5"/>
                      </a:lnTo>
                      <a:lnTo>
                        <a:pt x="3" y="2"/>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1" name="Freeform 1315">
                  <a:extLst>
                    <a:ext uri="{FF2B5EF4-FFF2-40B4-BE49-F238E27FC236}">
                      <a16:creationId xmlns:a16="http://schemas.microsoft.com/office/drawing/2014/main" id="{1DE581AC-37AB-4143-677C-8894DDE5CFA6}"/>
                    </a:ext>
                  </a:extLst>
                </p:cNvPr>
                <p:cNvSpPr>
                  <a:spLocks/>
                </p:cNvSpPr>
                <p:nvPr/>
              </p:nvSpPr>
              <p:spPr bwMode="auto">
                <a:xfrm>
                  <a:off x="8693999" y="4144788"/>
                  <a:ext cx="29015" cy="37306"/>
                </a:xfrm>
                <a:custGeom>
                  <a:avLst/>
                  <a:gdLst/>
                  <a:ahLst/>
                  <a:cxnLst>
                    <a:cxn ang="0">
                      <a:pos x="2" y="0"/>
                    </a:cxn>
                    <a:cxn ang="0">
                      <a:pos x="4" y="1"/>
                    </a:cxn>
                    <a:cxn ang="0">
                      <a:pos x="6" y="3"/>
                    </a:cxn>
                    <a:cxn ang="0">
                      <a:pos x="9" y="3"/>
                    </a:cxn>
                    <a:cxn ang="0">
                      <a:pos x="11" y="4"/>
                    </a:cxn>
                    <a:cxn ang="0">
                      <a:pos x="14" y="6"/>
                    </a:cxn>
                    <a:cxn ang="0">
                      <a:pos x="12" y="10"/>
                    </a:cxn>
                    <a:cxn ang="0">
                      <a:pos x="7" y="15"/>
                    </a:cxn>
                    <a:cxn ang="0">
                      <a:pos x="4" y="16"/>
                    </a:cxn>
                    <a:cxn ang="0">
                      <a:pos x="1" y="18"/>
                    </a:cxn>
                    <a:cxn ang="0">
                      <a:pos x="1" y="9"/>
                    </a:cxn>
                    <a:cxn ang="0">
                      <a:pos x="0" y="5"/>
                    </a:cxn>
                    <a:cxn ang="0">
                      <a:pos x="0" y="3"/>
                    </a:cxn>
                    <a:cxn ang="0">
                      <a:pos x="2" y="0"/>
                    </a:cxn>
                  </a:cxnLst>
                  <a:rect l="0" t="0" r="r" b="b"/>
                  <a:pathLst>
                    <a:path w="14" h="18">
                      <a:moveTo>
                        <a:pt x="2" y="0"/>
                      </a:moveTo>
                      <a:lnTo>
                        <a:pt x="4" y="1"/>
                      </a:lnTo>
                      <a:lnTo>
                        <a:pt x="6" y="3"/>
                      </a:lnTo>
                      <a:lnTo>
                        <a:pt x="9" y="3"/>
                      </a:lnTo>
                      <a:lnTo>
                        <a:pt x="11" y="4"/>
                      </a:lnTo>
                      <a:lnTo>
                        <a:pt x="14" y="6"/>
                      </a:lnTo>
                      <a:lnTo>
                        <a:pt x="12" y="10"/>
                      </a:lnTo>
                      <a:lnTo>
                        <a:pt x="7" y="15"/>
                      </a:lnTo>
                      <a:lnTo>
                        <a:pt x="4" y="16"/>
                      </a:lnTo>
                      <a:lnTo>
                        <a:pt x="1" y="18"/>
                      </a:lnTo>
                      <a:lnTo>
                        <a:pt x="1" y="9"/>
                      </a:lnTo>
                      <a:lnTo>
                        <a:pt x="0" y="5"/>
                      </a:lnTo>
                      <a:lnTo>
                        <a:pt x="0" y="3"/>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2" name="Freeform 1316">
                  <a:extLst>
                    <a:ext uri="{FF2B5EF4-FFF2-40B4-BE49-F238E27FC236}">
                      <a16:creationId xmlns:a16="http://schemas.microsoft.com/office/drawing/2014/main" id="{752D0D14-2F62-C819-1C4A-10A4793DD559}"/>
                    </a:ext>
                  </a:extLst>
                </p:cNvPr>
                <p:cNvSpPr>
                  <a:spLocks/>
                </p:cNvSpPr>
                <p:nvPr/>
              </p:nvSpPr>
              <p:spPr bwMode="auto">
                <a:xfrm>
                  <a:off x="8708507" y="4167585"/>
                  <a:ext cx="26944" cy="47669"/>
                </a:xfrm>
                <a:custGeom>
                  <a:avLst/>
                  <a:gdLst/>
                  <a:ahLst/>
                  <a:cxnLst>
                    <a:cxn ang="0">
                      <a:pos x="8" y="0"/>
                    </a:cxn>
                    <a:cxn ang="0">
                      <a:pos x="10" y="0"/>
                    </a:cxn>
                    <a:cxn ang="0">
                      <a:pos x="12" y="2"/>
                    </a:cxn>
                    <a:cxn ang="0">
                      <a:pos x="13" y="4"/>
                    </a:cxn>
                    <a:cxn ang="0">
                      <a:pos x="13" y="8"/>
                    </a:cxn>
                    <a:cxn ang="0">
                      <a:pos x="12" y="10"/>
                    </a:cxn>
                    <a:cxn ang="0">
                      <a:pos x="9" y="13"/>
                    </a:cxn>
                    <a:cxn ang="0">
                      <a:pos x="9" y="18"/>
                    </a:cxn>
                    <a:cxn ang="0">
                      <a:pos x="10" y="19"/>
                    </a:cxn>
                    <a:cxn ang="0">
                      <a:pos x="10" y="22"/>
                    </a:cxn>
                    <a:cxn ang="0">
                      <a:pos x="9" y="23"/>
                    </a:cxn>
                    <a:cxn ang="0">
                      <a:pos x="8" y="23"/>
                    </a:cxn>
                    <a:cxn ang="0">
                      <a:pos x="2" y="17"/>
                    </a:cxn>
                    <a:cxn ang="0">
                      <a:pos x="0" y="14"/>
                    </a:cxn>
                    <a:cxn ang="0">
                      <a:pos x="0" y="12"/>
                    </a:cxn>
                    <a:cxn ang="0">
                      <a:pos x="4" y="12"/>
                    </a:cxn>
                    <a:cxn ang="0">
                      <a:pos x="4" y="8"/>
                    </a:cxn>
                    <a:cxn ang="0">
                      <a:pos x="5" y="4"/>
                    </a:cxn>
                    <a:cxn ang="0">
                      <a:pos x="7" y="2"/>
                    </a:cxn>
                    <a:cxn ang="0">
                      <a:pos x="8" y="0"/>
                    </a:cxn>
                  </a:cxnLst>
                  <a:rect l="0" t="0" r="r" b="b"/>
                  <a:pathLst>
                    <a:path w="13" h="23">
                      <a:moveTo>
                        <a:pt x="8" y="0"/>
                      </a:moveTo>
                      <a:lnTo>
                        <a:pt x="10" y="0"/>
                      </a:lnTo>
                      <a:lnTo>
                        <a:pt x="12" y="2"/>
                      </a:lnTo>
                      <a:lnTo>
                        <a:pt x="13" y="4"/>
                      </a:lnTo>
                      <a:lnTo>
                        <a:pt x="13" y="8"/>
                      </a:lnTo>
                      <a:lnTo>
                        <a:pt x="12" y="10"/>
                      </a:lnTo>
                      <a:lnTo>
                        <a:pt x="9" y="13"/>
                      </a:lnTo>
                      <a:lnTo>
                        <a:pt x="9" y="18"/>
                      </a:lnTo>
                      <a:lnTo>
                        <a:pt x="10" y="19"/>
                      </a:lnTo>
                      <a:lnTo>
                        <a:pt x="10" y="22"/>
                      </a:lnTo>
                      <a:lnTo>
                        <a:pt x="9" y="23"/>
                      </a:lnTo>
                      <a:lnTo>
                        <a:pt x="8" y="23"/>
                      </a:lnTo>
                      <a:lnTo>
                        <a:pt x="2" y="17"/>
                      </a:lnTo>
                      <a:lnTo>
                        <a:pt x="0" y="14"/>
                      </a:lnTo>
                      <a:lnTo>
                        <a:pt x="0" y="12"/>
                      </a:lnTo>
                      <a:lnTo>
                        <a:pt x="4" y="12"/>
                      </a:lnTo>
                      <a:lnTo>
                        <a:pt x="4" y="8"/>
                      </a:lnTo>
                      <a:lnTo>
                        <a:pt x="5" y="4"/>
                      </a:lnTo>
                      <a:lnTo>
                        <a:pt x="7" y="2"/>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3" name="Freeform 1317">
                  <a:extLst>
                    <a:ext uri="{FF2B5EF4-FFF2-40B4-BE49-F238E27FC236}">
                      <a16:creationId xmlns:a16="http://schemas.microsoft.com/office/drawing/2014/main" id="{1C677564-A573-FF50-2011-D467A26E3DB8}"/>
                    </a:ext>
                  </a:extLst>
                </p:cNvPr>
                <p:cNvSpPr>
                  <a:spLocks noEditPoints="1"/>
                </p:cNvSpPr>
                <p:nvPr/>
              </p:nvSpPr>
              <p:spPr bwMode="auto">
                <a:xfrm>
                  <a:off x="8733378" y="4171730"/>
                  <a:ext cx="12435" cy="29015"/>
                </a:xfrm>
                <a:custGeom>
                  <a:avLst/>
                  <a:gdLst/>
                  <a:ahLst/>
                  <a:cxnLst>
                    <a:cxn ang="0">
                      <a:pos x="1" y="10"/>
                    </a:cxn>
                    <a:cxn ang="0">
                      <a:pos x="1" y="14"/>
                    </a:cxn>
                    <a:cxn ang="0">
                      <a:pos x="0" y="14"/>
                    </a:cxn>
                    <a:cxn ang="0">
                      <a:pos x="1" y="10"/>
                    </a:cxn>
                    <a:cxn ang="0">
                      <a:pos x="4" y="0"/>
                    </a:cxn>
                    <a:cxn ang="0">
                      <a:pos x="6" y="0"/>
                    </a:cxn>
                    <a:cxn ang="0">
                      <a:pos x="6" y="3"/>
                    </a:cxn>
                    <a:cxn ang="0">
                      <a:pos x="5" y="6"/>
                    </a:cxn>
                    <a:cxn ang="0">
                      <a:pos x="2" y="7"/>
                    </a:cxn>
                    <a:cxn ang="0">
                      <a:pos x="2" y="3"/>
                    </a:cxn>
                    <a:cxn ang="0">
                      <a:pos x="4" y="0"/>
                    </a:cxn>
                  </a:cxnLst>
                  <a:rect l="0" t="0" r="r" b="b"/>
                  <a:pathLst>
                    <a:path w="6" h="14">
                      <a:moveTo>
                        <a:pt x="1" y="10"/>
                      </a:moveTo>
                      <a:lnTo>
                        <a:pt x="1" y="14"/>
                      </a:lnTo>
                      <a:lnTo>
                        <a:pt x="0" y="14"/>
                      </a:lnTo>
                      <a:lnTo>
                        <a:pt x="1" y="10"/>
                      </a:lnTo>
                      <a:close/>
                      <a:moveTo>
                        <a:pt x="4" y="0"/>
                      </a:moveTo>
                      <a:lnTo>
                        <a:pt x="6" y="0"/>
                      </a:lnTo>
                      <a:lnTo>
                        <a:pt x="6" y="3"/>
                      </a:lnTo>
                      <a:lnTo>
                        <a:pt x="5" y="6"/>
                      </a:lnTo>
                      <a:lnTo>
                        <a:pt x="2" y="7"/>
                      </a:lnTo>
                      <a:lnTo>
                        <a:pt x="2" y="3"/>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4" name="Freeform 1319">
                  <a:extLst>
                    <a:ext uri="{FF2B5EF4-FFF2-40B4-BE49-F238E27FC236}">
                      <a16:creationId xmlns:a16="http://schemas.microsoft.com/office/drawing/2014/main" id="{F3A34A3C-DDD2-E91D-F90D-3E0D896E34CD}"/>
                    </a:ext>
                  </a:extLst>
                </p:cNvPr>
                <p:cNvSpPr>
                  <a:spLocks/>
                </p:cNvSpPr>
                <p:nvPr/>
              </p:nvSpPr>
              <p:spPr bwMode="auto">
                <a:xfrm>
                  <a:off x="8718869" y="4130279"/>
                  <a:ext cx="22799" cy="20725"/>
                </a:xfrm>
                <a:custGeom>
                  <a:avLst/>
                  <a:gdLst/>
                  <a:ahLst/>
                  <a:cxnLst>
                    <a:cxn ang="0">
                      <a:pos x="0" y="0"/>
                    </a:cxn>
                    <a:cxn ang="0">
                      <a:pos x="4" y="0"/>
                    </a:cxn>
                    <a:cxn ang="0">
                      <a:pos x="5" y="2"/>
                    </a:cxn>
                    <a:cxn ang="0">
                      <a:pos x="7" y="3"/>
                    </a:cxn>
                    <a:cxn ang="0">
                      <a:pos x="9" y="5"/>
                    </a:cxn>
                    <a:cxn ang="0">
                      <a:pos x="11" y="6"/>
                    </a:cxn>
                    <a:cxn ang="0">
                      <a:pos x="11" y="10"/>
                    </a:cxn>
                    <a:cxn ang="0">
                      <a:pos x="9" y="10"/>
                    </a:cxn>
                    <a:cxn ang="0">
                      <a:pos x="5" y="6"/>
                    </a:cxn>
                    <a:cxn ang="0">
                      <a:pos x="5" y="5"/>
                    </a:cxn>
                    <a:cxn ang="0">
                      <a:pos x="0" y="5"/>
                    </a:cxn>
                    <a:cxn ang="0">
                      <a:pos x="0" y="0"/>
                    </a:cxn>
                  </a:cxnLst>
                  <a:rect l="0" t="0" r="r" b="b"/>
                  <a:pathLst>
                    <a:path w="11" h="10">
                      <a:moveTo>
                        <a:pt x="0" y="0"/>
                      </a:moveTo>
                      <a:lnTo>
                        <a:pt x="4" y="0"/>
                      </a:lnTo>
                      <a:lnTo>
                        <a:pt x="5" y="2"/>
                      </a:lnTo>
                      <a:lnTo>
                        <a:pt x="7" y="3"/>
                      </a:lnTo>
                      <a:lnTo>
                        <a:pt x="9" y="5"/>
                      </a:lnTo>
                      <a:lnTo>
                        <a:pt x="11" y="6"/>
                      </a:lnTo>
                      <a:lnTo>
                        <a:pt x="11" y="10"/>
                      </a:lnTo>
                      <a:lnTo>
                        <a:pt x="9" y="10"/>
                      </a:lnTo>
                      <a:lnTo>
                        <a:pt x="5" y="6"/>
                      </a:lnTo>
                      <a:lnTo>
                        <a:pt x="5" y="5"/>
                      </a:lnTo>
                      <a:lnTo>
                        <a:pt x="0" y="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5" name="Freeform 1320">
                  <a:extLst>
                    <a:ext uri="{FF2B5EF4-FFF2-40B4-BE49-F238E27FC236}">
                      <a16:creationId xmlns:a16="http://schemas.microsoft.com/office/drawing/2014/main" id="{A8A54BF7-A7A9-C8FC-7102-D67A8EA57C64}"/>
                    </a:ext>
                  </a:extLst>
                </p:cNvPr>
                <p:cNvSpPr>
                  <a:spLocks/>
                </p:cNvSpPr>
                <p:nvPr/>
              </p:nvSpPr>
              <p:spPr bwMode="auto">
                <a:xfrm>
                  <a:off x="8656693" y="4105409"/>
                  <a:ext cx="26944" cy="29015"/>
                </a:xfrm>
                <a:custGeom>
                  <a:avLst/>
                  <a:gdLst/>
                  <a:ahLst/>
                  <a:cxnLst>
                    <a:cxn ang="0">
                      <a:pos x="0" y="0"/>
                    </a:cxn>
                    <a:cxn ang="0">
                      <a:pos x="4" y="0"/>
                    </a:cxn>
                    <a:cxn ang="0">
                      <a:pos x="7" y="2"/>
                    </a:cxn>
                    <a:cxn ang="0">
                      <a:pos x="8" y="3"/>
                    </a:cxn>
                    <a:cxn ang="0">
                      <a:pos x="10" y="4"/>
                    </a:cxn>
                    <a:cxn ang="0">
                      <a:pos x="12" y="5"/>
                    </a:cxn>
                    <a:cxn ang="0">
                      <a:pos x="13" y="8"/>
                    </a:cxn>
                    <a:cxn ang="0">
                      <a:pos x="13" y="12"/>
                    </a:cxn>
                    <a:cxn ang="0">
                      <a:pos x="12" y="14"/>
                    </a:cxn>
                    <a:cxn ang="0">
                      <a:pos x="9" y="14"/>
                    </a:cxn>
                    <a:cxn ang="0">
                      <a:pos x="8" y="12"/>
                    </a:cxn>
                    <a:cxn ang="0">
                      <a:pos x="4" y="8"/>
                    </a:cxn>
                    <a:cxn ang="0">
                      <a:pos x="3" y="4"/>
                    </a:cxn>
                    <a:cxn ang="0">
                      <a:pos x="2" y="3"/>
                    </a:cxn>
                    <a:cxn ang="0">
                      <a:pos x="0" y="0"/>
                    </a:cxn>
                  </a:cxnLst>
                  <a:rect l="0" t="0" r="r" b="b"/>
                  <a:pathLst>
                    <a:path w="13" h="14">
                      <a:moveTo>
                        <a:pt x="0" y="0"/>
                      </a:moveTo>
                      <a:lnTo>
                        <a:pt x="4" y="0"/>
                      </a:lnTo>
                      <a:lnTo>
                        <a:pt x="7" y="2"/>
                      </a:lnTo>
                      <a:lnTo>
                        <a:pt x="8" y="3"/>
                      </a:lnTo>
                      <a:lnTo>
                        <a:pt x="10" y="4"/>
                      </a:lnTo>
                      <a:lnTo>
                        <a:pt x="12" y="5"/>
                      </a:lnTo>
                      <a:lnTo>
                        <a:pt x="13" y="8"/>
                      </a:lnTo>
                      <a:lnTo>
                        <a:pt x="13" y="12"/>
                      </a:lnTo>
                      <a:lnTo>
                        <a:pt x="12" y="14"/>
                      </a:lnTo>
                      <a:lnTo>
                        <a:pt x="9" y="14"/>
                      </a:lnTo>
                      <a:lnTo>
                        <a:pt x="8" y="12"/>
                      </a:lnTo>
                      <a:lnTo>
                        <a:pt x="4" y="8"/>
                      </a:lnTo>
                      <a:lnTo>
                        <a:pt x="3" y="4"/>
                      </a:lnTo>
                      <a:lnTo>
                        <a:pt x="2"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6" name="Freeform 1321">
                  <a:extLst>
                    <a:ext uri="{FF2B5EF4-FFF2-40B4-BE49-F238E27FC236}">
                      <a16:creationId xmlns:a16="http://schemas.microsoft.com/office/drawing/2014/main" id="{D49FFCD2-DDE8-F9CE-166B-A1FCA475D35C}"/>
                    </a:ext>
                  </a:extLst>
                </p:cNvPr>
                <p:cNvSpPr>
                  <a:spLocks/>
                </p:cNvSpPr>
                <p:nvPr/>
              </p:nvSpPr>
              <p:spPr bwMode="auto">
                <a:xfrm>
                  <a:off x="8685709" y="4111627"/>
                  <a:ext cx="8290" cy="2073"/>
                </a:xfrm>
                <a:custGeom>
                  <a:avLst/>
                  <a:gdLst/>
                  <a:ahLst/>
                  <a:cxnLst>
                    <a:cxn ang="0">
                      <a:pos x="0" y="0"/>
                    </a:cxn>
                    <a:cxn ang="0">
                      <a:pos x="4" y="0"/>
                    </a:cxn>
                    <a:cxn ang="0">
                      <a:pos x="4" y="1"/>
                    </a:cxn>
                    <a:cxn ang="0">
                      <a:pos x="1" y="1"/>
                    </a:cxn>
                    <a:cxn ang="0">
                      <a:pos x="0" y="0"/>
                    </a:cxn>
                  </a:cxnLst>
                  <a:rect l="0" t="0" r="r" b="b"/>
                  <a:pathLst>
                    <a:path w="4" h="1">
                      <a:moveTo>
                        <a:pt x="0" y="0"/>
                      </a:moveTo>
                      <a:lnTo>
                        <a:pt x="4" y="0"/>
                      </a:lnTo>
                      <a:lnTo>
                        <a:pt x="4" y="1"/>
                      </a:lnTo>
                      <a:lnTo>
                        <a:pt x="1" y="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7" name="Freeform 1322">
                  <a:extLst>
                    <a:ext uri="{FF2B5EF4-FFF2-40B4-BE49-F238E27FC236}">
                      <a16:creationId xmlns:a16="http://schemas.microsoft.com/office/drawing/2014/main" id="{30512472-2203-CE54-78E0-4B1D1D2C65C0}"/>
                    </a:ext>
                  </a:extLst>
                </p:cNvPr>
                <p:cNvSpPr>
                  <a:spLocks/>
                </p:cNvSpPr>
                <p:nvPr/>
              </p:nvSpPr>
              <p:spPr bwMode="auto">
                <a:xfrm>
                  <a:off x="8646331" y="3806964"/>
                  <a:ext cx="39379" cy="72539"/>
                </a:xfrm>
                <a:custGeom>
                  <a:avLst/>
                  <a:gdLst/>
                  <a:ahLst/>
                  <a:cxnLst>
                    <a:cxn ang="0">
                      <a:pos x="14" y="0"/>
                    </a:cxn>
                    <a:cxn ang="0">
                      <a:pos x="18" y="2"/>
                    </a:cxn>
                    <a:cxn ang="0">
                      <a:pos x="19" y="8"/>
                    </a:cxn>
                    <a:cxn ang="0">
                      <a:pos x="18" y="17"/>
                    </a:cxn>
                    <a:cxn ang="0">
                      <a:pos x="14" y="26"/>
                    </a:cxn>
                    <a:cxn ang="0">
                      <a:pos x="10" y="32"/>
                    </a:cxn>
                    <a:cxn ang="0">
                      <a:pos x="5" y="35"/>
                    </a:cxn>
                    <a:cxn ang="0">
                      <a:pos x="3" y="35"/>
                    </a:cxn>
                    <a:cxn ang="0">
                      <a:pos x="2" y="34"/>
                    </a:cxn>
                    <a:cxn ang="0">
                      <a:pos x="0" y="31"/>
                    </a:cxn>
                    <a:cxn ang="0">
                      <a:pos x="0" y="23"/>
                    </a:cxn>
                    <a:cxn ang="0">
                      <a:pos x="2" y="17"/>
                    </a:cxn>
                    <a:cxn ang="0">
                      <a:pos x="5" y="8"/>
                    </a:cxn>
                    <a:cxn ang="0">
                      <a:pos x="9" y="2"/>
                    </a:cxn>
                    <a:cxn ang="0">
                      <a:pos x="14" y="0"/>
                    </a:cxn>
                  </a:cxnLst>
                  <a:rect l="0" t="0" r="r" b="b"/>
                  <a:pathLst>
                    <a:path w="19" h="35">
                      <a:moveTo>
                        <a:pt x="14" y="0"/>
                      </a:moveTo>
                      <a:lnTo>
                        <a:pt x="18" y="2"/>
                      </a:lnTo>
                      <a:lnTo>
                        <a:pt x="19" y="8"/>
                      </a:lnTo>
                      <a:lnTo>
                        <a:pt x="18" y="17"/>
                      </a:lnTo>
                      <a:lnTo>
                        <a:pt x="14" y="26"/>
                      </a:lnTo>
                      <a:lnTo>
                        <a:pt x="10" y="32"/>
                      </a:lnTo>
                      <a:lnTo>
                        <a:pt x="5" y="35"/>
                      </a:lnTo>
                      <a:lnTo>
                        <a:pt x="3" y="35"/>
                      </a:lnTo>
                      <a:lnTo>
                        <a:pt x="2" y="34"/>
                      </a:lnTo>
                      <a:lnTo>
                        <a:pt x="0" y="31"/>
                      </a:lnTo>
                      <a:lnTo>
                        <a:pt x="0" y="23"/>
                      </a:lnTo>
                      <a:lnTo>
                        <a:pt x="2" y="17"/>
                      </a:lnTo>
                      <a:lnTo>
                        <a:pt x="5" y="8"/>
                      </a:lnTo>
                      <a:lnTo>
                        <a:pt x="9" y="2"/>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8" name="Freeform 1323">
                  <a:extLst>
                    <a:ext uri="{FF2B5EF4-FFF2-40B4-BE49-F238E27FC236}">
                      <a16:creationId xmlns:a16="http://schemas.microsoft.com/office/drawing/2014/main" id="{345D7C07-68E6-398A-6D8F-2DB5CA81FB48}"/>
                    </a:ext>
                  </a:extLst>
                </p:cNvPr>
                <p:cNvSpPr>
                  <a:spLocks/>
                </p:cNvSpPr>
                <p:nvPr/>
              </p:nvSpPr>
              <p:spPr bwMode="auto">
                <a:xfrm>
                  <a:off x="8368612" y="3935461"/>
                  <a:ext cx="58031" cy="53886"/>
                </a:xfrm>
                <a:custGeom>
                  <a:avLst/>
                  <a:gdLst/>
                  <a:ahLst/>
                  <a:cxnLst>
                    <a:cxn ang="0">
                      <a:pos x="23" y="0"/>
                    </a:cxn>
                    <a:cxn ang="0">
                      <a:pos x="24" y="2"/>
                    </a:cxn>
                    <a:cxn ang="0">
                      <a:pos x="26" y="3"/>
                    </a:cxn>
                    <a:cxn ang="0">
                      <a:pos x="28" y="4"/>
                    </a:cxn>
                    <a:cxn ang="0">
                      <a:pos x="28" y="7"/>
                    </a:cxn>
                    <a:cxn ang="0">
                      <a:pos x="26" y="9"/>
                    </a:cxn>
                    <a:cxn ang="0">
                      <a:pos x="25" y="13"/>
                    </a:cxn>
                    <a:cxn ang="0">
                      <a:pos x="20" y="21"/>
                    </a:cxn>
                    <a:cxn ang="0">
                      <a:pos x="16" y="23"/>
                    </a:cxn>
                    <a:cxn ang="0">
                      <a:pos x="13" y="24"/>
                    </a:cxn>
                    <a:cxn ang="0">
                      <a:pos x="10" y="26"/>
                    </a:cxn>
                    <a:cxn ang="0">
                      <a:pos x="6" y="26"/>
                    </a:cxn>
                    <a:cxn ang="0">
                      <a:pos x="4" y="24"/>
                    </a:cxn>
                    <a:cxn ang="0">
                      <a:pos x="1" y="19"/>
                    </a:cxn>
                    <a:cxn ang="0">
                      <a:pos x="1" y="16"/>
                    </a:cxn>
                    <a:cxn ang="0">
                      <a:pos x="0" y="13"/>
                    </a:cxn>
                    <a:cxn ang="0">
                      <a:pos x="0" y="11"/>
                    </a:cxn>
                    <a:cxn ang="0">
                      <a:pos x="1" y="11"/>
                    </a:cxn>
                    <a:cxn ang="0">
                      <a:pos x="5" y="9"/>
                    </a:cxn>
                    <a:cxn ang="0">
                      <a:pos x="18" y="2"/>
                    </a:cxn>
                    <a:cxn ang="0">
                      <a:pos x="23" y="0"/>
                    </a:cxn>
                  </a:cxnLst>
                  <a:rect l="0" t="0" r="r" b="b"/>
                  <a:pathLst>
                    <a:path w="28" h="26">
                      <a:moveTo>
                        <a:pt x="23" y="0"/>
                      </a:moveTo>
                      <a:lnTo>
                        <a:pt x="24" y="2"/>
                      </a:lnTo>
                      <a:lnTo>
                        <a:pt x="26" y="3"/>
                      </a:lnTo>
                      <a:lnTo>
                        <a:pt x="28" y="4"/>
                      </a:lnTo>
                      <a:lnTo>
                        <a:pt x="28" y="7"/>
                      </a:lnTo>
                      <a:lnTo>
                        <a:pt x="26" y="9"/>
                      </a:lnTo>
                      <a:lnTo>
                        <a:pt x="25" y="13"/>
                      </a:lnTo>
                      <a:lnTo>
                        <a:pt x="20" y="21"/>
                      </a:lnTo>
                      <a:lnTo>
                        <a:pt x="16" y="23"/>
                      </a:lnTo>
                      <a:lnTo>
                        <a:pt x="13" y="24"/>
                      </a:lnTo>
                      <a:lnTo>
                        <a:pt x="10" y="26"/>
                      </a:lnTo>
                      <a:lnTo>
                        <a:pt x="6" y="26"/>
                      </a:lnTo>
                      <a:lnTo>
                        <a:pt x="4" y="24"/>
                      </a:lnTo>
                      <a:lnTo>
                        <a:pt x="1" y="19"/>
                      </a:lnTo>
                      <a:lnTo>
                        <a:pt x="1" y="16"/>
                      </a:lnTo>
                      <a:lnTo>
                        <a:pt x="0" y="13"/>
                      </a:lnTo>
                      <a:lnTo>
                        <a:pt x="0" y="11"/>
                      </a:lnTo>
                      <a:lnTo>
                        <a:pt x="1" y="11"/>
                      </a:lnTo>
                      <a:lnTo>
                        <a:pt x="5" y="9"/>
                      </a:lnTo>
                      <a:lnTo>
                        <a:pt x="18" y="2"/>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9" name="Freeform 1324">
                  <a:extLst>
                    <a:ext uri="{FF2B5EF4-FFF2-40B4-BE49-F238E27FC236}">
                      <a16:creationId xmlns:a16="http://schemas.microsoft.com/office/drawing/2014/main" id="{CA4B68FC-91AB-1C51-FD17-D3B859A48094}"/>
                    </a:ext>
                  </a:extLst>
                </p:cNvPr>
                <p:cNvSpPr>
                  <a:spLocks/>
                </p:cNvSpPr>
                <p:nvPr/>
              </p:nvSpPr>
              <p:spPr bwMode="auto">
                <a:xfrm>
                  <a:off x="8289855" y="4466030"/>
                  <a:ext cx="39379" cy="35234"/>
                </a:xfrm>
                <a:custGeom>
                  <a:avLst/>
                  <a:gdLst/>
                  <a:ahLst/>
                  <a:cxnLst>
                    <a:cxn ang="0">
                      <a:pos x="7" y="0"/>
                    </a:cxn>
                    <a:cxn ang="0">
                      <a:pos x="9" y="0"/>
                    </a:cxn>
                    <a:cxn ang="0">
                      <a:pos x="10" y="4"/>
                    </a:cxn>
                    <a:cxn ang="0">
                      <a:pos x="10" y="6"/>
                    </a:cxn>
                    <a:cxn ang="0">
                      <a:pos x="13" y="9"/>
                    </a:cxn>
                    <a:cxn ang="0">
                      <a:pos x="14" y="11"/>
                    </a:cxn>
                    <a:cxn ang="0">
                      <a:pos x="17" y="14"/>
                    </a:cxn>
                    <a:cxn ang="0">
                      <a:pos x="19" y="14"/>
                    </a:cxn>
                    <a:cxn ang="0">
                      <a:pos x="19" y="17"/>
                    </a:cxn>
                    <a:cxn ang="0">
                      <a:pos x="16" y="17"/>
                    </a:cxn>
                    <a:cxn ang="0">
                      <a:pos x="13" y="15"/>
                    </a:cxn>
                    <a:cxn ang="0">
                      <a:pos x="10" y="15"/>
                    </a:cxn>
                    <a:cxn ang="0">
                      <a:pos x="10" y="12"/>
                    </a:cxn>
                    <a:cxn ang="0">
                      <a:pos x="5" y="7"/>
                    </a:cxn>
                    <a:cxn ang="0">
                      <a:pos x="2" y="7"/>
                    </a:cxn>
                    <a:cxn ang="0">
                      <a:pos x="0" y="6"/>
                    </a:cxn>
                    <a:cxn ang="0">
                      <a:pos x="0" y="5"/>
                    </a:cxn>
                    <a:cxn ang="0">
                      <a:pos x="2" y="4"/>
                    </a:cxn>
                    <a:cxn ang="0">
                      <a:pos x="3" y="1"/>
                    </a:cxn>
                    <a:cxn ang="0">
                      <a:pos x="7" y="0"/>
                    </a:cxn>
                  </a:cxnLst>
                  <a:rect l="0" t="0" r="r" b="b"/>
                  <a:pathLst>
                    <a:path w="19" h="17">
                      <a:moveTo>
                        <a:pt x="7" y="0"/>
                      </a:moveTo>
                      <a:lnTo>
                        <a:pt x="9" y="0"/>
                      </a:lnTo>
                      <a:lnTo>
                        <a:pt x="10" y="4"/>
                      </a:lnTo>
                      <a:lnTo>
                        <a:pt x="10" y="6"/>
                      </a:lnTo>
                      <a:lnTo>
                        <a:pt x="13" y="9"/>
                      </a:lnTo>
                      <a:lnTo>
                        <a:pt x="14" y="11"/>
                      </a:lnTo>
                      <a:lnTo>
                        <a:pt x="17" y="14"/>
                      </a:lnTo>
                      <a:lnTo>
                        <a:pt x="19" y="14"/>
                      </a:lnTo>
                      <a:lnTo>
                        <a:pt x="19" y="17"/>
                      </a:lnTo>
                      <a:lnTo>
                        <a:pt x="16" y="17"/>
                      </a:lnTo>
                      <a:lnTo>
                        <a:pt x="13" y="15"/>
                      </a:lnTo>
                      <a:lnTo>
                        <a:pt x="10" y="15"/>
                      </a:lnTo>
                      <a:lnTo>
                        <a:pt x="10" y="12"/>
                      </a:lnTo>
                      <a:lnTo>
                        <a:pt x="5" y="7"/>
                      </a:lnTo>
                      <a:lnTo>
                        <a:pt x="2" y="7"/>
                      </a:lnTo>
                      <a:lnTo>
                        <a:pt x="0" y="6"/>
                      </a:lnTo>
                      <a:lnTo>
                        <a:pt x="0" y="5"/>
                      </a:lnTo>
                      <a:lnTo>
                        <a:pt x="2" y="4"/>
                      </a:lnTo>
                      <a:lnTo>
                        <a:pt x="3" y="1"/>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0" name="Freeform 1325">
                  <a:extLst>
                    <a:ext uri="{FF2B5EF4-FFF2-40B4-BE49-F238E27FC236}">
                      <a16:creationId xmlns:a16="http://schemas.microsoft.com/office/drawing/2014/main" id="{EDBECDA5-35DB-6746-3CF8-6C3B29E48846}"/>
                    </a:ext>
                  </a:extLst>
                </p:cNvPr>
                <p:cNvSpPr>
                  <a:spLocks/>
                </p:cNvSpPr>
                <p:nvPr/>
              </p:nvSpPr>
              <p:spPr bwMode="auto">
                <a:xfrm>
                  <a:off x="8349958" y="4490900"/>
                  <a:ext cx="16580" cy="16580"/>
                </a:xfrm>
                <a:custGeom>
                  <a:avLst/>
                  <a:gdLst/>
                  <a:ahLst/>
                  <a:cxnLst>
                    <a:cxn ang="0">
                      <a:pos x="0" y="0"/>
                    </a:cxn>
                    <a:cxn ang="0">
                      <a:pos x="4" y="0"/>
                    </a:cxn>
                    <a:cxn ang="0">
                      <a:pos x="5" y="2"/>
                    </a:cxn>
                    <a:cxn ang="0">
                      <a:pos x="7" y="2"/>
                    </a:cxn>
                    <a:cxn ang="0">
                      <a:pos x="8" y="3"/>
                    </a:cxn>
                    <a:cxn ang="0">
                      <a:pos x="8" y="4"/>
                    </a:cxn>
                    <a:cxn ang="0">
                      <a:pos x="7" y="7"/>
                    </a:cxn>
                    <a:cxn ang="0">
                      <a:pos x="5" y="8"/>
                    </a:cxn>
                    <a:cxn ang="0">
                      <a:pos x="3" y="8"/>
                    </a:cxn>
                    <a:cxn ang="0">
                      <a:pos x="2" y="7"/>
                    </a:cxn>
                    <a:cxn ang="0">
                      <a:pos x="0" y="4"/>
                    </a:cxn>
                    <a:cxn ang="0">
                      <a:pos x="0" y="0"/>
                    </a:cxn>
                  </a:cxnLst>
                  <a:rect l="0" t="0" r="r" b="b"/>
                  <a:pathLst>
                    <a:path w="8" h="8">
                      <a:moveTo>
                        <a:pt x="0" y="0"/>
                      </a:moveTo>
                      <a:lnTo>
                        <a:pt x="4" y="0"/>
                      </a:lnTo>
                      <a:lnTo>
                        <a:pt x="5" y="2"/>
                      </a:lnTo>
                      <a:lnTo>
                        <a:pt x="7" y="2"/>
                      </a:lnTo>
                      <a:lnTo>
                        <a:pt x="8" y="3"/>
                      </a:lnTo>
                      <a:lnTo>
                        <a:pt x="8" y="4"/>
                      </a:lnTo>
                      <a:lnTo>
                        <a:pt x="7" y="7"/>
                      </a:lnTo>
                      <a:lnTo>
                        <a:pt x="5" y="8"/>
                      </a:lnTo>
                      <a:lnTo>
                        <a:pt x="3" y="8"/>
                      </a:lnTo>
                      <a:lnTo>
                        <a:pt x="2" y="7"/>
                      </a:lnTo>
                      <a:lnTo>
                        <a:pt x="0" y="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1" name="Freeform 1326">
                  <a:extLst>
                    <a:ext uri="{FF2B5EF4-FFF2-40B4-BE49-F238E27FC236}">
                      <a16:creationId xmlns:a16="http://schemas.microsoft.com/office/drawing/2014/main" id="{727BAC43-B9E1-6722-86BC-7A885F294486}"/>
                    </a:ext>
                  </a:extLst>
                </p:cNvPr>
                <p:cNvSpPr>
                  <a:spLocks/>
                </p:cNvSpPr>
                <p:nvPr/>
              </p:nvSpPr>
              <p:spPr bwMode="auto">
                <a:xfrm>
                  <a:off x="8136488" y="4455668"/>
                  <a:ext cx="16580" cy="22799"/>
                </a:xfrm>
                <a:custGeom>
                  <a:avLst/>
                  <a:gdLst/>
                  <a:ahLst/>
                  <a:cxnLst>
                    <a:cxn ang="0">
                      <a:pos x="0" y="0"/>
                    </a:cxn>
                    <a:cxn ang="0">
                      <a:pos x="3" y="0"/>
                    </a:cxn>
                    <a:cxn ang="0">
                      <a:pos x="3" y="2"/>
                    </a:cxn>
                    <a:cxn ang="0">
                      <a:pos x="4" y="5"/>
                    </a:cxn>
                    <a:cxn ang="0">
                      <a:pos x="7" y="6"/>
                    </a:cxn>
                    <a:cxn ang="0">
                      <a:pos x="8" y="9"/>
                    </a:cxn>
                    <a:cxn ang="0">
                      <a:pos x="8" y="11"/>
                    </a:cxn>
                    <a:cxn ang="0">
                      <a:pos x="7" y="10"/>
                    </a:cxn>
                    <a:cxn ang="0">
                      <a:pos x="4" y="9"/>
                    </a:cxn>
                    <a:cxn ang="0">
                      <a:pos x="3" y="6"/>
                    </a:cxn>
                    <a:cxn ang="0">
                      <a:pos x="0" y="4"/>
                    </a:cxn>
                    <a:cxn ang="0">
                      <a:pos x="0" y="0"/>
                    </a:cxn>
                  </a:cxnLst>
                  <a:rect l="0" t="0" r="r" b="b"/>
                  <a:pathLst>
                    <a:path w="8" h="11">
                      <a:moveTo>
                        <a:pt x="0" y="0"/>
                      </a:moveTo>
                      <a:lnTo>
                        <a:pt x="3" y="0"/>
                      </a:lnTo>
                      <a:lnTo>
                        <a:pt x="3" y="2"/>
                      </a:lnTo>
                      <a:lnTo>
                        <a:pt x="4" y="5"/>
                      </a:lnTo>
                      <a:lnTo>
                        <a:pt x="7" y="6"/>
                      </a:lnTo>
                      <a:lnTo>
                        <a:pt x="8" y="9"/>
                      </a:lnTo>
                      <a:lnTo>
                        <a:pt x="8" y="11"/>
                      </a:lnTo>
                      <a:lnTo>
                        <a:pt x="7" y="10"/>
                      </a:lnTo>
                      <a:lnTo>
                        <a:pt x="4" y="9"/>
                      </a:lnTo>
                      <a:lnTo>
                        <a:pt x="3" y="6"/>
                      </a:lnTo>
                      <a:lnTo>
                        <a:pt x="0" y="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2" name="Freeform 1327">
                  <a:extLst>
                    <a:ext uri="{FF2B5EF4-FFF2-40B4-BE49-F238E27FC236}">
                      <a16:creationId xmlns:a16="http://schemas.microsoft.com/office/drawing/2014/main" id="{09521668-AEA8-3B25-70CF-39BE716478FC}"/>
                    </a:ext>
                  </a:extLst>
                </p:cNvPr>
                <p:cNvSpPr>
                  <a:spLocks/>
                </p:cNvSpPr>
                <p:nvPr/>
              </p:nvSpPr>
              <p:spPr bwMode="auto">
                <a:xfrm>
                  <a:off x="8105399" y="4403854"/>
                  <a:ext cx="18653" cy="20725"/>
                </a:xfrm>
                <a:custGeom>
                  <a:avLst/>
                  <a:gdLst/>
                  <a:ahLst/>
                  <a:cxnLst>
                    <a:cxn ang="0">
                      <a:pos x="3" y="0"/>
                    </a:cxn>
                    <a:cxn ang="0">
                      <a:pos x="5" y="2"/>
                    </a:cxn>
                    <a:cxn ang="0">
                      <a:pos x="7" y="5"/>
                    </a:cxn>
                    <a:cxn ang="0">
                      <a:pos x="8" y="6"/>
                    </a:cxn>
                    <a:cxn ang="0">
                      <a:pos x="9" y="8"/>
                    </a:cxn>
                    <a:cxn ang="0">
                      <a:pos x="9" y="10"/>
                    </a:cxn>
                    <a:cxn ang="0">
                      <a:pos x="8" y="10"/>
                    </a:cxn>
                    <a:cxn ang="0">
                      <a:pos x="3" y="5"/>
                    </a:cxn>
                    <a:cxn ang="0">
                      <a:pos x="2" y="2"/>
                    </a:cxn>
                    <a:cxn ang="0">
                      <a:pos x="0" y="1"/>
                    </a:cxn>
                    <a:cxn ang="0">
                      <a:pos x="3" y="0"/>
                    </a:cxn>
                  </a:cxnLst>
                  <a:rect l="0" t="0" r="r" b="b"/>
                  <a:pathLst>
                    <a:path w="9" h="10">
                      <a:moveTo>
                        <a:pt x="3" y="0"/>
                      </a:moveTo>
                      <a:lnTo>
                        <a:pt x="5" y="2"/>
                      </a:lnTo>
                      <a:lnTo>
                        <a:pt x="7" y="5"/>
                      </a:lnTo>
                      <a:lnTo>
                        <a:pt x="8" y="6"/>
                      </a:lnTo>
                      <a:lnTo>
                        <a:pt x="9" y="8"/>
                      </a:lnTo>
                      <a:lnTo>
                        <a:pt x="9" y="10"/>
                      </a:lnTo>
                      <a:lnTo>
                        <a:pt x="8" y="10"/>
                      </a:lnTo>
                      <a:lnTo>
                        <a:pt x="3" y="5"/>
                      </a:lnTo>
                      <a:lnTo>
                        <a:pt x="2" y="2"/>
                      </a:lnTo>
                      <a:lnTo>
                        <a:pt x="0" y="1"/>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3" name="Freeform 1328">
                  <a:extLst>
                    <a:ext uri="{FF2B5EF4-FFF2-40B4-BE49-F238E27FC236}">
                      <a16:creationId xmlns:a16="http://schemas.microsoft.com/office/drawing/2014/main" id="{7044908C-C11E-0773-23F5-585A025E7C69}"/>
                    </a:ext>
                  </a:extLst>
                </p:cNvPr>
                <p:cNvSpPr>
                  <a:spLocks/>
                </p:cNvSpPr>
                <p:nvPr/>
              </p:nvSpPr>
              <p:spPr bwMode="auto">
                <a:xfrm>
                  <a:off x="8876382" y="3578986"/>
                  <a:ext cx="55959" cy="72539"/>
                </a:xfrm>
                <a:custGeom>
                  <a:avLst/>
                  <a:gdLst/>
                  <a:ahLst/>
                  <a:cxnLst>
                    <a:cxn ang="0">
                      <a:pos x="11" y="0"/>
                    </a:cxn>
                    <a:cxn ang="0">
                      <a:pos x="15" y="0"/>
                    </a:cxn>
                    <a:cxn ang="0">
                      <a:pos x="17" y="1"/>
                    </a:cxn>
                    <a:cxn ang="0">
                      <a:pos x="20" y="4"/>
                    </a:cxn>
                    <a:cxn ang="0">
                      <a:pos x="24" y="4"/>
                    </a:cxn>
                    <a:cxn ang="0">
                      <a:pos x="24" y="8"/>
                    </a:cxn>
                    <a:cxn ang="0">
                      <a:pos x="27" y="10"/>
                    </a:cxn>
                    <a:cxn ang="0">
                      <a:pos x="27" y="15"/>
                    </a:cxn>
                    <a:cxn ang="0">
                      <a:pos x="24" y="15"/>
                    </a:cxn>
                    <a:cxn ang="0">
                      <a:pos x="21" y="24"/>
                    </a:cxn>
                    <a:cxn ang="0">
                      <a:pos x="19" y="32"/>
                    </a:cxn>
                    <a:cxn ang="0">
                      <a:pos x="14" y="35"/>
                    </a:cxn>
                    <a:cxn ang="0">
                      <a:pos x="12" y="35"/>
                    </a:cxn>
                    <a:cxn ang="0">
                      <a:pos x="12" y="34"/>
                    </a:cxn>
                    <a:cxn ang="0">
                      <a:pos x="7" y="32"/>
                    </a:cxn>
                    <a:cxn ang="0">
                      <a:pos x="6" y="29"/>
                    </a:cxn>
                    <a:cxn ang="0">
                      <a:pos x="6" y="27"/>
                    </a:cxn>
                    <a:cxn ang="0">
                      <a:pos x="7" y="25"/>
                    </a:cxn>
                    <a:cxn ang="0">
                      <a:pos x="9" y="23"/>
                    </a:cxn>
                    <a:cxn ang="0">
                      <a:pos x="11" y="20"/>
                    </a:cxn>
                    <a:cxn ang="0">
                      <a:pos x="12" y="15"/>
                    </a:cxn>
                    <a:cxn ang="0">
                      <a:pos x="10" y="13"/>
                    </a:cxn>
                    <a:cxn ang="0">
                      <a:pos x="10" y="11"/>
                    </a:cxn>
                    <a:cxn ang="0">
                      <a:pos x="9" y="10"/>
                    </a:cxn>
                    <a:cxn ang="0">
                      <a:pos x="9" y="13"/>
                    </a:cxn>
                    <a:cxn ang="0">
                      <a:pos x="7" y="13"/>
                    </a:cxn>
                    <a:cxn ang="0">
                      <a:pos x="5" y="15"/>
                    </a:cxn>
                    <a:cxn ang="0">
                      <a:pos x="2" y="15"/>
                    </a:cxn>
                    <a:cxn ang="0">
                      <a:pos x="1" y="14"/>
                    </a:cxn>
                    <a:cxn ang="0">
                      <a:pos x="0" y="11"/>
                    </a:cxn>
                    <a:cxn ang="0">
                      <a:pos x="0" y="10"/>
                    </a:cxn>
                    <a:cxn ang="0">
                      <a:pos x="5" y="5"/>
                    </a:cxn>
                    <a:cxn ang="0">
                      <a:pos x="7" y="4"/>
                    </a:cxn>
                    <a:cxn ang="0">
                      <a:pos x="11" y="0"/>
                    </a:cxn>
                  </a:cxnLst>
                  <a:rect l="0" t="0" r="r" b="b"/>
                  <a:pathLst>
                    <a:path w="27" h="35">
                      <a:moveTo>
                        <a:pt x="11" y="0"/>
                      </a:moveTo>
                      <a:lnTo>
                        <a:pt x="15" y="0"/>
                      </a:lnTo>
                      <a:lnTo>
                        <a:pt x="17" y="1"/>
                      </a:lnTo>
                      <a:lnTo>
                        <a:pt x="20" y="4"/>
                      </a:lnTo>
                      <a:lnTo>
                        <a:pt x="24" y="4"/>
                      </a:lnTo>
                      <a:lnTo>
                        <a:pt x="24" y="8"/>
                      </a:lnTo>
                      <a:lnTo>
                        <a:pt x="27" y="10"/>
                      </a:lnTo>
                      <a:lnTo>
                        <a:pt x="27" y="15"/>
                      </a:lnTo>
                      <a:lnTo>
                        <a:pt x="24" y="15"/>
                      </a:lnTo>
                      <a:lnTo>
                        <a:pt x="21" y="24"/>
                      </a:lnTo>
                      <a:lnTo>
                        <a:pt x="19" y="32"/>
                      </a:lnTo>
                      <a:lnTo>
                        <a:pt x="14" y="35"/>
                      </a:lnTo>
                      <a:lnTo>
                        <a:pt x="12" y="35"/>
                      </a:lnTo>
                      <a:lnTo>
                        <a:pt x="12" y="34"/>
                      </a:lnTo>
                      <a:lnTo>
                        <a:pt x="7" y="32"/>
                      </a:lnTo>
                      <a:lnTo>
                        <a:pt x="6" y="29"/>
                      </a:lnTo>
                      <a:lnTo>
                        <a:pt x="6" y="27"/>
                      </a:lnTo>
                      <a:lnTo>
                        <a:pt x="7" y="25"/>
                      </a:lnTo>
                      <a:lnTo>
                        <a:pt x="9" y="23"/>
                      </a:lnTo>
                      <a:lnTo>
                        <a:pt x="11" y="20"/>
                      </a:lnTo>
                      <a:lnTo>
                        <a:pt x="12" y="15"/>
                      </a:lnTo>
                      <a:lnTo>
                        <a:pt x="10" y="13"/>
                      </a:lnTo>
                      <a:lnTo>
                        <a:pt x="10" y="11"/>
                      </a:lnTo>
                      <a:lnTo>
                        <a:pt x="9" y="10"/>
                      </a:lnTo>
                      <a:lnTo>
                        <a:pt x="9" y="13"/>
                      </a:lnTo>
                      <a:lnTo>
                        <a:pt x="7" y="13"/>
                      </a:lnTo>
                      <a:lnTo>
                        <a:pt x="5" y="15"/>
                      </a:lnTo>
                      <a:lnTo>
                        <a:pt x="2" y="15"/>
                      </a:lnTo>
                      <a:lnTo>
                        <a:pt x="1" y="14"/>
                      </a:lnTo>
                      <a:lnTo>
                        <a:pt x="0" y="11"/>
                      </a:lnTo>
                      <a:lnTo>
                        <a:pt x="0" y="10"/>
                      </a:lnTo>
                      <a:lnTo>
                        <a:pt x="5" y="5"/>
                      </a:lnTo>
                      <a:lnTo>
                        <a:pt x="7" y="4"/>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4" name="Freeform 1329">
                  <a:extLst>
                    <a:ext uri="{FF2B5EF4-FFF2-40B4-BE49-F238E27FC236}">
                      <a16:creationId xmlns:a16="http://schemas.microsoft.com/office/drawing/2014/main" id="{EB3AF0F0-C9C2-D5E4-A39E-67B1311F708E}"/>
                    </a:ext>
                  </a:extLst>
                </p:cNvPr>
                <p:cNvSpPr>
                  <a:spLocks/>
                </p:cNvSpPr>
                <p:nvPr/>
              </p:nvSpPr>
              <p:spPr bwMode="auto">
                <a:xfrm>
                  <a:off x="8940631" y="3564478"/>
                  <a:ext cx="58031" cy="43524"/>
                </a:xfrm>
                <a:custGeom>
                  <a:avLst/>
                  <a:gdLst/>
                  <a:ahLst/>
                  <a:cxnLst>
                    <a:cxn ang="0">
                      <a:pos x="20" y="0"/>
                    </a:cxn>
                    <a:cxn ang="0">
                      <a:pos x="25" y="0"/>
                    </a:cxn>
                    <a:cxn ang="0">
                      <a:pos x="26" y="1"/>
                    </a:cxn>
                    <a:cxn ang="0">
                      <a:pos x="28" y="3"/>
                    </a:cxn>
                    <a:cxn ang="0">
                      <a:pos x="28" y="7"/>
                    </a:cxn>
                    <a:cxn ang="0">
                      <a:pos x="25" y="12"/>
                    </a:cxn>
                    <a:cxn ang="0">
                      <a:pos x="24" y="13"/>
                    </a:cxn>
                    <a:cxn ang="0">
                      <a:pos x="20" y="13"/>
                    </a:cxn>
                    <a:cxn ang="0">
                      <a:pos x="18" y="11"/>
                    </a:cxn>
                    <a:cxn ang="0">
                      <a:pos x="16" y="11"/>
                    </a:cxn>
                    <a:cxn ang="0">
                      <a:pos x="14" y="13"/>
                    </a:cxn>
                    <a:cxn ang="0">
                      <a:pos x="11" y="18"/>
                    </a:cxn>
                    <a:cxn ang="0">
                      <a:pos x="6" y="21"/>
                    </a:cxn>
                    <a:cxn ang="0">
                      <a:pos x="4" y="18"/>
                    </a:cxn>
                    <a:cxn ang="0">
                      <a:pos x="4" y="15"/>
                    </a:cxn>
                    <a:cxn ang="0">
                      <a:pos x="1" y="13"/>
                    </a:cxn>
                    <a:cxn ang="0">
                      <a:pos x="0" y="12"/>
                    </a:cxn>
                    <a:cxn ang="0">
                      <a:pos x="0" y="10"/>
                    </a:cxn>
                    <a:cxn ang="0">
                      <a:pos x="1" y="10"/>
                    </a:cxn>
                    <a:cxn ang="0">
                      <a:pos x="3" y="8"/>
                    </a:cxn>
                    <a:cxn ang="0">
                      <a:pos x="5" y="7"/>
                    </a:cxn>
                    <a:cxn ang="0">
                      <a:pos x="9" y="3"/>
                    </a:cxn>
                    <a:cxn ang="0">
                      <a:pos x="14" y="3"/>
                    </a:cxn>
                    <a:cxn ang="0">
                      <a:pos x="16" y="2"/>
                    </a:cxn>
                    <a:cxn ang="0">
                      <a:pos x="18" y="1"/>
                    </a:cxn>
                    <a:cxn ang="0">
                      <a:pos x="20" y="0"/>
                    </a:cxn>
                  </a:cxnLst>
                  <a:rect l="0" t="0" r="r" b="b"/>
                  <a:pathLst>
                    <a:path w="28" h="21">
                      <a:moveTo>
                        <a:pt x="20" y="0"/>
                      </a:moveTo>
                      <a:lnTo>
                        <a:pt x="25" y="0"/>
                      </a:lnTo>
                      <a:lnTo>
                        <a:pt x="26" y="1"/>
                      </a:lnTo>
                      <a:lnTo>
                        <a:pt x="28" y="3"/>
                      </a:lnTo>
                      <a:lnTo>
                        <a:pt x="28" y="7"/>
                      </a:lnTo>
                      <a:lnTo>
                        <a:pt x="25" y="12"/>
                      </a:lnTo>
                      <a:lnTo>
                        <a:pt x="24" y="13"/>
                      </a:lnTo>
                      <a:lnTo>
                        <a:pt x="20" y="13"/>
                      </a:lnTo>
                      <a:lnTo>
                        <a:pt x="18" y="11"/>
                      </a:lnTo>
                      <a:lnTo>
                        <a:pt x="16" y="11"/>
                      </a:lnTo>
                      <a:lnTo>
                        <a:pt x="14" y="13"/>
                      </a:lnTo>
                      <a:lnTo>
                        <a:pt x="11" y="18"/>
                      </a:lnTo>
                      <a:lnTo>
                        <a:pt x="6" y="21"/>
                      </a:lnTo>
                      <a:lnTo>
                        <a:pt x="4" y="18"/>
                      </a:lnTo>
                      <a:lnTo>
                        <a:pt x="4" y="15"/>
                      </a:lnTo>
                      <a:lnTo>
                        <a:pt x="1" y="13"/>
                      </a:lnTo>
                      <a:lnTo>
                        <a:pt x="0" y="12"/>
                      </a:lnTo>
                      <a:lnTo>
                        <a:pt x="0" y="10"/>
                      </a:lnTo>
                      <a:lnTo>
                        <a:pt x="1" y="10"/>
                      </a:lnTo>
                      <a:lnTo>
                        <a:pt x="3" y="8"/>
                      </a:lnTo>
                      <a:lnTo>
                        <a:pt x="5" y="7"/>
                      </a:lnTo>
                      <a:lnTo>
                        <a:pt x="9" y="3"/>
                      </a:lnTo>
                      <a:lnTo>
                        <a:pt x="14" y="3"/>
                      </a:lnTo>
                      <a:lnTo>
                        <a:pt x="16" y="2"/>
                      </a:lnTo>
                      <a:lnTo>
                        <a:pt x="18" y="1"/>
                      </a:lnTo>
                      <a:lnTo>
                        <a:pt x="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5" name="Freeform 1330">
                  <a:extLst>
                    <a:ext uri="{FF2B5EF4-FFF2-40B4-BE49-F238E27FC236}">
                      <a16:creationId xmlns:a16="http://schemas.microsoft.com/office/drawing/2014/main" id="{0F542F27-5BF5-29FC-6E0D-8ABF7A1F24E1}"/>
                    </a:ext>
                  </a:extLst>
                </p:cNvPr>
                <p:cNvSpPr>
                  <a:spLocks noEditPoints="1"/>
                </p:cNvSpPr>
                <p:nvPr/>
              </p:nvSpPr>
              <p:spPr bwMode="auto">
                <a:xfrm>
                  <a:off x="8907470" y="3367587"/>
                  <a:ext cx="269429" cy="221762"/>
                </a:xfrm>
                <a:custGeom>
                  <a:avLst/>
                  <a:gdLst/>
                  <a:ahLst/>
                  <a:cxnLst>
                    <a:cxn ang="0">
                      <a:pos x="73" y="57"/>
                    </a:cxn>
                    <a:cxn ang="0">
                      <a:pos x="73" y="56"/>
                    </a:cxn>
                    <a:cxn ang="0">
                      <a:pos x="120" y="0"/>
                    </a:cxn>
                    <a:cxn ang="0">
                      <a:pos x="123" y="2"/>
                    </a:cxn>
                    <a:cxn ang="0">
                      <a:pos x="124" y="7"/>
                    </a:cxn>
                    <a:cxn ang="0">
                      <a:pos x="125" y="14"/>
                    </a:cxn>
                    <a:cxn ang="0">
                      <a:pos x="130" y="25"/>
                    </a:cxn>
                    <a:cxn ang="0">
                      <a:pos x="129" y="30"/>
                    </a:cxn>
                    <a:cxn ang="0">
                      <a:pos x="124" y="41"/>
                    </a:cxn>
                    <a:cxn ang="0">
                      <a:pos x="119" y="42"/>
                    </a:cxn>
                    <a:cxn ang="0">
                      <a:pos x="118" y="62"/>
                    </a:cxn>
                    <a:cxn ang="0">
                      <a:pos x="113" y="68"/>
                    </a:cxn>
                    <a:cxn ang="0">
                      <a:pos x="114" y="75"/>
                    </a:cxn>
                    <a:cxn ang="0">
                      <a:pos x="115" y="78"/>
                    </a:cxn>
                    <a:cxn ang="0">
                      <a:pos x="110" y="82"/>
                    </a:cxn>
                    <a:cxn ang="0">
                      <a:pos x="105" y="81"/>
                    </a:cxn>
                    <a:cxn ang="0">
                      <a:pos x="99" y="85"/>
                    </a:cxn>
                    <a:cxn ang="0">
                      <a:pos x="95" y="90"/>
                    </a:cxn>
                    <a:cxn ang="0">
                      <a:pos x="93" y="88"/>
                    </a:cxn>
                    <a:cxn ang="0">
                      <a:pos x="86" y="90"/>
                    </a:cxn>
                    <a:cxn ang="0">
                      <a:pos x="83" y="93"/>
                    </a:cxn>
                    <a:cxn ang="0">
                      <a:pos x="75" y="92"/>
                    </a:cxn>
                    <a:cxn ang="0">
                      <a:pos x="73" y="88"/>
                    </a:cxn>
                    <a:cxn ang="0">
                      <a:pos x="69" y="86"/>
                    </a:cxn>
                    <a:cxn ang="0">
                      <a:pos x="66" y="91"/>
                    </a:cxn>
                    <a:cxn ang="0">
                      <a:pos x="69" y="95"/>
                    </a:cxn>
                    <a:cxn ang="0">
                      <a:pos x="66" y="96"/>
                    </a:cxn>
                    <a:cxn ang="0">
                      <a:pos x="63" y="98"/>
                    </a:cxn>
                    <a:cxn ang="0">
                      <a:pos x="58" y="105"/>
                    </a:cxn>
                    <a:cxn ang="0">
                      <a:pos x="54" y="105"/>
                    </a:cxn>
                    <a:cxn ang="0">
                      <a:pos x="51" y="102"/>
                    </a:cxn>
                    <a:cxn ang="0">
                      <a:pos x="53" y="96"/>
                    </a:cxn>
                    <a:cxn ang="0">
                      <a:pos x="49" y="91"/>
                    </a:cxn>
                    <a:cxn ang="0">
                      <a:pos x="39" y="88"/>
                    </a:cxn>
                    <a:cxn ang="0">
                      <a:pos x="37" y="92"/>
                    </a:cxn>
                    <a:cxn ang="0">
                      <a:pos x="30" y="93"/>
                    </a:cxn>
                    <a:cxn ang="0">
                      <a:pos x="17" y="97"/>
                    </a:cxn>
                    <a:cxn ang="0">
                      <a:pos x="0" y="98"/>
                    </a:cxn>
                    <a:cxn ang="0">
                      <a:pos x="4" y="96"/>
                    </a:cxn>
                    <a:cxn ang="0">
                      <a:pos x="11" y="90"/>
                    </a:cxn>
                    <a:cxn ang="0">
                      <a:pos x="27" y="78"/>
                    </a:cxn>
                    <a:cxn ang="0">
                      <a:pos x="59" y="76"/>
                    </a:cxn>
                    <a:cxn ang="0">
                      <a:pos x="66" y="66"/>
                    </a:cxn>
                    <a:cxn ang="0">
                      <a:pos x="69" y="62"/>
                    </a:cxn>
                    <a:cxn ang="0">
                      <a:pos x="71" y="58"/>
                    </a:cxn>
                    <a:cxn ang="0">
                      <a:pos x="73" y="62"/>
                    </a:cxn>
                    <a:cxn ang="0">
                      <a:pos x="79" y="61"/>
                    </a:cxn>
                    <a:cxn ang="0">
                      <a:pos x="85" y="57"/>
                    </a:cxn>
                    <a:cxn ang="0">
                      <a:pos x="100" y="43"/>
                    </a:cxn>
                    <a:cxn ang="0">
                      <a:pos x="108" y="23"/>
                    </a:cxn>
                    <a:cxn ang="0">
                      <a:pos x="106" y="20"/>
                    </a:cxn>
                    <a:cxn ang="0">
                      <a:pos x="105" y="15"/>
                    </a:cxn>
                    <a:cxn ang="0">
                      <a:pos x="109" y="8"/>
                    </a:cxn>
                    <a:cxn ang="0">
                      <a:pos x="115" y="4"/>
                    </a:cxn>
                    <a:cxn ang="0">
                      <a:pos x="116" y="7"/>
                    </a:cxn>
                    <a:cxn ang="0">
                      <a:pos x="120" y="5"/>
                    </a:cxn>
                    <a:cxn ang="0">
                      <a:pos x="118" y="4"/>
                    </a:cxn>
                  </a:cxnLst>
                  <a:rect l="0" t="0" r="r" b="b"/>
                  <a:pathLst>
                    <a:path w="130" h="107">
                      <a:moveTo>
                        <a:pt x="73" y="56"/>
                      </a:moveTo>
                      <a:lnTo>
                        <a:pt x="73" y="57"/>
                      </a:lnTo>
                      <a:lnTo>
                        <a:pt x="71" y="58"/>
                      </a:lnTo>
                      <a:lnTo>
                        <a:pt x="73" y="56"/>
                      </a:lnTo>
                      <a:close/>
                      <a:moveTo>
                        <a:pt x="118" y="0"/>
                      </a:moveTo>
                      <a:lnTo>
                        <a:pt x="120" y="0"/>
                      </a:lnTo>
                      <a:lnTo>
                        <a:pt x="122" y="2"/>
                      </a:lnTo>
                      <a:lnTo>
                        <a:pt x="123" y="2"/>
                      </a:lnTo>
                      <a:lnTo>
                        <a:pt x="123" y="3"/>
                      </a:lnTo>
                      <a:lnTo>
                        <a:pt x="124" y="7"/>
                      </a:lnTo>
                      <a:lnTo>
                        <a:pt x="124" y="10"/>
                      </a:lnTo>
                      <a:lnTo>
                        <a:pt x="125" y="14"/>
                      </a:lnTo>
                      <a:lnTo>
                        <a:pt x="129" y="22"/>
                      </a:lnTo>
                      <a:lnTo>
                        <a:pt x="130" y="25"/>
                      </a:lnTo>
                      <a:lnTo>
                        <a:pt x="130" y="28"/>
                      </a:lnTo>
                      <a:lnTo>
                        <a:pt x="129" y="30"/>
                      </a:lnTo>
                      <a:lnTo>
                        <a:pt x="124" y="36"/>
                      </a:lnTo>
                      <a:lnTo>
                        <a:pt x="124" y="41"/>
                      </a:lnTo>
                      <a:lnTo>
                        <a:pt x="120" y="41"/>
                      </a:lnTo>
                      <a:lnTo>
                        <a:pt x="119" y="42"/>
                      </a:lnTo>
                      <a:lnTo>
                        <a:pt x="118" y="44"/>
                      </a:lnTo>
                      <a:lnTo>
                        <a:pt x="118" y="62"/>
                      </a:lnTo>
                      <a:lnTo>
                        <a:pt x="114" y="66"/>
                      </a:lnTo>
                      <a:lnTo>
                        <a:pt x="113" y="68"/>
                      </a:lnTo>
                      <a:lnTo>
                        <a:pt x="113" y="73"/>
                      </a:lnTo>
                      <a:lnTo>
                        <a:pt x="114" y="75"/>
                      </a:lnTo>
                      <a:lnTo>
                        <a:pt x="114" y="77"/>
                      </a:lnTo>
                      <a:lnTo>
                        <a:pt x="115" y="78"/>
                      </a:lnTo>
                      <a:lnTo>
                        <a:pt x="113" y="81"/>
                      </a:lnTo>
                      <a:lnTo>
                        <a:pt x="110" y="82"/>
                      </a:lnTo>
                      <a:lnTo>
                        <a:pt x="105" y="87"/>
                      </a:lnTo>
                      <a:lnTo>
                        <a:pt x="105" y="81"/>
                      </a:lnTo>
                      <a:lnTo>
                        <a:pt x="101" y="82"/>
                      </a:lnTo>
                      <a:lnTo>
                        <a:pt x="99" y="85"/>
                      </a:lnTo>
                      <a:lnTo>
                        <a:pt x="96" y="86"/>
                      </a:lnTo>
                      <a:lnTo>
                        <a:pt x="95" y="90"/>
                      </a:lnTo>
                      <a:lnTo>
                        <a:pt x="94" y="90"/>
                      </a:lnTo>
                      <a:lnTo>
                        <a:pt x="93" y="88"/>
                      </a:lnTo>
                      <a:lnTo>
                        <a:pt x="89" y="88"/>
                      </a:lnTo>
                      <a:lnTo>
                        <a:pt x="86" y="90"/>
                      </a:lnTo>
                      <a:lnTo>
                        <a:pt x="85" y="92"/>
                      </a:lnTo>
                      <a:lnTo>
                        <a:pt x="83" y="93"/>
                      </a:lnTo>
                      <a:lnTo>
                        <a:pt x="78" y="93"/>
                      </a:lnTo>
                      <a:lnTo>
                        <a:pt x="75" y="92"/>
                      </a:lnTo>
                      <a:lnTo>
                        <a:pt x="74" y="91"/>
                      </a:lnTo>
                      <a:lnTo>
                        <a:pt x="73" y="88"/>
                      </a:lnTo>
                      <a:lnTo>
                        <a:pt x="70" y="86"/>
                      </a:lnTo>
                      <a:lnTo>
                        <a:pt x="69" y="86"/>
                      </a:lnTo>
                      <a:lnTo>
                        <a:pt x="66" y="88"/>
                      </a:lnTo>
                      <a:lnTo>
                        <a:pt x="66" y="91"/>
                      </a:lnTo>
                      <a:lnTo>
                        <a:pt x="68" y="92"/>
                      </a:lnTo>
                      <a:lnTo>
                        <a:pt x="69" y="95"/>
                      </a:lnTo>
                      <a:lnTo>
                        <a:pt x="70" y="96"/>
                      </a:lnTo>
                      <a:lnTo>
                        <a:pt x="66" y="96"/>
                      </a:lnTo>
                      <a:lnTo>
                        <a:pt x="65" y="97"/>
                      </a:lnTo>
                      <a:lnTo>
                        <a:pt x="63" y="98"/>
                      </a:lnTo>
                      <a:lnTo>
                        <a:pt x="60" y="101"/>
                      </a:lnTo>
                      <a:lnTo>
                        <a:pt x="58" y="105"/>
                      </a:lnTo>
                      <a:lnTo>
                        <a:pt x="56" y="107"/>
                      </a:lnTo>
                      <a:lnTo>
                        <a:pt x="54" y="105"/>
                      </a:lnTo>
                      <a:lnTo>
                        <a:pt x="53" y="102"/>
                      </a:lnTo>
                      <a:lnTo>
                        <a:pt x="51" y="102"/>
                      </a:lnTo>
                      <a:lnTo>
                        <a:pt x="51" y="100"/>
                      </a:lnTo>
                      <a:lnTo>
                        <a:pt x="53" y="96"/>
                      </a:lnTo>
                      <a:lnTo>
                        <a:pt x="53" y="92"/>
                      </a:lnTo>
                      <a:lnTo>
                        <a:pt x="49" y="91"/>
                      </a:lnTo>
                      <a:lnTo>
                        <a:pt x="44" y="88"/>
                      </a:lnTo>
                      <a:lnTo>
                        <a:pt x="39" y="88"/>
                      </a:lnTo>
                      <a:lnTo>
                        <a:pt x="37" y="90"/>
                      </a:lnTo>
                      <a:lnTo>
                        <a:pt x="37" y="92"/>
                      </a:lnTo>
                      <a:lnTo>
                        <a:pt x="31" y="92"/>
                      </a:lnTo>
                      <a:lnTo>
                        <a:pt x="30" y="93"/>
                      </a:lnTo>
                      <a:lnTo>
                        <a:pt x="27" y="93"/>
                      </a:lnTo>
                      <a:lnTo>
                        <a:pt x="17" y="97"/>
                      </a:lnTo>
                      <a:lnTo>
                        <a:pt x="6" y="98"/>
                      </a:lnTo>
                      <a:lnTo>
                        <a:pt x="0" y="98"/>
                      </a:lnTo>
                      <a:lnTo>
                        <a:pt x="0" y="96"/>
                      </a:lnTo>
                      <a:lnTo>
                        <a:pt x="4" y="96"/>
                      </a:lnTo>
                      <a:lnTo>
                        <a:pt x="5" y="95"/>
                      </a:lnTo>
                      <a:lnTo>
                        <a:pt x="11" y="90"/>
                      </a:lnTo>
                      <a:lnTo>
                        <a:pt x="21" y="80"/>
                      </a:lnTo>
                      <a:lnTo>
                        <a:pt x="27" y="78"/>
                      </a:lnTo>
                      <a:lnTo>
                        <a:pt x="54" y="78"/>
                      </a:lnTo>
                      <a:lnTo>
                        <a:pt x="59" y="76"/>
                      </a:lnTo>
                      <a:lnTo>
                        <a:pt x="61" y="71"/>
                      </a:lnTo>
                      <a:lnTo>
                        <a:pt x="66" y="66"/>
                      </a:lnTo>
                      <a:lnTo>
                        <a:pt x="68" y="63"/>
                      </a:lnTo>
                      <a:lnTo>
                        <a:pt x="69" y="62"/>
                      </a:lnTo>
                      <a:lnTo>
                        <a:pt x="70" y="59"/>
                      </a:lnTo>
                      <a:lnTo>
                        <a:pt x="71" y="58"/>
                      </a:lnTo>
                      <a:lnTo>
                        <a:pt x="71" y="61"/>
                      </a:lnTo>
                      <a:lnTo>
                        <a:pt x="73" y="62"/>
                      </a:lnTo>
                      <a:lnTo>
                        <a:pt x="76" y="62"/>
                      </a:lnTo>
                      <a:lnTo>
                        <a:pt x="79" y="61"/>
                      </a:lnTo>
                      <a:lnTo>
                        <a:pt x="80" y="59"/>
                      </a:lnTo>
                      <a:lnTo>
                        <a:pt x="85" y="57"/>
                      </a:lnTo>
                      <a:lnTo>
                        <a:pt x="93" y="52"/>
                      </a:lnTo>
                      <a:lnTo>
                        <a:pt x="100" y="43"/>
                      </a:lnTo>
                      <a:lnTo>
                        <a:pt x="105" y="33"/>
                      </a:lnTo>
                      <a:lnTo>
                        <a:pt x="108" y="23"/>
                      </a:lnTo>
                      <a:lnTo>
                        <a:pt x="108" y="22"/>
                      </a:lnTo>
                      <a:lnTo>
                        <a:pt x="106" y="20"/>
                      </a:lnTo>
                      <a:lnTo>
                        <a:pt x="105" y="20"/>
                      </a:lnTo>
                      <a:lnTo>
                        <a:pt x="105" y="15"/>
                      </a:lnTo>
                      <a:lnTo>
                        <a:pt x="108" y="12"/>
                      </a:lnTo>
                      <a:lnTo>
                        <a:pt x="109" y="8"/>
                      </a:lnTo>
                      <a:lnTo>
                        <a:pt x="113" y="5"/>
                      </a:lnTo>
                      <a:lnTo>
                        <a:pt x="115" y="4"/>
                      </a:lnTo>
                      <a:lnTo>
                        <a:pt x="116" y="5"/>
                      </a:lnTo>
                      <a:lnTo>
                        <a:pt x="116" y="7"/>
                      </a:lnTo>
                      <a:lnTo>
                        <a:pt x="119" y="7"/>
                      </a:lnTo>
                      <a:lnTo>
                        <a:pt x="120" y="5"/>
                      </a:lnTo>
                      <a:lnTo>
                        <a:pt x="119" y="4"/>
                      </a:lnTo>
                      <a:lnTo>
                        <a:pt x="118" y="4"/>
                      </a:lnTo>
                      <a:lnTo>
                        <a:pt x="1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6" name="Freeform 1331">
                  <a:extLst>
                    <a:ext uri="{FF2B5EF4-FFF2-40B4-BE49-F238E27FC236}">
                      <a16:creationId xmlns:a16="http://schemas.microsoft.com/office/drawing/2014/main" id="{01B2A5E6-1938-E443-B453-CC9118A8ABAB}"/>
                    </a:ext>
                  </a:extLst>
                </p:cNvPr>
                <p:cNvSpPr>
                  <a:spLocks/>
                </p:cNvSpPr>
                <p:nvPr/>
              </p:nvSpPr>
              <p:spPr bwMode="auto">
                <a:xfrm>
                  <a:off x="9125086" y="3247380"/>
                  <a:ext cx="138860" cy="118135"/>
                </a:xfrm>
                <a:custGeom>
                  <a:avLst/>
                  <a:gdLst/>
                  <a:ahLst/>
                  <a:cxnLst>
                    <a:cxn ang="0">
                      <a:pos x="24" y="0"/>
                    </a:cxn>
                    <a:cxn ang="0">
                      <a:pos x="30" y="7"/>
                    </a:cxn>
                    <a:cxn ang="0">
                      <a:pos x="38" y="13"/>
                    </a:cxn>
                    <a:cxn ang="0">
                      <a:pos x="45" y="18"/>
                    </a:cxn>
                    <a:cxn ang="0">
                      <a:pos x="55" y="21"/>
                    </a:cxn>
                    <a:cxn ang="0">
                      <a:pos x="58" y="21"/>
                    </a:cxn>
                    <a:cxn ang="0">
                      <a:pos x="60" y="19"/>
                    </a:cxn>
                    <a:cxn ang="0">
                      <a:pos x="62" y="19"/>
                    </a:cxn>
                    <a:cxn ang="0">
                      <a:pos x="64" y="21"/>
                    </a:cxn>
                    <a:cxn ang="0">
                      <a:pos x="63" y="22"/>
                    </a:cxn>
                    <a:cxn ang="0">
                      <a:pos x="62" y="24"/>
                    </a:cxn>
                    <a:cxn ang="0">
                      <a:pos x="64" y="29"/>
                    </a:cxn>
                    <a:cxn ang="0">
                      <a:pos x="67" y="31"/>
                    </a:cxn>
                    <a:cxn ang="0">
                      <a:pos x="63" y="33"/>
                    </a:cxn>
                    <a:cxn ang="0">
                      <a:pos x="59" y="34"/>
                    </a:cxn>
                    <a:cxn ang="0">
                      <a:pos x="54" y="34"/>
                    </a:cxn>
                    <a:cxn ang="0">
                      <a:pos x="47" y="37"/>
                    </a:cxn>
                    <a:cxn ang="0">
                      <a:pos x="42" y="42"/>
                    </a:cxn>
                    <a:cxn ang="0">
                      <a:pos x="40" y="46"/>
                    </a:cxn>
                    <a:cxn ang="0">
                      <a:pos x="39" y="48"/>
                    </a:cxn>
                    <a:cxn ang="0">
                      <a:pos x="34" y="46"/>
                    </a:cxn>
                    <a:cxn ang="0">
                      <a:pos x="30" y="43"/>
                    </a:cxn>
                    <a:cxn ang="0">
                      <a:pos x="27" y="42"/>
                    </a:cxn>
                    <a:cxn ang="0">
                      <a:pos x="22" y="38"/>
                    </a:cxn>
                    <a:cxn ang="0">
                      <a:pos x="20" y="39"/>
                    </a:cxn>
                    <a:cxn ang="0">
                      <a:pos x="19" y="42"/>
                    </a:cxn>
                    <a:cxn ang="0">
                      <a:pos x="14" y="42"/>
                    </a:cxn>
                    <a:cxn ang="0">
                      <a:pos x="11" y="41"/>
                    </a:cxn>
                    <a:cxn ang="0">
                      <a:pos x="8" y="41"/>
                    </a:cxn>
                    <a:cxn ang="0">
                      <a:pos x="6" y="42"/>
                    </a:cxn>
                    <a:cxn ang="0">
                      <a:pos x="6" y="47"/>
                    </a:cxn>
                    <a:cxn ang="0">
                      <a:pos x="8" y="48"/>
                    </a:cxn>
                    <a:cxn ang="0">
                      <a:pos x="10" y="49"/>
                    </a:cxn>
                    <a:cxn ang="0">
                      <a:pos x="11" y="49"/>
                    </a:cxn>
                    <a:cxn ang="0">
                      <a:pos x="13" y="51"/>
                    </a:cxn>
                    <a:cxn ang="0">
                      <a:pos x="14" y="51"/>
                    </a:cxn>
                    <a:cxn ang="0">
                      <a:pos x="11" y="53"/>
                    </a:cxn>
                    <a:cxn ang="0">
                      <a:pos x="9" y="53"/>
                    </a:cxn>
                    <a:cxn ang="0">
                      <a:pos x="6" y="55"/>
                    </a:cxn>
                    <a:cxn ang="0">
                      <a:pos x="4" y="57"/>
                    </a:cxn>
                    <a:cxn ang="0">
                      <a:pos x="1" y="57"/>
                    </a:cxn>
                    <a:cxn ang="0">
                      <a:pos x="1" y="44"/>
                    </a:cxn>
                    <a:cxn ang="0">
                      <a:pos x="0" y="43"/>
                    </a:cxn>
                    <a:cxn ang="0">
                      <a:pos x="3" y="38"/>
                    </a:cxn>
                    <a:cxn ang="0">
                      <a:pos x="8" y="33"/>
                    </a:cxn>
                    <a:cxn ang="0">
                      <a:pos x="8" y="31"/>
                    </a:cxn>
                    <a:cxn ang="0">
                      <a:pos x="13" y="31"/>
                    </a:cxn>
                    <a:cxn ang="0">
                      <a:pos x="18" y="28"/>
                    </a:cxn>
                    <a:cxn ang="0">
                      <a:pos x="23" y="16"/>
                    </a:cxn>
                    <a:cxn ang="0">
                      <a:pos x="23" y="8"/>
                    </a:cxn>
                    <a:cxn ang="0">
                      <a:pos x="22" y="7"/>
                    </a:cxn>
                    <a:cxn ang="0">
                      <a:pos x="22" y="3"/>
                    </a:cxn>
                    <a:cxn ang="0">
                      <a:pos x="24" y="0"/>
                    </a:cxn>
                  </a:cxnLst>
                  <a:rect l="0" t="0" r="r" b="b"/>
                  <a:pathLst>
                    <a:path w="67" h="57">
                      <a:moveTo>
                        <a:pt x="24" y="0"/>
                      </a:moveTo>
                      <a:lnTo>
                        <a:pt x="30" y="7"/>
                      </a:lnTo>
                      <a:lnTo>
                        <a:pt x="38" y="13"/>
                      </a:lnTo>
                      <a:lnTo>
                        <a:pt x="45" y="18"/>
                      </a:lnTo>
                      <a:lnTo>
                        <a:pt x="55" y="21"/>
                      </a:lnTo>
                      <a:lnTo>
                        <a:pt x="58" y="21"/>
                      </a:lnTo>
                      <a:lnTo>
                        <a:pt x="60" y="19"/>
                      </a:lnTo>
                      <a:lnTo>
                        <a:pt x="62" y="19"/>
                      </a:lnTo>
                      <a:lnTo>
                        <a:pt x="64" y="21"/>
                      </a:lnTo>
                      <a:lnTo>
                        <a:pt x="63" y="22"/>
                      </a:lnTo>
                      <a:lnTo>
                        <a:pt x="62" y="24"/>
                      </a:lnTo>
                      <a:lnTo>
                        <a:pt x="64" y="29"/>
                      </a:lnTo>
                      <a:lnTo>
                        <a:pt x="67" y="31"/>
                      </a:lnTo>
                      <a:lnTo>
                        <a:pt x="63" y="33"/>
                      </a:lnTo>
                      <a:lnTo>
                        <a:pt x="59" y="34"/>
                      </a:lnTo>
                      <a:lnTo>
                        <a:pt x="54" y="34"/>
                      </a:lnTo>
                      <a:lnTo>
                        <a:pt x="47" y="37"/>
                      </a:lnTo>
                      <a:lnTo>
                        <a:pt x="42" y="42"/>
                      </a:lnTo>
                      <a:lnTo>
                        <a:pt x="40" y="46"/>
                      </a:lnTo>
                      <a:lnTo>
                        <a:pt x="39" y="48"/>
                      </a:lnTo>
                      <a:lnTo>
                        <a:pt x="34" y="46"/>
                      </a:lnTo>
                      <a:lnTo>
                        <a:pt x="30" y="43"/>
                      </a:lnTo>
                      <a:lnTo>
                        <a:pt x="27" y="42"/>
                      </a:lnTo>
                      <a:lnTo>
                        <a:pt x="22" y="38"/>
                      </a:lnTo>
                      <a:lnTo>
                        <a:pt x="20" y="39"/>
                      </a:lnTo>
                      <a:lnTo>
                        <a:pt x="19" y="42"/>
                      </a:lnTo>
                      <a:lnTo>
                        <a:pt x="14" y="42"/>
                      </a:lnTo>
                      <a:lnTo>
                        <a:pt x="11" y="41"/>
                      </a:lnTo>
                      <a:lnTo>
                        <a:pt x="8" y="41"/>
                      </a:lnTo>
                      <a:lnTo>
                        <a:pt x="6" y="42"/>
                      </a:lnTo>
                      <a:lnTo>
                        <a:pt x="6" y="47"/>
                      </a:lnTo>
                      <a:lnTo>
                        <a:pt x="8" y="48"/>
                      </a:lnTo>
                      <a:lnTo>
                        <a:pt x="10" y="49"/>
                      </a:lnTo>
                      <a:lnTo>
                        <a:pt x="11" y="49"/>
                      </a:lnTo>
                      <a:lnTo>
                        <a:pt x="13" y="51"/>
                      </a:lnTo>
                      <a:lnTo>
                        <a:pt x="14" y="51"/>
                      </a:lnTo>
                      <a:lnTo>
                        <a:pt x="11" y="53"/>
                      </a:lnTo>
                      <a:lnTo>
                        <a:pt x="9" y="53"/>
                      </a:lnTo>
                      <a:lnTo>
                        <a:pt x="6" y="55"/>
                      </a:lnTo>
                      <a:lnTo>
                        <a:pt x="4" y="57"/>
                      </a:lnTo>
                      <a:lnTo>
                        <a:pt x="1" y="57"/>
                      </a:lnTo>
                      <a:lnTo>
                        <a:pt x="1" y="44"/>
                      </a:lnTo>
                      <a:lnTo>
                        <a:pt x="0" y="43"/>
                      </a:lnTo>
                      <a:lnTo>
                        <a:pt x="3" y="38"/>
                      </a:lnTo>
                      <a:lnTo>
                        <a:pt x="8" y="33"/>
                      </a:lnTo>
                      <a:lnTo>
                        <a:pt x="8" y="31"/>
                      </a:lnTo>
                      <a:lnTo>
                        <a:pt x="13" y="31"/>
                      </a:lnTo>
                      <a:lnTo>
                        <a:pt x="18" y="28"/>
                      </a:lnTo>
                      <a:lnTo>
                        <a:pt x="23" y="16"/>
                      </a:lnTo>
                      <a:lnTo>
                        <a:pt x="23" y="8"/>
                      </a:lnTo>
                      <a:lnTo>
                        <a:pt x="22" y="7"/>
                      </a:lnTo>
                      <a:lnTo>
                        <a:pt x="22" y="3"/>
                      </a:lnTo>
                      <a:lnTo>
                        <a:pt x="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7" name="Freeform 1332">
                  <a:extLst>
                    <a:ext uri="{FF2B5EF4-FFF2-40B4-BE49-F238E27FC236}">
                      <a16:creationId xmlns:a16="http://schemas.microsoft.com/office/drawing/2014/main" id="{CD88F460-1E3E-D869-9803-7A367DDD7028}"/>
                    </a:ext>
                  </a:extLst>
                </p:cNvPr>
                <p:cNvSpPr>
                  <a:spLocks/>
                </p:cNvSpPr>
                <p:nvPr/>
              </p:nvSpPr>
              <p:spPr bwMode="auto">
                <a:xfrm>
                  <a:off x="9259801" y="3276396"/>
                  <a:ext cx="20725" cy="20725"/>
                </a:xfrm>
                <a:custGeom>
                  <a:avLst/>
                  <a:gdLst/>
                  <a:ahLst/>
                  <a:cxnLst>
                    <a:cxn ang="0">
                      <a:pos x="9" y="0"/>
                    </a:cxn>
                    <a:cxn ang="0">
                      <a:pos x="10" y="2"/>
                    </a:cxn>
                    <a:cxn ang="0">
                      <a:pos x="9" y="3"/>
                    </a:cxn>
                    <a:cxn ang="0">
                      <a:pos x="8" y="5"/>
                    </a:cxn>
                    <a:cxn ang="0">
                      <a:pos x="5" y="8"/>
                    </a:cxn>
                    <a:cxn ang="0">
                      <a:pos x="0" y="10"/>
                    </a:cxn>
                    <a:cxn ang="0">
                      <a:pos x="0" y="7"/>
                    </a:cxn>
                    <a:cxn ang="0">
                      <a:pos x="3" y="4"/>
                    </a:cxn>
                    <a:cxn ang="0">
                      <a:pos x="7" y="2"/>
                    </a:cxn>
                    <a:cxn ang="0">
                      <a:pos x="9" y="0"/>
                    </a:cxn>
                  </a:cxnLst>
                  <a:rect l="0" t="0" r="r" b="b"/>
                  <a:pathLst>
                    <a:path w="10" h="10">
                      <a:moveTo>
                        <a:pt x="9" y="0"/>
                      </a:moveTo>
                      <a:lnTo>
                        <a:pt x="10" y="2"/>
                      </a:lnTo>
                      <a:lnTo>
                        <a:pt x="9" y="3"/>
                      </a:lnTo>
                      <a:lnTo>
                        <a:pt x="8" y="5"/>
                      </a:lnTo>
                      <a:lnTo>
                        <a:pt x="5" y="8"/>
                      </a:lnTo>
                      <a:lnTo>
                        <a:pt x="0" y="10"/>
                      </a:lnTo>
                      <a:lnTo>
                        <a:pt x="0" y="7"/>
                      </a:lnTo>
                      <a:lnTo>
                        <a:pt x="3" y="4"/>
                      </a:lnTo>
                      <a:lnTo>
                        <a:pt x="7"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8" name="Freeform 1333">
                  <a:extLst>
                    <a:ext uri="{FF2B5EF4-FFF2-40B4-BE49-F238E27FC236}">
                      <a16:creationId xmlns:a16="http://schemas.microsoft.com/office/drawing/2014/main" id="{C0C33F6A-27B6-796E-AF81-7220BA4A8C72}"/>
                    </a:ext>
                  </a:extLst>
                </p:cNvPr>
                <p:cNvSpPr>
                  <a:spLocks/>
                </p:cNvSpPr>
                <p:nvPr/>
              </p:nvSpPr>
              <p:spPr bwMode="auto">
                <a:xfrm>
                  <a:off x="9307469" y="3245308"/>
                  <a:ext cx="31089" cy="22799"/>
                </a:xfrm>
                <a:custGeom>
                  <a:avLst/>
                  <a:gdLst/>
                  <a:ahLst/>
                  <a:cxnLst>
                    <a:cxn ang="0">
                      <a:pos x="9" y="0"/>
                    </a:cxn>
                    <a:cxn ang="0">
                      <a:pos x="15" y="0"/>
                    </a:cxn>
                    <a:cxn ang="0">
                      <a:pos x="15" y="4"/>
                    </a:cxn>
                    <a:cxn ang="0">
                      <a:pos x="11" y="4"/>
                    </a:cxn>
                    <a:cxn ang="0">
                      <a:pos x="6" y="6"/>
                    </a:cxn>
                    <a:cxn ang="0">
                      <a:pos x="5" y="9"/>
                    </a:cxn>
                    <a:cxn ang="0">
                      <a:pos x="3" y="11"/>
                    </a:cxn>
                    <a:cxn ang="0">
                      <a:pos x="0" y="11"/>
                    </a:cxn>
                    <a:cxn ang="0">
                      <a:pos x="0" y="8"/>
                    </a:cxn>
                    <a:cxn ang="0">
                      <a:pos x="1" y="6"/>
                    </a:cxn>
                    <a:cxn ang="0">
                      <a:pos x="3" y="4"/>
                    </a:cxn>
                    <a:cxn ang="0">
                      <a:pos x="4" y="3"/>
                    </a:cxn>
                    <a:cxn ang="0">
                      <a:pos x="9" y="0"/>
                    </a:cxn>
                  </a:cxnLst>
                  <a:rect l="0" t="0" r="r" b="b"/>
                  <a:pathLst>
                    <a:path w="15" h="11">
                      <a:moveTo>
                        <a:pt x="9" y="0"/>
                      </a:moveTo>
                      <a:lnTo>
                        <a:pt x="15" y="0"/>
                      </a:lnTo>
                      <a:lnTo>
                        <a:pt x="15" y="4"/>
                      </a:lnTo>
                      <a:lnTo>
                        <a:pt x="11" y="4"/>
                      </a:lnTo>
                      <a:lnTo>
                        <a:pt x="6" y="6"/>
                      </a:lnTo>
                      <a:lnTo>
                        <a:pt x="5" y="9"/>
                      </a:lnTo>
                      <a:lnTo>
                        <a:pt x="3" y="11"/>
                      </a:lnTo>
                      <a:lnTo>
                        <a:pt x="0" y="11"/>
                      </a:lnTo>
                      <a:lnTo>
                        <a:pt x="0" y="8"/>
                      </a:lnTo>
                      <a:lnTo>
                        <a:pt x="1" y="6"/>
                      </a:lnTo>
                      <a:lnTo>
                        <a:pt x="3" y="4"/>
                      </a:lnTo>
                      <a:lnTo>
                        <a:pt x="4" y="3"/>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9" name="Freeform 1334">
                  <a:extLst>
                    <a:ext uri="{FF2B5EF4-FFF2-40B4-BE49-F238E27FC236}">
                      <a16:creationId xmlns:a16="http://schemas.microsoft.com/office/drawing/2014/main" id="{4F4294D6-E87B-68ED-6D50-C66F83405CB4}"/>
                    </a:ext>
                  </a:extLst>
                </p:cNvPr>
                <p:cNvSpPr>
                  <a:spLocks/>
                </p:cNvSpPr>
                <p:nvPr/>
              </p:nvSpPr>
              <p:spPr bwMode="auto">
                <a:xfrm>
                  <a:off x="9361354" y="3222510"/>
                  <a:ext cx="18653" cy="14508"/>
                </a:xfrm>
                <a:custGeom>
                  <a:avLst/>
                  <a:gdLst/>
                  <a:ahLst/>
                  <a:cxnLst>
                    <a:cxn ang="0">
                      <a:pos x="5" y="0"/>
                    </a:cxn>
                    <a:cxn ang="0">
                      <a:pos x="9" y="0"/>
                    </a:cxn>
                    <a:cxn ang="0">
                      <a:pos x="7" y="5"/>
                    </a:cxn>
                    <a:cxn ang="0">
                      <a:pos x="2" y="7"/>
                    </a:cxn>
                    <a:cxn ang="0">
                      <a:pos x="0" y="7"/>
                    </a:cxn>
                    <a:cxn ang="0">
                      <a:pos x="0" y="5"/>
                    </a:cxn>
                    <a:cxn ang="0">
                      <a:pos x="2" y="5"/>
                    </a:cxn>
                    <a:cxn ang="0">
                      <a:pos x="2" y="2"/>
                    </a:cxn>
                    <a:cxn ang="0">
                      <a:pos x="3" y="1"/>
                    </a:cxn>
                    <a:cxn ang="0">
                      <a:pos x="5" y="0"/>
                    </a:cxn>
                  </a:cxnLst>
                  <a:rect l="0" t="0" r="r" b="b"/>
                  <a:pathLst>
                    <a:path w="9" h="7">
                      <a:moveTo>
                        <a:pt x="5" y="0"/>
                      </a:moveTo>
                      <a:lnTo>
                        <a:pt x="9" y="0"/>
                      </a:lnTo>
                      <a:lnTo>
                        <a:pt x="7" y="5"/>
                      </a:lnTo>
                      <a:lnTo>
                        <a:pt x="2" y="7"/>
                      </a:lnTo>
                      <a:lnTo>
                        <a:pt x="0" y="7"/>
                      </a:lnTo>
                      <a:lnTo>
                        <a:pt x="0" y="5"/>
                      </a:lnTo>
                      <a:lnTo>
                        <a:pt x="2" y="5"/>
                      </a:lnTo>
                      <a:lnTo>
                        <a:pt x="2" y="2"/>
                      </a:lnTo>
                      <a:lnTo>
                        <a:pt x="3" y="1"/>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0" name="Freeform 1335">
                  <a:extLst>
                    <a:ext uri="{FF2B5EF4-FFF2-40B4-BE49-F238E27FC236}">
                      <a16:creationId xmlns:a16="http://schemas.microsoft.com/office/drawing/2014/main" id="{3A406FDB-ED57-5B49-EEA2-EC7598A87841}"/>
                    </a:ext>
                  </a:extLst>
                </p:cNvPr>
                <p:cNvSpPr>
                  <a:spLocks/>
                </p:cNvSpPr>
                <p:nvPr/>
              </p:nvSpPr>
              <p:spPr bwMode="auto">
                <a:xfrm>
                  <a:off x="9166536" y="2963444"/>
                  <a:ext cx="70466" cy="267357"/>
                </a:xfrm>
                <a:custGeom>
                  <a:avLst/>
                  <a:gdLst/>
                  <a:ahLst/>
                  <a:cxnLst>
                    <a:cxn ang="0">
                      <a:pos x="10" y="0"/>
                    </a:cxn>
                    <a:cxn ang="0">
                      <a:pos x="14" y="0"/>
                    </a:cxn>
                    <a:cxn ang="0">
                      <a:pos x="14" y="7"/>
                    </a:cxn>
                    <a:cxn ang="0">
                      <a:pos x="15" y="12"/>
                    </a:cxn>
                    <a:cxn ang="0">
                      <a:pos x="18" y="15"/>
                    </a:cxn>
                    <a:cxn ang="0">
                      <a:pos x="19" y="19"/>
                    </a:cxn>
                    <a:cxn ang="0">
                      <a:pos x="19" y="32"/>
                    </a:cxn>
                    <a:cxn ang="0">
                      <a:pos x="20" y="34"/>
                    </a:cxn>
                    <a:cxn ang="0">
                      <a:pos x="20" y="51"/>
                    </a:cxn>
                    <a:cxn ang="0">
                      <a:pos x="23" y="56"/>
                    </a:cxn>
                    <a:cxn ang="0">
                      <a:pos x="29" y="70"/>
                    </a:cxn>
                    <a:cxn ang="0">
                      <a:pos x="34" y="83"/>
                    </a:cxn>
                    <a:cxn ang="0">
                      <a:pos x="32" y="82"/>
                    </a:cxn>
                    <a:cxn ang="0">
                      <a:pos x="30" y="80"/>
                    </a:cxn>
                    <a:cxn ang="0">
                      <a:pos x="28" y="78"/>
                    </a:cxn>
                    <a:cxn ang="0">
                      <a:pos x="25" y="78"/>
                    </a:cxn>
                    <a:cxn ang="0">
                      <a:pos x="19" y="81"/>
                    </a:cxn>
                    <a:cxn ang="0">
                      <a:pos x="15" y="86"/>
                    </a:cxn>
                    <a:cxn ang="0">
                      <a:pos x="13" y="93"/>
                    </a:cxn>
                    <a:cxn ang="0">
                      <a:pos x="13" y="102"/>
                    </a:cxn>
                    <a:cxn ang="0">
                      <a:pos x="15" y="110"/>
                    </a:cxn>
                    <a:cxn ang="0">
                      <a:pos x="20" y="116"/>
                    </a:cxn>
                    <a:cxn ang="0">
                      <a:pos x="24" y="122"/>
                    </a:cxn>
                    <a:cxn ang="0">
                      <a:pos x="24" y="124"/>
                    </a:cxn>
                    <a:cxn ang="0">
                      <a:pos x="23" y="124"/>
                    </a:cxn>
                    <a:cxn ang="0">
                      <a:pos x="20" y="121"/>
                    </a:cxn>
                    <a:cxn ang="0">
                      <a:pos x="19" y="119"/>
                    </a:cxn>
                    <a:cxn ang="0">
                      <a:pos x="14" y="119"/>
                    </a:cxn>
                    <a:cxn ang="0">
                      <a:pos x="10" y="122"/>
                    </a:cxn>
                    <a:cxn ang="0">
                      <a:pos x="10" y="125"/>
                    </a:cxn>
                    <a:cxn ang="0">
                      <a:pos x="7" y="129"/>
                    </a:cxn>
                    <a:cxn ang="0">
                      <a:pos x="5" y="129"/>
                    </a:cxn>
                    <a:cxn ang="0">
                      <a:pos x="5" y="111"/>
                    </a:cxn>
                    <a:cxn ang="0">
                      <a:pos x="7" y="106"/>
                    </a:cxn>
                    <a:cxn ang="0">
                      <a:pos x="7" y="92"/>
                    </a:cxn>
                    <a:cxn ang="0">
                      <a:pos x="5" y="90"/>
                    </a:cxn>
                    <a:cxn ang="0">
                      <a:pos x="5" y="82"/>
                    </a:cxn>
                    <a:cxn ang="0">
                      <a:pos x="7" y="80"/>
                    </a:cxn>
                    <a:cxn ang="0">
                      <a:pos x="7" y="49"/>
                    </a:cxn>
                    <a:cxn ang="0">
                      <a:pos x="5" y="46"/>
                    </a:cxn>
                    <a:cxn ang="0">
                      <a:pos x="0" y="36"/>
                    </a:cxn>
                    <a:cxn ang="0">
                      <a:pos x="2" y="27"/>
                    </a:cxn>
                    <a:cxn ang="0">
                      <a:pos x="4" y="18"/>
                    </a:cxn>
                    <a:cxn ang="0">
                      <a:pos x="9" y="14"/>
                    </a:cxn>
                    <a:cxn ang="0">
                      <a:pos x="9" y="13"/>
                    </a:cxn>
                    <a:cxn ang="0">
                      <a:pos x="10" y="12"/>
                    </a:cxn>
                    <a:cxn ang="0">
                      <a:pos x="10" y="0"/>
                    </a:cxn>
                  </a:cxnLst>
                  <a:rect l="0" t="0" r="r" b="b"/>
                  <a:pathLst>
                    <a:path w="34" h="129">
                      <a:moveTo>
                        <a:pt x="10" y="0"/>
                      </a:moveTo>
                      <a:lnTo>
                        <a:pt x="14" y="0"/>
                      </a:lnTo>
                      <a:lnTo>
                        <a:pt x="14" y="7"/>
                      </a:lnTo>
                      <a:lnTo>
                        <a:pt x="15" y="12"/>
                      </a:lnTo>
                      <a:lnTo>
                        <a:pt x="18" y="15"/>
                      </a:lnTo>
                      <a:lnTo>
                        <a:pt x="19" y="19"/>
                      </a:lnTo>
                      <a:lnTo>
                        <a:pt x="19" y="32"/>
                      </a:lnTo>
                      <a:lnTo>
                        <a:pt x="20" y="34"/>
                      </a:lnTo>
                      <a:lnTo>
                        <a:pt x="20" y="51"/>
                      </a:lnTo>
                      <a:lnTo>
                        <a:pt x="23" y="56"/>
                      </a:lnTo>
                      <a:lnTo>
                        <a:pt x="29" y="70"/>
                      </a:lnTo>
                      <a:lnTo>
                        <a:pt x="34" y="83"/>
                      </a:lnTo>
                      <a:lnTo>
                        <a:pt x="32" y="82"/>
                      </a:lnTo>
                      <a:lnTo>
                        <a:pt x="30" y="80"/>
                      </a:lnTo>
                      <a:lnTo>
                        <a:pt x="28" y="78"/>
                      </a:lnTo>
                      <a:lnTo>
                        <a:pt x="25" y="78"/>
                      </a:lnTo>
                      <a:lnTo>
                        <a:pt x="19" y="81"/>
                      </a:lnTo>
                      <a:lnTo>
                        <a:pt x="15" y="86"/>
                      </a:lnTo>
                      <a:lnTo>
                        <a:pt x="13" y="93"/>
                      </a:lnTo>
                      <a:lnTo>
                        <a:pt x="13" y="102"/>
                      </a:lnTo>
                      <a:lnTo>
                        <a:pt x="15" y="110"/>
                      </a:lnTo>
                      <a:lnTo>
                        <a:pt x="20" y="116"/>
                      </a:lnTo>
                      <a:lnTo>
                        <a:pt x="24" y="122"/>
                      </a:lnTo>
                      <a:lnTo>
                        <a:pt x="24" y="124"/>
                      </a:lnTo>
                      <a:lnTo>
                        <a:pt x="23" y="124"/>
                      </a:lnTo>
                      <a:lnTo>
                        <a:pt x="20" y="121"/>
                      </a:lnTo>
                      <a:lnTo>
                        <a:pt x="19" y="119"/>
                      </a:lnTo>
                      <a:lnTo>
                        <a:pt x="14" y="119"/>
                      </a:lnTo>
                      <a:lnTo>
                        <a:pt x="10" y="122"/>
                      </a:lnTo>
                      <a:lnTo>
                        <a:pt x="10" y="125"/>
                      </a:lnTo>
                      <a:lnTo>
                        <a:pt x="7" y="129"/>
                      </a:lnTo>
                      <a:lnTo>
                        <a:pt x="5" y="129"/>
                      </a:lnTo>
                      <a:lnTo>
                        <a:pt x="5" y="111"/>
                      </a:lnTo>
                      <a:lnTo>
                        <a:pt x="7" y="106"/>
                      </a:lnTo>
                      <a:lnTo>
                        <a:pt x="7" y="92"/>
                      </a:lnTo>
                      <a:lnTo>
                        <a:pt x="5" y="90"/>
                      </a:lnTo>
                      <a:lnTo>
                        <a:pt x="5" y="82"/>
                      </a:lnTo>
                      <a:lnTo>
                        <a:pt x="7" y="80"/>
                      </a:lnTo>
                      <a:lnTo>
                        <a:pt x="7" y="49"/>
                      </a:lnTo>
                      <a:lnTo>
                        <a:pt x="5" y="46"/>
                      </a:lnTo>
                      <a:lnTo>
                        <a:pt x="0" y="36"/>
                      </a:lnTo>
                      <a:lnTo>
                        <a:pt x="2" y="27"/>
                      </a:lnTo>
                      <a:lnTo>
                        <a:pt x="4" y="18"/>
                      </a:lnTo>
                      <a:lnTo>
                        <a:pt x="9" y="14"/>
                      </a:lnTo>
                      <a:lnTo>
                        <a:pt x="9" y="13"/>
                      </a:lnTo>
                      <a:lnTo>
                        <a:pt x="10" y="1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1" name="Freeform 1336">
                  <a:extLst>
                    <a:ext uri="{FF2B5EF4-FFF2-40B4-BE49-F238E27FC236}">
                      <a16:creationId xmlns:a16="http://schemas.microsoft.com/office/drawing/2014/main" id="{C602132C-C2FA-E4D2-BE15-0AC357EC9839}"/>
                    </a:ext>
                  </a:extLst>
                </p:cNvPr>
                <p:cNvSpPr>
                  <a:spLocks/>
                </p:cNvSpPr>
                <p:nvPr/>
              </p:nvSpPr>
              <p:spPr bwMode="auto">
                <a:xfrm>
                  <a:off x="10051509" y="2302305"/>
                  <a:ext cx="84975" cy="35234"/>
                </a:xfrm>
                <a:custGeom>
                  <a:avLst/>
                  <a:gdLst/>
                  <a:ahLst/>
                  <a:cxnLst>
                    <a:cxn ang="0">
                      <a:pos x="20" y="0"/>
                    </a:cxn>
                    <a:cxn ang="0">
                      <a:pos x="25" y="1"/>
                    </a:cxn>
                    <a:cxn ang="0">
                      <a:pos x="32" y="2"/>
                    </a:cxn>
                    <a:cxn ang="0">
                      <a:pos x="39" y="6"/>
                    </a:cxn>
                    <a:cxn ang="0">
                      <a:pos x="41" y="10"/>
                    </a:cxn>
                    <a:cxn ang="0">
                      <a:pos x="37" y="12"/>
                    </a:cxn>
                    <a:cxn ang="0">
                      <a:pos x="30" y="15"/>
                    </a:cxn>
                    <a:cxn ang="0">
                      <a:pos x="10" y="17"/>
                    </a:cxn>
                    <a:cxn ang="0">
                      <a:pos x="4" y="17"/>
                    </a:cxn>
                    <a:cxn ang="0">
                      <a:pos x="1" y="16"/>
                    </a:cxn>
                    <a:cxn ang="0">
                      <a:pos x="0" y="15"/>
                    </a:cxn>
                    <a:cxn ang="0">
                      <a:pos x="0" y="14"/>
                    </a:cxn>
                    <a:cxn ang="0">
                      <a:pos x="4" y="7"/>
                    </a:cxn>
                    <a:cxn ang="0">
                      <a:pos x="11" y="2"/>
                    </a:cxn>
                    <a:cxn ang="0">
                      <a:pos x="20" y="0"/>
                    </a:cxn>
                  </a:cxnLst>
                  <a:rect l="0" t="0" r="r" b="b"/>
                  <a:pathLst>
                    <a:path w="41" h="17">
                      <a:moveTo>
                        <a:pt x="20" y="0"/>
                      </a:moveTo>
                      <a:lnTo>
                        <a:pt x="25" y="1"/>
                      </a:lnTo>
                      <a:lnTo>
                        <a:pt x="32" y="2"/>
                      </a:lnTo>
                      <a:lnTo>
                        <a:pt x="39" y="6"/>
                      </a:lnTo>
                      <a:lnTo>
                        <a:pt x="41" y="10"/>
                      </a:lnTo>
                      <a:lnTo>
                        <a:pt x="37" y="12"/>
                      </a:lnTo>
                      <a:lnTo>
                        <a:pt x="30" y="15"/>
                      </a:lnTo>
                      <a:lnTo>
                        <a:pt x="10" y="17"/>
                      </a:lnTo>
                      <a:lnTo>
                        <a:pt x="4" y="17"/>
                      </a:lnTo>
                      <a:lnTo>
                        <a:pt x="1" y="16"/>
                      </a:lnTo>
                      <a:lnTo>
                        <a:pt x="0" y="15"/>
                      </a:lnTo>
                      <a:lnTo>
                        <a:pt x="0" y="14"/>
                      </a:lnTo>
                      <a:lnTo>
                        <a:pt x="4" y="7"/>
                      </a:lnTo>
                      <a:lnTo>
                        <a:pt x="11" y="2"/>
                      </a:lnTo>
                      <a:lnTo>
                        <a:pt x="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2" name="Freeform 1337">
                  <a:extLst>
                    <a:ext uri="{FF2B5EF4-FFF2-40B4-BE49-F238E27FC236}">
                      <a16:creationId xmlns:a16="http://schemas.microsoft.com/office/drawing/2014/main" id="{9FD0407F-724E-4417-3AF0-A21CD137BE3B}"/>
                    </a:ext>
                  </a:extLst>
                </p:cNvPr>
                <p:cNvSpPr>
                  <a:spLocks/>
                </p:cNvSpPr>
                <p:nvPr/>
              </p:nvSpPr>
              <p:spPr bwMode="auto">
                <a:xfrm>
                  <a:off x="9796586" y="2372771"/>
                  <a:ext cx="33161" cy="18653"/>
                </a:xfrm>
                <a:custGeom>
                  <a:avLst/>
                  <a:gdLst/>
                  <a:ahLst/>
                  <a:cxnLst>
                    <a:cxn ang="0">
                      <a:pos x="0" y="0"/>
                    </a:cxn>
                    <a:cxn ang="0">
                      <a:pos x="14" y="0"/>
                    </a:cxn>
                    <a:cxn ang="0">
                      <a:pos x="14" y="1"/>
                    </a:cxn>
                    <a:cxn ang="0">
                      <a:pos x="16" y="4"/>
                    </a:cxn>
                    <a:cxn ang="0">
                      <a:pos x="16" y="6"/>
                    </a:cxn>
                    <a:cxn ang="0">
                      <a:pos x="14" y="9"/>
                    </a:cxn>
                    <a:cxn ang="0">
                      <a:pos x="12" y="9"/>
                    </a:cxn>
                    <a:cxn ang="0">
                      <a:pos x="5" y="6"/>
                    </a:cxn>
                    <a:cxn ang="0">
                      <a:pos x="2" y="4"/>
                    </a:cxn>
                    <a:cxn ang="0">
                      <a:pos x="0" y="0"/>
                    </a:cxn>
                  </a:cxnLst>
                  <a:rect l="0" t="0" r="r" b="b"/>
                  <a:pathLst>
                    <a:path w="16" h="9">
                      <a:moveTo>
                        <a:pt x="0" y="0"/>
                      </a:moveTo>
                      <a:lnTo>
                        <a:pt x="14" y="0"/>
                      </a:lnTo>
                      <a:lnTo>
                        <a:pt x="14" y="1"/>
                      </a:lnTo>
                      <a:lnTo>
                        <a:pt x="16" y="4"/>
                      </a:lnTo>
                      <a:lnTo>
                        <a:pt x="16" y="6"/>
                      </a:lnTo>
                      <a:lnTo>
                        <a:pt x="14" y="9"/>
                      </a:lnTo>
                      <a:lnTo>
                        <a:pt x="12" y="9"/>
                      </a:lnTo>
                      <a:lnTo>
                        <a:pt x="5" y="6"/>
                      </a:lnTo>
                      <a:lnTo>
                        <a:pt x="2" y="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3" name="Freeform 1338">
                  <a:extLst>
                    <a:ext uri="{FF2B5EF4-FFF2-40B4-BE49-F238E27FC236}">
                      <a16:creationId xmlns:a16="http://schemas.microsoft.com/office/drawing/2014/main" id="{99BFB0E1-2B74-1342-2C42-14707DF39907}"/>
                    </a:ext>
                  </a:extLst>
                </p:cNvPr>
                <p:cNvSpPr>
                  <a:spLocks/>
                </p:cNvSpPr>
                <p:nvPr/>
              </p:nvSpPr>
              <p:spPr bwMode="auto">
                <a:xfrm>
                  <a:off x="9013169" y="2103342"/>
                  <a:ext cx="14508" cy="18653"/>
                </a:xfrm>
                <a:custGeom>
                  <a:avLst/>
                  <a:gdLst/>
                  <a:ahLst/>
                  <a:cxnLst>
                    <a:cxn ang="0">
                      <a:pos x="3" y="0"/>
                    </a:cxn>
                    <a:cxn ang="0">
                      <a:pos x="7" y="3"/>
                    </a:cxn>
                    <a:cxn ang="0">
                      <a:pos x="7" y="8"/>
                    </a:cxn>
                    <a:cxn ang="0">
                      <a:pos x="5" y="9"/>
                    </a:cxn>
                    <a:cxn ang="0">
                      <a:pos x="2" y="9"/>
                    </a:cxn>
                    <a:cxn ang="0">
                      <a:pos x="0" y="8"/>
                    </a:cxn>
                    <a:cxn ang="0">
                      <a:pos x="0" y="7"/>
                    </a:cxn>
                    <a:cxn ang="0">
                      <a:pos x="2" y="3"/>
                    </a:cxn>
                    <a:cxn ang="0">
                      <a:pos x="3" y="0"/>
                    </a:cxn>
                  </a:cxnLst>
                  <a:rect l="0" t="0" r="r" b="b"/>
                  <a:pathLst>
                    <a:path w="7" h="9">
                      <a:moveTo>
                        <a:pt x="3" y="0"/>
                      </a:moveTo>
                      <a:lnTo>
                        <a:pt x="7" y="3"/>
                      </a:lnTo>
                      <a:lnTo>
                        <a:pt x="7" y="8"/>
                      </a:lnTo>
                      <a:lnTo>
                        <a:pt x="5" y="9"/>
                      </a:lnTo>
                      <a:lnTo>
                        <a:pt x="2" y="9"/>
                      </a:lnTo>
                      <a:lnTo>
                        <a:pt x="0" y="8"/>
                      </a:lnTo>
                      <a:lnTo>
                        <a:pt x="0" y="7"/>
                      </a:lnTo>
                      <a:lnTo>
                        <a:pt x="2" y="3"/>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4" name="Freeform 1339">
                  <a:extLst>
                    <a:ext uri="{FF2B5EF4-FFF2-40B4-BE49-F238E27FC236}">
                      <a16:creationId xmlns:a16="http://schemas.microsoft.com/office/drawing/2014/main" id="{5355857F-1058-7890-BF85-AED929F2F192}"/>
                    </a:ext>
                  </a:extLst>
                </p:cNvPr>
                <p:cNvSpPr>
                  <a:spLocks/>
                </p:cNvSpPr>
                <p:nvPr/>
              </p:nvSpPr>
              <p:spPr bwMode="auto">
                <a:xfrm>
                  <a:off x="8447368" y="2163446"/>
                  <a:ext cx="35234" cy="24870"/>
                </a:xfrm>
                <a:custGeom>
                  <a:avLst/>
                  <a:gdLst/>
                  <a:ahLst/>
                  <a:cxnLst>
                    <a:cxn ang="0">
                      <a:pos x="6" y="0"/>
                    </a:cxn>
                    <a:cxn ang="0">
                      <a:pos x="11" y="0"/>
                    </a:cxn>
                    <a:cxn ang="0">
                      <a:pos x="16" y="3"/>
                    </a:cxn>
                    <a:cxn ang="0">
                      <a:pos x="17" y="4"/>
                    </a:cxn>
                    <a:cxn ang="0">
                      <a:pos x="17" y="9"/>
                    </a:cxn>
                    <a:cxn ang="0">
                      <a:pos x="12" y="12"/>
                    </a:cxn>
                    <a:cxn ang="0">
                      <a:pos x="5" y="12"/>
                    </a:cxn>
                    <a:cxn ang="0">
                      <a:pos x="2" y="10"/>
                    </a:cxn>
                    <a:cxn ang="0">
                      <a:pos x="1" y="9"/>
                    </a:cxn>
                    <a:cxn ang="0">
                      <a:pos x="0" y="6"/>
                    </a:cxn>
                    <a:cxn ang="0">
                      <a:pos x="2" y="1"/>
                    </a:cxn>
                    <a:cxn ang="0">
                      <a:pos x="6" y="0"/>
                    </a:cxn>
                  </a:cxnLst>
                  <a:rect l="0" t="0" r="r" b="b"/>
                  <a:pathLst>
                    <a:path w="17" h="12">
                      <a:moveTo>
                        <a:pt x="6" y="0"/>
                      </a:moveTo>
                      <a:lnTo>
                        <a:pt x="11" y="0"/>
                      </a:lnTo>
                      <a:lnTo>
                        <a:pt x="16" y="3"/>
                      </a:lnTo>
                      <a:lnTo>
                        <a:pt x="17" y="4"/>
                      </a:lnTo>
                      <a:lnTo>
                        <a:pt x="17" y="9"/>
                      </a:lnTo>
                      <a:lnTo>
                        <a:pt x="12" y="12"/>
                      </a:lnTo>
                      <a:lnTo>
                        <a:pt x="5" y="12"/>
                      </a:lnTo>
                      <a:lnTo>
                        <a:pt x="2" y="10"/>
                      </a:lnTo>
                      <a:lnTo>
                        <a:pt x="1" y="9"/>
                      </a:lnTo>
                      <a:lnTo>
                        <a:pt x="0" y="6"/>
                      </a:lnTo>
                      <a:lnTo>
                        <a:pt x="2"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5" name="Freeform 1340">
                  <a:extLst>
                    <a:ext uri="{FF2B5EF4-FFF2-40B4-BE49-F238E27FC236}">
                      <a16:creationId xmlns:a16="http://schemas.microsoft.com/office/drawing/2014/main" id="{DF2FD41C-E21D-C7F0-F20A-D8B4834779B9}"/>
                    </a:ext>
                  </a:extLst>
                </p:cNvPr>
                <p:cNvSpPr>
                  <a:spLocks/>
                </p:cNvSpPr>
                <p:nvPr/>
              </p:nvSpPr>
              <p:spPr bwMode="auto">
                <a:xfrm>
                  <a:off x="8146850" y="1918887"/>
                  <a:ext cx="147151" cy="82901"/>
                </a:xfrm>
                <a:custGeom>
                  <a:avLst/>
                  <a:gdLst/>
                  <a:ahLst/>
                  <a:cxnLst>
                    <a:cxn ang="0">
                      <a:pos x="38" y="0"/>
                    </a:cxn>
                    <a:cxn ang="0">
                      <a:pos x="43" y="0"/>
                    </a:cxn>
                    <a:cxn ang="0">
                      <a:pos x="43" y="7"/>
                    </a:cxn>
                    <a:cxn ang="0">
                      <a:pos x="42" y="10"/>
                    </a:cxn>
                    <a:cxn ang="0">
                      <a:pos x="43" y="9"/>
                    </a:cxn>
                    <a:cxn ang="0">
                      <a:pos x="46" y="7"/>
                    </a:cxn>
                    <a:cxn ang="0">
                      <a:pos x="47" y="5"/>
                    </a:cxn>
                    <a:cxn ang="0">
                      <a:pos x="49" y="5"/>
                    </a:cxn>
                    <a:cxn ang="0">
                      <a:pos x="54" y="6"/>
                    </a:cxn>
                    <a:cxn ang="0">
                      <a:pos x="62" y="11"/>
                    </a:cxn>
                    <a:cxn ang="0">
                      <a:pos x="68" y="16"/>
                    </a:cxn>
                    <a:cxn ang="0">
                      <a:pos x="71" y="21"/>
                    </a:cxn>
                    <a:cxn ang="0">
                      <a:pos x="68" y="26"/>
                    </a:cxn>
                    <a:cxn ang="0">
                      <a:pos x="63" y="30"/>
                    </a:cxn>
                    <a:cxn ang="0">
                      <a:pos x="56" y="31"/>
                    </a:cxn>
                    <a:cxn ang="0">
                      <a:pos x="39" y="31"/>
                    </a:cxn>
                    <a:cxn ang="0">
                      <a:pos x="36" y="33"/>
                    </a:cxn>
                    <a:cxn ang="0">
                      <a:pos x="33" y="33"/>
                    </a:cxn>
                    <a:cxn ang="0">
                      <a:pos x="31" y="34"/>
                    </a:cxn>
                    <a:cxn ang="0">
                      <a:pos x="28" y="34"/>
                    </a:cxn>
                    <a:cxn ang="0">
                      <a:pos x="7" y="40"/>
                    </a:cxn>
                    <a:cxn ang="0">
                      <a:pos x="4" y="40"/>
                    </a:cxn>
                    <a:cxn ang="0">
                      <a:pos x="2" y="39"/>
                    </a:cxn>
                    <a:cxn ang="0">
                      <a:pos x="0" y="36"/>
                    </a:cxn>
                    <a:cxn ang="0">
                      <a:pos x="0" y="31"/>
                    </a:cxn>
                    <a:cxn ang="0">
                      <a:pos x="2" y="29"/>
                    </a:cxn>
                    <a:cxn ang="0">
                      <a:pos x="3" y="28"/>
                    </a:cxn>
                    <a:cxn ang="0">
                      <a:pos x="5" y="28"/>
                    </a:cxn>
                    <a:cxn ang="0">
                      <a:pos x="8" y="25"/>
                    </a:cxn>
                    <a:cxn ang="0">
                      <a:pos x="23" y="6"/>
                    </a:cxn>
                    <a:cxn ang="0">
                      <a:pos x="29" y="1"/>
                    </a:cxn>
                    <a:cxn ang="0">
                      <a:pos x="38" y="0"/>
                    </a:cxn>
                  </a:cxnLst>
                  <a:rect l="0" t="0" r="r" b="b"/>
                  <a:pathLst>
                    <a:path w="71" h="40">
                      <a:moveTo>
                        <a:pt x="38" y="0"/>
                      </a:moveTo>
                      <a:lnTo>
                        <a:pt x="43" y="0"/>
                      </a:lnTo>
                      <a:lnTo>
                        <a:pt x="43" y="7"/>
                      </a:lnTo>
                      <a:lnTo>
                        <a:pt x="42" y="10"/>
                      </a:lnTo>
                      <a:lnTo>
                        <a:pt x="43" y="9"/>
                      </a:lnTo>
                      <a:lnTo>
                        <a:pt x="46" y="7"/>
                      </a:lnTo>
                      <a:lnTo>
                        <a:pt x="47" y="5"/>
                      </a:lnTo>
                      <a:lnTo>
                        <a:pt x="49" y="5"/>
                      </a:lnTo>
                      <a:lnTo>
                        <a:pt x="54" y="6"/>
                      </a:lnTo>
                      <a:lnTo>
                        <a:pt x="62" y="11"/>
                      </a:lnTo>
                      <a:lnTo>
                        <a:pt x="68" y="16"/>
                      </a:lnTo>
                      <a:lnTo>
                        <a:pt x="71" y="21"/>
                      </a:lnTo>
                      <a:lnTo>
                        <a:pt x="68" y="26"/>
                      </a:lnTo>
                      <a:lnTo>
                        <a:pt x="63" y="30"/>
                      </a:lnTo>
                      <a:lnTo>
                        <a:pt x="56" y="31"/>
                      </a:lnTo>
                      <a:lnTo>
                        <a:pt x="39" y="31"/>
                      </a:lnTo>
                      <a:lnTo>
                        <a:pt x="36" y="33"/>
                      </a:lnTo>
                      <a:lnTo>
                        <a:pt x="33" y="33"/>
                      </a:lnTo>
                      <a:lnTo>
                        <a:pt x="31" y="34"/>
                      </a:lnTo>
                      <a:lnTo>
                        <a:pt x="28" y="34"/>
                      </a:lnTo>
                      <a:lnTo>
                        <a:pt x="7" y="40"/>
                      </a:lnTo>
                      <a:lnTo>
                        <a:pt x="4" y="40"/>
                      </a:lnTo>
                      <a:lnTo>
                        <a:pt x="2" y="39"/>
                      </a:lnTo>
                      <a:lnTo>
                        <a:pt x="0" y="36"/>
                      </a:lnTo>
                      <a:lnTo>
                        <a:pt x="0" y="31"/>
                      </a:lnTo>
                      <a:lnTo>
                        <a:pt x="2" y="29"/>
                      </a:lnTo>
                      <a:lnTo>
                        <a:pt x="3" y="28"/>
                      </a:lnTo>
                      <a:lnTo>
                        <a:pt x="5" y="28"/>
                      </a:lnTo>
                      <a:lnTo>
                        <a:pt x="8" y="25"/>
                      </a:lnTo>
                      <a:lnTo>
                        <a:pt x="23" y="6"/>
                      </a:lnTo>
                      <a:lnTo>
                        <a:pt x="29"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6" name="Freeform 1341">
                  <a:extLst>
                    <a:ext uri="{FF2B5EF4-FFF2-40B4-BE49-F238E27FC236}">
                      <a16:creationId xmlns:a16="http://schemas.microsoft.com/office/drawing/2014/main" id="{0D56502E-1904-D39A-320D-FB274CF86075}"/>
                    </a:ext>
                  </a:extLst>
                </p:cNvPr>
                <p:cNvSpPr>
                  <a:spLocks/>
                </p:cNvSpPr>
                <p:nvPr/>
              </p:nvSpPr>
              <p:spPr bwMode="auto">
                <a:xfrm>
                  <a:off x="7945815" y="1879508"/>
                  <a:ext cx="55959" cy="29015"/>
                </a:xfrm>
                <a:custGeom>
                  <a:avLst/>
                  <a:gdLst/>
                  <a:ahLst/>
                  <a:cxnLst>
                    <a:cxn ang="0">
                      <a:pos x="5" y="0"/>
                    </a:cxn>
                    <a:cxn ang="0">
                      <a:pos x="12" y="0"/>
                    </a:cxn>
                    <a:cxn ang="0">
                      <a:pos x="13" y="1"/>
                    </a:cxn>
                    <a:cxn ang="0">
                      <a:pos x="17" y="3"/>
                    </a:cxn>
                    <a:cxn ang="0">
                      <a:pos x="22" y="5"/>
                    </a:cxn>
                    <a:cxn ang="0">
                      <a:pos x="25" y="5"/>
                    </a:cxn>
                    <a:cxn ang="0">
                      <a:pos x="27" y="6"/>
                    </a:cxn>
                    <a:cxn ang="0">
                      <a:pos x="25" y="10"/>
                    </a:cxn>
                    <a:cxn ang="0">
                      <a:pos x="18" y="13"/>
                    </a:cxn>
                    <a:cxn ang="0">
                      <a:pos x="12" y="14"/>
                    </a:cxn>
                    <a:cxn ang="0">
                      <a:pos x="7" y="14"/>
                    </a:cxn>
                    <a:cxn ang="0">
                      <a:pos x="6" y="13"/>
                    </a:cxn>
                    <a:cxn ang="0">
                      <a:pos x="3" y="11"/>
                    </a:cxn>
                    <a:cxn ang="0">
                      <a:pos x="2" y="9"/>
                    </a:cxn>
                    <a:cxn ang="0">
                      <a:pos x="0" y="6"/>
                    </a:cxn>
                    <a:cxn ang="0">
                      <a:pos x="0" y="4"/>
                    </a:cxn>
                    <a:cxn ang="0">
                      <a:pos x="2" y="1"/>
                    </a:cxn>
                    <a:cxn ang="0">
                      <a:pos x="5" y="0"/>
                    </a:cxn>
                  </a:cxnLst>
                  <a:rect l="0" t="0" r="r" b="b"/>
                  <a:pathLst>
                    <a:path w="27" h="14">
                      <a:moveTo>
                        <a:pt x="5" y="0"/>
                      </a:moveTo>
                      <a:lnTo>
                        <a:pt x="12" y="0"/>
                      </a:lnTo>
                      <a:lnTo>
                        <a:pt x="13" y="1"/>
                      </a:lnTo>
                      <a:lnTo>
                        <a:pt x="17" y="3"/>
                      </a:lnTo>
                      <a:lnTo>
                        <a:pt x="22" y="5"/>
                      </a:lnTo>
                      <a:lnTo>
                        <a:pt x="25" y="5"/>
                      </a:lnTo>
                      <a:lnTo>
                        <a:pt x="27" y="6"/>
                      </a:lnTo>
                      <a:lnTo>
                        <a:pt x="25" y="10"/>
                      </a:lnTo>
                      <a:lnTo>
                        <a:pt x="18" y="13"/>
                      </a:lnTo>
                      <a:lnTo>
                        <a:pt x="12" y="14"/>
                      </a:lnTo>
                      <a:lnTo>
                        <a:pt x="7" y="14"/>
                      </a:lnTo>
                      <a:lnTo>
                        <a:pt x="6" y="13"/>
                      </a:lnTo>
                      <a:lnTo>
                        <a:pt x="3" y="11"/>
                      </a:lnTo>
                      <a:lnTo>
                        <a:pt x="2" y="9"/>
                      </a:lnTo>
                      <a:lnTo>
                        <a:pt x="0" y="6"/>
                      </a:lnTo>
                      <a:lnTo>
                        <a:pt x="0" y="4"/>
                      </a:lnTo>
                      <a:lnTo>
                        <a:pt x="2" y="1"/>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7" name="Freeform 1342">
                  <a:extLst>
                    <a:ext uri="{FF2B5EF4-FFF2-40B4-BE49-F238E27FC236}">
                      <a16:creationId xmlns:a16="http://schemas.microsoft.com/office/drawing/2014/main" id="{0C67BA41-090B-E1C0-640E-5E812F5EFA65}"/>
                    </a:ext>
                  </a:extLst>
                </p:cNvPr>
                <p:cNvSpPr>
                  <a:spLocks/>
                </p:cNvSpPr>
                <p:nvPr/>
              </p:nvSpPr>
              <p:spPr bwMode="auto">
                <a:xfrm>
                  <a:off x="7962395" y="1817332"/>
                  <a:ext cx="201036" cy="140932"/>
                </a:xfrm>
                <a:custGeom>
                  <a:avLst/>
                  <a:gdLst/>
                  <a:ahLst/>
                  <a:cxnLst>
                    <a:cxn ang="0">
                      <a:pos x="43" y="0"/>
                    </a:cxn>
                    <a:cxn ang="0">
                      <a:pos x="51" y="1"/>
                    </a:cxn>
                    <a:cxn ang="0">
                      <a:pos x="57" y="5"/>
                    </a:cxn>
                    <a:cxn ang="0">
                      <a:pos x="63" y="10"/>
                    </a:cxn>
                    <a:cxn ang="0">
                      <a:pos x="68" y="15"/>
                    </a:cxn>
                    <a:cxn ang="0">
                      <a:pos x="66" y="15"/>
                    </a:cxn>
                    <a:cxn ang="0">
                      <a:pos x="64" y="16"/>
                    </a:cxn>
                    <a:cxn ang="0">
                      <a:pos x="63" y="16"/>
                    </a:cxn>
                    <a:cxn ang="0">
                      <a:pos x="63" y="24"/>
                    </a:cxn>
                    <a:cxn ang="0">
                      <a:pos x="62" y="26"/>
                    </a:cxn>
                    <a:cxn ang="0">
                      <a:pos x="61" y="28"/>
                    </a:cxn>
                    <a:cxn ang="0">
                      <a:pos x="57" y="30"/>
                    </a:cxn>
                    <a:cxn ang="0">
                      <a:pos x="54" y="31"/>
                    </a:cxn>
                    <a:cxn ang="0">
                      <a:pos x="67" y="31"/>
                    </a:cxn>
                    <a:cxn ang="0">
                      <a:pos x="69" y="33"/>
                    </a:cxn>
                    <a:cxn ang="0">
                      <a:pos x="72" y="35"/>
                    </a:cxn>
                    <a:cxn ang="0">
                      <a:pos x="88" y="35"/>
                    </a:cxn>
                    <a:cxn ang="0">
                      <a:pos x="91" y="36"/>
                    </a:cxn>
                    <a:cxn ang="0">
                      <a:pos x="94" y="40"/>
                    </a:cxn>
                    <a:cxn ang="0">
                      <a:pos x="97" y="44"/>
                    </a:cxn>
                    <a:cxn ang="0">
                      <a:pos x="94" y="45"/>
                    </a:cxn>
                    <a:cxn ang="0">
                      <a:pos x="94" y="51"/>
                    </a:cxn>
                    <a:cxn ang="0">
                      <a:pos x="93" y="54"/>
                    </a:cxn>
                    <a:cxn ang="0">
                      <a:pos x="92" y="55"/>
                    </a:cxn>
                    <a:cxn ang="0">
                      <a:pos x="89" y="55"/>
                    </a:cxn>
                    <a:cxn ang="0">
                      <a:pos x="87" y="56"/>
                    </a:cxn>
                    <a:cxn ang="0">
                      <a:pos x="86" y="56"/>
                    </a:cxn>
                    <a:cxn ang="0">
                      <a:pos x="88" y="58"/>
                    </a:cxn>
                    <a:cxn ang="0">
                      <a:pos x="89" y="59"/>
                    </a:cxn>
                    <a:cxn ang="0">
                      <a:pos x="92" y="60"/>
                    </a:cxn>
                    <a:cxn ang="0">
                      <a:pos x="92" y="62"/>
                    </a:cxn>
                    <a:cxn ang="0">
                      <a:pos x="89" y="67"/>
                    </a:cxn>
                    <a:cxn ang="0">
                      <a:pos x="87" y="68"/>
                    </a:cxn>
                    <a:cxn ang="0">
                      <a:pos x="84" y="68"/>
                    </a:cxn>
                    <a:cxn ang="0">
                      <a:pos x="67" y="65"/>
                    </a:cxn>
                    <a:cxn ang="0">
                      <a:pos x="53" y="63"/>
                    </a:cxn>
                    <a:cxn ang="0">
                      <a:pos x="38" y="60"/>
                    </a:cxn>
                    <a:cxn ang="0">
                      <a:pos x="33" y="59"/>
                    </a:cxn>
                    <a:cxn ang="0">
                      <a:pos x="28" y="54"/>
                    </a:cxn>
                    <a:cxn ang="0">
                      <a:pos x="22" y="49"/>
                    </a:cxn>
                    <a:cxn ang="0">
                      <a:pos x="17" y="45"/>
                    </a:cxn>
                    <a:cxn ang="0">
                      <a:pos x="28" y="41"/>
                    </a:cxn>
                    <a:cxn ang="0">
                      <a:pos x="37" y="36"/>
                    </a:cxn>
                    <a:cxn ang="0">
                      <a:pos x="47" y="33"/>
                    </a:cxn>
                    <a:cxn ang="0">
                      <a:pos x="41" y="33"/>
                    </a:cxn>
                    <a:cxn ang="0">
                      <a:pos x="37" y="31"/>
                    </a:cxn>
                    <a:cxn ang="0">
                      <a:pos x="30" y="31"/>
                    </a:cxn>
                    <a:cxn ang="0">
                      <a:pos x="15" y="29"/>
                    </a:cxn>
                    <a:cxn ang="0">
                      <a:pos x="0" y="24"/>
                    </a:cxn>
                    <a:cxn ang="0">
                      <a:pos x="18" y="14"/>
                    </a:cxn>
                    <a:cxn ang="0">
                      <a:pos x="25" y="7"/>
                    </a:cxn>
                    <a:cxn ang="0">
                      <a:pos x="33" y="2"/>
                    </a:cxn>
                    <a:cxn ang="0">
                      <a:pos x="43" y="0"/>
                    </a:cxn>
                  </a:cxnLst>
                  <a:rect l="0" t="0" r="r" b="b"/>
                  <a:pathLst>
                    <a:path w="97" h="68">
                      <a:moveTo>
                        <a:pt x="43" y="0"/>
                      </a:moveTo>
                      <a:lnTo>
                        <a:pt x="51" y="1"/>
                      </a:lnTo>
                      <a:lnTo>
                        <a:pt x="57" y="5"/>
                      </a:lnTo>
                      <a:lnTo>
                        <a:pt x="63" y="10"/>
                      </a:lnTo>
                      <a:lnTo>
                        <a:pt x="68" y="15"/>
                      </a:lnTo>
                      <a:lnTo>
                        <a:pt x="66" y="15"/>
                      </a:lnTo>
                      <a:lnTo>
                        <a:pt x="64" y="16"/>
                      </a:lnTo>
                      <a:lnTo>
                        <a:pt x="63" y="16"/>
                      </a:lnTo>
                      <a:lnTo>
                        <a:pt x="63" y="24"/>
                      </a:lnTo>
                      <a:lnTo>
                        <a:pt x="62" y="26"/>
                      </a:lnTo>
                      <a:lnTo>
                        <a:pt x="61" y="28"/>
                      </a:lnTo>
                      <a:lnTo>
                        <a:pt x="57" y="30"/>
                      </a:lnTo>
                      <a:lnTo>
                        <a:pt x="54" y="31"/>
                      </a:lnTo>
                      <a:lnTo>
                        <a:pt x="67" y="31"/>
                      </a:lnTo>
                      <a:lnTo>
                        <a:pt x="69" y="33"/>
                      </a:lnTo>
                      <a:lnTo>
                        <a:pt x="72" y="35"/>
                      </a:lnTo>
                      <a:lnTo>
                        <a:pt x="88" y="35"/>
                      </a:lnTo>
                      <a:lnTo>
                        <a:pt x="91" y="36"/>
                      </a:lnTo>
                      <a:lnTo>
                        <a:pt x="94" y="40"/>
                      </a:lnTo>
                      <a:lnTo>
                        <a:pt x="97" y="44"/>
                      </a:lnTo>
                      <a:lnTo>
                        <a:pt x="94" y="45"/>
                      </a:lnTo>
                      <a:lnTo>
                        <a:pt x="94" y="51"/>
                      </a:lnTo>
                      <a:lnTo>
                        <a:pt x="93" y="54"/>
                      </a:lnTo>
                      <a:lnTo>
                        <a:pt x="92" y="55"/>
                      </a:lnTo>
                      <a:lnTo>
                        <a:pt x="89" y="55"/>
                      </a:lnTo>
                      <a:lnTo>
                        <a:pt x="87" y="56"/>
                      </a:lnTo>
                      <a:lnTo>
                        <a:pt x="86" y="56"/>
                      </a:lnTo>
                      <a:lnTo>
                        <a:pt x="88" y="58"/>
                      </a:lnTo>
                      <a:lnTo>
                        <a:pt x="89" y="59"/>
                      </a:lnTo>
                      <a:lnTo>
                        <a:pt x="92" y="60"/>
                      </a:lnTo>
                      <a:lnTo>
                        <a:pt x="92" y="62"/>
                      </a:lnTo>
                      <a:lnTo>
                        <a:pt x="89" y="67"/>
                      </a:lnTo>
                      <a:lnTo>
                        <a:pt x="87" y="68"/>
                      </a:lnTo>
                      <a:lnTo>
                        <a:pt x="84" y="68"/>
                      </a:lnTo>
                      <a:lnTo>
                        <a:pt x="67" y="65"/>
                      </a:lnTo>
                      <a:lnTo>
                        <a:pt x="53" y="63"/>
                      </a:lnTo>
                      <a:lnTo>
                        <a:pt x="38" y="60"/>
                      </a:lnTo>
                      <a:lnTo>
                        <a:pt x="33" y="59"/>
                      </a:lnTo>
                      <a:lnTo>
                        <a:pt x="28" y="54"/>
                      </a:lnTo>
                      <a:lnTo>
                        <a:pt x="22" y="49"/>
                      </a:lnTo>
                      <a:lnTo>
                        <a:pt x="17" y="45"/>
                      </a:lnTo>
                      <a:lnTo>
                        <a:pt x="28" y="41"/>
                      </a:lnTo>
                      <a:lnTo>
                        <a:pt x="37" y="36"/>
                      </a:lnTo>
                      <a:lnTo>
                        <a:pt x="47" y="33"/>
                      </a:lnTo>
                      <a:lnTo>
                        <a:pt x="41" y="33"/>
                      </a:lnTo>
                      <a:lnTo>
                        <a:pt x="37" y="31"/>
                      </a:lnTo>
                      <a:lnTo>
                        <a:pt x="30" y="31"/>
                      </a:lnTo>
                      <a:lnTo>
                        <a:pt x="15" y="29"/>
                      </a:lnTo>
                      <a:lnTo>
                        <a:pt x="0" y="24"/>
                      </a:lnTo>
                      <a:lnTo>
                        <a:pt x="18" y="14"/>
                      </a:lnTo>
                      <a:lnTo>
                        <a:pt x="25" y="7"/>
                      </a:lnTo>
                      <a:lnTo>
                        <a:pt x="33" y="2"/>
                      </a:lnTo>
                      <a:lnTo>
                        <a:pt x="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8" name="Freeform 1343">
                  <a:extLst>
                    <a:ext uri="{FF2B5EF4-FFF2-40B4-BE49-F238E27FC236}">
                      <a16:creationId xmlns:a16="http://schemas.microsoft.com/office/drawing/2014/main" id="{7D6FC177-0744-9BD8-2506-4E2F3A79778C}"/>
                    </a:ext>
                  </a:extLst>
                </p:cNvPr>
                <p:cNvSpPr>
                  <a:spLocks/>
                </p:cNvSpPr>
                <p:nvPr/>
              </p:nvSpPr>
              <p:spPr bwMode="auto">
                <a:xfrm>
                  <a:off x="8049442" y="2039094"/>
                  <a:ext cx="24870" cy="18653"/>
                </a:xfrm>
                <a:custGeom>
                  <a:avLst/>
                  <a:gdLst/>
                  <a:ahLst/>
                  <a:cxnLst>
                    <a:cxn ang="0">
                      <a:pos x="6" y="0"/>
                    </a:cxn>
                    <a:cxn ang="0">
                      <a:pos x="12" y="0"/>
                    </a:cxn>
                    <a:cxn ang="0">
                      <a:pos x="12" y="4"/>
                    </a:cxn>
                    <a:cxn ang="0">
                      <a:pos x="11" y="6"/>
                    </a:cxn>
                    <a:cxn ang="0">
                      <a:pos x="9" y="9"/>
                    </a:cxn>
                    <a:cxn ang="0">
                      <a:pos x="4" y="9"/>
                    </a:cxn>
                    <a:cxn ang="0">
                      <a:pos x="0" y="5"/>
                    </a:cxn>
                    <a:cxn ang="0">
                      <a:pos x="2" y="4"/>
                    </a:cxn>
                    <a:cxn ang="0">
                      <a:pos x="6" y="0"/>
                    </a:cxn>
                  </a:cxnLst>
                  <a:rect l="0" t="0" r="r" b="b"/>
                  <a:pathLst>
                    <a:path w="12" h="9">
                      <a:moveTo>
                        <a:pt x="6" y="0"/>
                      </a:moveTo>
                      <a:lnTo>
                        <a:pt x="12" y="0"/>
                      </a:lnTo>
                      <a:lnTo>
                        <a:pt x="12" y="4"/>
                      </a:lnTo>
                      <a:lnTo>
                        <a:pt x="11" y="6"/>
                      </a:lnTo>
                      <a:lnTo>
                        <a:pt x="9" y="9"/>
                      </a:lnTo>
                      <a:lnTo>
                        <a:pt x="4" y="9"/>
                      </a:lnTo>
                      <a:lnTo>
                        <a:pt x="0" y="5"/>
                      </a:lnTo>
                      <a:lnTo>
                        <a:pt x="2" y="4"/>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9" name="Freeform 1344">
                  <a:extLst>
                    <a:ext uri="{FF2B5EF4-FFF2-40B4-BE49-F238E27FC236}">
                      <a16:creationId xmlns:a16="http://schemas.microsoft.com/office/drawing/2014/main" id="{DB143B0D-F49D-4BCF-3514-F26975369096}"/>
                    </a:ext>
                  </a:extLst>
                </p:cNvPr>
                <p:cNvSpPr>
                  <a:spLocks/>
                </p:cNvSpPr>
                <p:nvPr/>
              </p:nvSpPr>
              <p:spPr bwMode="auto">
                <a:xfrm>
                  <a:off x="7925090" y="1819405"/>
                  <a:ext cx="33161" cy="8290"/>
                </a:xfrm>
                <a:custGeom>
                  <a:avLst/>
                  <a:gdLst/>
                  <a:ahLst/>
                  <a:cxnLst>
                    <a:cxn ang="0">
                      <a:pos x="0" y="0"/>
                    </a:cxn>
                    <a:cxn ang="0">
                      <a:pos x="15" y="0"/>
                    </a:cxn>
                    <a:cxn ang="0">
                      <a:pos x="16" y="4"/>
                    </a:cxn>
                    <a:cxn ang="0">
                      <a:pos x="3" y="4"/>
                    </a:cxn>
                    <a:cxn ang="0">
                      <a:pos x="1" y="3"/>
                    </a:cxn>
                    <a:cxn ang="0">
                      <a:pos x="0" y="0"/>
                    </a:cxn>
                  </a:cxnLst>
                  <a:rect l="0" t="0" r="r" b="b"/>
                  <a:pathLst>
                    <a:path w="16" h="4">
                      <a:moveTo>
                        <a:pt x="0" y="0"/>
                      </a:moveTo>
                      <a:lnTo>
                        <a:pt x="15" y="0"/>
                      </a:lnTo>
                      <a:lnTo>
                        <a:pt x="16" y="4"/>
                      </a:lnTo>
                      <a:lnTo>
                        <a:pt x="3" y="4"/>
                      </a:lnTo>
                      <a:lnTo>
                        <a:pt x="1"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0" name="Freeform 1345">
                  <a:extLst>
                    <a:ext uri="{FF2B5EF4-FFF2-40B4-BE49-F238E27FC236}">
                      <a16:creationId xmlns:a16="http://schemas.microsoft.com/office/drawing/2014/main" id="{B79205FE-685B-5F88-F4CD-F1FA235D6BE5}"/>
                    </a:ext>
                  </a:extLst>
                </p:cNvPr>
                <p:cNvSpPr>
                  <a:spLocks/>
                </p:cNvSpPr>
                <p:nvPr/>
              </p:nvSpPr>
              <p:spPr bwMode="auto">
                <a:xfrm>
                  <a:off x="8323016" y="1983135"/>
                  <a:ext cx="26944" cy="14508"/>
                </a:xfrm>
                <a:custGeom>
                  <a:avLst/>
                  <a:gdLst/>
                  <a:ahLst/>
                  <a:cxnLst>
                    <a:cxn ang="0">
                      <a:pos x="3" y="0"/>
                    </a:cxn>
                    <a:cxn ang="0">
                      <a:pos x="13" y="0"/>
                    </a:cxn>
                    <a:cxn ang="0">
                      <a:pos x="12" y="3"/>
                    </a:cxn>
                    <a:cxn ang="0">
                      <a:pos x="10" y="5"/>
                    </a:cxn>
                    <a:cxn ang="0">
                      <a:pos x="7" y="7"/>
                    </a:cxn>
                    <a:cxn ang="0">
                      <a:pos x="5" y="7"/>
                    </a:cxn>
                    <a:cxn ang="0">
                      <a:pos x="2" y="5"/>
                    </a:cxn>
                    <a:cxn ang="0">
                      <a:pos x="1" y="4"/>
                    </a:cxn>
                    <a:cxn ang="0">
                      <a:pos x="1" y="3"/>
                    </a:cxn>
                    <a:cxn ang="0">
                      <a:pos x="0" y="2"/>
                    </a:cxn>
                    <a:cxn ang="0">
                      <a:pos x="3" y="0"/>
                    </a:cxn>
                  </a:cxnLst>
                  <a:rect l="0" t="0" r="r" b="b"/>
                  <a:pathLst>
                    <a:path w="13" h="7">
                      <a:moveTo>
                        <a:pt x="3" y="0"/>
                      </a:moveTo>
                      <a:lnTo>
                        <a:pt x="13" y="0"/>
                      </a:lnTo>
                      <a:lnTo>
                        <a:pt x="12" y="3"/>
                      </a:lnTo>
                      <a:lnTo>
                        <a:pt x="10" y="5"/>
                      </a:lnTo>
                      <a:lnTo>
                        <a:pt x="7" y="7"/>
                      </a:lnTo>
                      <a:lnTo>
                        <a:pt x="5" y="7"/>
                      </a:lnTo>
                      <a:lnTo>
                        <a:pt x="2" y="5"/>
                      </a:lnTo>
                      <a:lnTo>
                        <a:pt x="1" y="4"/>
                      </a:lnTo>
                      <a:lnTo>
                        <a:pt x="1" y="3"/>
                      </a:lnTo>
                      <a:lnTo>
                        <a:pt x="0" y="2"/>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1" name="Freeform 1347">
                  <a:extLst>
                    <a:ext uri="{FF2B5EF4-FFF2-40B4-BE49-F238E27FC236}">
                      <a16:creationId xmlns:a16="http://schemas.microsoft.com/office/drawing/2014/main" id="{0F2C272F-F339-CFFD-F67E-0CDFA1A10400}"/>
                    </a:ext>
                  </a:extLst>
                </p:cNvPr>
                <p:cNvSpPr>
                  <a:spLocks/>
                </p:cNvSpPr>
                <p:nvPr/>
              </p:nvSpPr>
              <p:spPr bwMode="auto">
                <a:xfrm>
                  <a:off x="9058765" y="2084690"/>
                  <a:ext cx="184456" cy="70466"/>
                </a:xfrm>
                <a:custGeom>
                  <a:avLst/>
                  <a:gdLst/>
                  <a:ahLst/>
                  <a:cxnLst>
                    <a:cxn ang="0">
                      <a:pos x="13" y="0"/>
                    </a:cxn>
                    <a:cxn ang="0">
                      <a:pos x="17" y="0"/>
                    </a:cxn>
                    <a:cxn ang="0">
                      <a:pos x="25" y="3"/>
                    </a:cxn>
                    <a:cxn ang="0">
                      <a:pos x="35" y="11"/>
                    </a:cxn>
                    <a:cxn ang="0">
                      <a:pos x="42" y="13"/>
                    </a:cxn>
                    <a:cxn ang="0">
                      <a:pos x="42" y="9"/>
                    </a:cxn>
                    <a:cxn ang="0">
                      <a:pos x="46" y="2"/>
                    </a:cxn>
                    <a:cxn ang="0">
                      <a:pos x="49" y="2"/>
                    </a:cxn>
                    <a:cxn ang="0">
                      <a:pos x="57" y="3"/>
                    </a:cxn>
                    <a:cxn ang="0">
                      <a:pos x="80" y="11"/>
                    </a:cxn>
                    <a:cxn ang="0">
                      <a:pos x="89" y="13"/>
                    </a:cxn>
                    <a:cxn ang="0">
                      <a:pos x="87" y="17"/>
                    </a:cxn>
                    <a:cxn ang="0">
                      <a:pos x="85" y="19"/>
                    </a:cxn>
                    <a:cxn ang="0">
                      <a:pos x="81" y="27"/>
                    </a:cxn>
                    <a:cxn ang="0">
                      <a:pos x="69" y="27"/>
                    </a:cxn>
                    <a:cxn ang="0">
                      <a:pos x="66" y="28"/>
                    </a:cxn>
                    <a:cxn ang="0">
                      <a:pos x="64" y="31"/>
                    </a:cxn>
                    <a:cxn ang="0">
                      <a:pos x="59" y="31"/>
                    </a:cxn>
                    <a:cxn ang="0">
                      <a:pos x="57" y="28"/>
                    </a:cxn>
                    <a:cxn ang="0">
                      <a:pos x="55" y="27"/>
                    </a:cxn>
                    <a:cxn ang="0">
                      <a:pos x="51" y="27"/>
                    </a:cxn>
                    <a:cxn ang="0">
                      <a:pos x="50" y="28"/>
                    </a:cxn>
                    <a:cxn ang="0">
                      <a:pos x="47" y="29"/>
                    </a:cxn>
                    <a:cxn ang="0">
                      <a:pos x="42" y="29"/>
                    </a:cxn>
                    <a:cxn ang="0">
                      <a:pos x="38" y="33"/>
                    </a:cxn>
                    <a:cxn ang="0">
                      <a:pos x="33" y="33"/>
                    </a:cxn>
                    <a:cxn ang="0">
                      <a:pos x="28" y="28"/>
                    </a:cxn>
                    <a:cxn ang="0">
                      <a:pos x="25" y="32"/>
                    </a:cxn>
                    <a:cxn ang="0">
                      <a:pos x="20" y="34"/>
                    </a:cxn>
                    <a:cxn ang="0">
                      <a:pos x="10" y="32"/>
                    </a:cxn>
                    <a:cxn ang="0">
                      <a:pos x="2" y="26"/>
                    </a:cxn>
                    <a:cxn ang="0">
                      <a:pos x="0" y="17"/>
                    </a:cxn>
                    <a:cxn ang="0">
                      <a:pos x="1" y="12"/>
                    </a:cxn>
                    <a:cxn ang="0">
                      <a:pos x="2" y="8"/>
                    </a:cxn>
                    <a:cxn ang="0">
                      <a:pos x="6" y="4"/>
                    </a:cxn>
                    <a:cxn ang="0">
                      <a:pos x="10" y="3"/>
                    </a:cxn>
                    <a:cxn ang="0">
                      <a:pos x="13" y="0"/>
                    </a:cxn>
                  </a:cxnLst>
                  <a:rect l="0" t="0" r="r" b="b"/>
                  <a:pathLst>
                    <a:path w="89" h="34">
                      <a:moveTo>
                        <a:pt x="13" y="0"/>
                      </a:moveTo>
                      <a:lnTo>
                        <a:pt x="17" y="0"/>
                      </a:lnTo>
                      <a:lnTo>
                        <a:pt x="25" y="3"/>
                      </a:lnTo>
                      <a:lnTo>
                        <a:pt x="35" y="11"/>
                      </a:lnTo>
                      <a:lnTo>
                        <a:pt x="42" y="13"/>
                      </a:lnTo>
                      <a:lnTo>
                        <a:pt x="42" y="9"/>
                      </a:lnTo>
                      <a:lnTo>
                        <a:pt x="46" y="2"/>
                      </a:lnTo>
                      <a:lnTo>
                        <a:pt x="49" y="2"/>
                      </a:lnTo>
                      <a:lnTo>
                        <a:pt x="57" y="3"/>
                      </a:lnTo>
                      <a:lnTo>
                        <a:pt x="80" y="11"/>
                      </a:lnTo>
                      <a:lnTo>
                        <a:pt x="89" y="13"/>
                      </a:lnTo>
                      <a:lnTo>
                        <a:pt x="87" y="17"/>
                      </a:lnTo>
                      <a:lnTo>
                        <a:pt x="85" y="19"/>
                      </a:lnTo>
                      <a:lnTo>
                        <a:pt x="81" y="27"/>
                      </a:lnTo>
                      <a:lnTo>
                        <a:pt x="69" y="27"/>
                      </a:lnTo>
                      <a:lnTo>
                        <a:pt x="66" y="28"/>
                      </a:lnTo>
                      <a:lnTo>
                        <a:pt x="64" y="31"/>
                      </a:lnTo>
                      <a:lnTo>
                        <a:pt x="59" y="31"/>
                      </a:lnTo>
                      <a:lnTo>
                        <a:pt x="57" y="28"/>
                      </a:lnTo>
                      <a:lnTo>
                        <a:pt x="55" y="27"/>
                      </a:lnTo>
                      <a:lnTo>
                        <a:pt x="51" y="27"/>
                      </a:lnTo>
                      <a:lnTo>
                        <a:pt x="50" y="28"/>
                      </a:lnTo>
                      <a:lnTo>
                        <a:pt x="47" y="29"/>
                      </a:lnTo>
                      <a:lnTo>
                        <a:pt x="42" y="29"/>
                      </a:lnTo>
                      <a:lnTo>
                        <a:pt x="38" y="33"/>
                      </a:lnTo>
                      <a:lnTo>
                        <a:pt x="33" y="33"/>
                      </a:lnTo>
                      <a:lnTo>
                        <a:pt x="28" y="28"/>
                      </a:lnTo>
                      <a:lnTo>
                        <a:pt x="25" y="32"/>
                      </a:lnTo>
                      <a:lnTo>
                        <a:pt x="20" y="34"/>
                      </a:lnTo>
                      <a:lnTo>
                        <a:pt x="10" y="32"/>
                      </a:lnTo>
                      <a:lnTo>
                        <a:pt x="2" y="26"/>
                      </a:lnTo>
                      <a:lnTo>
                        <a:pt x="0" y="17"/>
                      </a:lnTo>
                      <a:lnTo>
                        <a:pt x="1" y="12"/>
                      </a:lnTo>
                      <a:lnTo>
                        <a:pt x="2" y="8"/>
                      </a:lnTo>
                      <a:lnTo>
                        <a:pt x="6" y="4"/>
                      </a:lnTo>
                      <a:lnTo>
                        <a:pt x="10" y="3"/>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2" name="Freeform 1349">
                  <a:extLst>
                    <a:ext uri="{FF2B5EF4-FFF2-40B4-BE49-F238E27FC236}">
                      <a16:creationId xmlns:a16="http://schemas.microsoft.com/office/drawing/2014/main" id="{7BB64890-0070-BB2D-FF4D-2723CB9F773F}"/>
                    </a:ext>
                  </a:extLst>
                </p:cNvPr>
                <p:cNvSpPr>
                  <a:spLocks/>
                </p:cNvSpPr>
                <p:nvPr/>
              </p:nvSpPr>
              <p:spPr bwMode="auto">
                <a:xfrm>
                  <a:off x="7042190" y="4132353"/>
                  <a:ext cx="26944" cy="10363"/>
                </a:xfrm>
                <a:custGeom>
                  <a:avLst/>
                  <a:gdLst/>
                  <a:ahLst/>
                  <a:cxnLst>
                    <a:cxn ang="0">
                      <a:pos x="7" y="0"/>
                    </a:cxn>
                    <a:cxn ang="0">
                      <a:pos x="13" y="0"/>
                    </a:cxn>
                    <a:cxn ang="0">
                      <a:pos x="8" y="5"/>
                    </a:cxn>
                    <a:cxn ang="0">
                      <a:pos x="4" y="5"/>
                    </a:cxn>
                    <a:cxn ang="0">
                      <a:pos x="1" y="4"/>
                    </a:cxn>
                    <a:cxn ang="0">
                      <a:pos x="0" y="1"/>
                    </a:cxn>
                    <a:cxn ang="0">
                      <a:pos x="7" y="0"/>
                    </a:cxn>
                  </a:cxnLst>
                  <a:rect l="0" t="0" r="r" b="b"/>
                  <a:pathLst>
                    <a:path w="13" h="5">
                      <a:moveTo>
                        <a:pt x="7" y="0"/>
                      </a:moveTo>
                      <a:lnTo>
                        <a:pt x="13" y="0"/>
                      </a:lnTo>
                      <a:lnTo>
                        <a:pt x="8" y="5"/>
                      </a:lnTo>
                      <a:lnTo>
                        <a:pt x="4" y="5"/>
                      </a:lnTo>
                      <a:lnTo>
                        <a:pt x="1" y="4"/>
                      </a:lnTo>
                      <a:lnTo>
                        <a:pt x="0" y="1"/>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3" name="Freeform 1351">
                  <a:extLst>
                    <a:ext uri="{FF2B5EF4-FFF2-40B4-BE49-F238E27FC236}">
                      <a16:creationId xmlns:a16="http://schemas.microsoft.com/office/drawing/2014/main" id="{219EB34E-08F5-CD0A-D992-F8C309FAD275}"/>
                    </a:ext>
                  </a:extLst>
                </p:cNvPr>
                <p:cNvSpPr>
                  <a:spLocks/>
                </p:cNvSpPr>
                <p:nvPr/>
              </p:nvSpPr>
              <p:spPr bwMode="auto">
                <a:xfrm>
                  <a:off x="9131304" y="2194533"/>
                  <a:ext cx="80829" cy="35234"/>
                </a:xfrm>
                <a:custGeom>
                  <a:avLst/>
                  <a:gdLst/>
                  <a:ahLst/>
                  <a:cxnLst>
                    <a:cxn ang="0">
                      <a:pos x="20" y="0"/>
                    </a:cxn>
                    <a:cxn ang="0">
                      <a:pos x="26" y="2"/>
                    </a:cxn>
                    <a:cxn ang="0">
                      <a:pos x="30" y="3"/>
                    </a:cxn>
                    <a:cxn ang="0">
                      <a:pos x="35" y="7"/>
                    </a:cxn>
                    <a:cxn ang="0">
                      <a:pos x="37" y="12"/>
                    </a:cxn>
                    <a:cxn ang="0">
                      <a:pos x="39" y="17"/>
                    </a:cxn>
                    <a:cxn ang="0">
                      <a:pos x="26" y="17"/>
                    </a:cxn>
                    <a:cxn ang="0">
                      <a:pos x="19" y="13"/>
                    </a:cxn>
                    <a:cxn ang="0">
                      <a:pos x="10" y="12"/>
                    </a:cxn>
                    <a:cxn ang="0">
                      <a:pos x="2" y="10"/>
                    </a:cxn>
                    <a:cxn ang="0">
                      <a:pos x="0" y="12"/>
                    </a:cxn>
                    <a:cxn ang="0">
                      <a:pos x="5" y="5"/>
                    </a:cxn>
                    <a:cxn ang="0">
                      <a:pos x="11" y="2"/>
                    </a:cxn>
                    <a:cxn ang="0">
                      <a:pos x="20" y="0"/>
                    </a:cxn>
                  </a:cxnLst>
                  <a:rect l="0" t="0" r="r" b="b"/>
                  <a:pathLst>
                    <a:path w="39" h="17">
                      <a:moveTo>
                        <a:pt x="20" y="0"/>
                      </a:moveTo>
                      <a:lnTo>
                        <a:pt x="26" y="2"/>
                      </a:lnTo>
                      <a:lnTo>
                        <a:pt x="30" y="3"/>
                      </a:lnTo>
                      <a:lnTo>
                        <a:pt x="35" y="7"/>
                      </a:lnTo>
                      <a:lnTo>
                        <a:pt x="37" y="12"/>
                      </a:lnTo>
                      <a:lnTo>
                        <a:pt x="39" y="17"/>
                      </a:lnTo>
                      <a:lnTo>
                        <a:pt x="26" y="17"/>
                      </a:lnTo>
                      <a:lnTo>
                        <a:pt x="19" y="13"/>
                      </a:lnTo>
                      <a:lnTo>
                        <a:pt x="10" y="12"/>
                      </a:lnTo>
                      <a:lnTo>
                        <a:pt x="2" y="10"/>
                      </a:lnTo>
                      <a:lnTo>
                        <a:pt x="0" y="12"/>
                      </a:lnTo>
                      <a:lnTo>
                        <a:pt x="5" y="5"/>
                      </a:lnTo>
                      <a:lnTo>
                        <a:pt x="11" y="2"/>
                      </a:lnTo>
                      <a:lnTo>
                        <a:pt x="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4" name="Freeform 1352">
                  <a:extLst>
                    <a:ext uri="{FF2B5EF4-FFF2-40B4-BE49-F238E27FC236}">
                      <a16:creationId xmlns:a16="http://schemas.microsoft.com/office/drawing/2014/main" id="{08AECB59-4515-19D9-C42F-4E51308B932E}"/>
                    </a:ext>
                  </a:extLst>
                </p:cNvPr>
                <p:cNvSpPr>
                  <a:spLocks/>
                </p:cNvSpPr>
                <p:nvPr/>
              </p:nvSpPr>
              <p:spPr bwMode="auto">
                <a:xfrm>
                  <a:off x="9280526" y="2117850"/>
                  <a:ext cx="109845" cy="35234"/>
                </a:xfrm>
                <a:custGeom>
                  <a:avLst/>
                  <a:gdLst/>
                  <a:ahLst/>
                  <a:cxnLst>
                    <a:cxn ang="0">
                      <a:pos x="0" y="0"/>
                    </a:cxn>
                    <a:cxn ang="0">
                      <a:pos x="6" y="1"/>
                    </a:cxn>
                    <a:cxn ang="0">
                      <a:pos x="14" y="2"/>
                    </a:cxn>
                    <a:cxn ang="0">
                      <a:pos x="26" y="5"/>
                    </a:cxn>
                    <a:cxn ang="0">
                      <a:pos x="37" y="6"/>
                    </a:cxn>
                    <a:cxn ang="0">
                      <a:pos x="46" y="7"/>
                    </a:cxn>
                    <a:cxn ang="0">
                      <a:pos x="51" y="7"/>
                    </a:cxn>
                    <a:cxn ang="0">
                      <a:pos x="53" y="10"/>
                    </a:cxn>
                    <a:cxn ang="0">
                      <a:pos x="53" y="11"/>
                    </a:cxn>
                    <a:cxn ang="0">
                      <a:pos x="52" y="13"/>
                    </a:cxn>
                    <a:cxn ang="0">
                      <a:pos x="51" y="15"/>
                    </a:cxn>
                    <a:cxn ang="0">
                      <a:pos x="48" y="16"/>
                    </a:cxn>
                    <a:cxn ang="0">
                      <a:pos x="44" y="16"/>
                    </a:cxn>
                    <a:cxn ang="0">
                      <a:pos x="41" y="17"/>
                    </a:cxn>
                    <a:cxn ang="0">
                      <a:pos x="34" y="17"/>
                    </a:cxn>
                    <a:cxn ang="0">
                      <a:pos x="26" y="16"/>
                    </a:cxn>
                    <a:cxn ang="0">
                      <a:pos x="17" y="13"/>
                    </a:cxn>
                    <a:cxn ang="0">
                      <a:pos x="8" y="8"/>
                    </a:cxn>
                    <a:cxn ang="0">
                      <a:pos x="6" y="2"/>
                    </a:cxn>
                    <a:cxn ang="0">
                      <a:pos x="0" y="0"/>
                    </a:cxn>
                  </a:cxnLst>
                  <a:rect l="0" t="0" r="r" b="b"/>
                  <a:pathLst>
                    <a:path w="53" h="17">
                      <a:moveTo>
                        <a:pt x="0" y="0"/>
                      </a:moveTo>
                      <a:lnTo>
                        <a:pt x="6" y="1"/>
                      </a:lnTo>
                      <a:lnTo>
                        <a:pt x="14" y="2"/>
                      </a:lnTo>
                      <a:lnTo>
                        <a:pt x="26" y="5"/>
                      </a:lnTo>
                      <a:lnTo>
                        <a:pt x="37" y="6"/>
                      </a:lnTo>
                      <a:lnTo>
                        <a:pt x="46" y="7"/>
                      </a:lnTo>
                      <a:lnTo>
                        <a:pt x="51" y="7"/>
                      </a:lnTo>
                      <a:lnTo>
                        <a:pt x="53" y="10"/>
                      </a:lnTo>
                      <a:lnTo>
                        <a:pt x="53" y="11"/>
                      </a:lnTo>
                      <a:lnTo>
                        <a:pt x="52" y="13"/>
                      </a:lnTo>
                      <a:lnTo>
                        <a:pt x="51" y="15"/>
                      </a:lnTo>
                      <a:lnTo>
                        <a:pt x="48" y="16"/>
                      </a:lnTo>
                      <a:lnTo>
                        <a:pt x="44" y="16"/>
                      </a:lnTo>
                      <a:lnTo>
                        <a:pt x="41" y="17"/>
                      </a:lnTo>
                      <a:lnTo>
                        <a:pt x="34" y="17"/>
                      </a:lnTo>
                      <a:lnTo>
                        <a:pt x="26" y="16"/>
                      </a:lnTo>
                      <a:lnTo>
                        <a:pt x="17" y="13"/>
                      </a:lnTo>
                      <a:lnTo>
                        <a:pt x="8" y="8"/>
                      </a:lnTo>
                      <a:lnTo>
                        <a:pt x="6" y="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5" name="Freeform 1353">
                  <a:extLst>
                    <a:ext uri="{FF2B5EF4-FFF2-40B4-BE49-F238E27FC236}">
                      <a16:creationId xmlns:a16="http://schemas.microsoft.com/office/drawing/2014/main" id="{F6F7BFC9-DD4E-E255-6C36-8E7B2D69D2BE}"/>
                    </a:ext>
                  </a:extLst>
                </p:cNvPr>
                <p:cNvSpPr>
                  <a:spLocks/>
                </p:cNvSpPr>
                <p:nvPr/>
              </p:nvSpPr>
              <p:spPr bwMode="auto">
                <a:xfrm>
                  <a:off x="9127159" y="2173808"/>
                  <a:ext cx="24870" cy="20725"/>
                </a:xfrm>
                <a:custGeom>
                  <a:avLst/>
                  <a:gdLst/>
                  <a:ahLst/>
                  <a:cxnLst>
                    <a:cxn ang="0">
                      <a:pos x="5" y="0"/>
                    </a:cxn>
                    <a:cxn ang="0">
                      <a:pos x="7" y="0"/>
                    </a:cxn>
                    <a:cxn ang="0">
                      <a:pos x="12" y="3"/>
                    </a:cxn>
                    <a:cxn ang="0">
                      <a:pos x="12" y="7"/>
                    </a:cxn>
                    <a:cxn ang="0">
                      <a:pos x="10" y="9"/>
                    </a:cxn>
                    <a:cxn ang="0">
                      <a:pos x="8" y="10"/>
                    </a:cxn>
                    <a:cxn ang="0">
                      <a:pos x="3" y="10"/>
                    </a:cxn>
                    <a:cxn ang="0">
                      <a:pos x="2" y="9"/>
                    </a:cxn>
                    <a:cxn ang="0">
                      <a:pos x="0" y="7"/>
                    </a:cxn>
                    <a:cxn ang="0">
                      <a:pos x="0" y="3"/>
                    </a:cxn>
                    <a:cxn ang="0">
                      <a:pos x="5" y="0"/>
                    </a:cxn>
                  </a:cxnLst>
                  <a:rect l="0" t="0" r="r" b="b"/>
                  <a:pathLst>
                    <a:path w="12" h="10">
                      <a:moveTo>
                        <a:pt x="5" y="0"/>
                      </a:moveTo>
                      <a:lnTo>
                        <a:pt x="7" y="0"/>
                      </a:lnTo>
                      <a:lnTo>
                        <a:pt x="12" y="3"/>
                      </a:lnTo>
                      <a:lnTo>
                        <a:pt x="12" y="7"/>
                      </a:lnTo>
                      <a:lnTo>
                        <a:pt x="10" y="9"/>
                      </a:lnTo>
                      <a:lnTo>
                        <a:pt x="8" y="10"/>
                      </a:lnTo>
                      <a:lnTo>
                        <a:pt x="3" y="10"/>
                      </a:lnTo>
                      <a:lnTo>
                        <a:pt x="2" y="9"/>
                      </a:lnTo>
                      <a:lnTo>
                        <a:pt x="0" y="7"/>
                      </a:lnTo>
                      <a:lnTo>
                        <a:pt x="0" y="3"/>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6" name="Freeform 1358">
                  <a:extLst>
                    <a:ext uri="{FF2B5EF4-FFF2-40B4-BE49-F238E27FC236}">
                      <a16:creationId xmlns:a16="http://schemas.microsoft.com/office/drawing/2014/main" id="{8AEEC2D2-2675-3857-CFDB-5B874E77126D}"/>
                    </a:ext>
                  </a:extLst>
                </p:cNvPr>
                <p:cNvSpPr>
                  <a:spLocks/>
                </p:cNvSpPr>
                <p:nvPr/>
              </p:nvSpPr>
              <p:spPr bwMode="auto">
                <a:xfrm>
                  <a:off x="6389342" y="2018369"/>
                  <a:ext cx="3937813" cy="2379268"/>
                </a:xfrm>
                <a:custGeom>
                  <a:avLst/>
                  <a:gdLst/>
                  <a:ahLst/>
                  <a:cxnLst>
                    <a:cxn ang="0">
                      <a:pos x="944" y="103"/>
                    </a:cxn>
                    <a:cxn ang="0">
                      <a:pos x="1190" y="99"/>
                    </a:cxn>
                    <a:cxn ang="0">
                      <a:pos x="1318" y="137"/>
                    </a:cxn>
                    <a:cxn ang="0">
                      <a:pos x="1552" y="177"/>
                    </a:cxn>
                    <a:cxn ang="0">
                      <a:pos x="1861" y="229"/>
                    </a:cxn>
                    <a:cxn ang="0">
                      <a:pos x="1781" y="271"/>
                    </a:cxn>
                    <a:cxn ang="0">
                      <a:pos x="1645" y="362"/>
                    </a:cxn>
                    <a:cxn ang="0">
                      <a:pos x="1551" y="464"/>
                    </a:cxn>
                    <a:cxn ang="0">
                      <a:pos x="1576" y="352"/>
                    </a:cxn>
                    <a:cxn ang="0">
                      <a:pos x="1537" y="334"/>
                    </a:cxn>
                    <a:cxn ang="0">
                      <a:pos x="1286" y="430"/>
                    </a:cxn>
                    <a:cxn ang="0">
                      <a:pos x="1320" y="551"/>
                    </a:cxn>
                    <a:cxn ang="0">
                      <a:pos x="1178" y="673"/>
                    </a:cxn>
                    <a:cxn ang="0">
                      <a:pos x="1171" y="743"/>
                    </a:cxn>
                    <a:cxn ang="0">
                      <a:pos x="1163" y="703"/>
                    </a:cxn>
                    <a:cxn ang="0">
                      <a:pos x="1103" y="681"/>
                    </a:cxn>
                    <a:cxn ang="0">
                      <a:pos x="1063" y="693"/>
                    </a:cxn>
                    <a:cxn ang="0">
                      <a:pos x="1117" y="708"/>
                    </a:cxn>
                    <a:cxn ang="0">
                      <a:pos x="1094" y="758"/>
                    </a:cxn>
                    <a:cxn ang="0">
                      <a:pos x="1063" y="876"/>
                    </a:cxn>
                    <a:cxn ang="0">
                      <a:pos x="976" y="913"/>
                    </a:cxn>
                    <a:cxn ang="0">
                      <a:pos x="949" y="972"/>
                    </a:cxn>
                    <a:cxn ang="0">
                      <a:pos x="916" y="1064"/>
                    </a:cxn>
                    <a:cxn ang="0">
                      <a:pos x="881" y="1020"/>
                    </a:cxn>
                    <a:cxn ang="0">
                      <a:pos x="851" y="1054"/>
                    </a:cxn>
                    <a:cxn ang="0">
                      <a:pos x="905" y="1138"/>
                    </a:cxn>
                    <a:cxn ang="0">
                      <a:pos x="840" y="1064"/>
                    </a:cxn>
                    <a:cxn ang="0">
                      <a:pos x="827" y="970"/>
                    </a:cxn>
                    <a:cxn ang="0">
                      <a:pos x="791" y="953"/>
                    </a:cxn>
                    <a:cxn ang="0">
                      <a:pos x="714" y="905"/>
                    </a:cxn>
                    <a:cxn ang="0">
                      <a:pos x="626" y="981"/>
                    </a:cxn>
                    <a:cxn ang="0">
                      <a:pos x="599" y="1068"/>
                    </a:cxn>
                    <a:cxn ang="0">
                      <a:pos x="549" y="975"/>
                    </a:cxn>
                    <a:cxn ang="0">
                      <a:pos x="527" y="915"/>
                    </a:cxn>
                    <a:cxn ang="0">
                      <a:pos x="471" y="865"/>
                    </a:cxn>
                    <a:cxn ang="0">
                      <a:pos x="362" y="856"/>
                    </a:cxn>
                    <a:cxn ang="0">
                      <a:pos x="273" y="802"/>
                    </a:cxn>
                    <a:cxn ang="0">
                      <a:pos x="293" y="863"/>
                    </a:cxn>
                    <a:cxn ang="0">
                      <a:pos x="382" y="893"/>
                    </a:cxn>
                    <a:cxn ang="0">
                      <a:pos x="359" y="942"/>
                    </a:cxn>
                    <a:cxn ang="0">
                      <a:pos x="251" y="1006"/>
                    </a:cxn>
                    <a:cxn ang="0">
                      <a:pos x="189" y="963"/>
                    </a:cxn>
                    <a:cxn ang="0">
                      <a:pos x="127" y="865"/>
                    </a:cxn>
                    <a:cxn ang="0">
                      <a:pos x="111" y="751"/>
                    </a:cxn>
                    <a:cxn ang="0">
                      <a:pos x="74" y="724"/>
                    </a:cxn>
                    <a:cxn ang="0">
                      <a:pos x="13" y="704"/>
                    </a:cxn>
                    <a:cxn ang="0">
                      <a:pos x="35" y="658"/>
                    </a:cxn>
                    <a:cxn ang="0">
                      <a:pos x="181" y="649"/>
                    </a:cxn>
                    <a:cxn ang="0">
                      <a:pos x="251" y="675"/>
                    </a:cxn>
                    <a:cxn ang="0">
                      <a:pos x="315" y="715"/>
                    </a:cxn>
                    <a:cxn ang="0">
                      <a:pos x="322" y="646"/>
                    </a:cxn>
                    <a:cxn ang="0">
                      <a:pos x="329" y="595"/>
                    </a:cxn>
                    <a:cxn ang="0">
                      <a:pos x="353" y="583"/>
                    </a:cxn>
                    <a:cxn ang="0">
                      <a:pos x="392" y="588"/>
                    </a:cxn>
                    <a:cxn ang="0">
                      <a:pos x="367" y="548"/>
                    </a:cxn>
                    <a:cxn ang="0">
                      <a:pos x="362" y="493"/>
                    </a:cxn>
                    <a:cxn ang="0">
                      <a:pos x="370" y="386"/>
                    </a:cxn>
                    <a:cxn ang="0">
                      <a:pos x="391" y="297"/>
                    </a:cxn>
                    <a:cxn ang="0">
                      <a:pos x="429" y="195"/>
                    </a:cxn>
                    <a:cxn ang="0">
                      <a:pos x="473" y="143"/>
                    </a:cxn>
                    <a:cxn ang="0">
                      <a:pos x="559" y="206"/>
                    </a:cxn>
                    <a:cxn ang="0">
                      <a:pos x="593" y="124"/>
                    </a:cxn>
                    <a:cxn ang="0">
                      <a:pos x="746" y="46"/>
                    </a:cxn>
                  </a:cxnLst>
                  <a:rect l="0" t="0" r="r" b="b"/>
                  <a:pathLst>
                    <a:path w="1900" h="1148">
                      <a:moveTo>
                        <a:pt x="906" y="0"/>
                      </a:moveTo>
                      <a:lnTo>
                        <a:pt x="917" y="1"/>
                      </a:lnTo>
                      <a:lnTo>
                        <a:pt x="926" y="6"/>
                      </a:lnTo>
                      <a:lnTo>
                        <a:pt x="933" y="14"/>
                      </a:lnTo>
                      <a:lnTo>
                        <a:pt x="936" y="22"/>
                      </a:lnTo>
                      <a:lnTo>
                        <a:pt x="979" y="22"/>
                      </a:lnTo>
                      <a:lnTo>
                        <a:pt x="1000" y="29"/>
                      </a:lnTo>
                      <a:lnTo>
                        <a:pt x="1013" y="35"/>
                      </a:lnTo>
                      <a:lnTo>
                        <a:pt x="1018" y="41"/>
                      </a:lnTo>
                      <a:lnTo>
                        <a:pt x="1018" y="49"/>
                      </a:lnTo>
                      <a:lnTo>
                        <a:pt x="1013" y="55"/>
                      </a:lnTo>
                      <a:lnTo>
                        <a:pt x="1005" y="61"/>
                      </a:lnTo>
                      <a:lnTo>
                        <a:pt x="994" y="68"/>
                      </a:lnTo>
                      <a:lnTo>
                        <a:pt x="981" y="74"/>
                      </a:lnTo>
                      <a:lnTo>
                        <a:pt x="959" y="87"/>
                      </a:lnTo>
                      <a:lnTo>
                        <a:pt x="950" y="90"/>
                      </a:lnTo>
                      <a:lnTo>
                        <a:pt x="945" y="95"/>
                      </a:lnTo>
                      <a:lnTo>
                        <a:pt x="945" y="97"/>
                      </a:lnTo>
                      <a:lnTo>
                        <a:pt x="944" y="98"/>
                      </a:lnTo>
                      <a:lnTo>
                        <a:pt x="944" y="103"/>
                      </a:lnTo>
                      <a:lnTo>
                        <a:pt x="945" y="104"/>
                      </a:lnTo>
                      <a:lnTo>
                        <a:pt x="949" y="104"/>
                      </a:lnTo>
                      <a:lnTo>
                        <a:pt x="961" y="98"/>
                      </a:lnTo>
                      <a:lnTo>
                        <a:pt x="973" y="90"/>
                      </a:lnTo>
                      <a:lnTo>
                        <a:pt x="986" y="79"/>
                      </a:lnTo>
                      <a:lnTo>
                        <a:pt x="994" y="85"/>
                      </a:lnTo>
                      <a:lnTo>
                        <a:pt x="1007" y="90"/>
                      </a:lnTo>
                      <a:lnTo>
                        <a:pt x="1039" y="98"/>
                      </a:lnTo>
                      <a:lnTo>
                        <a:pt x="1057" y="102"/>
                      </a:lnTo>
                      <a:lnTo>
                        <a:pt x="1071" y="104"/>
                      </a:lnTo>
                      <a:lnTo>
                        <a:pt x="1079" y="105"/>
                      </a:lnTo>
                      <a:lnTo>
                        <a:pt x="1123" y="105"/>
                      </a:lnTo>
                      <a:lnTo>
                        <a:pt x="1123" y="99"/>
                      </a:lnTo>
                      <a:lnTo>
                        <a:pt x="1128" y="92"/>
                      </a:lnTo>
                      <a:lnTo>
                        <a:pt x="1131" y="90"/>
                      </a:lnTo>
                      <a:lnTo>
                        <a:pt x="1135" y="89"/>
                      </a:lnTo>
                      <a:lnTo>
                        <a:pt x="1140" y="89"/>
                      </a:lnTo>
                      <a:lnTo>
                        <a:pt x="1163" y="92"/>
                      </a:lnTo>
                      <a:lnTo>
                        <a:pt x="1180" y="95"/>
                      </a:lnTo>
                      <a:lnTo>
                        <a:pt x="1190" y="99"/>
                      </a:lnTo>
                      <a:lnTo>
                        <a:pt x="1196" y="104"/>
                      </a:lnTo>
                      <a:lnTo>
                        <a:pt x="1197" y="108"/>
                      </a:lnTo>
                      <a:lnTo>
                        <a:pt x="1195" y="115"/>
                      </a:lnTo>
                      <a:lnTo>
                        <a:pt x="1191" y="119"/>
                      </a:lnTo>
                      <a:lnTo>
                        <a:pt x="1192" y="127"/>
                      </a:lnTo>
                      <a:lnTo>
                        <a:pt x="1195" y="136"/>
                      </a:lnTo>
                      <a:lnTo>
                        <a:pt x="1200" y="143"/>
                      </a:lnTo>
                      <a:lnTo>
                        <a:pt x="1206" y="149"/>
                      </a:lnTo>
                      <a:lnTo>
                        <a:pt x="1215" y="152"/>
                      </a:lnTo>
                      <a:lnTo>
                        <a:pt x="1220" y="149"/>
                      </a:lnTo>
                      <a:lnTo>
                        <a:pt x="1221" y="147"/>
                      </a:lnTo>
                      <a:lnTo>
                        <a:pt x="1222" y="143"/>
                      </a:lnTo>
                      <a:lnTo>
                        <a:pt x="1224" y="141"/>
                      </a:lnTo>
                      <a:lnTo>
                        <a:pt x="1225" y="137"/>
                      </a:lnTo>
                      <a:lnTo>
                        <a:pt x="1225" y="134"/>
                      </a:lnTo>
                      <a:lnTo>
                        <a:pt x="1234" y="136"/>
                      </a:lnTo>
                      <a:lnTo>
                        <a:pt x="1244" y="143"/>
                      </a:lnTo>
                      <a:lnTo>
                        <a:pt x="1251" y="144"/>
                      </a:lnTo>
                      <a:lnTo>
                        <a:pt x="1316" y="144"/>
                      </a:lnTo>
                      <a:lnTo>
                        <a:pt x="1318" y="137"/>
                      </a:lnTo>
                      <a:lnTo>
                        <a:pt x="1320" y="128"/>
                      </a:lnTo>
                      <a:lnTo>
                        <a:pt x="1325" y="122"/>
                      </a:lnTo>
                      <a:lnTo>
                        <a:pt x="1331" y="117"/>
                      </a:lnTo>
                      <a:lnTo>
                        <a:pt x="1342" y="113"/>
                      </a:lnTo>
                      <a:lnTo>
                        <a:pt x="1355" y="112"/>
                      </a:lnTo>
                      <a:lnTo>
                        <a:pt x="1385" y="114"/>
                      </a:lnTo>
                      <a:lnTo>
                        <a:pt x="1413" y="118"/>
                      </a:lnTo>
                      <a:lnTo>
                        <a:pt x="1438" y="126"/>
                      </a:lnTo>
                      <a:lnTo>
                        <a:pt x="1446" y="129"/>
                      </a:lnTo>
                      <a:lnTo>
                        <a:pt x="1451" y="134"/>
                      </a:lnTo>
                      <a:lnTo>
                        <a:pt x="1454" y="141"/>
                      </a:lnTo>
                      <a:lnTo>
                        <a:pt x="1459" y="146"/>
                      </a:lnTo>
                      <a:lnTo>
                        <a:pt x="1466" y="149"/>
                      </a:lnTo>
                      <a:lnTo>
                        <a:pt x="1476" y="151"/>
                      </a:lnTo>
                      <a:lnTo>
                        <a:pt x="1496" y="148"/>
                      </a:lnTo>
                      <a:lnTo>
                        <a:pt x="1506" y="148"/>
                      </a:lnTo>
                      <a:lnTo>
                        <a:pt x="1525" y="149"/>
                      </a:lnTo>
                      <a:lnTo>
                        <a:pt x="1537" y="154"/>
                      </a:lnTo>
                      <a:lnTo>
                        <a:pt x="1547" y="163"/>
                      </a:lnTo>
                      <a:lnTo>
                        <a:pt x="1552" y="177"/>
                      </a:lnTo>
                      <a:lnTo>
                        <a:pt x="1646" y="178"/>
                      </a:lnTo>
                      <a:lnTo>
                        <a:pt x="1650" y="180"/>
                      </a:lnTo>
                      <a:lnTo>
                        <a:pt x="1654" y="183"/>
                      </a:lnTo>
                      <a:lnTo>
                        <a:pt x="1659" y="187"/>
                      </a:lnTo>
                      <a:lnTo>
                        <a:pt x="1665" y="192"/>
                      </a:lnTo>
                      <a:lnTo>
                        <a:pt x="1669" y="195"/>
                      </a:lnTo>
                      <a:lnTo>
                        <a:pt x="1673" y="196"/>
                      </a:lnTo>
                      <a:lnTo>
                        <a:pt x="1675" y="195"/>
                      </a:lnTo>
                      <a:lnTo>
                        <a:pt x="1675" y="188"/>
                      </a:lnTo>
                      <a:lnTo>
                        <a:pt x="1673" y="178"/>
                      </a:lnTo>
                      <a:lnTo>
                        <a:pt x="1673" y="175"/>
                      </a:lnTo>
                      <a:lnTo>
                        <a:pt x="1678" y="172"/>
                      </a:lnTo>
                      <a:lnTo>
                        <a:pt x="1684" y="171"/>
                      </a:lnTo>
                      <a:lnTo>
                        <a:pt x="1693" y="171"/>
                      </a:lnTo>
                      <a:lnTo>
                        <a:pt x="1728" y="175"/>
                      </a:lnTo>
                      <a:lnTo>
                        <a:pt x="1759" y="183"/>
                      </a:lnTo>
                      <a:lnTo>
                        <a:pt x="1789" y="196"/>
                      </a:lnTo>
                      <a:lnTo>
                        <a:pt x="1815" y="210"/>
                      </a:lnTo>
                      <a:lnTo>
                        <a:pt x="1828" y="216"/>
                      </a:lnTo>
                      <a:lnTo>
                        <a:pt x="1861" y="229"/>
                      </a:lnTo>
                      <a:lnTo>
                        <a:pt x="1877" y="236"/>
                      </a:lnTo>
                      <a:lnTo>
                        <a:pt x="1890" y="245"/>
                      </a:lnTo>
                      <a:lnTo>
                        <a:pt x="1900" y="254"/>
                      </a:lnTo>
                      <a:lnTo>
                        <a:pt x="1882" y="259"/>
                      </a:lnTo>
                      <a:lnTo>
                        <a:pt x="1876" y="264"/>
                      </a:lnTo>
                      <a:lnTo>
                        <a:pt x="1872" y="270"/>
                      </a:lnTo>
                      <a:lnTo>
                        <a:pt x="1867" y="283"/>
                      </a:lnTo>
                      <a:lnTo>
                        <a:pt x="1862" y="285"/>
                      </a:lnTo>
                      <a:lnTo>
                        <a:pt x="1851" y="281"/>
                      </a:lnTo>
                      <a:lnTo>
                        <a:pt x="1838" y="273"/>
                      </a:lnTo>
                      <a:lnTo>
                        <a:pt x="1826" y="263"/>
                      </a:lnTo>
                      <a:lnTo>
                        <a:pt x="1812" y="254"/>
                      </a:lnTo>
                      <a:lnTo>
                        <a:pt x="1797" y="250"/>
                      </a:lnTo>
                      <a:lnTo>
                        <a:pt x="1794" y="250"/>
                      </a:lnTo>
                      <a:lnTo>
                        <a:pt x="1792" y="251"/>
                      </a:lnTo>
                      <a:lnTo>
                        <a:pt x="1792" y="254"/>
                      </a:lnTo>
                      <a:lnTo>
                        <a:pt x="1791" y="255"/>
                      </a:lnTo>
                      <a:lnTo>
                        <a:pt x="1791" y="264"/>
                      </a:lnTo>
                      <a:lnTo>
                        <a:pt x="1787" y="268"/>
                      </a:lnTo>
                      <a:lnTo>
                        <a:pt x="1781" y="271"/>
                      </a:lnTo>
                      <a:lnTo>
                        <a:pt x="1768" y="276"/>
                      </a:lnTo>
                      <a:lnTo>
                        <a:pt x="1763" y="281"/>
                      </a:lnTo>
                      <a:lnTo>
                        <a:pt x="1762" y="289"/>
                      </a:lnTo>
                      <a:lnTo>
                        <a:pt x="1763" y="292"/>
                      </a:lnTo>
                      <a:lnTo>
                        <a:pt x="1767" y="295"/>
                      </a:lnTo>
                      <a:lnTo>
                        <a:pt x="1772" y="299"/>
                      </a:lnTo>
                      <a:lnTo>
                        <a:pt x="1777" y="304"/>
                      </a:lnTo>
                      <a:lnTo>
                        <a:pt x="1779" y="308"/>
                      </a:lnTo>
                      <a:lnTo>
                        <a:pt x="1779" y="312"/>
                      </a:lnTo>
                      <a:lnTo>
                        <a:pt x="1776" y="315"/>
                      </a:lnTo>
                      <a:lnTo>
                        <a:pt x="1766" y="318"/>
                      </a:lnTo>
                      <a:lnTo>
                        <a:pt x="1749" y="319"/>
                      </a:lnTo>
                      <a:lnTo>
                        <a:pt x="1734" y="323"/>
                      </a:lnTo>
                      <a:lnTo>
                        <a:pt x="1719" y="332"/>
                      </a:lnTo>
                      <a:lnTo>
                        <a:pt x="1705" y="343"/>
                      </a:lnTo>
                      <a:lnTo>
                        <a:pt x="1690" y="354"/>
                      </a:lnTo>
                      <a:lnTo>
                        <a:pt x="1674" y="362"/>
                      </a:lnTo>
                      <a:lnTo>
                        <a:pt x="1656" y="366"/>
                      </a:lnTo>
                      <a:lnTo>
                        <a:pt x="1651" y="365"/>
                      </a:lnTo>
                      <a:lnTo>
                        <a:pt x="1645" y="362"/>
                      </a:lnTo>
                      <a:lnTo>
                        <a:pt x="1639" y="358"/>
                      </a:lnTo>
                      <a:lnTo>
                        <a:pt x="1630" y="356"/>
                      </a:lnTo>
                      <a:lnTo>
                        <a:pt x="1621" y="356"/>
                      </a:lnTo>
                      <a:lnTo>
                        <a:pt x="1613" y="358"/>
                      </a:lnTo>
                      <a:lnTo>
                        <a:pt x="1602" y="366"/>
                      </a:lnTo>
                      <a:lnTo>
                        <a:pt x="1592" y="378"/>
                      </a:lnTo>
                      <a:lnTo>
                        <a:pt x="1581" y="398"/>
                      </a:lnTo>
                      <a:lnTo>
                        <a:pt x="1580" y="402"/>
                      </a:lnTo>
                      <a:lnTo>
                        <a:pt x="1580" y="412"/>
                      </a:lnTo>
                      <a:lnTo>
                        <a:pt x="1581" y="415"/>
                      </a:lnTo>
                      <a:lnTo>
                        <a:pt x="1581" y="417"/>
                      </a:lnTo>
                      <a:lnTo>
                        <a:pt x="1579" y="422"/>
                      </a:lnTo>
                      <a:lnTo>
                        <a:pt x="1575" y="427"/>
                      </a:lnTo>
                      <a:lnTo>
                        <a:pt x="1570" y="434"/>
                      </a:lnTo>
                      <a:lnTo>
                        <a:pt x="1567" y="441"/>
                      </a:lnTo>
                      <a:lnTo>
                        <a:pt x="1565" y="446"/>
                      </a:lnTo>
                      <a:lnTo>
                        <a:pt x="1561" y="450"/>
                      </a:lnTo>
                      <a:lnTo>
                        <a:pt x="1556" y="454"/>
                      </a:lnTo>
                      <a:lnTo>
                        <a:pt x="1552" y="458"/>
                      </a:lnTo>
                      <a:lnTo>
                        <a:pt x="1551" y="464"/>
                      </a:lnTo>
                      <a:lnTo>
                        <a:pt x="1542" y="468"/>
                      </a:lnTo>
                      <a:lnTo>
                        <a:pt x="1535" y="475"/>
                      </a:lnTo>
                      <a:lnTo>
                        <a:pt x="1530" y="485"/>
                      </a:lnTo>
                      <a:lnTo>
                        <a:pt x="1520" y="503"/>
                      </a:lnTo>
                      <a:lnTo>
                        <a:pt x="1515" y="495"/>
                      </a:lnTo>
                      <a:lnTo>
                        <a:pt x="1511" y="484"/>
                      </a:lnTo>
                      <a:lnTo>
                        <a:pt x="1507" y="469"/>
                      </a:lnTo>
                      <a:lnTo>
                        <a:pt x="1505" y="454"/>
                      </a:lnTo>
                      <a:lnTo>
                        <a:pt x="1503" y="440"/>
                      </a:lnTo>
                      <a:lnTo>
                        <a:pt x="1503" y="430"/>
                      </a:lnTo>
                      <a:lnTo>
                        <a:pt x="1506" y="419"/>
                      </a:lnTo>
                      <a:lnTo>
                        <a:pt x="1512" y="409"/>
                      </a:lnTo>
                      <a:lnTo>
                        <a:pt x="1521" y="402"/>
                      </a:lnTo>
                      <a:lnTo>
                        <a:pt x="1528" y="397"/>
                      </a:lnTo>
                      <a:lnTo>
                        <a:pt x="1539" y="387"/>
                      </a:lnTo>
                      <a:lnTo>
                        <a:pt x="1549" y="375"/>
                      </a:lnTo>
                      <a:lnTo>
                        <a:pt x="1556" y="362"/>
                      </a:lnTo>
                      <a:lnTo>
                        <a:pt x="1562" y="357"/>
                      </a:lnTo>
                      <a:lnTo>
                        <a:pt x="1569" y="354"/>
                      </a:lnTo>
                      <a:lnTo>
                        <a:pt x="1576" y="352"/>
                      </a:lnTo>
                      <a:lnTo>
                        <a:pt x="1585" y="348"/>
                      </a:lnTo>
                      <a:lnTo>
                        <a:pt x="1596" y="341"/>
                      </a:lnTo>
                      <a:lnTo>
                        <a:pt x="1601" y="333"/>
                      </a:lnTo>
                      <a:lnTo>
                        <a:pt x="1602" y="328"/>
                      </a:lnTo>
                      <a:lnTo>
                        <a:pt x="1601" y="324"/>
                      </a:lnTo>
                      <a:lnTo>
                        <a:pt x="1594" y="319"/>
                      </a:lnTo>
                      <a:lnTo>
                        <a:pt x="1591" y="319"/>
                      </a:lnTo>
                      <a:lnTo>
                        <a:pt x="1580" y="333"/>
                      </a:lnTo>
                      <a:lnTo>
                        <a:pt x="1570" y="343"/>
                      </a:lnTo>
                      <a:lnTo>
                        <a:pt x="1564" y="348"/>
                      </a:lnTo>
                      <a:lnTo>
                        <a:pt x="1559" y="349"/>
                      </a:lnTo>
                      <a:lnTo>
                        <a:pt x="1555" y="349"/>
                      </a:lnTo>
                      <a:lnTo>
                        <a:pt x="1554" y="347"/>
                      </a:lnTo>
                      <a:lnTo>
                        <a:pt x="1552" y="343"/>
                      </a:lnTo>
                      <a:lnTo>
                        <a:pt x="1554" y="341"/>
                      </a:lnTo>
                      <a:lnTo>
                        <a:pt x="1555" y="337"/>
                      </a:lnTo>
                      <a:lnTo>
                        <a:pt x="1556" y="334"/>
                      </a:lnTo>
                      <a:lnTo>
                        <a:pt x="1547" y="333"/>
                      </a:lnTo>
                      <a:lnTo>
                        <a:pt x="1542" y="333"/>
                      </a:lnTo>
                      <a:lnTo>
                        <a:pt x="1537" y="334"/>
                      </a:lnTo>
                      <a:lnTo>
                        <a:pt x="1532" y="334"/>
                      </a:lnTo>
                      <a:lnTo>
                        <a:pt x="1517" y="336"/>
                      </a:lnTo>
                      <a:lnTo>
                        <a:pt x="1506" y="342"/>
                      </a:lnTo>
                      <a:lnTo>
                        <a:pt x="1497" y="351"/>
                      </a:lnTo>
                      <a:lnTo>
                        <a:pt x="1491" y="362"/>
                      </a:lnTo>
                      <a:lnTo>
                        <a:pt x="1486" y="377"/>
                      </a:lnTo>
                      <a:lnTo>
                        <a:pt x="1463" y="377"/>
                      </a:lnTo>
                      <a:lnTo>
                        <a:pt x="1456" y="376"/>
                      </a:lnTo>
                      <a:lnTo>
                        <a:pt x="1448" y="372"/>
                      </a:lnTo>
                      <a:lnTo>
                        <a:pt x="1439" y="370"/>
                      </a:lnTo>
                      <a:lnTo>
                        <a:pt x="1428" y="368"/>
                      </a:lnTo>
                      <a:lnTo>
                        <a:pt x="1417" y="368"/>
                      </a:lnTo>
                      <a:lnTo>
                        <a:pt x="1401" y="370"/>
                      </a:lnTo>
                      <a:lnTo>
                        <a:pt x="1382" y="372"/>
                      </a:lnTo>
                      <a:lnTo>
                        <a:pt x="1364" y="375"/>
                      </a:lnTo>
                      <a:lnTo>
                        <a:pt x="1352" y="377"/>
                      </a:lnTo>
                      <a:lnTo>
                        <a:pt x="1339" y="383"/>
                      </a:lnTo>
                      <a:lnTo>
                        <a:pt x="1326" y="392"/>
                      </a:lnTo>
                      <a:lnTo>
                        <a:pt x="1296" y="422"/>
                      </a:lnTo>
                      <a:lnTo>
                        <a:pt x="1286" y="430"/>
                      </a:lnTo>
                      <a:lnTo>
                        <a:pt x="1278" y="439"/>
                      </a:lnTo>
                      <a:lnTo>
                        <a:pt x="1274" y="448"/>
                      </a:lnTo>
                      <a:lnTo>
                        <a:pt x="1275" y="450"/>
                      </a:lnTo>
                      <a:lnTo>
                        <a:pt x="1278" y="456"/>
                      </a:lnTo>
                      <a:lnTo>
                        <a:pt x="1283" y="461"/>
                      </a:lnTo>
                      <a:lnTo>
                        <a:pt x="1290" y="465"/>
                      </a:lnTo>
                      <a:lnTo>
                        <a:pt x="1299" y="465"/>
                      </a:lnTo>
                      <a:lnTo>
                        <a:pt x="1310" y="460"/>
                      </a:lnTo>
                      <a:lnTo>
                        <a:pt x="1316" y="459"/>
                      </a:lnTo>
                      <a:lnTo>
                        <a:pt x="1323" y="464"/>
                      </a:lnTo>
                      <a:lnTo>
                        <a:pt x="1330" y="470"/>
                      </a:lnTo>
                      <a:lnTo>
                        <a:pt x="1334" y="479"/>
                      </a:lnTo>
                      <a:lnTo>
                        <a:pt x="1337" y="487"/>
                      </a:lnTo>
                      <a:lnTo>
                        <a:pt x="1334" y="499"/>
                      </a:lnTo>
                      <a:lnTo>
                        <a:pt x="1329" y="509"/>
                      </a:lnTo>
                      <a:lnTo>
                        <a:pt x="1326" y="517"/>
                      </a:lnTo>
                      <a:lnTo>
                        <a:pt x="1325" y="524"/>
                      </a:lnTo>
                      <a:lnTo>
                        <a:pt x="1326" y="532"/>
                      </a:lnTo>
                      <a:lnTo>
                        <a:pt x="1325" y="539"/>
                      </a:lnTo>
                      <a:lnTo>
                        <a:pt x="1320" y="551"/>
                      </a:lnTo>
                      <a:lnTo>
                        <a:pt x="1314" y="562"/>
                      </a:lnTo>
                      <a:lnTo>
                        <a:pt x="1306" y="570"/>
                      </a:lnTo>
                      <a:lnTo>
                        <a:pt x="1298" y="580"/>
                      </a:lnTo>
                      <a:lnTo>
                        <a:pt x="1289" y="593"/>
                      </a:lnTo>
                      <a:lnTo>
                        <a:pt x="1279" y="609"/>
                      </a:lnTo>
                      <a:lnTo>
                        <a:pt x="1268" y="621"/>
                      </a:lnTo>
                      <a:lnTo>
                        <a:pt x="1256" y="631"/>
                      </a:lnTo>
                      <a:lnTo>
                        <a:pt x="1245" y="635"/>
                      </a:lnTo>
                      <a:lnTo>
                        <a:pt x="1235" y="635"/>
                      </a:lnTo>
                      <a:lnTo>
                        <a:pt x="1226" y="632"/>
                      </a:lnTo>
                      <a:lnTo>
                        <a:pt x="1220" y="631"/>
                      </a:lnTo>
                      <a:lnTo>
                        <a:pt x="1217" y="631"/>
                      </a:lnTo>
                      <a:lnTo>
                        <a:pt x="1209" y="639"/>
                      </a:lnTo>
                      <a:lnTo>
                        <a:pt x="1204" y="646"/>
                      </a:lnTo>
                      <a:lnTo>
                        <a:pt x="1199" y="656"/>
                      </a:lnTo>
                      <a:lnTo>
                        <a:pt x="1193" y="661"/>
                      </a:lnTo>
                      <a:lnTo>
                        <a:pt x="1190" y="664"/>
                      </a:lnTo>
                      <a:lnTo>
                        <a:pt x="1185" y="669"/>
                      </a:lnTo>
                      <a:lnTo>
                        <a:pt x="1181" y="671"/>
                      </a:lnTo>
                      <a:lnTo>
                        <a:pt x="1178" y="673"/>
                      </a:lnTo>
                      <a:lnTo>
                        <a:pt x="1175" y="673"/>
                      </a:lnTo>
                      <a:lnTo>
                        <a:pt x="1175" y="676"/>
                      </a:lnTo>
                      <a:lnTo>
                        <a:pt x="1176" y="680"/>
                      </a:lnTo>
                      <a:lnTo>
                        <a:pt x="1177" y="683"/>
                      </a:lnTo>
                      <a:lnTo>
                        <a:pt x="1182" y="688"/>
                      </a:lnTo>
                      <a:lnTo>
                        <a:pt x="1190" y="697"/>
                      </a:lnTo>
                      <a:lnTo>
                        <a:pt x="1195" y="708"/>
                      </a:lnTo>
                      <a:lnTo>
                        <a:pt x="1197" y="722"/>
                      </a:lnTo>
                      <a:lnTo>
                        <a:pt x="1197" y="727"/>
                      </a:lnTo>
                      <a:lnTo>
                        <a:pt x="1196" y="731"/>
                      </a:lnTo>
                      <a:lnTo>
                        <a:pt x="1195" y="733"/>
                      </a:lnTo>
                      <a:lnTo>
                        <a:pt x="1192" y="736"/>
                      </a:lnTo>
                      <a:lnTo>
                        <a:pt x="1188" y="737"/>
                      </a:lnTo>
                      <a:lnTo>
                        <a:pt x="1187" y="737"/>
                      </a:lnTo>
                      <a:lnTo>
                        <a:pt x="1185" y="738"/>
                      </a:lnTo>
                      <a:lnTo>
                        <a:pt x="1181" y="738"/>
                      </a:lnTo>
                      <a:lnTo>
                        <a:pt x="1178" y="739"/>
                      </a:lnTo>
                      <a:lnTo>
                        <a:pt x="1176" y="742"/>
                      </a:lnTo>
                      <a:lnTo>
                        <a:pt x="1173" y="743"/>
                      </a:lnTo>
                      <a:lnTo>
                        <a:pt x="1171" y="743"/>
                      </a:lnTo>
                      <a:lnTo>
                        <a:pt x="1168" y="746"/>
                      </a:lnTo>
                      <a:lnTo>
                        <a:pt x="1162" y="746"/>
                      </a:lnTo>
                      <a:lnTo>
                        <a:pt x="1162" y="743"/>
                      </a:lnTo>
                      <a:lnTo>
                        <a:pt x="1165" y="741"/>
                      </a:lnTo>
                      <a:lnTo>
                        <a:pt x="1162" y="738"/>
                      </a:lnTo>
                      <a:lnTo>
                        <a:pt x="1162" y="734"/>
                      </a:lnTo>
                      <a:lnTo>
                        <a:pt x="1165" y="729"/>
                      </a:lnTo>
                      <a:lnTo>
                        <a:pt x="1166" y="728"/>
                      </a:lnTo>
                      <a:lnTo>
                        <a:pt x="1166" y="727"/>
                      </a:lnTo>
                      <a:lnTo>
                        <a:pt x="1165" y="724"/>
                      </a:lnTo>
                      <a:lnTo>
                        <a:pt x="1165" y="722"/>
                      </a:lnTo>
                      <a:lnTo>
                        <a:pt x="1163" y="719"/>
                      </a:lnTo>
                      <a:lnTo>
                        <a:pt x="1162" y="719"/>
                      </a:lnTo>
                      <a:lnTo>
                        <a:pt x="1160" y="717"/>
                      </a:lnTo>
                      <a:lnTo>
                        <a:pt x="1160" y="713"/>
                      </a:lnTo>
                      <a:lnTo>
                        <a:pt x="1162" y="713"/>
                      </a:lnTo>
                      <a:lnTo>
                        <a:pt x="1165" y="712"/>
                      </a:lnTo>
                      <a:lnTo>
                        <a:pt x="1166" y="709"/>
                      </a:lnTo>
                      <a:lnTo>
                        <a:pt x="1166" y="708"/>
                      </a:lnTo>
                      <a:lnTo>
                        <a:pt x="1163" y="703"/>
                      </a:lnTo>
                      <a:lnTo>
                        <a:pt x="1161" y="700"/>
                      </a:lnTo>
                      <a:lnTo>
                        <a:pt x="1157" y="699"/>
                      </a:lnTo>
                      <a:lnTo>
                        <a:pt x="1153" y="699"/>
                      </a:lnTo>
                      <a:lnTo>
                        <a:pt x="1151" y="702"/>
                      </a:lnTo>
                      <a:lnTo>
                        <a:pt x="1150" y="702"/>
                      </a:lnTo>
                      <a:lnTo>
                        <a:pt x="1147" y="699"/>
                      </a:lnTo>
                      <a:lnTo>
                        <a:pt x="1146" y="697"/>
                      </a:lnTo>
                      <a:lnTo>
                        <a:pt x="1146" y="692"/>
                      </a:lnTo>
                      <a:lnTo>
                        <a:pt x="1150" y="688"/>
                      </a:lnTo>
                      <a:lnTo>
                        <a:pt x="1150" y="676"/>
                      </a:lnTo>
                      <a:lnTo>
                        <a:pt x="1146" y="676"/>
                      </a:lnTo>
                      <a:lnTo>
                        <a:pt x="1143" y="675"/>
                      </a:lnTo>
                      <a:lnTo>
                        <a:pt x="1142" y="674"/>
                      </a:lnTo>
                      <a:lnTo>
                        <a:pt x="1140" y="673"/>
                      </a:lnTo>
                      <a:lnTo>
                        <a:pt x="1137" y="673"/>
                      </a:lnTo>
                      <a:lnTo>
                        <a:pt x="1127" y="675"/>
                      </a:lnTo>
                      <a:lnTo>
                        <a:pt x="1119" y="679"/>
                      </a:lnTo>
                      <a:lnTo>
                        <a:pt x="1111" y="683"/>
                      </a:lnTo>
                      <a:lnTo>
                        <a:pt x="1103" y="685"/>
                      </a:lnTo>
                      <a:lnTo>
                        <a:pt x="1103" y="681"/>
                      </a:lnTo>
                      <a:lnTo>
                        <a:pt x="1106" y="679"/>
                      </a:lnTo>
                      <a:lnTo>
                        <a:pt x="1108" y="674"/>
                      </a:lnTo>
                      <a:lnTo>
                        <a:pt x="1111" y="670"/>
                      </a:lnTo>
                      <a:lnTo>
                        <a:pt x="1111" y="668"/>
                      </a:lnTo>
                      <a:lnTo>
                        <a:pt x="1108" y="663"/>
                      </a:lnTo>
                      <a:lnTo>
                        <a:pt x="1103" y="660"/>
                      </a:lnTo>
                      <a:lnTo>
                        <a:pt x="1101" y="660"/>
                      </a:lnTo>
                      <a:lnTo>
                        <a:pt x="1097" y="664"/>
                      </a:lnTo>
                      <a:lnTo>
                        <a:pt x="1097" y="665"/>
                      </a:lnTo>
                      <a:lnTo>
                        <a:pt x="1093" y="670"/>
                      </a:lnTo>
                      <a:lnTo>
                        <a:pt x="1083" y="678"/>
                      </a:lnTo>
                      <a:lnTo>
                        <a:pt x="1079" y="680"/>
                      </a:lnTo>
                      <a:lnTo>
                        <a:pt x="1074" y="683"/>
                      </a:lnTo>
                      <a:lnTo>
                        <a:pt x="1071" y="683"/>
                      </a:lnTo>
                      <a:lnTo>
                        <a:pt x="1068" y="684"/>
                      </a:lnTo>
                      <a:lnTo>
                        <a:pt x="1066" y="684"/>
                      </a:lnTo>
                      <a:lnTo>
                        <a:pt x="1063" y="685"/>
                      </a:lnTo>
                      <a:lnTo>
                        <a:pt x="1062" y="688"/>
                      </a:lnTo>
                      <a:lnTo>
                        <a:pt x="1062" y="690"/>
                      </a:lnTo>
                      <a:lnTo>
                        <a:pt x="1063" y="693"/>
                      </a:lnTo>
                      <a:lnTo>
                        <a:pt x="1064" y="694"/>
                      </a:lnTo>
                      <a:lnTo>
                        <a:pt x="1069" y="697"/>
                      </a:lnTo>
                      <a:lnTo>
                        <a:pt x="1073" y="700"/>
                      </a:lnTo>
                      <a:lnTo>
                        <a:pt x="1074" y="703"/>
                      </a:lnTo>
                      <a:lnTo>
                        <a:pt x="1074" y="704"/>
                      </a:lnTo>
                      <a:lnTo>
                        <a:pt x="1076" y="707"/>
                      </a:lnTo>
                      <a:lnTo>
                        <a:pt x="1081" y="709"/>
                      </a:lnTo>
                      <a:lnTo>
                        <a:pt x="1089" y="709"/>
                      </a:lnTo>
                      <a:lnTo>
                        <a:pt x="1091" y="708"/>
                      </a:lnTo>
                      <a:lnTo>
                        <a:pt x="1091" y="707"/>
                      </a:lnTo>
                      <a:lnTo>
                        <a:pt x="1092" y="704"/>
                      </a:lnTo>
                      <a:lnTo>
                        <a:pt x="1093" y="703"/>
                      </a:lnTo>
                      <a:lnTo>
                        <a:pt x="1093" y="702"/>
                      </a:lnTo>
                      <a:lnTo>
                        <a:pt x="1094" y="700"/>
                      </a:lnTo>
                      <a:lnTo>
                        <a:pt x="1097" y="700"/>
                      </a:lnTo>
                      <a:lnTo>
                        <a:pt x="1099" y="702"/>
                      </a:lnTo>
                      <a:lnTo>
                        <a:pt x="1103" y="705"/>
                      </a:lnTo>
                      <a:lnTo>
                        <a:pt x="1106" y="707"/>
                      </a:lnTo>
                      <a:lnTo>
                        <a:pt x="1114" y="707"/>
                      </a:lnTo>
                      <a:lnTo>
                        <a:pt x="1117" y="708"/>
                      </a:lnTo>
                      <a:lnTo>
                        <a:pt x="1118" y="709"/>
                      </a:lnTo>
                      <a:lnTo>
                        <a:pt x="1111" y="714"/>
                      </a:lnTo>
                      <a:lnTo>
                        <a:pt x="1102" y="717"/>
                      </a:lnTo>
                      <a:lnTo>
                        <a:pt x="1094" y="722"/>
                      </a:lnTo>
                      <a:lnTo>
                        <a:pt x="1089" y="728"/>
                      </a:lnTo>
                      <a:lnTo>
                        <a:pt x="1088" y="731"/>
                      </a:lnTo>
                      <a:lnTo>
                        <a:pt x="1087" y="732"/>
                      </a:lnTo>
                      <a:lnTo>
                        <a:pt x="1084" y="733"/>
                      </a:lnTo>
                      <a:lnTo>
                        <a:pt x="1083" y="734"/>
                      </a:lnTo>
                      <a:lnTo>
                        <a:pt x="1081" y="736"/>
                      </a:lnTo>
                      <a:lnTo>
                        <a:pt x="1081" y="738"/>
                      </a:lnTo>
                      <a:lnTo>
                        <a:pt x="1082" y="742"/>
                      </a:lnTo>
                      <a:lnTo>
                        <a:pt x="1083" y="744"/>
                      </a:lnTo>
                      <a:lnTo>
                        <a:pt x="1087" y="747"/>
                      </a:lnTo>
                      <a:lnTo>
                        <a:pt x="1089" y="748"/>
                      </a:lnTo>
                      <a:lnTo>
                        <a:pt x="1092" y="748"/>
                      </a:lnTo>
                      <a:lnTo>
                        <a:pt x="1092" y="756"/>
                      </a:lnTo>
                      <a:lnTo>
                        <a:pt x="1093" y="756"/>
                      </a:lnTo>
                      <a:lnTo>
                        <a:pt x="1093" y="757"/>
                      </a:lnTo>
                      <a:lnTo>
                        <a:pt x="1094" y="758"/>
                      </a:lnTo>
                      <a:lnTo>
                        <a:pt x="1096" y="761"/>
                      </a:lnTo>
                      <a:lnTo>
                        <a:pt x="1096" y="763"/>
                      </a:lnTo>
                      <a:lnTo>
                        <a:pt x="1097" y="766"/>
                      </a:lnTo>
                      <a:lnTo>
                        <a:pt x="1102" y="773"/>
                      </a:lnTo>
                      <a:lnTo>
                        <a:pt x="1106" y="781"/>
                      </a:lnTo>
                      <a:lnTo>
                        <a:pt x="1108" y="790"/>
                      </a:lnTo>
                      <a:lnTo>
                        <a:pt x="1109" y="801"/>
                      </a:lnTo>
                      <a:lnTo>
                        <a:pt x="1108" y="810"/>
                      </a:lnTo>
                      <a:lnTo>
                        <a:pt x="1104" y="817"/>
                      </a:lnTo>
                      <a:lnTo>
                        <a:pt x="1103" y="825"/>
                      </a:lnTo>
                      <a:lnTo>
                        <a:pt x="1098" y="829"/>
                      </a:lnTo>
                      <a:lnTo>
                        <a:pt x="1092" y="835"/>
                      </a:lnTo>
                      <a:lnTo>
                        <a:pt x="1087" y="842"/>
                      </a:lnTo>
                      <a:lnTo>
                        <a:pt x="1083" y="848"/>
                      </a:lnTo>
                      <a:lnTo>
                        <a:pt x="1081" y="854"/>
                      </a:lnTo>
                      <a:lnTo>
                        <a:pt x="1077" y="861"/>
                      </a:lnTo>
                      <a:lnTo>
                        <a:pt x="1073" y="868"/>
                      </a:lnTo>
                      <a:lnTo>
                        <a:pt x="1067" y="870"/>
                      </a:lnTo>
                      <a:lnTo>
                        <a:pt x="1064" y="875"/>
                      </a:lnTo>
                      <a:lnTo>
                        <a:pt x="1063" y="876"/>
                      </a:lnTo>
                      <a:lnTo>
                        <a:pt x="1060" y="878"/>
                      </a:lnTo>
                      <a:lnTo>
                        <a:pt x="1054" y="881"/>
                      </a:lnTo>
                      <a:lnTo>
                        <a:pt x="1049" y="886"/>
                      </a:lnTo>
                      <a:lnTo>
                        <a:pt x="1043" y="892"/>
                      </a:lnTo>
                      <a:lnTo>
                        <a:pt x="1037" y="895"/>
                      </a:lnTo>
                      <a:lnTo>
                        <a:pt x="1027" y="897"/>
                      </a:lnTo>
                      <a:lnTo>
                        <a:pt x="1024" y="897"/>
                      </a:lnTo>
                      <a:lnTo>
                        <a:pt x="1022" y="895"/>
                      </a:lnTo>
                      <a:lnTo>
                        <a:pt x="1019" y="893"/>
                      </a:lnTo>
                      <a:lnTo>
                        <a:pt x="1015" y="893"/>
                      </a:lnTo>
                      <a:lnTo>
                        <a:pt x="1015" y="895"/>
                      </a:lnTo>
                      <a:lnTo>
                        <a:pt x="1013" y="898"/>
                      </a:lnTo>
                      <a:lnTo>
                        <a:pt x="1012" y="900"/>
                      </a:lnTo>
                      <a:lnTo>
                        <a:pt x="1005" y="904"/>
                      </a:lnTo>
                      <a:lnTo>
                        <a:pt x="999" y="905"/>
                      </a:lnTo>
                      <a:lnTo>
                        <a:pt x="991" y="908"/>
                      </a:lnTo>
                      <a:lnTo>
                        <a:pt x="989" y="909"/>
                      </a:lnTo>
                      <a:lnTo>
                        <a:pt x="985" y="909"/>
                      </a:lnTo>
                      <a:lnTo>
                        <a:pt x="981" y="910"/>
                      </a:lnTo>
                      <a:lnTo>
                        <a:pt x="976" y="913"/>
                      </a:lnTo>
                      <a:lnTo>
                        <a:pt x="975" y="915"/>
                      </a:lnTo>
                      <a:lnTo>
                        <a:pt x="975" y="919"/>
                      </a:lnTo>
                      <a:lnTo>
                        <a:pt x="974" y="920"/>
                      </a:lnTo>
                      <a:lnTo>
                        <a:pt x="974" y="922"/>
                      </a:lnTo>
                      <a:lnTo>
                        <a:pt x="971" y="922"/>
                      </a:lnTo>
                      <a:lnTo>
                        <a:pt x="969" y="919"/>
                      </a:lnTo>
                      <a:lnTo>
                        <a:pt x="969" y="912"/>
                      </a:lnTo>
                      <a:lnTo>
                        <a:pt x="961" y="909"/>
                      </a:lnTo>
                      <a:lnTo>
                        <a:pt x="958" y="909"/>
                      </a:lnTo>
                      <a:lnTo>
                        <a:pt x="950" y="907"/>
                      </a:lnTo>
                      <a:lnTo>
                        <a:pt x="944" y="913"/>
                      </a:lnTo>
                      <a:lnTo>
                        <a:pt x="936" y="919"/>
                      </a:lnTo>
                      <a:lnTo>
                        <a:pt x="929" y="924"/>
                      </a:lnTo>
                      <a:lnTo>
                        <a:pt x="924" y="932"/>
                      </a:lnTo>
                      <a:lnTo>
                        <a:pt x="921" y="941"/>
                      </a:lnTo>
                      <a:lnTo>
                        <a:pt x="921" y="942"/>
                      </a:lnTo>
                      <a:lnTo>
                        <a:pt x="925" y="946"/>
                      </a:lnTo>
                      <a:lnTo>
                        <a:pt x="934" y="956"/>
                      </a:lnTo>
                      <a:lnTo>
                        <a:pt x="940" y="964"/>
                      </a:lnTo>
                      <a:lnTo>
                        <a:pt x="949" y="972"/>
                      </a:lnTo>
                      <a:lnTo>
                        <a:pt x="958" y="982"/>
                      </a:lnTo>
                      <a:lnTo>
                        <a:pt x="963" y="996"/>
                      </a:lnTo>
                      <a:lnTo>
                        <a:pt x="965" y="1011"/>
                      </a:lnTo>
                      <a:lnTo>
                        <a:pt x="964" y="1019"/>
                      </a:lnTo>
                      <a:lnTo>
                        <a:pt x="961" y="1025"/>
                      </a:lnTo>
                      <a:lnTo>
                        <a:pt x="960" y="1031"/>
                      </a:lnTo>
                      <a:lnTo>
                        <a:pt x="950" y="1035"/>
                      </a:lnTo>
                      <a:lnTo>
                        <a:pt x="944" y="1039"/>
                      </a:lnTo>
                      <a:lnTo>
                        <a:pt x="935" y="1044"/>
                      </a:lnTo>
                      <a:lnTo>
                        <a:pt x="934" y="1045"/>
                      </a:lnTo>
                      <a:lnTo>
                        <a:pt x="933" y="1047"/>
                      </a:lnTo>
                      <a:lnTo>
                        <a:pt x="931" y="1049"/>
                      </a:lnTo>
                      <a:lnTo>
                        <a:pt x="930" y="1051"/>
                      </a:lnTo>
                      <a:lnTo>
                        <a:pt x="929" y="1053"/>
                      </a:lnTo>
                      <a:lnTo>
                        <a:pt x="925" y="1053"/>
                      </a:lnTo>
                      <a:lnTo>
                        <a:pt x="925" y="1056"/>
                      </a:lnTo>
                      <a:lnTo>
                        <a:pt x="922" y="1058"/>
                      </a:lnTo>
                      <a:lnTo>
                        <a:pt x="921" y="1060"/>
                      </a:lnTo>
                      <a:lnTo>
                        <a:pt x="917" y="1064"/>
                      </a:lnTo>
                      <a:lnTo>
                        <a:pt x="916" y="1064"/>
                      </a:lnTo>
                      <a:lnTo>
                        <a:pt x="914" y="1061"/>
                      </a:lnTo>
                      <a:lnTo>
                        <a:pt x="912" y="1059"/>
                      </a:lnTo>
                      <a:lnTo>
                        <a:pt x="912" y="1051"/>
                      </a:lnTo>
                      <a:lnTo>
                        <a:pt x="914" y="1050"/>
                      </a:lnTo>
                      <a:lnTo>
                        <a:pt x="912" y="1047"/>
                      </a:lnTo>
                      <a:lnTo>
                        <a:pt x="911" y="1044"/>
                      </a:lnTo>
                      <a:lnTo>
                        <a:pt x="905" y="1044"/>
                      </a:lnTo>
                      <a:lnTo>
                        <a:pt x="900" y="1041"/>
                      </a:lnTo>
                      <a:lnTo>
                        <a:pt x="897" y="1039"/>
                      </a:lnTo>
                      <a:lnTo>
                        <a:pt x="897" y="1036"/>
                      </a:lnTo>
                      <a:lnTo>
                        <a:pt x="895" y="1036"/>
                      </a:lnTo>
                      <a:lnTo>
                        <a:pt x="892" y="1035"/>
                      </a:lnTo>
                      <a:lnTo>
                        <a:pt x="891" y="1034"/>
                      </a:lnTo>
                      <a:lnTo>
                        <a:pt x="891" y="1032"/>
                      </a:lnTo>
                      <a:lnTo>
                        <a:pt x="890" y="1031"/>
                      </a:lnTo>
                      <a:lnTo>
                        <a:pt x="890" y="1029"/>
                      </a:lnTo>
                      <a:lnTo>
                        <a:pt x="889" y="1027"/>
                      </a:lnTo>
                      <a:lnTo>
                        <a:pt x="887" y="1025"/>
                      </a:lnTo>
                      <a:lnTo>
                        <a:pt x="884" y="1022"/>
                      </a:lnTo>
                      <a:lnTo>
                        <a:pt x="881" y="1020"/>
                      </a:lnTo>
                      <a:lnTo>
                        <a:pt x="870" y="1016"/>
                      </a:lnTo>
                      <a:lnTo>
                        <a:pt x="869" y="1015"/>
                      </a:lnTo>
                      <a:lnTo>
                        <a:pt x="869" y="1014"/>
                      </a:lnTo>
                      <a:lnTo>
                        <a:pt x="867" y="1012"/>
                      </a:lnTo>
                      <a:lnTo>
                        <a:pt x="867" y="1011"/>
                      </a:lnTo>
                      <a:lnTo>
                        <a:pt x="866" y="1009"/>
                      </a:lnTo>
                      <a:lnTo>
                        <a:pt x="864" y="1007"/>
                      </a:lnTo>
                      <a:lnTo>
                        <a:pt x="860" y="1006"/>
                      </a:lnTo>
                      <a:lnTo>
                        <a:pt x="856" y="1006"/>
                      </a:lnTo>
                      <a:lnTo>
                        <a:pt x="855" y="1007"/>
                      </a:lnTo>
                      <a:lnTo>
                        <a:pt x="855" y="1014"/>
                      </a:lnTo>
                      <a:lnTo>
                        <a:pt x="856" y="1015"/>
                      </a:lnTo>
                      <a:lnTo>
                        <a:pt x="856" y="1019"/>
                      </a:lnTo>
                      <a:lnTo>
                        <a:pt x="855" y="1026"/>
                      </a:lnTo>
                      <a:lnTo>
                        <a:pt x="851" y="1032"/>
                      </a:lnTo>
                      <a:lnTo>
                        <a:pt x="846" y="1037"/>
                      </a:lnTo>
                      <a:lnTo>
                        <a:pt x="845" y="1045"/>
                      </a:lnTo>
                      <a:lnTo>
                        <a:pt x="845" y="1049"/>
                      </a:lnTo>
                      <a:lnTo>
                        <a:pt x="846" y="1051"/>
                      </a:lnTo>
                      <a:lnTo>
                        <a:pt x="851" y="1054"/>
                      </a:lnTo>
                      <a:lnTo>
                        <a:pt x="852" y="1055"/>
                      </a:lnTo>
                      <a:lnTo>
                        <a:pt x="855" y="1056"/>
                      </a:lnTo>
                      <a:lnTo>
                        <a:pt x="858" y="1060"/>
                      </a:lnTo>
                      <a:lnTo>
                        <a:pt x="858" y="1064"/>
                      </a:lnTo>
                      <a:lnTo>
                        <a:pt x="857" y="1064"/>
                      </a:lnTo>
                      <a:lnTo>
                        <a:pt x="861" y="1075"/>
                      </a:lnTo>
                      <a:lnTo>
                        <a:pt x="862" y="1078"/>
                      </a:lnTo>
                      <a:lnTo>
                        <a:pt x="869" y="1083"/>
                      </a:lnTo>
                      <a:lnTo>
                        <a:pt x="876" y="1086"/>
                      </a:lnTo>
                      <a:lnTo>
                        <a:pt x="884" y="1092"/>
                      </a:lnTo>
                      <a:lnTo>
                        <a:pt x="891" y="1095"/>
                      </a:lnTo>
                      <a:lnTo>
                        <a:pt x="896" y="1103"/>
                      </a:lnTo>
                      <a:lnTo>
                        <a:pt x="897" y="1112"/>
                      </a:lnTo>
                      <a:lnTo>
                        <a:pt x="897" y="1115"/>
                      </a:lnTo>
                      <a:lnTo>
                        <a:pt x="896" y="1117"/>
                      </a:lnTo>
                      <a:lnTo>
                        <a:pt x="896" y="1123"/>
                      </a:lnTo>
                      <a:lnTo>
                        <a:pt x="897" y="1125"/>
                      </a:lnTo>
                      <a:lnTo>
                        <a:pt x="901" y="1129"/>
                      </a:lnTo>
                      <a:lnTo>
                        <a:pt x="904" y="1134"/>
                      </a:lnTo>
                      <a:lnTo>
                        <a:pt x="905" y="1138"/>
                      </a:lnTo>
                      <a:lnTo>
                        <a:pt x="905" y="1141"/>
                      </a:lnTo>
                      <a:lnTo>
                        <a:pt x="906" y="1142"/>
                      </a:lnTo>
                      <a:lnTo>
                        <a:pt x="907" y="1146"/>
                      </a:lnTo>
                      <a:lnTo>
                        <a:pt x="902" y="1146"/>
                      </a:lnTo>
                      <a:lnTo>
                        <a:pt x="901" y="1147"/>
                      </a:lnTo>
                      <a:lnTo>
                        <a:pt x="900" y="1147"/>
                      </a:lnTo>
                      <a:lnTo>
                        <a:pt x="899" y="1148"/>
                      </a:lnTo>
                      <a:lnTo>
                        <a:pt x="897" y="1148"/>
                      </a:lnTo>
                      <a:lnTo>
                        <a:pt x="894" y="1144"/>
                      </a:lnTo>
                      <a:lnTo>
                        <a:pt x="892" y="1144"/>
                      </a:lnTo>
                      <a:lnTo>
                        <a:pt x="880" y="1137"/>
                      </a:lnTo>
                      <a:lnTo>
                        <a:pt x="871" y="1127"/>
                      </a:lnTo>
                      <a:lnTo>
                        <a:pt x="864" y="1114"/>
                      </a:lnTo>
                      <a:lnTo>
                        <a:pt x="860" y="1099"/>
                      </a:lnTo>
                      <a:lnTo>
                        <a:pt x="855" y="1084"/>
                      </a:lnTo>
                      <a:lnTo>
                        <a:pt x="852" y="1079"/>
                      </a:lnTo>
                      <a:lnTo>
                        <a:pt x="850" y="1073"/>
                      </a:lnTo>
                      <a:lnTo>
                        <a:pt x="846" y="1066"/>
                      </a:lnTo>
                      <a:lnTo>
                        <a:pt x="842" y="1064"/>
                      </a:lnTo>
                      <a:lnTo>
                        <a:pt x="840" y="1064"/>
                      </a:lnTo>
                      <a:lnTo>
                        <a:pt x="840" y="1065"/>
                      </a:lnTo>
                      <a:lnTo>
                        <a:pt x="838" y="1065"/>
                      </a:lnTo>
                      <a:lnTo>
                        <a:pt x="837" y="1064"/>
                      </a:lnTo>
                      <a:lnTo>
                        <a:pt x="837" y="1061"/>
                      </a:lnTo>
                      <a:lnTo>
                        <a:pt x="840" y="1046"/>
                      </a:lnTo>
                      <a:lnTo>
                        <a:pt x="841" y="1046"/>
                      </a:lnTo>
                      <a:lnTo>
                        <a:pt x="840" y="1045"/>
                      </a:lnTo>
                      <a:lnTo>
                        <a:pt x="840" y="1040"/>
                      </a:lnTo>
                      <a:lnTo>
                        <a:pt x="841" y="1036"/>
                      </a:lnTo>
                      <a:lnTo>
                        <a:pt x="841" y="1031"/>
                      </a:lnTo>
                      <a:lnTo>
                        <a:pt x="840" y="1019"/>
                      </a:lnTo>
                      <a:lnTo>
                        <a:pt x="832" y="998"/>
                      </a:lnTo>
                      <a:lnTo>
                        <a:pt x="831" y="988"/>
                      </a:lnTo>
                      <a:lnTo>
                        <a:pt x="830" y="988"/>
                      </a:lnTo>
                      <a:lnTo>
                        <a:pt x="828" y="987"/>
                      </a:lnTo>
                      <a:lnTo>
                        <a:pt x="828" y="985"/>
                      </a:lnTo>
                      <a:lnTo>
                        <a:pt x="830" y="982"/>
                      </a:lnTo>
                      <a:lnTo>
                        <a:pt x="830" y="973"/>
                      </a:lnTo>
                      <a:lnTo>
                        <a:pt x="828" y="971"/>
                      </a:lnTo>
                      <a:lnTo>
                        <a:pt x="827" y="970"/>
                      </a:lnTo>
                      <a:lnTo>
                        <a:pt x="826" y="970"/>
                      </a:lnTo>
                      <a:lnTo>
                        <a:pt x="823" y="968"/>
                      </a:lnTo>
                      <a:lnTo>
                        <a:pt x="822" y="967"/>
                      </a:lnTo>
                      <a:lnTo>
                        <a:pt x="822" y="966"/>
                      </a:lnTo>
                      <a:lnTo>
                        <a:pt x="821" y="963"/>
                      </a:lnTo>
                      <a:lnTo>
                        <a:pt x="820" y="962"/>
                      </a:lnTo>
                      <a:lnTo>
                        <a:pt x="815" y="968"/>
                      </a:lnTo>
                      <a:lnTo>
                        <a:pt x="811" y="975"/>
                      </a:lnTo>
                      <a:lnTo>
                        <a:pt x="806" y="980"/>
                      </a:lnTo>
                      <a:lnTo>
                        <a:pt x="798" y="981"/>
                      </a:lnTo>
                      <a:lnTo>
                        <a:pt x="796" y="981"/>
                      </a:lnTo>
                      <a:lnTo>
                        <a:pt x="793" y="980"/>
                      </a:lnTo>
                      <a:lnTo>
                        <a:pt x="793" y="978"/>
                      </a:lnTo>
                      <a:lnTo>
                        <a:pt x="792" y="976"/>
                      </a:lnTo>
                      <a:lnTo>
                        <a:pt x="792" y="967"/>
                      </a:lnTo>
                      <a:lnTo>
                        <a:pt x="793" y="964"/>
                      </a:lnTo>
                      <a:lnTo>
                        <a:pt x="793" y="957"/>
                      </a:lnTo>
                      <a:lnTo>
                        <a:pt x="792" y="956"/>
                      </a:lnTo>
                      <a:lnTo>
                        <a:pt x="792" y="954"/>
                      </a:lnTo>
                      <a:lnTo>
                        <a:pt x="791" y="953"/>
                      </a:lnTo>
                      <a:lnTo>
                        <a:pt x="786" y="942"/>
                      </a:lnTo>
                      <a:lnTo>
                        <a:pt x="779" y="932"/>
                      </a:lnTo>
                      <a:lnTo>
                        <a:pt x="776" y="928"/>
                      </a:lnTo>
                      <a:lnTo>
                        <a:pt x="772" y="925"/>
                      </a:lnTo>
                      <a:lnTo>
                        <a:pt x="768" y="922"/>
                      </a:lnTo>
                      <a:lnTo>
                        <a:pt x="766" y="918"/>
                      </a:lnTo>
                      <a:lnTo>
                        <a:pt x="763" y="910"/>
                      </a:lnTo>
                      <a:lnTo>
                        <a:pt x="763" y="905"/>
                      </a:lnTo>
                      <a:lnTo>
                        <a:pt x="762" y="902"/>
                      </a:lnTo>
                      <a:lnTo>
                        <a:pt x="761" y="899"/>
                      </a:lnTo>
                      <a:lnTo>
                        <a:pt x="758" y="897"/>
                      </a:lnTo>
                      <a:lnTo>
                        <a:pt x="747" y="893"/>
                      </a:lnTo>
                      <a:lnTo>
                        <a:pt x="744" y="900"/>
                      </a:lnTo>
                      <a:lnTo>
                        <a:pt x="741" y="905"/>
                      </a:lnTo>
                      <a:lnTo>
                        <a:pt x="733" y="908"/>
                      </a:lnTo>
                      <a:lnTo>
                        <a:pt x="723" y="908"/>
                      </a:lnTo>
                      <a:lnTo>
                        <a:pt x="720" y="907"/>
                      </a:lnTo>
                      <a:lnTo>
                        <a:pt x="718" y="904"/>
                      </a:lnTo>
                      <a:lnTo>
                        <a:pt x="715" y="903"/>
                      </a:lnTo>
                      <a:lnTo>
                        <a:pt x="714" y="905"/>
                      </a:lnTo>
                      <a:lnTo>
                        <a:pt x="712" y="908"/>
                      </a:lnTo>
                      <a:lnTo>
                        <a:pt x="704" y="912"/>
                      </a:lnTo>
                      <a:lnTo>
                        <a:pt x="703" y="913"/>
                      </a:lnTo>
                      <a:lnTo>
                        <a:pt x="702" y="918"/>
                      </a:lnTo>
                      <a:lnTo>
                        <a:pt x="702" y="922"/>
                      </a:lnTo>
                      <a:lnTo>
                        <a:pt x="700" y="924"/>
                      </a:lnTo>
                      <a:lnTo>
                        <a:pt x="698" y="927"/>
                      </a:lnTo>
                      <a:lnTo>
                        <a:pt x="689" y="933"/>
                      </a:lnTo>
                      <a:lnTo>
                        <a:pt x="680" y="938"/>
                      </a:lnTo>
                      <a:lnTo>
                        <a:pt x="673" y="943"/>
                      </a:lnTo>
                      <a:lnTo>
                        <a:pt x="649" y="967"/>
                      </a:lnTo>
                      <a:lnTo>
                        <a:pt x="648" y="970"/>
                      </a:lnTo>
                      <a:lnTo>
                        <a:pt x="645" y="972"/>
                      </a:lnTo>
                      <a:lnTo>
                        <a:pt x="643" y="973"/>
                      </a:lnTo>
                      <a:lnTo>
                        <a:pt x="640" y="976"/>
                      </a:lnTo>
                      <a:lnTo>
                        <a:pt x="639" y="976"/>
                      </a:lnTo>
                      <a:lnTo>
                        <a:pt x="635" y="977"/>
                      </a:lnTo>
                      <a:lnTo>
                        <a:pt x="633" y="978"/>
                      </a:lnTo>
                      <a:lnTo>
                        <a:pt x="629" y="980"/>
                      </a:lnTo>
                      <a:lnTo>
                        <a:pt x="626" y="981"/>
                      </a:lnTo>
                      <a:lnTo>
                        <a:pt x="623" y="985"/>
                      </a:lnTo>
                      <a:lnTo>
                        <a:pt x="623" y="993"/>
                      </a:lnTo>
                      <a:lnTo>
                        <a:pt x="624" y="997"/>
                      </a:lnTo>
                      <a:lnTo>
                        <a:pt x="625" y="1002"/>
                      </a:lnTo>
                      <a:lnTo>
                        <a:pt x="625" y="1006"/>
                      </a:lnTo>
                      <a:lnTo>
                        <a:pt x="624" y="1020"/>
                      </a:lnTo>
                      <a:lnTo>
                        <a:pt x="621" y="1031"/>
                      </a:lnTo>
                      <a:lnTo>
                        <a:pt x="623" y="1041"/>
                      </a:lnTo>
                      <a:lnTo>
                        <a:pt x="621" y="1042"/>
                      </a:lnTo>
                      <a:lnTo>
                        <a:pt x="621" y="1044"/>
                      </a:lnTo>
                      <a:lnTo>
                        <a:pt x="616" y="1044"/>
                      </a:lnTo>
                      <a:lnTo>
                        <a:pt x="614" y="1046"/>
                      </a:lnTo>
                      <a:lnTo>
                        <a:pt x="613" y="1049"/>
                      </a:lnTo>
                      <a:lnTo>
                        <a:pt x="611" y="1053"/>
                      </a:lnTo>
                      <a:lnTo>
                        <a:pt x="611" y="1055"/>
                      </a:lnTo>
                      <a:lnTo>
                        <a:pt x="609" y="1058"/>
                      </a:lnTo>
                      <a:lnTo>
                        <a:pt x="606" y="1059"/>
                      </a:lnTo>
                      <a:lnTo>
                        <a:pt x="605" y="1059"/>
                      </a:lnTo>
                      <a:lnTo>
                        <a:pt x="601" y="1063"/>
                      </a:lnTo>
                      <a:lnTo>
                        <a:pt x="599" y="1068"/>
                      </a:lnTo>
                      <a:lnTo>
                        <a:pt x="596" y="1070"/>
                      </a:lnTo>
                      <a:lnTo>
                        <a:pt x="591" y="1070"/>
                      </a:lnTo>
                      <a:lnTo>
                        <a:pt x="590" y="1068"/>
                      </a:lnTo>
                      <a:lnTo>
                        <a:pt x="590" y="1066"/>
                      </a:lnTo>
                      <a:lnTo>
                        <a:pt x="589" y="1066"/>
                      </a:lnTo>
                      <a:lnTo>
                        <a:pt x="586" y="1064"/>
                      </a:lnTo>
                      <a:lnTo>
                        <a:pt x="586" y="1063"/>
                      </a:lnTo>
                      <a:lnTo>
                        <a:pt x="581" y="1049"/>
                      </a:lnTo>
                      <a:lnTo>
                        <a:pt x="576" y="1036"/>
                      </a:lnTo>
                      <a:lnTo>
                        <a:pt x="569" y="1025"/>
                      </a:lnTo>
                      <a:lnTo>
                        <a:pt x="566" y="1022"/>
                      </a:lnTo>
                      <a:lnTo>
                        <a:pt x="565" y="1017"/>
                      </a:lnTo>
                      <a:lnTo>
                        <a:pt x="565" y="1014"/>
                      </a:lnTo>
                      <a:lnTo>
                        <a:pt x="562" y="1006"/>
                      </a:lnTo>
                      <a:lnTo>
                        <a:pt x="560" y="1002"/>
                      </a:lnTo>
                      <a:lnTo>
                        <a:pt x="559" y="1000"/>
                      </a:lnTo>
                      <a:lnTo>
                        <a:pt x="559" y="997"/>
                      </a:lnTo>
                      <a:lnTo>
                        <a:pt x="557" y="993"/>
                      </a:lnTo>
                      <a:lnTo>
                        <a:pt x="554" y="985"/>
                      </a:lnTo>
                      <a:lnTo>
                        <a:pt x="549" y="975"/>
                      </a:lnTo>
                      <a:lnTo>
                        <a:pt x="545" y="964"/>
                      </a:lnTo>
                      <a:lnTo>
                        <a:pt x="541" y="952"/>
                      </a:lnTo>
                      <a:lnTo>
                        <a:pt x="539" y="941"/>
                      </a:lnTo>
                      <a:lnTo>
                        <a:pt x="539" y="939"/>
                      </a:lnTo>
                      <a:lnTo>
                        <a:pt x="537" y="937"/>
                      </a:lnTo>
                      <a:lnTo>
                        <a:pt x="537" y="936"/>
                      </a:lnTo>
                      <a:lnTo>
                        <a:pt x="539" y="932"/>
                      </a:lnTo>
                      <a:lnTo>
                        <a:pt x="539" y="929"/>
                      </a:lnTo>
                      <a:lnTo>
                        <a:pt x="540" y="927"/>
                      </a:lnTo>
                      <a:lnTo>
                        <a:pt x="540" y="919"/>
                      </a:lnTo>
                      <a:lnTo>
                        <a:pt x="539" y="914"/>
                      </a:lnTo>
                      <a:lnTo>
                        <a:pt x="536" y="910"/>
                      </a:lnTo>
                      <a:lnTo>
                        <a:pt x="536" y="905"/>
                      </a:lnTo>
                      <a:lnTo>
                        <a:pt x="539" y="903"/>
                      </a:lnTo>
                      <a:lnTo>
                        <a:pt x="539" y="902"/>
                      </a:lnTo>
                      <a:lnTo>
                        <a:pt x="535" y="902"/>
                      </a:lnTo>
                      <a:lnTo>
                        <a:pt x="532" y="907"/>
                      </a:lnTo>
                      <a:lnTo>
                        <a:pt x="531" y="910"/>
                      </a:lnTo>
                      <a:lnTo>
                        <a:pt x="529" y="913"/>
                      </a:lnTo>
                      <a:lnTo>
                        <a:pt x="527" y="915"/>
                      </a:lnTo>
                      <a:lnTo>
                        <a:pt x="522" y="920"/>
                      </a:lnTo>
                      <a:lnTo>
                        <a:pt x="518" y="920"/>
                      </a:lnTo>
                      <a:lnTo>
                        <a:pt x="511" y="918"/>
                      </a:lnTo>
                      <a:lnTo>
                        <a:pt x="505" y="913"/>
                      </a:lnTo>
                      <a:lnTo>
                        <a:pt x="500" y="907"/>
                      </a:lnTo>
                      <a:lnTo>
                        <a:pt x="495" y="902"/>
                      </a:lnTo>
                      <a:lnTo>
                        <a:pt x="497" y="900"/>
                      </a:lnTo>
                      <a:lnTo>
                        <a:pt x="505" y="900"/>
                      </a:lnTo>
                      <a:lnTo>
                        <a:pt x="507" y="899"/>
                      </a:lnTo>
                      <a:lnTo>
                        <a:pt x="508" y="898"/>
                      </a:lnTo>
                      <a:lnTo>
                        <a:pt x="510" y="895"/>
                      </a:lnTo>
                      <a:lnTo>
                        <a:pt x="511" y="894"/>
                      </a:lnTo>
                      <a:lnTo>
                        <a:pt x="507" y="893"/>
                      </a:lnTo>
                      <a:lnTo>
                        <a:pt x="501" y="893"/>
                      </a:lnTo>
                      <a:lnTo>
                        <a:pt x="492" y="890"/>
                      </a:lnTo>
                      <a:lnTo>
                        <a:pt x="483" y="885"/>
                      </a:lnTo>
                      <a:lnTo>
                        <a:pt x="477" y="879"/>
                      </a:lnTo>
                      <a:lnTo>
                        <a:pt x="476" y="876"/>
                      </a:lnTo>
                      <a:lnTo>
                        <a:pt x="473" y="873"/>
                      </a:lnTo>
                      <a:lnTo>
                        <a:pt x="471" y="865"/>
                      </a:lnTo>
                      <a:lnTo>
                        <a:pt x="470" y="864"/>
                      </a:lnTo>
                      <a:lnTo>
                        <a:pt x="467" y="863"/>
                      </a:lnTo>
                      <a:lnTo>
                        <a:pt x="451" y="863"/>
                      </a:lnTo>
                      <a:lnTo>
                        <a:pt x="449" y="864"/>
                      </a:lnTo>
                      <a:lnTo>
                        <a:pt x="447" y="865"/>
                      </a:lnTo>
                      <a:lnTo>
                        <a:pt x="444" y="865"/>
                      </a:lnTo>
                      <a:lnTo>
                        <a:pt x="433" y="863"/>
                      </a:lnTo>
                      <a:lnTo>
                        <a:pt x="431" y="865"/>
                      </a:lnTo>
                      <a:lnTo>
                        <a:pt x="414" y="865"/>
                      </a:lnTo>
                      <a:lnTo>
                        <a:pt x="403" y="864"/>
                      </a:lnTo>
                      <a:lnTo>
                        <a:pt x="389" y="863"/>
                      </a:lnTo>
                      <a:lnTo>
                        <a:pt x="377" y="861"/>
                      </a:lnTo>
                      <a:lnTo>
                        <a:pt x="375" y="861"/>
                      </a:lnTo>
                      <a:lnTo>
                        <a:pt x="373" y="860"/>
                      </a:lnTo>
                      <a:lnTo>
                        <a:pt x="370" y="860"/>
                      </a:lnTo>
                      <a:lnTo>
                        <a:pt x="368" y="859"/>
                      </a:lnTo>
                      <a:lnTo>
                        <a:pt x="365" y="859"/>
                      </a:lnTo>
                      <a:lnTo>
                        <a:pt x="364" y="858"/>
                      </a:lnTo>
                      <a:lnTo>
                        <a:pt x="363" y="858"/>
                      </a:lnTo>
                      <a:lnTo>
                        <a:pt x="362" y="856"/>
                      </a:lnTo>
                      <a:lnTo>
                        <a:pt x="359" y="851"/>
                      </a:lnTo>
                      <a:lnTo>
                        <a:pt x="359" y="848"/>
                      </a:lnTo>
                      <a:lnTo>
                        <a:pt x="353" y="841"/>
                      </a:lnTo>
                      <a:lnTo>
                        <a:pt x="348" y="841"/>
                      </a:lnTo>
                      <a:lnTo>
                        <a:pt x="345" y="842"/>
                      </a:lnTo>
                      <a:lnTo>
                        <a:pt x="344" y="844"/>
                      </a:lnTo>
                      <a:lnTo>
                        <a:pt x="343" y="846"/>
                      </a:lnTo>
                      <a:lnTo>
                        <a:pt x="342" y="848"/>
                      </a:lnTo>
                      <a:lnTo>
                        <a:pt x="322" y="848"/>
                      </a:lnTo>
                      <a:lnTo>
                        <a:pt x="314" y="842"/>
                      </a:lnTo>
                      <a:lnTo>
                        <a:pt x="308" y="836"/>
                      </a:lnTo>
                      <a:lnTo>
                        <a:pt x="304" y="834"/>
                      </a:lnTo>
                      <a:lnTo>
                        <a:pt x="301" y="832"/>
                      </a:lnTo>
                      <a:lnTo>
                        <a:pt x="298" y="832"/>
                      </a:lnTo>
                      <a:lnTo>
                        <a:pt x="295" y="831"/>
                      </a:lnTo>
                      <a:lnTo>
                        <a:pt x="291" y="829"/>
                      </a:lnTo>
                      <a:lnTo>
                        <a:pt x="290" y="827"/>
                      </a:lnTo>
                      <a:lnTo>
                        <a:pt x="290" y="822"/>
                      </a:lnTo>
                      <a:lnTo>
                        <a:pt x="280" y="807"/>
                      </a:lnTo>
                      <a:lnTo>
                        <a:pt x="273" y="802"/>
                      </a:lnTo>
                      <a:lnTo>
                        <a:pt x="265" y="800"/>
                      </a:lnTo>
                      <a:lnTo>
                        <a:pt x="263" y="800"/>
                      </a:lnTo>
                      <a:lnTo>
                        <a:pt x="260" y="802"/>
                      </a:lnTo>
                      <a:lnTo>
                        <a:pt x="256" y="810"/>
                      </a:lnTo>
                      <a:lnTo>
                        <a:pt x="256" y="819"/>
                      </a:lnTo>
                      <a:lnTo>
                        <a:pt x="258" y="822"/>
                      </a:lnTo>
                      <a:lnTo>
                        <a:pt x="261" y="831"/>
                      </a:lnTo>
                      <a:lnTo>
                        <a:pt x="266" y="840"/>
                      </a:lnTo>
                      <a:lnTo>
                        <a:pt x="274" y="848"/>
                      </a:lnTo>
                      <a:lnTo>
                        <a:pt x="281" y="851"/>
                      </a:lnTo>
                      <a:lnTo>
                        <a:pt x="281" y="855"/>
                      </a:lnTo>
                      <a:lnTo>
                        <a:pt x="283" y="856"/>
                      </a:lnTo>
                      <a:lnTo>
                        <a:pt x="283" y="859"/>
                      </a:lnTo>
                      <a:lnTo>
                        <a:pt x="284" y="861"/>
                      </a:lnTo>
                      <a:lnTo>
                        <a:pt x="286" y="860"/>
                      </a:lnTo>
                      <a:lnTo>
                        <a:pt x="288" y="859"/>
                      </a:lnTo>
                      <a:lnTo>
                        <a:pt x="289" y="856"/>
                      </a:lnTo>
                      <a:lnTo>
                        <a:pt x="291" y="854"/>
                      </a:lnTo>
                      <a:lnTo>
                        <a:pt x="293" y="856"/>
                      </a:lnTo>
                      <a:lnTo>
                        <a:pt x="293" y="863"/>
                      </a:lnTo>
                      <a:lnTo>
                        <a:pt x="291" y="865"/>
                      </a:lnTo>
                      <a:lnTo>
                        <a:pt x="289" y="868"/>
                      </a:lnTo>
                      <a:lnTo>
                        <a:pt x="289" y="871"/>
                      </a:lnTo>
                      <a:lnTo>
                        <a:pt x="291" y="876"/>
                      </a:lnTo>
                      <a:lnTo>
                        <a:pt x="296" y="879"/>
                      </a:lnTo>
                      <a:lnTo>
                        <a:pt x="300" y="879"/>
                      </a:lnTo>
                      <a:lnTo>
                        <a:pt x="304" y="880"/>
                      </a:lnTo>
                      <a:lnTo>
                        <a:pt x="306" y="880"/>
                      </a:lnTo>
                      <a:lnTo>
                        <a:pt x="320" y="879"/>
                      </a:lnTo>
                      <a:lnTo>
                        <a:pt x="329" y="874"/>
                      </a:lnTo>
                      <a:lnTo>
                        <a:pt x="337" y="868"/>
                      </a:lnTo>
                      <a:lnTo>
                        <a:pt x="343" y="860"/>
                      </a:lnTo>
                      <a:lnTo>
                        <a:pt x="350" y="853"/>
                      </a:lnTo>
                      <a:lnTo>
                        <a:pt x="350" y="868"/>
                      </a:lnTo>
                      <a:lnTo>
                        <a:pt x="357" y="876"/>
                      </a:lnTo>
                      <a:lnTo>
                        <a:pt x="364" y="881"/>
                      </a:lnTo>
                      <a:lnTo>
                        <a:pt x="375" y="885"/>
                      </a:lnTo>
                      <a:lnTo>
                        <a:pt x="378" y="886"/>
                      </a:lnTo>
                      <a:lnTo>
                        <a:pt x="380" y="892"/>
                      </a:lnTo>
                      <a:lnTo>
                        <a:pt x="382" y="893"/>
                      </a:lnTo>
                      <a:lnTo>
                        <a:pt x="383" y="895"/>
                      </a:lnTo>
                      <a:lnTo>
                        <a:pt x="383" y="894"/>
                      </a:lnTo>
                      <a:lnTo>
                        <a:pt x="384" y="895"/>
                      </a:lnTo>
                      <a:lnTo>
                        <a:pt x="387" y="897"/>
                      </a:lnTo>
                      <a:lnTo>
                        <a:pt x="388" y="898"/>
                      </a:lnTo>
                      <a:lnTo>
                        <a:pt x="391" y="899"/>
                      </a:lnTo>
                      <a:lnTo>
                        <a:pt x="391" y="900"/>
                      </a:lnTo>
                      <a:lnTo>
                        <a:pt x="389" y="907"/>
                      </a:lnTo>
                      <a:lnTo>
                        <a:pt x="385" y="912"/>
                      </a:lnTo>
                      <a:lnTo>
                        <a:pt x="380" y="917"/>
                      </a:lnTo>
                      <a:lnTo>
                        <a:pt x="379" y="923"/>
                      </a:lnTo>
                      <a:lnTo>
                        <a:pt x="375" y="923"/>
                      </a:lnTo>
                      <a:lnTo>
                        <a:pt x="372" y="924"/>
                      </a:lnTo>
                      <a:lnTo>
                        <a:pt x="367" y="929"/>
                      </a:lnTo>
                      <a:lnTo>
                        <a:pt x="367" y="932"/>
                      </a:lnTo>
                      <a:lnTo>
                        <a:pt x="365" y="934"/>
                      </a:lnTo>
                      <a:lnTo>
                        <a:pt x="365" y="938"/>
                      </a:lnTo>
                      <a:lnTo>
                        <a:pt x="364" y="939"/>
                      </a:lnTo>
                      <a:lnTo>
                        <a:pt x="363" y="942"/>
                      </a:lnTo>
                      <a:lnTo>
                        <a:pt x="359" y="942"/>
                      </a:lnTo>
                      <a:lnTo>
                        <a:pt x="357" y="944"/>
                      </a:lnTo>
                      <a:lnTo>
                        <a:pt x="355" y="947"/>
                      </a:lnTo>
                      <a:lnTo>
                        <a:pt x="354" y="948"/>
                      </a:lnTo>
                      <a:lnTo>
                        <a:pt x="352" y="953"/>
                      </a:lnTo>
                      <a:lnTo>
                        <a:pt x="347" y="953"/>
                      </a:lnTo>
                      <a:lnTo>
                        <a:pt x="342" y="958"/>
                      </a:lnTo>
                      <a:lnTo>
                        <a:pt x="340" y="961"/>
                      </a:lnTo>
                      <a:lnTo>
                        <a:pt x="338" y="963"/>
                      </a:lnTo>
                      <a:lnTo>
                        <a:pt x="338" y="966"/>
                      </a:lnTo>
                      <a:lnTo>
                        <a:pt x="330" y="967"/>
                      </a:lnTo>
                      <a:lnTo>
                        <a:pt x="320" y="970"/>
                      </a:lnTo>
                      <a:lnTo>
                        <a:pt x="311" y="972"/>
                      </a:lnTo>
                      <a:lnTo>
                        <a:pt x="304" y="976"/>
                      </a:lnTo>
                      <a:lnTo>
                        <a:pt x="301" y="981"/>
                      </a:lnTo>
                      <a:lnTo>
                        <a:pt x="303" y="983"/>
                      </a:lnTo>
                      <a:lnTo>
                        <a:pt x="304" y="985"/>
                      </a:lnTo>
                      <a:lnTo>
                        <a:pt x="271" y="995"/>
                      </a:lnTo>
                      <a:lnTo>
                        <a:pt x="266" y="997"/>
                      </a:lnTo>
                      <a:lnTo>
                        <a:pt x="259" y="1002"/>
                      </a:lnTo>
                      <a:lnTo>
                        <a:pt x="251" y="1006"/>
                      </a:lnTo>
                      <a:lnTo>
                        <a:pt x="245" y="1010"/>
                      </a:lnTo>
                      <a:lnTo>
                        <a:pt x="232" y="1010"/>
                      </a:lnTo>
                      <a:lnTo>
                        <a:pt x="229" y="1012"/>
                      </a:lnTo>
                      <a:lnTo>
                        <a:pt x="226" y="1015"/>
                      </a:lnTo>
                      <a:lnTo>
                        <a:pt x="221" y="1017"/>
                      </a:lnTo>
                      <a:lnTo>
                        <a:pt x="216" y="1017"/>
                      </a:lnTo>
                      <a:lnTo>
                        <a:pt x="214" y="1019"/>
                      </a:lnTo>
                      <a:lnTo>
                        <a:pt x="212" y="1019"/>
                      </a:lnTo>
                      <a:lnTo>
                        <a:pt x="202" y="1014"/>
                      </a:lnTo>
                      <a:lnTo>
                        <a:pt x="201" y="1014"/>
                      </a:lnTo>
                      <a:lnTo>
                        <a:pt x="202" y="1012"/>
                      </a:lnTo>
                      <a:lnTo>
                        <a:pt x="202" y="1011"/>
                      </a:lnTo>
                      <a:lnTo>
                        <a:pt x="196" y="998"/>
                      </a:lnTo>
                      <a:lnTo>
                        <a:pt x="194" y="988"/>
                      </a:lnTo>
                      <a:lnTo>
                        <a:pt x="191" y="986"/>
                      </a:lnTo>
                      <a:lnTo>
                        <a:pt x="191" y="980"/>
                      </a:lnTo>
                      <a:lnTo>
                        <a:pt x="192" y="977"/>
                      </a:lnTo>
                      <a:lnTo>
                        <a:pt x="192" y="968"/>
                      </a:lnTo>
                      <a:lnTo>
                        <a:pt x="191" y="966"/>
                      </a:lnTo>
                      <a:lnTo>
                        <a:pt x="189" y="963"/>
                      </a:lnTo>
                      <a:lnTo>
                        <a:pt x="186" y="962"/>
                      </a:lnTo>
                      <a:lnTo>
                        <a:pt x="178" y="954"/>
                      </a:lnTo>
                      <a:lnTo>
                        <a:pt x="173" y="947"/>
                      </a:lnTo>
                      <a:lnTo>
                        <a:pt x="168" y="938"/>
                      </a:lnTo>
                      <a:lnTo>
                        <a:pt x="167" y="931"/>
                      </a:lnTo>
                      <a:lnTo>
                        <a:pt x="156" y="925"/>
                      </a:lnTo>
                      <a:lnTo>
                        <a:pt x="151" y="917"/>
                      </a:lnTo>
                      <a:lnTo>
                        <a:pt x="150" y="903"/>
                      </a:lnTo>
                      <a:lnTo>
                        <a:pt x="150" y="899"/>
                      </a:lnTo>
                      <a:lnTo>
                        <a:pt x="148" y="895"/>
                      </a:lnTo>
                      <a:lnTo>
                        <a:pt x="145" y="888"/>
                      </a:lnTo>
                      <a:lnTo>
                        <a:pt x="143" y="884"/>
                      </a:lnTo>
                      <a:lnTo>
                        <a:pt x="141" y="883"/>
                      </a:lnTo>
                      <a:lnTo>
                        <a:pt x="136" y="878"/>
                      </a:lnTo>
                      <a:lnTo>
                        <a:pt x="131" y="878"/>
                      </a:lnTo>
                      <a:lnTo>
                        <a:pt x="130" y="876"/>
                      </a:lnTo>
                      <a:lnTo>
                        <a:pt x="128" y="874"/>
                      </a:lnTo>
                      <a:lnTo>
                        <a:pt x="128" y="869"/>
                      </a:lnTo>
                      <a:lnTo>
                        <a:pt x="127" y="868"/>
                      </a:lnTo>
                      <a:lnTo>
                        <a:pt x="127" y="865"/>
                      </a:lnTo>
                      <a:lnTo>
                        <a:pt x="126" y="861"/>
                      </a:lnTo>
                      <a:lnTo>
                        <a:pt x="121" y="856"/>
                      </a:lnTo>
                      <a:lnTo>
                        <a:pt x="108" y="836"/>
                      </a:lnTo>
                      <a:lnTo>
                        <a:pt x="107" y="835"/>
                      </a:lnTo>
                      <a:lnTo>
                        <a:pt x="106" y="832"/>
                      </a:lnTo>
                      <a:lnTo>
                        <a:pt x="101" y="827"/>
                      </a:lnTo>
                      <a:lnTo>
                        <a:pt x="101" y="824"/>
                      </a:lnTo>
                      <a:lnTo>
                        <a:pt x="102" y="820"/>
                      </a:lnTo>
                      <a:lnTo>
                        <a:pt x="102" y="816"/>
                      </a:lnTo>
                      <a:lnTo>
                        <a:pt x="103" y="812"/>
                      </a:lnTo>
                      <a:lnTo>
                        <a:pt x="103" y="809"/>
                      </a:lnTo>
                      <a:lnTo>
                        <a:pt x="94" y="787"/>
                      </a:lnTo>
                      <a:lnTo>
                        <a:pt x="94" y="786"/>
                      </a:lnTo>
                      <a:lnTo>
                        <a:pt x="97" y="783"/>
                      </a:lnTo>
                      <a:lnTo>
                        <a:pt x="98" y="783"/>
                      </a:lnTo>
                      <a:lnTo>
                        <a:pt x="98" y="782"/>
                      </a:lnTo>
                      <a:lnTo>
                        <a:pt x="102" y="771"/>
                      </a:lnTo>
                      <a:lnTo>
                        <a:pt x="104" y="761"/>
                      </a:lnTo>
                      <a:lnTo>
                        <a:pt x="107" y="756"/>
                      </a:lnTo>
                      <a:lnTo>
                        <a:pt x="111" y="751"/>
                      </a:lnTo>
                      <a:lnTo>
                        <a:pt x="114" y="747"/>
                      </a:lnTo>
                      <a:lnTo>
                        <a:pt x="116" y="741"/>
                      </a:lnTo>
                      <a:lnTo>
                        <a:pt x="116" y="736"/>
                      </a:lnTo>
                      <a:lnTo>
                        <a:pt x="114" y="732"/>
                      </a:lnTo>
                      <a:lnTo>
                        <a:pt x="113" y="727"/>
                      </a:lnTo>
                      <a:lnTo>
                        <a:pt x="113" y="722"/>
                      </a:lnTo>
                      <a:lnTo>
                        <a:pt x="114" y="720"/>
                      </a:lnTo>
                      <a:lnTo>
                        <a:pt x="116" y="720"/>
                      </a:lnTo>
                      <a:lnTo>
                        <a:pt x="116" y="715"/>
                      </a:lnTo>
                      <a:lnTo>
                        <a:pt x="114" y="717"/>
                      </a:lnTo>
                      <a:lnTo>
                        <a:pt x="112" y="718"/>
                      </a:lnTo>
                      <a:lnTo>
                        <a:pt x="111" y="719"/>
                      </a:lnTo>
                      <a:lnTo>
                        <a:pt x="104" y="719"/>
                      </a:lnTo>
                      <a:lnTo>
                        <a:pt x="102" y="718"/>
                      </a:lnTo>
                      <a:lnTo>
                        <a:pt x="101" y="715"/>
                      </a:lnTo>
                      <a:lnTo>
                        <a:pt x="96" y="719"/>
                      </a:lnTo>
                      <a:lnTo>
                        <a:pt x="92" y="722"/>
                      </a:lnTo>
                      <a:lnTo>
                        <a:pt x="87" y="724"/>
                      </a:lnTo>
                      <a:lnTo>
                        <a:pt x="79" y="726"/>
                      </a:lnTo>
                      <a:lnTo>
                        <a:pt x="74" y="724"/>
                      </a:lnTo>
                      <a:lnTo>
                        <a:pt x="69" y="720"/>
                      </a:lnTo>
                      <a:lnTo>
                        <a:pt x="66" y="717"/>
                      </a:lnTo>
                      <a:lnTo>
                        <a:pt x="59" y="715"/>
                      </a:lnTo>
                      <a:lnTo>
                        <a:pt x="57" y="715"/>
                      </a:lnTo>
                      <a:lnTo>
                        <a:pt x="54" y="717"/>
                      </a:lnTo>
                      <a:lnTo>
                        <a:pt x="53" y="719"/>
                      </a:lnTo>
                      <a:lnTo>
                        <a:pt x="50" y="722"/>
                      </a:lnTo>
                      <a:lnTo>
                        <a:pt x="49" y="724"/>
                      </a:lnTo>
                      <a:lnTo>
                        <a:pt x="48" y="726"/>
                      </a:lnTo>
                      <a:lnTo>
                        <a:pt x="45" y="726"/>
                      </a:lnTo>
                      <a:lnTo>
                        <a:pt x="40" y="724"/>
                      </a:lnTo>
                      <a:lnTo>
                        <a:pt x="35" y="720"/>
                      </a:lnTo>
                      <a:lnTo>
                        <a:pt x="30" y="718"/>
                      </a:lnTo>
                      <a:lnTo>
                        <a:pt x="22" y="718"/>
                      </a:lnTo>
                      <a:lnTo>
                        <a:pt x="24" y="715"/>
                      </a:lnTo>
                      <a:lnTo>
                        <a:pt x="23" y="714"/>
                      </a:lnTo>
                      <a:lnTo>
                        <a:pt x="20" y="713"/>
                      </a:lnTo>
                      <a:lnTo>
                        <a:pt x="18" y="710"/>
                      </a:lnTo>
                      <a:lnTo>
                        <a:pt x="15" y="709"/>
                      </a:lnTo>
                      <a:lnTo>
                        <a:pt x="13" y="704"/>
                      </a:lnTo>
                      <a:lnTo>
                        <a:pt x="14" y="703"/>
                      </a:lnTo>
                      <a:lnTo>
                        <a:pt x="12" y="700"/>
                      </a:lnTo>
                      <a:lnTo>
                        <a:pt x="8" y="698"/>
                      </a:lnTo>
                      <a:lnTo>
                        <a:pt x="0" y="695"/>
                      </a:lnTo>
                      <a:lnTo>
                        <a:pt x="4" y="692"/>
                      </a:lnTo>
                      <a:lnTo>
                        <a:pt x="7" y="690"/>
                      </a:lnTo>
                      <a:lnTo>
                        <a:pt x="8" y="689"/>
                      </a:lnTo>
                      <a:lnTo>
                        <a:pt x="9" y="687"/>
                      </a:lnTo>
                      <a:lnTo>
                        <a:pt x="9" y="679"/>
                      </a:lnTo>
                      <a:lnTo>
                        <a:pt x="4" y="679"/>
                      </a:lnTo>
                      <a:lnTo>
                        <a:pt x="2" y="678"/>
                      </a:lnTo>
                      <a:lnTo>
                        <a:pt x="2" y="676"/>
                      </a:lnTo>
                      <a:lnTo>
                        <a:pt x="4" y="671"/>
                      </a:lnTo>
                      <a:lnTo>
                        <a:pt x="9" y="668"/>
                      </a:lnTo>
                      <a:lnTo>
                        <a:pt x="27" y="665"/>
                      </a:lnTo>
                      <a:lnTo>
                        <a:pt x="34" y="664"/>
                      </a:lnTo>
                      <a:lnTo>
                        <a:pt x="39" y="663"/>
                      </a:lnTo>
                      <a:lnTo>
                        <a:pt x="37" y="660"/>
                      </a:lnTo>
                      <a:lnTo>
                        <a:pt x="35" y="660"/>
                      </a:lnTo>
                      <a:lnTo>
                        <a:pt x="35" y="658"/>
                      </a:lnTo>
                      <a:lnTo>
                        <a:pt x="38" y="656"/>
                      </a:lnTo>
                      <a:lnTo>
                        <a:pt x="62" y="656"/>
                      </a:lnTo>
                      <a:lnTo>
                        <a:pt x="64" y="654"/>
                      </a:lnTo>
                      <a:lnTo>
                        <a:pt x="68" y="653"/>
                      </a:lnTo>
                      <a:lnTo>
                        <a:pt x="72" y="650"/>
                      </a:lnTo>
                      <a:lnTo>
                        <a:pt x="74" y="648"/>
                      </a:lnTo>
                      <a:lnTo>
                        <a:pt x="81" y="646"/>
                      </a:lnTo>
                      <a:lnTo>
                        <a:pt x="89" y="645"/>
                      </a:lnTo>
                      <a:lnTo>
                        <a:pt x="98" y="645"/>
                      </a:lnTo>
                      <a:lnTo>
                        <a:pt x="104" y="646"/>
                      </a:lnTo>
                      <a:lnTo>
                        <a:pt x="112" y="649"/>
                      </a:lnTo>
                      <a:lnTo>
                        <a:pt x="118" y="650"/>
                      </a:lnTo>
                      <a:lnTo>
                        <a:pt x="121" y="654"/>
                      </a:lnTo>
                      <a:lnTo>
                        <a:pt x="127" y="656"/>
                      </a:lnTo>
                      <a:lnTo>
                        <a:pt x="133" y="658"/>
                      </a:lnTo>
                      <a:lnTo>
                        <a:pt x="138" y="659"/>
                      </a:lnTo>
                      <a:lnTo>
                        <a:pt x="162" y="659"/>
                      </a:lnTo>
                      <a:lnTo>
                        <a:pt x="168" y="658"/>
                      </a:lnTo>
                      <a:lnTo>
                        <a:pt x="175" y="653"/>
                      </a:lnTo>
                      <a:lnTo>
                        <a:pt x="181" y="649"/>
                      </a:lnTo>
                      <a:lnTo>
                        <a:pt x="190" y="648"/>
                      </a:lnTo>
                      <a:lnTo>
                        <a:pt x="195" y="648"/>
                      </a:lnTo>
                      <a:lnTo>
                        <a:pt x="200" y="650"/>
                      </a:lnTo>
                      <a:lnTo>
                        <a:pt x="202" y="653"/>
                      </a:lnTo>
                      <a:lnTo>
                        <a:pt x="202" y="655"/>
                      </a:lnTo>
                      <a:lnTo>
                        <a:pt x="205" y="660"/>
                      </a:lnTo>
                      <a:lnTo>
                        <a:pt x="206" y="664"/>
                      </a:lnTo>
                      <a:lnTo>
                        <a:pt x="209" y="666"/>
                      </a:lnTo>
                      <a:lnTo>
                        <a:pt x="214" y="669"/>
                      </a:lnTo>
                      <a:lnTo>
                        <a:pt x="215" y="670"/>
                      </a:lnTo>
                      <a:lnTo>
                        <a:pt x="216" y="670"/>
                      </a:lnTo>
                      <a:lnTo>
                        <a:pt x="221" y="674"/>
                      </a:lnTo>
                      <a:lnTo>
                        <a:pt x="225" y="679"/>
                      </a:lnTo>
                      <a:lnTo>
                        <a:pt x="230" y="683"/>
                      </a:lnTo>
                      <a:lnTo>
                        <a:pt x="236" y="685"/>
                      </a:lnTo>
                      <a:lnTo>
                        <a:pt x="240" y="685"/>
                      </a:lnTo>
                      <a:lnTo>
                        <a:pt x="242" y="684"/>
                      </a:lnTo>
                      <a:lnTo>
                        <a:pt x="244" y="681"/>
                      </a:lnTo>
                      <a:lnTo>
                        <a:pt x="249" y="676"/>
                      </a:lnTo>
                      <a:lnTo>
                        <a:pt x="251" y="675"/>
                      </a:lnTo>
                      <a:lnTo>
                        <a:pt x="252" y="675"/>
                      </a:lnTo>
                      <a:lnTo>
                        <a:pt x="254" y="674"/>
                      </a:lnTo>
                      <a:lnTo>
                        <a:pt x="256" y="674"/>
                      </a:lnTo>
                      <a:lnTo>
                        <a:pt x="258" y="676"/>
                      </a:lnTo>
                      <a:lnTo>
                        <a:pt x="258" y="678"/>
                      </a:lnTo>
                      <a:lnTo>
                        <a:pt x="259" y="680"/>
                      </a:lnTo>
                      <a:lnTo>
                        <a:pt x="260" y="681"/>
                      </a:lnTo>
                      <a:lnTo>
                        <a:pt x="260" y="687"/>
                      </a:lnTo>
                      <a:lnTo>
                        <a:pt x="265" y="692"/>
                      </a:lnTo>
                      <a:lnTo>
                        <a:pt x="266" y="694"/>
                      </a:lnTo>
                      <a:lnTo>
                        <a:pt x="266" y="702"/>
                      </a:lnTo>
                      <a:lnTo>
                        <a:pt x="269" y="707"/>
                      </a:lnTo>
                      <a:lnTo>
                        <a:pt x="279" y="707"/>
                      </a:lnTo>
                      <a:lnTo>
                        <a:pt x="281" y="708"/>
                      </a:lnTo>
                      <a:lnTo>
                        <a:pt x="283" y="710"/>
                      </a:lnTo>
                      <a:lnTo>
                        <a:pt x="284" y="712"/>
                      </a:lnTo>
                      <a:lnTo>
                        <a:pt x="285" y="714"/>
                      </a:lnTo>
                      <a:lnTo>
                        <a:pt x="290" y="717"/>
                      </a:lnTo>
                      <a:lnTo>
                        <a:pt x="304" y="717"/>
                      </a:lnTo>
                      <a:lnTo>
                        <a:pt x="315" y="715"/>
                      </a:lnTo>
                      <a:lnTo>
                        <a:pt x="324" y="714"/>
                      </a:lnTo>
                      <a:lnTo>
                        <a:pt x="324" y="707"/>
                      </a:lnTo>
                      <a:lnTo>
                        <a:pt x="319" y="702"/>
                      </a:lnTo>
                      <a:lnTo>
                        <a:pt x="319" y="697"/>
                      </a:lnTo>
                      <a:lnTo>
                        <a:pt x="322" y="694"/>
                      </a:lnTo>
                      <a:lnTo>
                        <a:pt x="323" y="692"/>
                      </a:lnTo>
                      <a:lnTo>
                        <a:pt x="323" y="689"/>
                      </a:lnTo>
                      <a:lnTo>
                        <a:pt x="322" y="684"/>
                      </a:lnTo>
                      <a:lnTo>
                        <a:pt x="320" y="680"/>
                      </a:lnTo>
                      <a:lnTo>
                        <a:pt x="316" y="676"/>
                      </a:lnTo>
                      <a:lnTo>
                        <a:pt x="313" y="674"/>
                      </a:lnTo>
                      <a:lnTo>
                        <a:pt x="308" y="673"/>
                      </a:lnTo>
                      <a:lnTo>
                        <a:pt x="309" y="668"/>
                      </a:lnTo>
                      <a:lnTo>
                        <a:pt x="314" y="663"/>
                      </a:lnTo>
                      <a:lnTo>
                        <a:pt x="316" y="661"/>
                      </a:lnTo>
                      <a:lnTo>
                        <a:pt x="328" y="661"/>
                      </a:lnTo>
                      <a:lnTo>
                        <a:pt x="327" y="659"/>
                      </a:lnTo>
                      <a:lnTo>
                        <a:pt x="325" y="655"/>
                      </a:lnTo>
                      <a:lnTo>
                        <a:pt x="323" y="650"/>
                      </a:lnTo>
                      <a:lnTo>
                        <a:pt x="322" y="646"/>
                      </a:lnTo>
                      <a:lnTo>
                        <a:pt x="319" y="646"/>
                      </a:lnTo>
                      <a:lnTo>
                        <a:pt x="316" y="648"/>
                      </a:lnTo>
                      <a:lnTo>
                        <a:pt x="314" y="650"/>
                      </a:lnTo>
                      <a:lnTo>
                        <a:pt x="310" y="651"/>
                      </a:lnTo>
                      <a:lnTo>
                        <a:pt x="308" y="653"/>
                      </a:lnTo>
                      <a:lnTo>
                        <a:pt x="306" y="642"/>
                      </a:lnTo>
                      <a:lnTo>
                        <a:pt x="301" y="634"/>
                      </a:lnTo>
                      <a:lnTo>
                        <a:pt x="295" y="626"/>
                      </a:lnTo>
                      <a:lnTo>
                        <a:pt x="289" y="617"/>
                      </a:lnTo>
                      <a:lnTo>
                        <a:pt x="288" y="616"/>
                      </a:lnTo>
                      <a:lnTo>
                        <a:pt x="285" y="615"/>
                      </a:lnTo>
                      <a:lnTo>
                        <a:pt x="280" y="610"/>
                      </a:lnTo>
                      <a:lnTo>
                        <a:pt x="280" y="606"/>
                      </a:lnTo>
                      <a:lnTo>
                        <a:pt x="284" y="605"/>
                      </a:lnTo>
                      <a:lnTo>
                        <a:pt x="290" y="601"/>
                      </a:lnTo>
                      <a:lnTo>
                        <a:pt x="299" y="597"/>
                      </a:lnTo>
                      <a:lnTo>
                        <a:pt x="308" y="596"/>
                      </a:lnTo>
                      <a:lnTo>
                        <a:pt x="315" y="597"/>
                      </a:lnTo>
                      <a:lnTo>
                        <a:pt x="323" y="597"/>
                      </a:lnTo>
                      <a:lnTo>
                        <a:pt x="329" y="595"/>
                      </a:lnTo>
                      <a:lnTo>
                        <a:pt x="328" y="592"/>
                      </a:lnTo>
                      <a:lnTo>
                        <a:pt x="325" y="590"/>
                      </a:lnTo>
                      <a:lnTo>
                        <a:pt x="325" y="583"/>
                      </a:lnTo>
                      <a:lnTo>
                        <a:pt x="328" y="582"/>
                      </a:lnTo>
                      <a:lnTo>
                        <a:pt x="328" y="585"/>
                      </a:lnTo>
                      <a:lnTo>
                        <a:pt x="329" y="585"/>
                      </a:lnTo>
                      <a:lnTo>
                        <a:pt x="329" y="586"/>
                      </a:lnTo>
                      <a:lnTo>
                        <a:pt x="330" y="587"/>
                      </a:lnTo>
                      <a:lnTo>
                        <a:pt x="334" y="588"/>
                      </a:lnTo>
                      <a:lnTo>
                        <a:pt x="337" y="590"/>
                      </a:lnTo>
                      <a:lnTo>
                        <a:pt x="338" y="590"/>
                      </a:lnTo>
                      <a:lnTo>
                        <a:pt x="342" y="587"/>
                      </a:lnTo>
                      <a:lnTo>
                        <a:pt x="342" y="586"/>
                      </a:lnTo>
                      <a:lnTo>
                        <a:pt x="344" y="583"/>
                      </a:lnTo>
                      <a:lnTo>
                        <a:pt x="347" y="583"/>
                      </a:lnTo>
                      <a:lnTo>
                        <a:pt x="348" y="582"/>
                      </a:lnTo>
                      <a:lnTo>
                        <a:pt x="349" y="582"/>
                      </a:lnTo>
                      <a:lnTo>
                        <a:pt x="350" y="583"/>
                      </a:lnTo>
                      <a:lnTo>
                        <a:pt x="352" y="582"/>
                      </a:lnTo>
                      <a:lnTo>
                        <a:pt x="353" y="583"/>
                      </a:lnTo>
                      <a:lnTo>
                        <a:pt x="355" y="585"/>
                      </a:lnTo>
                      <a:lnTo>
                        <a:pt x="358" y="583"/>
                      </a:lnTo>
                      <a:lnTo>
                        <a:pt x="359" y="582"/>
                      </a:lnTo>
                      <a:lnTo>
                        <a:pt x="362" y="582"/>
                      </a:lnTo>
                      <a:lnTo>
                        <a:pt x="363" y="581"/>
                      </a:lnTo>
                      <a:lnTo>
                        <a:pt x="365" y="582"/>
                      </a:lnTo>
                      <a:lnTo>
                        <a:pt x="367" y="583"/>
                      </a:lnTo>
                      <a:lnTo>
                        <a:pt x="367" y="587"/>
                      </a:lnTo>
                      <a:lnTo>
                        <a:pt x="368" y="587"/>
                      </a:lnTo>
                      <a:lnTo>
                        <a:pt x="369" y="588"/>
                      </a:lnTo>
                      <a:lnTo>
                        <a:pt x="373" y="588"/>
                      </a:lnTo>
                      <a:lnTo>
                        <a:pt x="375" y="590"/>
                      </a:lnTo>
                      <a:lnTo>
                        <a:pt x="375" y="591"/>
                      </a:lnTo>
                      <a:lnTo>
                        <a:pt x="379" y="591"/>
                      </a:lnTo>
                      <a:lnTo>
                        <a:pt x="380" y="590"/>
                      </a:lnTo>
                      <a:lnTo>
                        <a:pt x="382" y="587"/>
                      </a:lnTo>
                      <a:lnTo>
                        <a:pt x="383" y="586"/>
                      </a:lnTo>
                      <a:lnTo>
                        <a:pt x="385" y="588"/>
                      </a:lnTo>
                      <a:lnTo>
                        <a:pt x="389" y="590"/>
                      </a:lnTo>
                      <a:lnTo>
                        <a:pt x="392" y="588"/>
                      </a:lnTo>
                      <a:lnTo>
                        <a:pt x="393" y="587"/>
                      </a:lnTo>
                      <a:lnTo>
                        <a:pt x="397" y="587"/>
                      </a:lnTo>
                      <a:lnTo>
                        <a:pt x="398" y="580"/>
                      </a:lnTo>
                      <a:lnTo>
                        <a:pt x="399" y="578"/>
                      </a:lnTo>
                      <a:lnTo>
                        <a:pt x="398" y="577"/>
                      </a:lnTo>
                      <a:lnTo>
                        <a:pt x="398" y="576"/>
                      </a:lnTo>
                      <a:lnTo>
                        <a:pt x="392" y="576"/>
                      </a:lnTo>
                      <a:lnTo>
                        <a:pt x="391" y="575"/>
                      </a:lnTo>
                      <a:lnTo>
                        <a:pt x="391" y="573"/>
                      </a:lnTo>
                      <a:lnTo>
                        <a:pt x="387" y="572"/>
                      </a:lnTo>
                      <a:lnTo>
                        <a:pt x="385" y="572"/>
                      </a:lnTo>
                      <a:lnTo>
                        <a:pt x="385" y="570"/>
                      </a:lnTo>
                      <a:lnTo>
                        <a:pt x="382" y="568"/>
                      </a:lnTo>
                      <a:lnTo>
                        <a:pt x="382" y="567"/>
                      </a:lnTo>
                      <a:lnTo>
                        <a:pt x="380" y="562"/>
                      </a:lnTo>
                      <a:lnTo>
                        <a:pt x="379" y="559"/>
                      </a:lnTo>
                      <a:lnTo>
                        <a:pt x="373" y="559"/>
                      </a:lnTo>
                      <a:lnTo>
                        <a:pt x="369" y="561"/>
                      </a:lnTo>
                      <a:lnTo>
                        <a:pt x="369" y="557"/>
                      </a:lnTo>
                      <a:lnTo>
                        <a:pt x="367" y="548"/>
                      </a:lnTo>
                      <a:lnTo>
                        <a:pt x="365" y="543"/>
                      </a:lnTo>
                      <a:lnTo>
                        <a:pt x="367" y="539"/>
                      </a:lnTo>
                      <a:lnTo>
                        <a:pt x="370" y="533"/>
                      </a:lnTo>
                      <a:lnTo>
                        <a:pt x="375" y="528"/>
                      </a:lnTo>
                      <a:lnTo>
                        <a:pt x="377" y="520"/>
                      </a:lnTo>
                      <a:lnTo>
                        <a:pt x="378" y="518"/>
                      </a:lnTo>
                      <a:lnTo>
                        <a:pt x="375" y="517"/>
                      </a:lnTo>
                      <a:lnTo>
                        <a:pt x="368" y="520"/>
                      </a:lnTo>
                      <a:lnTo>
                        <a:pt x="364" y="524"/>
                      </a:lnTo>
                      <a:lnTo>
                        <a:pt x="355" y="522"/>
                      </a:lnTo>
                      <a:lnTo>
                        <a:pt x="352" y="515"/>
                      </a:lnTo>
                      <a:lnTo>
                        <a:pt x="349" y="508"/>
                      </a:lnTo>
                      <a:lnTo>
                        <a:pt x="353" y="505"/>
                      </a:lnTo>
                      <a:lnTo>
                        <a:pt x="358" y="509"/>
                      </a:lnTo>
                      <a:lnTo>
                        <a:pt x="365" y="509"/>
                      </a:lnTo>
                      <a:lnTo>
                        <a:pt x="369" y="507"/>
                      </a:lnTo>
                      <a:lnTo>
                        <a:pt x="370" y="500"/>
                      </a:lnTo>
                      <a:lnTo>
                        <a:pt x="370" y="493"/>
                      </a:lnTo>
                      <a:lnTo>
                        <a:pt x="365" y="492"/>
                      </a:lnTo>
                      <a:lnTo>
                        <a:pt x="362" y="493"/>
                      </a:lnTo>
                      <a:lnTo>
                        <a:pt x="355" y="492"/>
                      </a:lnTo>
                      <a:lnTo>
                        <a:pt x="352" y="485"/>
                      </a:lnTo>
                      <a:lnTo>
                        <a:pt x="352" y="478"/>
                      </a:lnTo>
                      <a:lnTo>
                        <a:pt x="355" y="470"/>
                      </a:lnTo>
                      <a:lnTo>
                        <a:pt x="359" y="459"/>
                      </a:lnTo>
                      <a:lnTo>
                        <a:pt x="365" y="454"/>
                      </a:lnTo>
                      <a:lnTo>
                        <a:pt x="370" y="446"/>
                      </a:lnTo>
                      <a:lnTo>
                        <a:pt x="372" y="441"/>
                      </a:lnTo>
                      <a:lnTo>
                        <a:pt x="369" y="434"/>
                      </a:lnTo>
                      <a:lnTo>
                        <a:pt x="363" y="427"/>
                      </a:lnTo>
                      <a:lnTo>
                        <a:pt x="360" y="424"/>
                      </a:lnTo>
                      <a:lnTo>
                        <a:pt x="363" y="421"/>
                      </a:lnTo>
                      <a:lnTo>
                        <a:pt x="360" y="416"/>
                      </a:lnTo>
                      <a:lnTo>
                        <a:pt x="363" y="415"/>
                      </a:lnTo>
                      <a:lnTo>
                        <a:pt x="367" y="412"/>
                      </a:lnTo>
                      <a:lnTo>
                        <a:pt x="372" y="402"/>
                      </a:lnTo>
                      <a:lnTo>
                        <a:pt x="370" y="395"/>
                      </a:lnTo>
                      <a:lnTo>
                        <a:pt x="367" y="390"/>
                      </a:lnTo>
                      <a:lnTo>
                        <a:pt x="367" y="385"/>
                      </a:lnTo>
                      <a:lnTo>
                        <a:pt x="370" y="386"/>
                      </a:lnTo>
                      <a:lnTo>
                        <a:pt x="372" y="382"/>
                      </a:lnTo>
                      <a:lnTo>
                        <a:pt x="370" y="377"/>
                      </a:lnTo>
                      <a:lnTo>
                        <a:pt x="370" y="373"/>
                      </a:lnTo>
                      <a:lnTo>
                        <a:pt x="369" y="366"/>
                      </a:lnTo>
                      <a:lnTo>
                        <a:pt x="369" y="365"/>
                      </a:lnTo>
                      <a:lnTo>
                        <a:pt x="370" y="357"/>
                      </a:lnTo>
                      <a:lnTo>
                        <a:pt x="369" y="352"/>
                      </a:lnTo>
                      <a:lnTo>
                        <a:pt x="368" y="354"/>
                      </a:lnTo>
                      <a:lnTo>
                        <a:pt x="367" y="354"/>
                      </a:lnTo>
                      <a:lnTo>
                        <a:pt x="367" y="352"/>
                      </a:lnTo>
                      <a:lnTo>
                        <a:pt x="372" y="339"/>
                      </a:lnTo>
                      <a:lnTo>
                        <a:pt x="370" y="329"/>
                      </a:lnTo>
                      <a:lnTo>
                        <a:pt x="373" y="323"/>
                      </a:lnTo>
                      <a:lnTo>
                        <a:pt x="374" y="317"/>
                      </a:lnTo>
                      <a:lnTo>
                        <a:pt x="377" y="310"/>
                      </a:lnTo>
                      <a:lnTo>
                        <a:pt x="375" y="305"/>
                      </a:lnTo>
                      <a:lnTo>
                        <a:pt x="377" y="302"/>
                      </a:lnTo>
                      <a:lnTo>
                        <a:pt x="380" y="300"/>
                      </a:lnTo>
                      <a:lnTo>
                        <a:pt x="385" y="300"/>
                      </a:lnTo>
                      <a:lnTo>
                        <a:pt x="391" y="297"/>
                      </a:lnTo>
                      <a:lnTo>
                        <a:pt x="396" y="288"/>
                      </a:lnTo>
                      <a:lnTo>
                        <a:pt x="404" y="281"/>
                      </a:lnTo>
                      <a:lnTo>
                        <a:pt x="414" y="273"/>
                      </a:lnTo>
                      <a:lnTo>
                        <a:pt x="417" y="264"/>
                      </a:lnTo>
                      <a:lnTo>
                        <a:pt x="422" y="256"/>
                      </a:lnTo>
                      <a:lnTo>
                        <a:pt x="427" y="255"/>
                      </a:lnTo>
                      <a:lnTo>
                        <a:pt x="433" y="251"/>
                      </a:lnTo>
                      <a:lnTo>
                        <a:pt x="436" y="246"/>
                      </a:lnTo>
                      <a:lnTo>
                        <a:pt x="436" y="243"/>
                      </a:lnTo>
                      <a:lnTo>
                        <a:pt x="438" y="241"/>
                      </a:lnTo>
                      <a:lnTo>
                        <a:pt x="441" y="241"/>
                      </a:lnTo>
                      <a:lnTo>
                        <a:pt x="442" y="235"/>
                      </a:lnTo>
                      <a:lnTo>
                        <a:pt x="442" y="225"/>
                      </a:lnTo>
                      <a:lnTo>
                        <a:pt x="436" y="225"/>
                      </a:lnTo>
                      <a:lnTo>
                        <a:pt x="432" y="221"/>
                      </a:lnTo>
                      <a:lnTo>
                        <a:pt x="432" y="215"/>
                      </a:lnTo>
                      <a:lnTo>
                        <a:pt x="434" y="212"/>
                      </a:lnTo>
                      <a:lnTo>
                        <a:pt x="436" y="205"/>
                      </a:lnTo>
                      <a:lnTo>
                        <a:pt x="432" y="200"/>
                      </a:lnTo>
                      <a:lnTo>
                        <a:pt x="429" y="195"/>
                      </a:lnTo>
                      <a:lnTo>
                        <a:pt x="431" y="188"/>
                      </a:lnTo>
                      <a:lnTo>
                        <a:pt x="429" y="183"/>
                      </a:lnTo>
                      <a:lnTo>
                        <a:pt x="428" y="181"/>
                      </a:lnTo>
                      <a:lnTo>
                        <a:pt x="431" y="182"/>
                      </a:lnTo>
                      <a:lnTo>
                        <a:pt x="434" y="183"/>
                      </a:lnTo>
                      <a:lnTo>
                        <a:pt x="437" y="183"/>
                      </a:lnTo>
                      <a:lnTo>
                        <a:pt x="444" y="186"/>
                      </a:lnTo>
                      <a:lnTo>
                        <a:pt x="462" y="195"/>
                      </a:lnTo>
                      <a:lnTo>
                        <a:pt x="471" y="200"/>
                      </a:lnTo>
                      <a:lnTo>
                        <a:pt x="480" y="204"/>
                      </a:lnTo>
                      <a:lnTo>
                        <a:pt x="487" y="206"/>
                      </a:lnTo>
                      <a:lnTo>
                        <a:pt x="492" y="207"/>
                      </a:lnTo>
                      <a:lnTo>
                        <a:pt x="495" y="206"/>
                      </a:lnTo>
                      <a:lnTo>
                        <a:pt x="495" y="202"/>
                      </a:lnTo>
                      <a:lnTo>
                        <a:pt x="490" y="193"/>
                      </a:lnTo>
                      <a:lnTo>
                        <a:pt x="482" y="186"/>
                      </a:lnTo>
                      <a:lnTo>
                        <a:pt x="477" y="176"/>
                      </a:lnTo>
                      <a:lnTo>
                        <a:pt x="472" y="165"/>
                      </a:lnTo>
                      <a:lnTo>
                        <a:pt x="471" y="152"/>
                      </a:lnTo>
                      <a:lnTo>
                        <a:pt x="473" y="143"/>
                      </a:lnTo>
                      <a:lnTo>
                        <a:pt x="480" y="134"/>
                      </a:lnTo>
                      <a:lnTo>
                        <a:pt x="490" y="124"/>
                      </a:lnTo>
                      <a:lnTo>
                        <a:pt x="500" y="117"/>
                      </a:lnTo>
                      <a:lnTo>
                        <a:pt x="511" y="112"/>
                      </a:lnTo>
                      <a:lnTo>
                        <a:pt x="521" y="112"/>
                      </a:lnTo>
                      <a:lnTo>
                        <a:pt x="534" y="115"/>
                      </a:lnTo>
                      <a:lnTo>
                        <a:pt x="540" y="118"/>
                      </a:lnTo>
                      <a:lnTo>
                        <a:pt x="541" y="122"/>
                      </a:lnTo>
                      <a:lnTo>
                        <a:pt x="539" y="127"/>
                      </a:lnTo>
                      <a:lnTo>
                        <a:pt x="535" y="132"/>
                      </a:lnTo>
                      <a:lnTo>
                        <a:pt x="534" y="138"/>
                      </a:lnTo>
                      <a:lnTo>
                        <a:pt x="534" y="146"/>
                      </a:lnTo>
                      <a:lnTo>
                        <a:pt x="535" y="158"/>
                      </a:lnTo>
                      <a:lnTo>
                        <a:pt x="537" y="172"/>
                      </a:lnTo>
                      <a:lnTo>
                        <a:pt x="540" y="187"/>
                      </a:lnTo>
                      <a:lnTo>
                        <a:pt x="544" y="200"/>
                      </a:lnTo>
                      <a:lnTo>
                        <a:pt x="549" y="209"/>
                      </a:lnTo>
                      <a:lnTo>
                        <a:pt x="555" y="212"/>
                      </a:lnTo>
                      <a:lnTo>
                        <a:pt x="559" y="211"/>
                      </a:lnTo>
                      <a:lnTo>
                        <a:pt x="559" y="206"/>
                      </a:lnTo>
                      <a:lnTo>
                        <a:pt x="557" y="200"/>
                      </a:lnTo>
                      <a:lnTo>
                        <a:pt x="554" y="192"/>
                      </a:lnTo>
                      <a:lnTo>
                        <a:pt x="551" y="185"/>
                      </a:lnTo>
                      <a:lnTo>
                        <a:pt x="550" y="177"/>
                      </a:lnTo>
                      <a:lnTo>
                        <a:pt x="556" y="165"/>
                      </a:lnTo>
                      <a:lnTo>
                        <a:pt x="556" y="157"/>
                      </a:lnTo>
                      <a:lnTo>
                        <a:pt x="552" y="149"/>
                      </a:lnTo>
                      <a:lnTo>
                        <a:pt x="547" y="143"/>
                      </a:lnTo>
                      <a:lnTo>
                        <a:pt x="544" y="136"/>
                      </a:lnTo>
                      <a:lnTo>
                        <a:pt x="554" y="131"/>
                      </a:lnTo>
                      <a:lnTo>
                        <a:pt x="561" y="122"/>
                      </a:lnTo>
                      <a:lnTo>
                        <a:pt x="565" y="112"/>
                      </a:lnTo>
                      <a:lnTo>
                        <a:pt x="567" y="115"/>
                      </a:lnTo>
                      <a:lnTo>
                        <a:pt x="569" y="122"/>
                      </a:lnTo>
                      <a:lnTo>
                        <a:pt x="570" y="127"/>
                      </a:lnTo>
                      <a:lnTo>
                        <a:pt x="572" y="133"/>
                      </a:lnTo>
                      <a:lnTo>
                        <a:pt x="575" y="136"/>
                      </a:lnTo>
                      <a:lnTo>
                        <a:pt x="579" y="137"/>
                      </a:lnTo>
                      <a:lnTo>
                        <a:pt x="585" y="133"/>
                      </a:lnTo>
                      <a:lnTo>
                        <a:pt x="593" y="124"/>
                      </a:lnTo>
                      <a:lnTo>
                        <a:pt x="606" y="124"/>
                      </a:lnTo>
                      <a:lnTo>
                        <a:pt x="616" y="126"/>
                      </a:lnTo>
                      <a:lnTo>
                        <a:pt x="624" y="127"/>
                      </a:lnTo>
                      <a:lnTo>
                        <a:pt x="629" y="127"/>
                      </a:lnTo>
                      <a:lnTo>
                        <a:pt x="634" y="124"/>
                      </a:lnTo>
                      <a:lnTo>
                        <a:pt x="631" y="119"/>
                      </a:lnTo>
                      <a:lnTo>
                        <a:pt x="630" y="114"/>
                      </a:lnTo>
                      <a:lnTo>
                        <a:pt x="629" y="110"/>
                      </a:lnTo>
                      <a:lnTo>
                        <a:pt x="628" y="108"/>
                      </a:lnTo>
                      <a:lnTo>
                        <a:pt x="630" y="99"/>
                      </a:lnTo>
                      <a:lnTo>
                        <a:pt x="638" y="94"/>
                      </a:lnTo>
                      <a:lnTo>
                        <a:pt x="649" y="90"/>
                      </a:lnTo>
                      <a:lnTo>
                        <a:pt x="660" y="89"/>
                      </a:lnTo>
                      <a:lnTo>
                        <a:pt x="692" y="89"/>
                      </a:lnTo>
                      <a:lnTo>
                        <a:pt x="697" y="87"/>
                      </a:lnTo>
                      <a:lnTo>
                        <a:pt x="702" y="80"/>
                      </a:lnTo>
                      <a:lnTo>
                        <a:pt x="705" y="73"/>
                      </a:lnTo>
                      <a:lnTo>
                        <a:pt x="709" y="66"/>
                      </a:lnTo>
                      <a:lnTo>
                        <a:pt x="725" y="55"/>
                      </a:lnTo>
                      <a:lnTo>
                        <a:pt x="746" y="46"/>
                      </a:lnTo>
                      <a:lnTo>
                        <a:pt x="766" y="41"/>
                      </a:lnTo>
                      <a:lnTo>
                        <a:pt x="783" y="37"/>
                      </a:lnTo>
                      <a:lnTo>
                        <a:pt x="800" y="35"/>
                      </a:lnTo>
                      <a:lnTo>
                        <a:pt x="810" y="32"/>
                      </a:lnTo>
                      <a:lnTo>
                        <a:pt x="810" y="37"/>
                      </a:lnTo>
                      <a:lnTo>
                        <a:pt x="815" y="40"/>
                      </a:lnTo>
                      <a:lnTo>
                        <a:pt x="823" y="40"/>
                      </a:lnTo>
                      <a:lnTo>
                        <a:pt x="832" y="37"/>
                      </a:lnTo>
                      <a:lnTo>
                        <a:pt x="852" y="30"/>
                      </a:lnTo>
                      <a:lnTo>
                        <a:pt x="865" y="24"/>
                      </a:lnTo>
                      <a:lnTo>
                        <a:pt x="871" y="17"/>
                      </a:lnTo>
                      <a:lnTo>
                        <a:pt x="879" y="11"/>
                      </a:lnTo>
                      <a:lnTo>
                        <a:pt x="886" y="6"/>
                      </a:lnTo>
                      <a:lnTo>
                        <a:pt x="895" y="1"/>
                      </a:lnTo>
                      <a:lnTo>
                        <a:pt x="9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69" name="Freeform 1380">
                <a:extLst>
                  <a:ext uri="{FF2B5EF4-FFF2-40B4-BE49-F238E27FC236}">
                    <a16:creationId xmlns:a16="http://schemas.microsoft.com/office/drawing/2014/main" id="{32593399-9151-A732-3FCD-BBADBA7DA457}"/>
                  </a:ext>
                </a:extLst>
              </p:cNvPr>
              <p:cNvSpPr>
                <a:spLocks/>
              </p:cNvSpPr>
              <p:nvPr/>
            </p:nvSpPr>
            <p:spPr bwMode="auto">
              <a:xfrm>
                <a:off x="6824574" y="1840131"/>
                <a:ext cx="167876" cy="51814"/>
              </a:xfrm>
              <a:custGeom>
                <a:avLst/>
                <a:gdLst/>
                <a:ahLst/>
                <a:cxnLst>
                  <a:cxn ang="0">
                    <a:pos x="24" y="0"/>
                  </a:cxn>
                  <a:cxn ang="0">
                    <a:pos x="31" y="0"/>
                  </a:cxn>
                  <a:cxn ang="0">
                    <a:pos x="40" y="1"/>
                  </a:cxn>
                  <a:cxn ang="0">
                    <a:pos x="48" y="4"/>
                  </a:cxn>
                  <a:cxn ang="0">
                    <a:pos x="55" y="5"/>
                  </a:cxn>
                  <a:cxn ang="0">
                    <a:pos x="58" y="5"/>
                  </a:cxn>
                  <a:cxn ang="0">
                    <a:pos x="61" y="4"/>
                  </a:cxn>
                  <a:cxn ang="0">
                    <a:pos x="64" y="1"/>
                  </a:cxn>
                  <a:cxn ang="0">
                    <a:pos x="66" y="0"/>
                  </a:cxn>
                  <a:cxn ang="0">
                    <a:pos x="73" y="0"/>
                  </a:cxn>
                  <a:cxn ang="0">
                    <a:pos x="76" y="3"/>
                  </a:cxn>
                  <a:cxn ang="0">
                    <a:pos x="81" y="5"/>
                  </a:cxn>
                  <a:cxn ang="0">
                    <a:pos x="81" y="8"/>
                  </a:cxn>
                  <a:cxn ang="0">
                    <a:pos x="80" y="9"/>
                  </a:cxn>
                  <a:cxn ang="0">
                    <a:pos x="76" y="9"/>
                  </a:cxn>
                  <a:cxn ang="0">
                    <a:pos x="75" y="10"/>
                  </a:cxn>
                  <a:cxn ang="0">
                    <a:pos x="73" y="10"/>
                  </a:cxn>
                  <a:cxn ang="0">
                    <a:pos x="70" y="13"/>
                  </a:cxn>
                  <a:cxn ang="0">
                    <a:pos x="68" y="13"/>
                  </a:cxn>
                  <a:cxn ang="0">
                    <a:pos x="66" y="12"/>
                  </a:cxn>
                  <a:cxn ang="0">
                    <a:pos x="66" y="14"/>
                  </a:cxn>
                  <a:cxn ang="0">
                    <a:pos x="64" y="15"/>
                  </a:cxn>
                  <a:cxn ang="0">
                    <a:pos x="55" y="15"/>
                  </a:cxn>
                  <a:cxn ang="0">
                    <a:pos x="50" y="18"/>
                  </a:cxn>
                  <a:cxn ang="0">
                    <a:pos x="48" y="23"/>
                  </a:cxn>
                  <a:cxn ang="0">
                    <a:pos x="46" y="24"/>
                  </a:cxn>
                  <a:cxn ang="0">
                    <a:pos x="44" y="25"/>
                  </a:cxn>
                  <a:cxn ang="0">
                    <a:pos x="42" y="23"/>
                  </a:cxn>
                  <a:cxn ang="0">
                    <a:pos x="40" y="20"/>
                  </a:cxn>
                  <a:cxn ang="0">
                    <a:pos x="32" y="20"/>
                  </a:cxn>
                  <a:cxn ang="0">
                    <a:pos x="30" y="19"/>
                  </a:cxn>
                  <a:cxn ang="0">
                    <a:pos x="29" y="17"/>
                  </a:cxn>
                  <a:cxn ang="0">
                    <a:pos x="34" y="14"/>
                  </a:cxn>
                  <a:cxn ang="0">
                    <a:pos x="35" y="14"/>
                  </a:cxn>
                  <a:cxn ang="0">
                    <a:pos x="37" y="13"/>
                  </a:cxn>
                  <a:cxn ang="0">
                    <a:pos x="31" y="13"/>
                  </a:cxn>
                  <a:cxn ang="0">
                    <a:pos x="30" y="12"/>
                  </a:cxn>
                  <a:cxn ang="0">
                    <a:pos x="31" y="10"/>
                  </a:cxn>
                  <a:cxn ang="0">
                    <a:pos x="34" y="10"/>
                  </a:cxn>
                  <a:cxn ang="0">
                    <a:pos x="36" y="8"/>
                  </a:cxn>
                  <a:cxn ang="0">
                    <a:pos x="31" y="7"/>
                  </a:cxn>
                  <a:cxn ang="0">
                    <a:pos x="27" y="5"/>
                  </a:cxn>
                  <a:cxn ang="0">
                    <a:pos x="24" y="5"/>
                  </a:cxn>
                  <a:cxn ang="0">
                    <a:pos x="20" y="7"/>
                  </a:cxn>
                  <a:cxn ang="0">
                    <a:pos x="16" y="9"/>
                  </a:cxn>
                  <a:cxn ang="0">
                    <a:pos x="12" y="10"/>
                  </a:cxn>
                  <a:cxn ang="0">
                    <a:pos x="5" y="10"/>
                  </a:cxn>
                  <a:cxn ang="0">
                    <a:pos x="0" y="8"/>
                  </a:cxn>
                  <a:cxn ang="0">
                    <a:pos x="5" y="4"/>
                  </a:cxn>
                  <a:cxn ang="0">
                    <a:pos x="14" y="1"/>
                  </a:cxn>
                  <a:cxn ang="0">
                    <a:pos x="24" y="0"/>
                  </a:cxn>
                </a:cxnLst>
                <a:rect l="0" t="0" r="r" b="b"/>
                <a:pathLst>
                  <a:path w="81" h="25">
                    <a:moveTo>
                      <a:pt x="24" y="0"/>
                    </a:moveTo>
                    <a:lnTo>
                      <a:pt x="31" y="0"/>
                    </a:lnTo>
                    <a:lnTo>
                      <a:pt x="40" y="1"/>
                    </a:lnTo>
                    <a:lnTo>
                      <a:pt x="48" y="4"/>
                    </a:lnTo>
                    <a:lnTo>
                      <a:pt x="55" y="5"/>
                    </a:lnTo>
                    <a:lnTo>
                      <a:pt x="58" y="5"/>
                    </a:lnTo>
                    <a:lnTo>
                      <a:pt x="61" y="4"/>
                    </a:lnTo>
                    <a:lnTo>
                      <a:pt x="64" y="1"/>
                    </a:lnTo>
                    <a:lnTo>
                      <a:pt x="66" y="0"/>
                    </a:lnTo>
                    <a:lnTo>
                      <a:pt x="73" y="0"/>
                    </a:lnTo>
                    <a:lnTo>
                      <a:pt x="76" y="3"/>
                    </a:lnTo>
                    <a:lnTo>
                      <a:pt x="81" y="5"/>
                    </a:lnTo>
                    <a:lnTo>
                      <a:pt x="81" y="8"/>
                    </a:lnTo>
                    <a:lnTo>
                      <a:pt x="80" y="9"/>
                    </a:lnTo>
                    <a:lnTo>
                      <a:pt x="76" y="9"/>
                    </a:lnTo>
                    <a:lnTo>
                      <a:pt x="75" y="10"/>
                    </a:lnTo>
                    <a:lnTo>
                      <a:pt x="73" y="10"/>
                    </a:lnTo>
                    <a:lnTo>
                      <a:pt x="70" y="13"/>
                    </a:lnTo>
                    <a:lnTo>
                      <a:pt x="68" y="13"/>
                    </a:lnTo>
                    <a:lnTo>
                      <a:pt x="66" y="12"/>
                    </a:lnTo>
                    <a:lnTo>
                      <a:pt x="66" y="14"/>
                    </a:lnTo>
                    <a:lnTo>
                      <a:pt x="64" y="15"/>
                    </a:lnTo>
                    <a:lnTo>
                      <a:pt x="55" y="15"/>
                    </a:lnTo>
                    <a:lnTo>
                      <a:pt x="50" y="18"/>
                    </a:lnTo>
                    <a:lnTo>
                      <a:pt x="48" y="23"/>
                    </a:lnTo>
                    <a:lnTo>
                      <a:pt x="46" y="24"/>
                    </a:lnTo>
                    <a:lnTo>
                      <a:pt x="44" y="25"/>
                    </a:lnTo>
                    <a:lnTo>
                      <a:pt x="42" y="23"/>
                    </a:lnTo>
                    <a:lnTo>
                      <a:pt x="40" y="20"/>
                    </a:lnTo>
                    <a:lnTo>
                      <a:pt x="32" y="20"/>
                    </a:lnTo>
                    <a:lnTo>
                      <a:pt x="30" y="19"/>
                    </a:lnTo>
                    <a:lnTo>
                      <a:pt x="29" y="17"/>
                    </a:lnTo>
                    <a:lnTo>
                      <a:pt x="34" y="14"/>
                    </a:lnTo>
                    <a:lnTo>
                      <a:pt x="35" y="14"/>
                    </a:lnTo>
                    <a:lnTo>
                      <a:pt x="37" y="13"/>
                    </a:lnTo>
                    <a:lnTo>
                      <a:pt x="31" y="13"/>
                    </a:lnTo>
                    <a:lnTo>
                      <a:pt x="30" y="12"/>
                    </a:lnTo>
                    <a:lnTo>
                      <a:pt x="31" y="10"/>
                    </a:lnTo>
                    <a:lnTo>
                      <a:pt x="34" y="10"/>
                    </a:lnTo>
                    <a:lnTo>
                      <a:pt x="36" y="8"/>
                    </a:lnTo>
                    <a:lnTo>
                      <a:pt x="31" y="7"/>
                    </a:lnTo>
                    <a:lnTo>
                      <a:pt x="27" y="5"/>
                    </a:lnTo>
                    <a:lnTo>
                      <a:pt x="24" y="5"/>
                    </a:lnTo>
                    <a:lnTo>
                      <a:pt x="20" y="7"/>
                    </a:lnTo>
                    <a:lnTo>
                      <a:pt x="16" y="9"/>
                    </a:lnTo>
                    <a:lnTo>
                      <a:pt x="12" y="10"/>
                    </a:lnTo>
                    <a:lnTo>
                      <a:pt x="5" y="10"/>
                    </a:lnTo>
                    <a:lnTo>
                      <a:pt x="0" y="8"/>
                    </a:lnTo>
                    <a:lnTo>
                      <a:pt x="5" y="4"/>
                    </a:lnTo>
                    <a:lnTo>
                      <a:pt x="14" y="1"/>
                    </a:lnTo>
                    <a:lnTo>
                      <a:pt x="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70" name="Group 1112">
                <a:extLst>
                  <a:ext uri="{FF2B5EF4-FFF2-40B4-BE49-F238E27FC236}">
                    <a16:creationId xmlns:a16="http://schemas.microsoft.com/office/drawing/2014/main" id="{185AD719-F8BA-30F7-54AD-2A40860F35B4}"/>
                  </a:ext>
                </a:extLst>
              </p:cNvPr>
              <p:cNvGrpSpPr/>
              <p:nvPr/>
            </p:nvGrpSpPr>
            <p:grpSpPr>
              <a:xfrm>
                <a:off x="5601779" y="1788317"/>
                <a:ext cx="1875644" cy="1772016"/>
                <a:chOff x="5601779" y="1788317"/>
                <a:chExt cx="1875644" cy="1772016"/>
              </a:xfrm>
              <a:grpFill/>
            </p:grpSpPr>
            <p:sp>
              <p:nvSpPr>
                <p:cNvPr id="272" name="Freeform 1232">
                  <a:extLst>
                    <a:ext uri="{FF2B5EF4-FFF2-40B4-BE49-F238E27FC236}">
                      <a16:creationId xmlns:a16="http://schemas.microsoft.com/office/drawing/2014/main" id="{C0022D9F-384F-A576-67BF-8B27AE8C6C60}"/>
                    </a:ext>
                  </a:extLst>
                </p:cNvPr>
                <p:cNvSpPr>
                  <a:spLocks/>
                </p:cNvSpPr>
                <p:nvPr/>
              </p:nvSpPr>
              <p:spPr bwMode="auto">
                <a:xfrm>
                  <a:off x="6339601" y="3545825"/>
                  <a:ext cx="53886" cy="8290"/>
                </a:xfrm>
                <a:custGeom>
                  <a:avLst/>
                  <a:gdLst/>
                  <a:ahLst/>
                  <a:cxnLst>
                    <a:cxn ang="0">
                      <a:pos x="0" y="0"/>
                    </a:cxn>
                    <a:cxn ang="0">
                      <a:pos x="14" y="0"/>
                    </a:cxn>
                    <a:cxn ang="0">
                      <a:pos x="26" y="2"/>
                    </a:cxn>
                    <a:cxn ang="0">
                      <a:pos x="23" y="4"/>
                    </a:cxn>
                    <a:cxn ang="0">
                      <a:pos x="13" y="4"/>
                    </a:cxn>
                    <a:cxn ang="0">
                      <a:pos x="9" y="2"/>
                    </a:cxn>
                    <a:cxn ang="0">
                      <a:pos x="4" y="1"/>
                    </a:cxn>
                    <a:cxn ang="0">
                      <a:pos x="0" y="0"/>
                    </a:cxn>
                  </a:cxnLst>
                  <a:rect l="0" t="0" r="r" b="b"/>
                  <a:pathLst>
                    <a:path w="26" h="4">
                      <a:moveTo>
                        <a:pt x="0" y="0"/>
                      </a:moveTo>
                      <a:lnTo>
                        <a:pt x="14" y="0"/>
                      </a:lnTo>
                      <a:lnTo>
                        <a:pt x="26" y="2"/>
                      </a:lnTo>
                      <a:lnTo>
                        <a:pt x="23" y="4"/>
                      </a:lnTo>
                      <a:lnTo>
                        <a:pt x="13" y="4"/>
                      </a:lnTo>
                      <a:lnTo>
                        <a:pt x="9" y="2"/>
                      </a:lnTo>
                      <a:lnTo>
                        <a:pt x="4" y="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3" name="Freeform 1346">
                  <a:extLst>
                    <a:ext uri="{FF2B5EF4-FFF2-40B4-BE49-F238E27FC236}">
                      <a16:creationId xmlns:a16="http://schemas.microsoft.com/office/drawing/2014/main" id="{0B61D5DA-E331-D0F6-7193-96A987A3A695}"/>
                    </a:ext>
                  </a:extLst>
                </p:cNvPr>
                <p:cNvSpPr>
                  <a:spLocks/>
                </p:cNvSpPr>
                <p:nvPr/>
              </p:nvSpPr>
              <p:spPr bwMode="auto">
                <a:xfrm>
                  <a:off x="7266024" y="1806970"/>
                  <a:ext cx="60104" cy="39379"/>
                </a:xfrm>
                <a:custGeom>
                  <a:avLst/>
                  <a:gdLst/>
                  <a:ahLst/>
                  <a:cxnLst>
                    <a:cxn ang="0">
                      <a:pos x="23" y="0"/>
                    </a:cxn>
                    <a:cxn ang="0">
                      <a:pos x="29" y="14"/>
                    </a:cxn>
                    <a:cxn ang="0">
                      <a:pos x="24" y="15"/>
                    </a:cxn>
                    <a:cxn ang="0">
                      <a:pos x="18" y="16"/>
                    </a:cxn>
                    <a:cxn ang="0">
                      <a:pos x="11" y="19"/>
                    </a:cxn>
                    <a:cxn ang="0">
                      <a:pos x="4" y="19"/>
                    </a:cxn>
                    <a:cxn ang="0">
                      <a:pos x="0" y="15"/>
                    </a:cxn>
                    <a:cxn ang="0">
                      <a:pos x="0" y="12"/>
                    </a:cxn>
                    <a:cxn ang="0">
                      <a:pos x="3" y="7"/>
                    </a:cxn>
                    <a:cxn ang="0">
                      <a:pos x="9" y="4"/>
                    </a:cxn>
                    <a:cxn ang="0">
                      <a:pos x="16" y="1"/>
                    </a:cxn>
                    <a:cxn ang="0">
                      <a:pos x="23" y="0"/>
                    </a:cxn>
                  </a:cxnLst>
                  <a:rect l="0" t="0" r="r" b="b"/>
                  <a:pathLst>
                    <a:path w="29" h="19">
                      <a:moveTo>
                        <a:pt x="23" y="0"/>
                      </a:moveTo>
                      <a:lnTo>
                        <a:pt x="29" y="14"/>
                      </a:lnTo>
                      <a:lnTo>
                        <a:pt x="24" y="15"/>
                      </a:lnTo>
                      <a:lnTo>
                        <a:pt x="18" y="16"/>
                      </a:lnTo>
                      <a:lnTo>
                        <a:pt x="11" y="19"/>
                      </a:lnTo>
                      <a:lnTo>
                        <a:pt x="4" y="19"/>
                      </a:lnTo>
                      <a:lnTo>
                        <a:pt x="0" y="15"/>
                      </a:lnTo>
                      <a:lnTo>
                        <a:pt x="0" y="12"/>
                      </a:lnTo>
                      <a:lnTo>
                        <a:pt x="3" y="7"/>
                      </a:lnTo>
                      <a:lnTo>
                        <a:pt x="9" y="4"/>
                      </a:lnTo>
                      <a:lnTo>
                        <a:pt x="16" y="1"/>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4" name="Freeform 1348">
                  <a:extLst>
                    <a:ext uri="{FF2B5EF4-FFF2-40B4-BE49-F238E27FC236}">
                      <a16:creationId xmlns:a16="http://schemas.microsoft.com/office/drawing/2014/main" id="{A324A458-D6F7-BDCC-8CFE-5F3534CDF82A}"/>
                    </a:ext>
                  </a:extLst>
                </p:cNvPr>
                <p:cNvSpPr>
                  <a:spLocks/>
                </p:cNvSpPr>
                <p:nvPr/>
              </p:nvSpPr>
              <p:spPr bwMode="auto">
                <a:xfrm>
                  <a:off x="6542709" y="3535463"/>
                  <a:ext cx="49741" cy="24870"/>
                </a:xfrm>
                <a:custGeom>
                  <a:avLst/>
                  <a:gdLst/>
                  <a:ahLst/>
                  <a:cxnLst>
                    <a:cxn ang="0">
                      <a:pos x="24" y="0"/>
                    </a:cxn>
                    <a:cxn ang="0">
                      <a:pos x="23" y="2"/>
                    </a:cxn>
                    <a:cxn ang="0">
                      <a:pos x="22" y="2"/>
                    </a:cxn>
                    <a:cxn ang="0">
                      <a:pos x="20" y="4"/>
                    </a:cxn>
                    <a:cxn ang="0">
                      <a:pos x="18" y="4"/>
                    </a:cxn>
                    <a:cxn ang="0">
                      <a:pos x="18" y="7"/>
                    </a:cxn>
                    <a:cxn ang="0">
                      <a:pos x="15" y="9"/>
                    </a:cxn>
                    <a:cxn ang="0">
                      <a:pos x="13" y="11"/>
                    </a:cxn>
                    <a:cxn ang="0">
                      <a:pos x="9" y="12"/>
                    </a:cxn>
                    <a:cxn ang="0">
                      <a:pos x="5" y="12"/>
                    </a:cxn>
                    <a:cxn ang="0">
                      <a:pos x="3" y="10"/>
                    </a:cxn>
                    <a:cxn ang="0">
                      <a:pos x="2" y="10"/>
                    </a:cxn>
                    <a:cxn ang="0">
                      <a:pos x="0" y="9"/>
                    </a:cxn>
                    <a:cxn ang="0">
                      <a:pos x="12" y="4"/>
                    </a:cxn>
                    <a:cxn ang="0">
                      <a:pos x="24" y="0"/>
                    </a:cxn>
                  </a:cxnLst>
                  <a:rect l="0" t="0" r="r" b="b"/>
                  <a:pathLst>
                    <a:path w="24" h="12">
                      <a:moveTo>
                        <a:pt x="24" y="0"/>
                      </a:moveTo>
                      <a:lnTo>
                        <a:pt x="23" y="2"/>
                      </a:lnTo>
                      <a:lnTo>
                        <a:pt x="22" y="2"/>
                      </a:lnTo>
                      <a:lnTo>
                        <a:pt x="20" y="4"/>
                      </a:lnTo>
                      <a:lnTo>
                        <a:pt x="18" y="4"/>
                      </a:lnTo>
                      <a:lnTo>
                        <a:pt x="18" y="7"/>
                      </a:lnTo>
                      <a:lnTo>
                        <a:pt x="15" y="9"/>
                      </a:lnTo>
                      <a:lnTo>
                        <a:pt x="13" y="11"/>
                      </a:lnTo>
                      <a:lnTo>
                        <a:pt x="9" y="12"/>
                      </a:lnTo>
                      <a:lnTo>
                        <a:pt x="5" y="12"/>
                      </a:lnTo>
                      <a:lnTo>
                        <a:pt x="3" y="10"/>
                      </a:lnTo>
                      <a:lnTo>
                        <a:pt x="2" y="10"/>
                      </a:lnTo>
                      <a:lnTo>
                        <a:pt x="0" y="9"/>
                      </a:lnTo>
                      <a:lnTo>
                        <a:pt x="12" y="4"/>
                      </a:lnTo>
                      <a:lnTo>
                        <a:pt x="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5" name="Freeform 1350">
                  <a:extLst>
                    <a:ext uri="{FF2B5EF4-FFF2-40B4-BE49-F238E27FC236}">
                      <a16:creationId xmlns:a16="http://schemas.microsoft.com/office/drawing/2014/main" id="{28044741-0518-983F-9256-B13B43A91926}"/>
                    </a:ext>
                  </a:extLst>
                </p:cNvPr>
                <p:cNvSpPr>
                  <a:spLocks/>
                </p:cNvSpPr>
                <p:nvPr/>
              </p:nvSpPr>
              <p:spPr bwMode="auto">
                <a:xfrm>
                  <a:off x="7442189" y="2219404"/>
                  <a:ext cx="35234" cy="24870"/>
                </a:xfrm>
                <a:custGeom>
                  <a:avLst/>
                  <a:gdLst/>
                  <a:ahLst/>
                  <a:cxnLst>
                    <a:cxn ang="0">
                      <a:pos x="7" y="0"/>
                    </a:cxn>
                    <a:cxn ang="0">
                      <a:pos x="9" y="0"/>
                    </a:cxn>
                    <a:cxn ang="0">
                      <a:pos x="13" y="3"/>
                    </a:cxn>
                    <a:cxn ang="0">
                      <a:pos x="14" y="6"/>
                    </a:cxn>
                    <a:cxn ang="0">
                      <a:pos x="17" y="8"/>
                    </a:cxn>
                    <a:cxn ang="0">
                      <a:pos x="14" y="10"/>
                    </a:cxn>
                    <a:cxn ang="0">
                      <a:pos x="12" y="10"/>
                    </a:cxn>
                    <a:cxn ang="0">
                      <a:pos x="4" y="12"/>
                    </a:cxn>
                    <a:cxn ang="0">
                      <a:pos x="0" y="12"/>
                    </a:cxn>
                    <a:cxn ang="0">
                      <a:pos x="0" y="6"/>
                    </a:cxn>
                    <a:cxn ang="0">
                      <a:pos x="2" y="2"/>
                    </a:cxn>
                    <a:cxn ang="0">
                      <a:pos x="7" y="0"/>
                    </a:cxn>
                  </a:cxnLst>
                  <a:rect l="0" t="0" r="r" b="b"/>
                  <a:pathLst>
                    <a:path w="17" h="12">
                      <a:moveTo>
                        <a:pt x="7" y="0"/>
                      </a:moveTo>
                      <a:lnTo>
                        <a:pt x="9" y="0"/>
                      </a:lnTo>
                      <a:lnTo>
                        <a:pt x="13" y="3"/>
                      </a:lnTo>
                      <a:lnTo>
                        <a:pt x="14" y="6"/>
                      </a:lnTo>
                      <a:lnTo>
                        <a:pt x="17" y="8"/>
                      </a:lnTo>
                      <a:lnTo>
                        <a:pt x="14" y="10"/>
                      </a:lnTo>
                      <a:lnTo>
                        <a:pt x="12" y="10"/>
                      </a:lnTo>
                      <a:lnTo>
                        <a:pt x="4" y="12"/>
                      </a:lnTo>
                      <a:lnTo>
                        <a:pt x="0" y="12"/>
                      </a:lnTo>
                      <a:lnTo>
                        <a:pt x="0" y="6"/>
                      </a:lnTo>
                      <a:lnTo>
                        <a:pt x="2" y="2"/>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6" name="Freeform 1354">
                  <a:extLst>
                    <a:ext uri="{FF2B5EF4-FFF2-40B4-BE49-F238E27FC236}">
                      <a16:creationId xmlns:a16="http://schemas.microsoft.com/office/drawing/2014/main" id="{12665FE2-0294-75BA-DD66-C37E7A86E5D9}"/>
                    </a:ext>
                  </a:extLst>
                </p:cNvPr>
                <p:cNvSpPr>
                  <a:spLocks/>
                </p:cNvSpPr>
                <p:nvPr/>
              </p:nvSpPr>
              <p:spPr bwMode="auto">
                <a:xfrm>
                  <a:off x="6975869" y="3203858"/>
                  <a:ext cx="14508" cy="2073"/>
                </a:xfrm>
                <a:custGeom>
                  <a:avLst/>
                  <a:gdLst/>
                  <a:ahLst/>
                  <a:cxnLst>
                    <a:cxn ang="0">
                      <a:pos x="1" y="0"/>
                    </a:cxn>
                    <a:cxn ang="0">
                      <a:pos x="7" y="0"/>
                    </a:cxn>
                    <a:cxn ang="0">
                      <a:pos x="3" y="1"/>
                    </a:cxn>
                    <a:cxn ang="0">
                      <a:pos x="0" y="1"/>
                    </a:cxn>
                    <a:cxn ang="0">
                      <a:pos x="1" y="0"/>
                    </a:cxn>
                  </a:cxnLst>
                  <a:rect l="0" t="0" r="r" b="b"/>
                  <a:pathLst>
                    <a:path w="7" h="1">
                      <a:moveTo>
                        <a:pt x="1" y="0"/>
                      </a:moveTo>
                      <a:lnTo>
                        <a:pt x="7" y="0"/>
                      </a:lnTo>
                      <a:lnTo>
                        <a:pt x="3" y="1"/>
                      </a:lnTo>
                      <a:lnTo>
                        <a:pt x="0" y="1"/>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7" name="Freeform 1355">
                  <a:extLst>
                    <a:ext uri="{FF2B5EF4-FFF2-40B4-BE49-F238E27FC236}">
                      <a16:creationId xmlns:a16="http://schemas.microsoft.com/office/drawing/2014/main" id="{C6B464F0-09BF-A682-F637-BB52B5DC9164}"/>
                    </a:ext>
                  </a:extLst>
                </p:cNvPr>
                <p:cNvSpPr>
                  <a:spLocks/>
                </p:cNvSpPr>
                <p:nvPr/>
              </p:nvSpPr>
              <p:spPr bwMode="auto">
                <a:xfrm>
                  <a:off x="7110583" y="2437020"/>
                  <a:ext cx="18653" cy="10363"/>
                </a:xfrm>
                <a:custGeom>
                  <a:avLst/>
                  <a:gdLst/>
                  <a:ahLst/>
                  <a:cxnLst>
                    <a:cxn ang="0">
                      <a:pos x="9" y="0"/>
                    </a:cxn>
                    <a:cxn ang="0">
                      <a:pos x="6" y="5"/>
                    </a:cxn>
                    <a:cxn ang="0">
                      <a:pos x="4" y="5"/>
                    </a:cxn>
                    <a:cxn ang="0">
                      <a:pos x="2" y="4"/>
                    </a:cxn>
                    <a:cxn ang="0">
                      <a:pos x="0" y="4"/>
                    </a:cxn>
                    <a:cxn ang="0">
                      <a:pos x="5" y="2"/>
                    </a:cxn>
                    <a:cxn ang="0">
                      <a:pos x="9" y="0"/>
                    </a:cxn>
                  </a:cxnLst>
                  <a:rect l="0" t="0" r="r" b="b"/>
                  <a:pathLst>
                    <a:path w="9" h="5">
                      <a:moveTo>
                        <a:pt x="9" y="0"/>
                      </a:moveTo>
                      <a:lnTo>
                        <a:pt x="6" y="5"/>
                      </a:lnTo>
                      <a:lnTo>
                        <a:pt x="4" y="5"/>
                      </a:lnTo>
                      <a:lnTo>
                        <a:pt x="2" y="4"/>
                      </a:lnTo>
                      <a:lnTo>
                        <a:pt x="0" y="4"/>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8" name="Freeform 1356">
                  <a:extLst>
                    <a:ext uri="{FF2B5EF4-FFF2-40B4-BE49-F238E27FC236}">
                      <a16:creationId xmlns:a16="http://schemas.microsoft.com/office/drawing/2014/main" id="{FAD242D3-88BB-B51B-FBC5-48C189048F14}"/>
                    </a:ext>
                  </a:extLst>
                </p:cNvPr>
                <p:cNvSpPr>
                  <a:spLocks/>
                </p:cNvSpPr>
                <p:nvPr/>
              </p:nvSpPr>
              <p:spPr bwMode="auto">
                <a:xfrm>
                  <a:off x="7160324" y="2426657"/>
                  <a:ext cx="26944" cy="35234"/>
                </a:xfrm>
                <a:custGeom>
                  <a:avLst/>
                  <a:gdLst/>
                  <a:ahLst/>
                  <a:cxnLst>
                    <a:cxn ang="0">
                      <a:pos x="1" y="0"/>
                    </a:cxn>
                    <a:cxn ang="0">
                      <a:pos x="7" y="0"/>
                    </a:cxn>
                    <a:cxn ang="0">
                      <a:pos x="10" y="1"/>
                    </a:cxn>
                    <a:cxn ang="0">
                      <a:pos x="11" y="4"/>
                    </a:cxn>
                    <a:cxn ang="0">
                      <a:pos x="13" y="5"/>
                    </a:cxn>
                    <a:cxn ang="0">
                      <a:pos x="8" y="7"/>
                    </a:cxn>
                    <a:cxn ang="0">
                      <a:pos x="8" y="9"/>
                    </a:cxn>
                    <a:cxn ang="0">
                      <a:pos x="10" y="10"/>
                    </a:cxn>
                    <a:cxn ang="0">
                      <a:pos x="10" y="13"/>
                    </a:cxn>
                    <a:cxn ang="0">
                      <a:pos x="7" y="15"/>
                    </a:cxn>
                    <a:cxn ang="0">
                      <a:pos x="5" y="17"/>
                    </a:cxn>
                    <a:cxn ang="0">
                      <a:pos x="2" y="15"/>
                    </a:cxn>
                    <a:cxn ang="0">
                      <a:pos x="0" y="13"/>
                    </a:cxn>
                    <a:cxn ang="0">
                      <a:pos x="0" y="10"/>
                    </a:cxn>
                    <a:cxn ang="0">
                      <a:pos x="1" y="8"/>
                    </a:cxn>
                    <a:cxn ang="0">
                      <a:pos x="3" y="5"/>
                    </a:cxn>
                    <a:cxn ang="0">
                      <a:pos x="1" y="0"/>
                    </a:cxn>
                  </a:cxnLst>
                  <a:rect l="0" t="0" r="r" b="b"/>
                  <a:pathLst>
                    <a:path w="13" h="17">
                      <a:moveTo>
                        <a:pt x="1" y="0"/>
                      </a:moveTo>
                      <a:lnTo>
                        <a:pt x="7" y="0"/>
                      </a:lnTo>
                      <a:lnTo>
                        <a:pt x="10" y="1"/>
                      </a:lnTo>
                      <a:lnTo>
                        <a:pt x="11" y="4"/>
                      </a:lnTo>
                      <a:lnTo>
                        <a:pt x="13" y="5"/>
                      </a:lnTo>
                      <a:lnTo>
                        <a:pt x="8" y="7"/>
                      </a:lnTo>
                      <a:lnTo>
                        <a:pt x="8" y="9"/>
                      </a:lnTo>
                      <a:lnTo>
                        <a:pt x="10" y="10"/>
                      </a:lnTo>
                      <a:lnTo>
                        <a:pt x="10" y="13"/>
                      </a:lnTo>
                      <a:lnTo>
                        <a:pt x="7" y="15"/>
                      </a:lnTo>
                      <a:lnTo>
                        <a:pt x="5" y="17"/>
                      </a:lnTo>
                      <a:lnTo>
                        <a:pt x="2" y="15"/>
                      </a:lnTo>
                      <a:lnTo>
                        <a:pt x="0" y="13"/>
                      </a:lnTo>
                      <a:lnTo>
                        <a:pt x="0" y="10"/>
                      </a:lnTo>
                      <a:lnTo>
                        <a:pt x="1" y="8"/>
                      </a:lnTo>
                      <a:lnTo>
                        <a:pt x="3" y="5"/>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9" name="Rectangle 1357">
                  <a:extLst>
                    <a:ext uri="{FF2B5EF4-FFF2-40B4-BE49-F238E27FC236}">
                      <a16:creationId xmlns:a16="http://schemas.microsoft.com/office/drawing/2014/main" id="{993D583F-3C37-C31A-26F8-7D4E2D611607}"/>
                    </a:ext>
                  </a:extLst>
                </p:cNvPr>
                <p:cNvSpPr>
                  <a:spLocks noChangeArrowheads="1"/>
                </p:cNvSpPr>
                <p:nvPr/>
              </p:nvSpPr>
              <p:spPr bwMode="auto">
                <a:xfrm>
                  <a:off x="7002812" y="3201784"/>
                  <a:ext cx="10363" cy="207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0" name="Freeform 1359">
                  <a:extLst>
                    <a:ext uri="{FF2B5EF4-FFF2-40B4-BE49-F238E27FC236}">
                      <a16:creationId xmlns:a16="http://schemas.microsoft.com/office/drawing/2014/main" id="{58141670-DE08-3F59-C4E7-7B94CCDB0B4E}"/>
                    </a:ext>
                  </a:extLst>
                </p:cNvPr>
                <p:cNvSpPr>
                  <a:spLocks/>
                </p:cNvSpPr>
                <p:nvPr/>
              </p:nvSpPr>
              <p:spPr bwMode="auto">
                <a:xfrm>
                  <a:off x="7029755" y="3205930"/>
                  <a:ext cx="12435" cy="8290"/>
                </a:xfrm>
                <a:custGeom>
                  <a:avLst/>
                  <a:gdLst/>
                  <a:ahLst/>
                  <a:cxnLst>
                    <a:cxn ang="0">
                      <a:pos x="1" y="0"/>
                    </a:cxn>
                    <a:cxn ang="0">
                      <a:pos x="4" y="0"/>
                    </a:cxn>
                    <a:cxn ang="0">
                      <a:pos x="6" y="3"/>
                    </a:cxn>
                    <a:cxn ang="0">
                      <a:pos x="6" y="4"/>
                    </a:cxn>
                    <a:cxn ang="0">
                      <a:pos x="4" y="3"/>
                    </a:cxn>
                    <a:cxn ang="0">
                      <a:pos x="0" y="2"/>
                    </a:cxn>
                    <a:cxn ang="0">
                      <a:pos x="1" y="0"/>
                    </a:cxn>
                  </a:cxnLst>
                  <a:rect l="0" t="0" r="r" b="b"/>
                  <a:pathLst>
                    <a:path w="6" h="4">
                      <a:moveTo>
                        <a:pt x="1" y="0"/>
                      </a:moveTo>
                      <a:lnTo>
                        <a:pt x="4" y="0"/>
                      </a:lnTo>
                      <a:lnTo>
                        <a:pt x="6" y="3"/>
                      </a:lnTo>
                      <a:lnTo>
                        <a:pt x="6" y="4"/>
                      </a:lnTo>
                      <a:lnTo>
                        <a:pt x="4" y="3"/>
                      </a:lnTo>
                      <a:lnTo>
                        <a:pt x="0" y="2"/>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1" name="Freeform 1360">
                  <a:extLst>
                    <a:ext uri="{FF2B5EF4-FFF2-40B4-BE49-F238E27FC236}">
                      <a16:creationId xmlns:a16="http://schemas.microsoft.com/office/drawing/2014/main" id="{261BC5C0-0579-D434-77E6-6011D0F8BA3D}"/>
                    </a:ext>
                  </a:extLst>
                </p:cNvPr>
                <p:cNvSpPr>
                  <a:spLocks/>
                </p:cNvSpPr>
                <p:nvPr/>
              </p:nvSpPr>
              <p:spPr bwMode="auto">
                <a:xfrm>
                  <a:off x="6020431" y="1889872"/>
                  <a:ext cx="335750" cy="184456"/>
                </a:xfrm>
                <a:custGeom>
                  <a:avLst/>
                  <a:gdLst/>
                  <a:ahLst/>
                  <a:cxnLst>
                    <a:cxn ang="0">
                      <a:pos x="80" y="4"/>
                    </a:cxn>
                    <a:cxn ang="0">
                      <a:pos x="82" y="16"/>
                    </a:cxn>
                    <a:cxn ang="0">
                      <a:pos x="87" y="11"/>
                    </a:cxn>
                    <a:cxn ang="0">
                      <a:pos x="94" y="15"/>
                    </a:cxn>
                    <a:cxn ang="0">
                      <a:pos x="93" y="21"/>
                    </a:cxn>
                    <a:cxn ang="0">
                      <a:pos x="111" y="27"/>
                    </a:cxn>
                    <a:cxn ang="0">
                      <a:pos x="131" y="39"/>
                    </a:cxn>
                    <a:cxn ang="0">
                      <a:pos x="134" y="43"/>
                    </a:cxn>
                    <a:cxn ang="0">
                      <a:pos x="147" y="49"/>
                    </a:cxn>
                    <a:cxn ang="0">
                      <a:pos x="157" y="57"/>
                    </a:cxn>
                    <a:cxn ang="0">
                      <a:pos x="162" y="59"/>
                    </a:cxn>
                    <a:cxn ang="0">
                      <a:pos x="136" y="68"/>
                    </a:cxn>
                    <a:cxn ang="0">
                      <a:pos x="118" y="66"/>
                    </a:cxn>
                    <a:cxn ang="0">
                      <a:pos x="122" y="58"/>
                    </a:cxn>
                    <a:cxn ang="0">
                      <a:pos x="122" y="53"/>
                    </a:cxn>
                    <a:cxn ang="0">
                      <a:pos x="116" y="43"/>
                    </a:cxn>
                    <a:cxn ang="0">
                      <a:pos x="118" y="40"/>
                    </a:cxn>
                    <a:cxn ang="0">
                      <a:pos x="104" y="38"/>
                    </a:cxn>
                    <a:cxn ang="0">
                      <a:pos x="92" y="58"/>
                    </a:cxn>
                    <a:cxn ang="0">
                      <a:pos x="88" y="66"/>
                    </a:cxn>
                    <a:cxn ang="0">
                      <a:pos x="83" y="68"/>
                    </a:cxn>
                    <a:cxn ang="0">
                      <a:pos x="72" y="89"/>
                    </a:cxn>
                    <a:cxn ang="0">
                      <a:pos x="43" y="72"/>
                    </a:cxn>
                    <a:cxn ang="0">
                      <a:pos x="58" y="63"/>
                    </a:cxn>
                    <a:cxn ang="0">
                      <a:pos x="68" y="62"/>
                    </a:cxn>
                    <a:cxn ang="0">
                      <a:pos x="59" y="59"/>
                    </a:cxn>
                    <a:cxn ang="0">
                      <a:pos x="38" y="60"/>
                    </a:cxn>
                    <a:cxn ang="0">
                      <a:pos x="34" y="54"/>
                    </a:cxn>
                    <a:cxn ang="0">
                      <a:pos x="47" y="50"/>
                    </a:cxn>
                    <a:cxn ang="0">
                      <a:pos x="67" y="40"/>
                    </a:cxn>
                    <a:cxn ang="0">
                      <a:pos x="52" y="38"/>
                    </a:cxn>
                    <a:cxn ang="0">
                      <a:pos x="44" y="39"/>
                    </a:cxn>
                    <a:cxn ang="0">
                      <a:pos x="40" y="45"/>
                    </a:cxn>
                    <a:cxn ang="0">
                      <a:pos x="26" y="45"/>
                    </a:cxn>
                    <a:cxn ang="0">
                      <a:pos x="21" y="38"/>
                    </a:cxn>
                    <a:cxn ang="0">
                      <a:pos x="14" y="27"/>
                    </a:cxn>
                    <a:cxn ang="0">
                      <a:pos x="6" y="23"/>
                    </a:cxn>
                    <a:cxn ang="0">
                      <a:pos x="0" y="15"/>
                    </a:cxn>
                    <a:cxn ang="0">
                      <a:pos x="5" y="9"/>
                    </a:cxn>
                    <a:cxn ang="0">
                      <a:pos x="23" y="5"/>
                    </a:cxn>
                    <a:cxn ang="0">
                      <a:pos x="30" y="13"/>
                    </a:cxn>
                    <a:cxn ang="0">
                      <a:pos x="39" y="18"/>
                    </a:cxn>
                    <a:cxn ang="0">
                      <a:pos x="38" y="13"/>
                    </a:cxn>
                    <a:cxn ang="0">
                      <a:pos x="49" y="6"/>
                    </a:cxn>
                    <a:cxn ang="0">
                      <a:pos x="55" y="16"/>
                    </a:cxn>
                    <a:cxn ang="0">
                      <a:pos x="63" y="24"/>
                    </a:cxn>
                    <a:cxn ang="0">
                      <a:pos x="58" y="11"/>
                    </a:cxn>
                    <a:cxn ang="0">
                      <a:pos x="62" y="0"/>
                    </a:cxn>
                  </a:cxnLst>
                  <a:rect l="0" t="0" r="r" b="b"/>
                  <a:pathLst>
                    <a:path w="162" h="89">
                      <a:moveTo>
                        <a:pt x="62" y="0"/>
                      </a:moveTo>
                      <a:lnTo>
                        <a:pt x="69" y="0"/>
                      </a:lnTo>
                      <a:lnTo>
                        <a:pt x="80" y="4"/>
                      </a:lnTo>
                      <a:lnTo>
                        <a:pt x="83" y="9"/>
                      </a:lnTo>
                      <a:lnTo>
                        <a:pt x="83" y="13"/>
                      </a:lnTo>
                      <a:lnTo>
                        <a:pt x="82" y="16"/>
                      </a:lnTo>
                      <a:lnTo>
                        <a:pt x="83" y="15"/>
                      </a:lnTo>
                      <a:lnTo>
                        <a:pt x="85" y="14"/>
                      </a:lnTo>
                      <a:lnTo>
                        <a:pt x="87" y="11"/>
                      </a:lnTo>
                      <a:lnTo>
                        <a:pt x="92" y="11"/>
                      </a:lnTo>
                      <a:lnTo>
                        <a:pt x="93" y="13"/>
                      </a:lnTo>
                      <a:lnTo>
                        <a:pt x="94" y="15"/>
                      </a:lnTo>
                      <a:lnTo>
                        <a:pt x="94" y="18"/>
                      </a:lnTo>
                      <a:lnTo>
                        <a:pt x="93" y="19"/>
                      </a:lnTo>
                      <a:lnTo>
                        <a:pt x="93" y="21"/>
                      </a:lnTo>
                      <a:lnTo>
                        <a:pt x="98" y="21"/>
                      </a:lnTo>
                      <a:lnTo>
                        <a:pt x="103" y="23"/>
                      </a:lnTo>
                      <a:lnTo>
                        <a:pt x="111" y="27"/>
                      </a:lnTo>
                      <a:lnTo>
                        <a:pt x="119" y="30"/>
                      </a:lnTo>
                      <a:lnTo>
                        <a:pt x="126" y="35"/>
                      </a:lnTo>
                      <a:lnTo>
                        <a:pt x="131" y="39"/>
                      </a:lnTo>
                      <a:lnTo>
                        <a:pt x="133" y="39"/>
                      </a:lnTo>
                      <a:lnTo>
                        <a:pt x="134" y="40"/>
                      </a:lnTo>
                      <a:lnTo>
                        <a:pt x="134" y="43"/>
                      </a:lnTo>
                      <a:lnTo>
                        <a:pt x="133" y="45"/>
                      </a:lnTo>
                      <a:lnTo>
                        <a:pt x="147" y="45"/>
                      </a:lnTo>
                      <a:lnTo>
                        <a:pt x="147" y="49"/>
                      </a:lnTo>
                      <a:lnTo>
                        <a:pt x="148" y="52"/>
                      </a:lnTo>
                      <a:lnTo>
                        <a:pt x="149" y="53"/>
                      </a:lnTo>
                      <a:lnTo>
                        <a:pt x="157" y="57"/>
                      </a:lnTo>
                      <a:lnTo>
                        <a:pt x="158" y="57"/>
                      </a:lnTo>
                      <a:lnTo>
                        <a:pt x="161" y="58"/>
                      </a:lnTo>
                      <a:lnTo>
                        <a:pt x="162" y="59"/>
                      </a:lnTo>
                      <a:lnTo>
                        <a:pt x="144" y="69"/>
                      </a:lnTo>
                      <a:lnTo>
                        <a:pt x="136" y="73"/>
                      </a:lnTo>
                      <a:lnTo>
                        <a:pt x="136" y="68"/>
                      </a:lnTo>
                      <a:lnTo>
                        <a:pt x="137" y="67"/>
                      </a:lnTo>
                      <a:lnTo>
                        <a:pt x="133" y="66"/>
                      </a:lnTo>
                      <a:lnTo>
                        <a:pt x="118" y="66"/>
                      </a:lnTo>
                      <a:lnTo>
                        <a:pt x="121" y="60"/>
                      </a:lnTo>
                      <a:lnTo>
                        <a:pt x="122" y="59"/>
                      </a:lnTo>
                      <a:lnTo>
                        <a:pt x="122" y="58"/>
                      </a:lnTo>
                      <a:lnTo>
                        <a:pt x="123" y="57"/>
                      </a:lnTo>
                      <a:lnTo>
                        <a:pt x="124" y="54"/>
                      </a:lnTo>
                      <a:lnTo>
                        <a:pt x="122" y="53"/>
                      </a:lnTo>
                      <a:lnTo>
                        <a:pt x="121" y="50"/>
                      </a:lnTo>
                      <a:lnTo>
                        <a:pt x="118" y="48"/>
                      </a:lnTo>
                      <a:lnTo>
                        <a:pt x="116" y="43"/>
                      </a:lnTo>
                      <a:lnTo>
                        <a:pt x="118" y="42"/>
                      </a:lnTo>
                      <a:lnTo>
                        <a:pt x="122" y="42"/>
                      </a:lnTo>
                      <a:lnTo>
                        <a:pt x="118" y="40"/>
                      </a:lnTo>
                      <a:lnTo>
                        <a:pt x="116" y="39"/>
                      </a:lnTo>
                      <a:lnTo>
                        <a:pt x="112" y="35"/>
                      </a:lnTo>
                      <a:lnTo>
                        <a:pt x="104" y="38"/>
                      </a:lnTo>
                      <a:lnTo>
                        <a:pt x="99" y="43"/>
                      </a:lnTo>
                      <a:lnTo>
                        <a:pt x="94" y="49"/>
                      </a:lnTo>
                      <a:lnTo>
                        <a:pt x="92" y="58"/>
                      </a:lnTo>
                      <a:lnTo>
                        <a:pt x="89" y="64"/>
                      </a:lnTo>
                      <a:lnTo>
                        <a:pt x="89" y="66"/>
                      </a:lnTo>
                      <a:lnTo>
                        <a:pt x="88" y="66"/>
                      </a:lnTo>
                      <a:lnTo>
                        <a:pt x="87" y="67"/>
                      </a:lnTo>
                      <a:lnTo>
                        <a:pt x="84" y="67"/>
                      </a:lnTo>
                      <a:lnTo>
                        <a:pt x="83" y="68"/>
                      </a:lnTo>
                      <a:lnTo>
                        <a:pt x="78" y="74"/>
                      </a:lnTo>
                      <a:lnTo>
                        <a:pt x="75" y="83"/>
                      </a:lnTo>
                      <a:lnTo>
                        <a:pt x="72" y="89"/>
                      </a:lnTo>
                      <a:lnTo>
                        <a:pt x="57" y="82"/>
                      </a:lnTo>
                      <a:lnTo>
                        <a:pt x="48" y="77"/>
                      </a:lnTo>
                      <a:lnTo>
                        <a:pt x="43" y="72"/>
                      </a:lnTo>
                      <a:lnTo>
                        <a:pt x="40" y="64"/>
                      </a:lnTo>
                      <a:lnTo>
                        <a:pt x="55" y="64"/>
                      </a:lnTo>
                      <a:lnTo>
                        <a:pt x="58" y="63"/>
                      </a:lnTo>
                      <a:lnTo>
                        <a:pt x="62" y="63"/>
                      </a:lnTo>
                      <a:lnTo>
                        <a:pt x="64" y="62"/>
                      </a:lnTo>
                      <a:lnTo>
                        <a:pt x="68" y="62"/>
                      </a:lnTo>
                      <a:lnTo>
                        <a:pt x="65" y="60"/>
                      </a:lnTo>
                      <a:lnTo>
                        <a:pt x="63" y="60"/>
                      </a:lnTo>
                      <a:lnTo>
                        <a:pt x="59" y="59"/>
                      </a:lnTo>
                      <a:lnTo>
                        <a:pt x="45" y="59"/>
                      </a:lnTo>
                      <a:lnTo>
                        <a:pt x="43" y="60"/>
                      </a:lnTo>
                      <a:lnTo>
                        <a:pt x="38" y="60"/>
                      </a:lnTo>
                      <a:lnTo>
                        <a:pt x="35" y="59"/>
                      </a:lnTo>
                      <a:lnTo>
                        <a:pt x="34" y="57"/>
                      </a:lnTo>
                      <a:lnTo>
                        <a:pt x="34" y="54"/>
                      </a:lnTo>
                      <a:lnTo>
                        <a:pt x="37" y="52"/>
                      </a:lnTo>
                      <a:lnTo>
                        <a:pt x="39" y="50"/>
                      </a:lnTo>
                      <a:lnTo>
                        <a:pt x="47" y="50"/>
                      </a:lnTo>
                      <a:lnTo>
                        <a:pt x="53" y="47"/>
                      </a:lnTo>
                      <a:lnTo>
                        <a:pt x="60" y="44"/>
                      </a:lnTo>
                      <a:lnTo>
                        <a:pt x="67" y="40"/>
                      </a:lnTo>
                      <a:lnTo>
                        <a:pt x="55" y="40"/>
                      </a:lnTo>
                      <a:lnTo>
                        <a:pt x="54" y="39"/>
                      </a:lnTo>
                      <a:lnTo>
                        <a:pt x="52" y="38"/>
                      </a:lnTo>
                      <a:lnTo>
                        <a:pt x="50" y="37"/>
                      </a:lnTo>
                      <a:lnTo>
                        <a:pt x="47" y="37"/>
                      </a:lnTo>
                      <a:lnTo>
                        <a:pt x="44" y="39"/>
                      </a:lnTo>
                      <a:lnTo>
                        <a:pt x="43" y="42"/>
                      </a:lnTo>
                      <a:lnTo>
                        <a:pt x="42" y="43"/>
                      </a:lnTo>
                      <a:lnTo>
                        <a:pt x="40" y="45"/>
                      </a:lnTo>
                      <a:lnTo>
                        <a:pt x="38" y="47"/>
                      </a:lnTo>
                      <a:lnTo>
                        <a:pt x="30" y="47"/>
                      </a:lnTo>
                      <a:lnTo>
                        <a:pt x="26" y="45"/>
                      </a:lnTo>
                      <a:lnTo>
                        <a:pt x="21" y="40"/>
                      </a:lnTo>
                      <a:lnTo>
                        <a:pt x="25" y="40"/>
                      </a:lnTo>
                      <a:lnTo>
                        <a:pt x="21" y="38"/>
                      </a:lnTo>
                      <a:lnTo>
                        <a:pt x="19" y="37"/>
                      </a:lnTo>
                      <a:lnTo>
                        <a:pt x="14" y="32"/>
                      </a:lnTo>
                      <a:lnTo>
                        <a:pt x="14" y="27"/>
                      </a:lnTo>
                      <a:lnTo>
                        <a:pt x="11" y="25"/>
                      </a:lnTo>
                      <a:lnTo>
                        <a:pt x="8" y="25"/>
                      </a:lnTo>
                      <a:lnTo>
                        <a:pt x="6" y="23"/>
                      </a:lnTo>
                      <a:lnTo>
                        <a:pt x="3" y="19"/>
                      </a:lnTo>
                      <a:lnTo>
                        <a:pt x="1" y="16"/>
                      </a:lnTo>
                      <a:lnTo>
                        <a:pt x="0" y="15"/>
                      </a:lnTo>
                      <a:lnTo>
                        <a:pt x="1" y="14"/>
                      </a:lnTo>
                      <a:lnTo>
                        <a:pt x="3" y="11"/>
                      </a:lnTo>
                      <a:lnTo>
                        <a:pt x="5" y="9"/>
                      </a:lnTo>
                      <a:lnTo>
                        <a:pt x="9" y="8"/>
                      </a:lnTo>
                      <a:lnTo>
                        <a:pt x="11" y="5"/>
                      </a:lnTo>
                      <a:lnTo>
                        <a:pt x="23" y="5"/>
                      </a:lnTo>
                      <a:lnTo>
                        <a:pt x="34" y="6"/>
                      </a:lnTo>
                      <a:lnTo>
                        <a:pt x="33" y="9"/>
                      </a:lnTo>
                      <a:lnTo>
                        <a:pt x="30" y="13"/>
                      </a:lnTo>
                      <a:lnTo>
                        <a:pt x="35" y="15"/>
                      </a:lnTo>
                      <a:lnTo>
                        <a:pt x="37" y="16"/>
                      </a:lnTo>
                      <a:lnTo>
                        <a:pt x="39" y="18"/>
                      </a:lnTo>
                      <a:lnTo>
                        <a:pt x="39" y="16"/>
                      </a:lnTo>
                      <a:lnTo>
                        <a:pt x="38" y="15"/>
                      </a:lnTo>
                      <a:lnTo>
                        <a:pt x="38" y="13"/>
                      </a:lnTo>
                      <a:lnTo>
                        <a:pt x="39" y="10"/>
                      </a:lnTo>
                      <a:lnTo>
                        <a:pt x="43" y="6"/>
                      </a:lnTo>
                      <a:lnTo>
                        <a:pt x="49" y="6"/>
                      </a:lnTo>
                      <a:lnTo>
                        <a:pt x="50" y="9"/>
                      </a:lnTo>
                      <a:lnTo>
                        <a:pt x="53" y="11"/>
                      </a:lnTo>
                      <a:lnTo>
                        <a:pt x="55" y="16"/>
                      </a:lnTo>
                      <a:lnTo>
                        <a:pt x="58" y="20"/>
                      </a:lnTo>
                      <a:lnTo>
                        <a:pt x="59" y="23"/>
                      </a:lnTo>
                      <a:lnTo>
                        <a:pt x="63" y="24"/>
                      </a:lnTo>
                      <a:lnTo>
                        <a:pt x="62" y="20"/>
                      </a:lnTo>
                      <a:lnTo>
                        <a:pt x="59" y="15"/>
                      </a:lnTo>
                      <a:lnTo>
                        <a:pt x="58" y="11"/>
                      </a:lnTo>
                      <a:lnTo>
                        <a:pt x="58" y="4"/>
                      </a:lnTo>
                      <a:lnTo>
                        <a:pt x="59" y="1"/>
                      </a:lnTo>
                      <a:lnTo>
                        <a:pt x="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2" name="Freeform 1361">
                  <a:extLst>
                    <a:ext uri="{FF2B5EF4-FFF2-40B4-BE49-F238E27FC236}">
                      <a16:creationId xmlns:a16="http://schemas.microsoft.com/office/drawing/2014/main" id="{4FB56601-C056-0F71-1CC7-27069DDAD663}"/>
                    </a:ext>
                  </a:extLst>
                </p:cNvPr>
                <p:cNvSpPr>
                  <a:spLocks/>
                </p:cNvSpPr>
                <p:nvPr/>
              </p:nvSpPr>
              <p:spPr bwMode="auto">
                <a:xfrm>
                  <a:off x="6194524" y="1860856"/>
                  <a:ext cx="221762" cy="80829"/>
                </a:xfrm>
                <a:custGeom>
                  <a:avLst/>
                  <a:gdLst/>
                  <a:ahLst/>
                  <a:cxnLst>
                    <a:cxn ang="0">
                      <a:pos x="58" y="0"/>
                    </a:cxn>
                    <a:cxn ang="0">
                      <a:pos x="63" y="0"/>
                    </a:cxn>
                    <a:cxn ang="0">
                      <a:pos x="63" y="10"/>
                    </a:cxn>
                    <a:cxn ang="0">
                      <a:pos x="65" y="10"/>
                    </a:cxn>
                    <a:cxn ang="0">
                      <a:pos x="67" y="9"/>
                    </a:cxn>
                    <a:cxn ang="0">
                      <a:pos x="69" y="8"/>
                    </a:cxn>
                    <a:cxn ang="0">
                      <a:pos x="70" y="7"/>
                    </a:cxn>
                    <a:cxn ang="0">
                      <a:pos x="88" y="7"/>
                    </a:cxn>
                    <a:cxn ang="0">
                      <a:pos x="93" y="8"/>
                    </a:cxn>
                    <a:cxn ang="0">
                      <a:pos x="97" y="9"/>
                    </a:cxn>
                    <a:cxn ang="0">
                      <a:pos x="102" y="12"/>
                    </a:cxn>
                    <a:cxn ang="0">
                      <a:pos x="104" y="15"/>
                    </a:cxn>
                    <a:cxn ang="0">
                      <a:pos x="107" y="18"/>
                    </a:cxn>
                    <a:cxn ang="0">
                      <a:pos x="98" y="24"/>
                    </a:cxn>
                    <a:cxn ang="0">
                      <a:pos x="87" y="30"/>
                    </a:cxn>
                    <a:cxn ang="0">
                      <a:pos x="74" y="37"/>
                    </a:cxn>
                    <a:cxn ang="0">
                      <a:pos x="64" y="39"/>
                    </a:cxn>
                    <a:cxn ang="0">
                      <a:pos x="59" y="39"/>
                    </a:cxn>
                    <a:cxn ang="0">
                      <a:pos x="55" y="37"/>
                    </a:cxn>
                    <a:cxn ang="0">
                      <a:pos x="53" y="35"/>
                    </a:cxn>
                    <a:cxn ang="0">
                      <a:pos x="50" y="32"/>
                    </a:cxn>
                    <a:cxn ang="0">
                      <a:pos x="27" y="32"/>
                    </a:cxn>
                    <a:cxn ang="0">
                      <a:pos x="24" y="30"/>
                    </a:cxn>
                    <a:cxn ang="0">
                      <a:pos x="23" y="29"/>
                    </a:cxn>
                    <a:cxn ang="0">
                      <a:pos x="22" y="27"/>
                    </a:cxn>
                    <a:cxn ang="0">
                      <a:pos x="22" y="24"/>
                    </a:cxn>
                    <a:cxn ang="0">
                      <a:pos x="30" y="24"/>
                    </a:cxn>
                    <a:cxn ang="0">
                      <a:pos x="35" y="23"/>
                    </a:cxn>
                    <a:cxn ang="0">
                      <a:pos x="32" y="23"/>
                    </a:cxn>
                    <a:cxn ang="0">
                      <a:pos x="28" y="22"/>
                    </a:cxn>
                    <a:cxn ang="0">
                      <a:pos x="15" y="22"/>
                    </a:cxn>
                    <a:cxn ang="0">
                      <a:pos x="13" y="23"/>
                    </a:cxn>
                    <a:cxn ang="0">
                      <a:pos x="10" y="23"/>
                    </a:cxn>
                    <a:cxn ang="0">
                      <a:pos x="8" y="22"/>
                    </a:cxn>
                    <a:cxn ang="0">
                      <a:pos x="6" y="19"/>
                    </a:cxn>
                    <a:cxn ang="0">
                      <a:pos x="6" y="17"/>
                    </a:cxn>
                    <a:cxn ang="0">
                      <a:pos x="3" y="12"/>
                    </a:cxn>
                    <a:cxn ang="0">
                      <a:pos x="0" y="7"/>
                    </a:cxn>
                    <a:cxn ang="0">
                      <a:pos x="6" y="7"/>
                    </a:cxn>
                    <a:cxn ang="0">
                      <a:pos x="12" y="9"/>
                    </a:cxn>
                    <a:cxn ang="0">
                      <a:pos x="13" y="9"/>
                    </a:cxn>
                    <a:cxn ang="0">
                      <a:pos x="15" y="8"/>
                    </a:cxn>
                    <a:cxn ang="0">
                      <a:pos x="15" y="7"/>
                    </a:cxn>
                    <a:cxn ang="0">
                      <a:pos x="22" y="7"/>
                    </a:cxn>
                    <a:cxn ang="0">
                      <a:pos x="20" y="2"/>
                    </a:cxn>
                    <a:cxn ang="0">
                      <a:pos x="32" y="2"/>
                    </a:cxn>
                    <a:cxn ang="0">
                      <a:pos x="33" y="3"/>
                    </a:cxn>
                    <a:cxn ang="0">
                      <a:pos x="35" y="4"/>
                    </a:cxn>
                    <a:cxn ang="0">
                      <a:pos x="38" y="7"/>
                    </a:cxn>
                    <a:cxn ang="0">
                      <a:pos x="42" y="8"/>
                    </a:cxn>
                    <a:cxn ang="0">
                      <a:pos x="47" y="10"/>
                    </a:cxn>
                    <a:cxn ang="0">
                      <a:pos x="48" y="10"/>
                    </a:cxn>
                    <a:cxn ang="0">
                      <a:pos x="53" y="8"/>
                    </a:cxn>
                    <a:cxn ang="0">
                      <a:pos x="54" y="5"/>
                    </a:cxn>
                    <a:cxn ang="0">
                      <a:pos x="57" y="3"/>
                    </a:cxn>
                    <a:cxn ang="0">
                      <a:pos x="58" y="0"/>
                    </a:cxn>
                  </a:cxnLst>
                  <a:rect l="0" t="0" r="r" b="b"/>
                  <a:pathLst>
                    <a:path w="107" h="39">
                      <a:moveTo>
                        <a:pt x="58" y="0"/>
                      </a:moveTo>
                      <a:lnTo>
                        <a:pt x="63" y="0"/>
                      </a:lnTo>
                      <a:lnTo>
                        <a:pt x="63" y="10"/>
                      </a:lnTo>
                      <a:lnTo>
                        <a:pt x="65" y="10"/>
                      </a:lnTo>
                      <a:lnTo>
                        <a:pt x="67" y="9"/>
                      </a:lnTo>
                      <a:lnTo>
                        <a:pt x="69" y="8"/>
                      </a:lnTo>
                      <a:lnTo>
                        <a:pt x="70" y="7"/>
                      </a:lnTo>
                      <a:lnTo>
                        <a:pt x="88" y="7"/>
                      </a:lnTo>
                      <a:lnTo>
                        <a:pt x="93" y="8"/>
                      </a:lnTo>
                      <a:lnTo>
                        <a:pt x="97" y="9"/>
                      </a:lnTo>
                      <a:lnTo>
                        <a:pt x="102" y="12"/>
                      </a:lnTo>
                      <a:lnTo>
                        <a:pt x="104" y="15"/>
                      </a:lnTo>
                      <a:lnTo>
                        <a:pt x="107" y="18"/>
                      </a:lnTo>
                      <a:lnTo>
                        <a:pt x="98" y="24"/>
                      </a:lnTo>
                      <a:lnTo>
                        <a:pt x="87" y="30"/>
                      </a:lnTo>
                      <a:lnTo>
                        <a:pt x="74" y="37"/>
                      </a:lnTo>
                      <a:lnTo>
                        <a:pt x="64" y="39"/>
                      </a:lnTo>
                      <a:lnTo>
                        <a:pt x="59" y="39"/>
                      </a:lnTo>
                      <a:lnTo>
                        <a:pt x="55" y="37"/>
                      </a:lnTo>
                      <a:lnTo>
                        <a:pt x="53" y="35"/>
                      </a:lnTo>
                      <a:lnTo>
                        <a:pt x="50" y="32"/>
                      </a:lnTo>
                      <a:lnTo>
                        <a:pt x="27" y="32"/>
                      </a:lnTo>
                      <a:lnTo>
                        <a:pt x="24" y="30"/>
                      </a:lnTo>
                      <a:lnTo>
                        <a:pt x="23" y="29"/>
                      </a:lnTo>
                      <a:lnTo>
                        <a:pt x="22" y="27"/>
                      </a:lnTo>
                      <a:lnTo>
                        <a:pt x="22" y="24"/>
                      </a:lnTo>
                      <a:lnTo>
                        <a:pt x="30" y="24"/>
                      </a:lnTo>
                      <a:lnTo>
                        <a:pt x="35" y="23"/>
                      </a:lnTo>
                      <a:lnTo>
                        <a:pt x="32" y="23"/>
                      </a:lnTo>
                      <a:lnTo>
                        <a:pt x="28" y="22"/>
                      </a:lnTo>
                      <a:lnTo>
                        <a:pt x="15" y="22"/>
                      </a:lnTo>
                      <a:lnTo>
                        <a:pt x="13" y="23"/>
                      </a:lnTo>
                      <a:lnTo>
                        <a:pt x="10" y="23"/>
                      </a:lnTo>
                      <a:lnTo>
                        <a:pt x="8" y="22"/>
                      </a:lnTo>
                      <a:lnTo>
                        <a:pt x="6" y="19"/>
                      </a:lnTo>
                      <a:lnTo>
                        <a:pt x="6" y="17"/>
                      </a:lnTo>
                      <a:lnTo>
                        <a:pt x="3" y="12"/>
                      </a:lnTo>
                      <a:lnTo>
                        <a:pt x="0" y="7"/>
                      </a:lnTo>
                      <a:lnTo>
                        <a:pt x="6" y="7"/>
                      </a:lnTo>
                      <a:lnTo>
                        <a:pt x="12" y="9"/>
                      </a:lnTo>
                      <a:lnTo>
                        <a:pt x="13" y="9"/>
                      </a:lnTo>
                      <a:lnTo>
                        <a:pt x="15" y="8"/>
                      </a:lnTo>
                      <a:lnTo>
                        <a:pt x="15" y="7"/>
                      </a:lnTo>
                      <a:lnTo>
                        <a:pt x="22" y="7"/>
                      </a:lnTo>
                      <a:lnTo>
                        <a:pt x="20" y="2"/>
                      </a:lnTo>
                      <a:lnTo>
                        <a:pt x="32" y="2"/>
                      </a:lnTo>
                      <a:lnTo>
                        <a:pt x="33" y="3"/>
                      </a:lnTo>
                      <a:lnTo>
                        <a:pt x="35" y="4"/>
                      </a:lnTo>
                      <a:lnTo>
                        <a:pt x="38" y="7"/>
                      </a:lnTo>
                      <a:lnTo>
                        <a:pt x="42" y="8"/>
                      </a:lnTo>
                      <a:lnTo>
                        <a:pt x="47" y="10"/>
                      </a:lnTo>
                      <a:lnTo>
                        <a:pt x="48" y="10"/>
                      </a:lnTo>
                      <a:lnTo>
                        <a:pt x="53" y="8"/>
                      </a:lnTo>
                      <a:lnTo>
                        <a:pt x="54" y="5"/>
                      </a:lnTo>
                      <a:lnTo>
                        <a:pt x="57" y="3"/>
                      </a:lnTo>
                      <a:lnTo>
                        <a:pt x="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3" name="Freeform 1362">
                  <a:extLst>
                    <a:ext uri="{FF2B5EF4-FFF2-40B4-BE49-F238E27FC236}">
                      <a16:creationId xmlns:a16="http://schemas.microsoft.com/office/drawing/2014/main" id="{D2497587-A020-7C5C-52F2-857F687DA396}"/>
                    </a:ext>
                  </a:extLst>
                </p:cNvPr>
                <p:cNvSpPr>
                  <a:spLocks/>
                </p:cNvSpPr>
                <p:nvPr/>
              </p:nvSpPr>
              <p:spPr bwMode="auto">
                <a:xfrm>
                  <a:off x="6018359" y="1952048"/>
                  <a:ext cx="31089" cy="35234"/>
                </a:xfrm>
                <a:custGeom>
                  <a:avLst/>
                  <a:gdLst/>
                  <a:ahLst/>
                  <a:cxnLst>
                    <a:cxn ang="0">
                      <a:pos x="1" y="0"/>
                    </a:cxn>
                    <a:cxn ang="0">
                      <a:pos x="14" y="13"/>
                    </a:cxn>
                    <a:cxn ang="0">
                      <a:pos x="15" y="17"/>
                    </a:cxn>
                    <a:cxn ang="0">
                      <a:pos x="12" y="15"/>
                    </a:cxn>
                    <a:cxn ang="0">
                      <a:pos x="9" y="14"/>
                    </a:cxn>
                    <a:cxn ang="0">
                      <a:pos x="6" y="12"/>
                    </a:cxn>
                    <a:cxn ang="0">
                      <a:pos x="2" y="9"/>
                    </a:cxn>
                    <a:cxn ang="0">
                      <a:pos x="0" y="4"/>
                    </a:cxn>
                    <a:cxn ang="0">
                      <a:pos x="0" y="2"/>
                    </a:cxn>
                    <a:cxn ang="0">
                      <a:pos x="1" y="0"/>
                    </a:cxn>
                  </a:cxnLst>
                  <a:rect l="0" t="0" r="r" b="b"/>
                  <a:pathLst>
                    <a:path w="15" h="17">
                      <a:moveTo>
                        <a:pt x="1" y="0"/>
                      </a:moveTo>
                      <a:lnTo>
                        <a:pt x="14" y="13"/>
                      </a:lnTo>
                      <a:lnTo>
                        <a:pt x="15" y="17"/>
                      </a:lnTo>
                      <a:lnTo>
                        <a:pt x="12" y="15"/>
                      </a:lnTo>
                      <a:lnTo>
                        <a:pt x="9" y="14"/>
                      </a:lnTo>
                      <a:lnTo>
                        <a:pt x="6" y="12"/>
                      </a:lnTo>
                      <a:lnTo>
                        <a:pt x="2" y="9"/>
                      </a:lnTo>
                      <a:lnTo>
                        <a:pt x="0" y="4"/>
                      </a:lnTo>
                      <a:lnTo>
                        <a:pt x="0" y="2"/>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4" name="Freeform 1363">
                  <a:extLst>
                    <a:ext uri="{FF2B5EF4-FFF2-40B4-BE49-F238E27FC236}">
                      <a16:creationId xmlns:a16="http://schemas.microsoft.com/office/drawing/2014/main" id="{5EF89E6D-439E-6A85-9A3B-B528A4815F71}"/>
                    </a:ext>
                  </a:extLst>
                </p:cNvPr>
                <p:cNvSpPr>
                  <a:spLocks/>
                </p:cNvSpPr>
                <p:nvPr/>
              </p:nvSpPr>
              <p:spPr bwMode="auto">
                <a:xfrm>
                  <a:off x="6020431" y="1949974"/>
                  <a:ext cx="2073" cy="2073"/>
                </a:xfrm>
                <a:custGeom>
                  <a:avLst/>
                  <a:gdLst/>
                  <a:ahLst/>
                  <a:cxnLst>
                    <a:cxn ang="0">
                      <a:pos x="1" y="0"/>
                    </a:cxn>
                    <a:cxn ang="0">
                      <a:pos x="1" y="1"/>
                    </a:cxn>
                    <a:cxn ang="0">
                      <a:pos x="0" y="1"/>
                    </a:cxn>
                    <a:cxn ang="0">
                      <a:pos x="1" y="0"/>
                    </a:cxn>
                  </a:cxnLst>
                  <a:rect l="0" t="0" r="r" b="b"/>
                  <a:pathLst>
                    <a:path w="1" h="1">
                      <a:moveTo>
                        <a:pt x="1" y="0"/>
                      </a:moveTo>
                      <a:lnTo>
                        <a:pt x="1" y="1"/>
                      </a:lnTo>
                      <a:lnTo>
                        <a:pt x="0" y="1"/>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5" name="Freeform 1365">
                  <a:extLst>
                    <a:ext uri="{FF2B5EF4-FFF2-40B4-BE49-F238E27FC236}">
                      <a16:creationId xmlns:a16="http://schemas.microsoft.com/office/drawing/2014/main" id="{26BD39F4-771F-0CD4-D12B-1CB88E06131F}"/>
                    </a:ext>
                  </a:extLst>
                </p:cNvPr>
                <p:cNvSpPr>
                  <a:spLocks/>
                </p:cNvSpPr>
                <p:nvPr/>
              </p:nvSpPr>
              <p:spPr bwMode="auto">
                <a:xfrm>
                  <a:off x="5601779" y="2837019"/>
                  <a:ext cx="20725" cy="18653"/>
                </a:xfrm>
                <a:custGeom>
                  <a:avLst/>
                  <a:gdLst/>
                  <a:ahLst/>
                  <a:cxnLst>
                    <a:cxn ang="0">
                      <a:pos x="5" y="0"/>
                    </a:cxn>
                    <a:cxn ang="0">
                      <a:pos x="10" y="0"/>
                    </a:cxn>
                    <a:cxn ang="0">
                      <a:pos x="9" y="2"/>
                    </a:cxn>
                    <a:cxn ang="0">
                      <a:pos x="8" y="6"/>
                    </a:cxn>
                    <a:cxn ang="0">
                      <a:pos x="3" y="9"/>
                    </a:cxn>
                    <a:cxn ang="0">
                      <a:pos x="0" y="6"/>
                    </a:cxn>
                    <a:cxn ang="0">
                      <a:pos x="0" y="3"/>
                    </a:cxn>
                    <a:cxn ang="0">
                      <a:pos x="3" y="1"/>
                    </a:cxn>
                    <a:cxn ang="0">
                      <a:pos x="5" y="0"/>
                    </a:cxn>
                  </a:cxnLst>
                  <a:rect l="0" t="0" r="r" b="b"/>
                  <a:pathLst>
                    <a:path w="10" h="9">
                      <a:moveTo>
                        <a:pt x="5" y="0"/>
                      </a:moveTo>
                      <a:lnTo>
                        <a:pt x="10" y="0"/>
                      </a:lnTo>
                      <a:lnTo>
                        <a:pt x="9" y="2"/>
                      </a:lnTo>
                      <a:lnTo>
                        <a:pt x="8" y="6"/>
                      </a:lnTo>
                      <a:lnTo>
                        <a:pt x="3" y="9"/>
                      </a:lnTo>
                      <a:lnTo>
                        <a:pt x="0" y="6"/>
                      </a:lnTo>
                      <a:lnTo>
                        <a:pt x="0" y="3"/>
                      </a:lnTo>
                      <a:lnTo>
                        <a:pt x="3" y="1"/>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6" name="Freeform 1366">
                  <a:extLst>
                    <a:ext uri="{FF2B5EF4-FFF2-40B4-BE49-F238E27FC236}">
                      <a16:creationId xmlns:a16="http://schemas.microsoft.com/office/drawing/2014/main" id="{5D24959F-89D6-6422-62D7-A792005DC731}"/>
                    </a:ext>
                  </a:extLst>
                </p:cNvPr>
                <p:cNvSpPr>
                  <a:spLocks/>
                </p:cNvSpPr>
                <p:nvPr/>
              </p:nvSpPr>
              <p:spPr bwMode="auto">
                <a:xfrm>
                  <a:off x="5614214" y="2826657"/>
                  <a:ext cx="198963" cy="288083"/>
                </a:xfrm>
                <a:custGeom>
                  <a:avLst/>
                  <a:gdLst/>
                  <a:ahLst/>
                  <a:cxnLst>
                    <a:cxn ang="0">
                      <a:pos x="38" y="2"/>
                    </a:cxn>
                    <a:cxn ang="0">
                      <a:pos x="36" y="7"/>
                    </a:cxn>
                    <a:cxn ang="0">
                      <a:pos x="29" y="11"/>
                    </a:cxn>
                    <a:cxn ang="0">
                      <a:pos x="29" y="17"/>
                    </a:cxn>
                    <a:cxn ang="0">
                      <a:pos x="49" y="31"/>
                    </a:cxn>
                    <a:cxn ang="0">
                      <a:pos x="41" y="42"/>
                    </a:cxn>
                    <a:cxn ang="0">
                      <a:pos x="44" y="45"/>
                    </a:cxn>
                    <a:cxn ang="0">
                      <a:pos x="54" y="49"/>
                    </a:cxn>
                    <a:cxn ang="0">
                      <a:pos x="61" y="63"/>
                    </a:cxn>
                    <a:cxn ang="0">
                      <a:pos x="77" y="78"/>
                    </a:cxn>
                    <a:cxn ang="0">
                      <a:pos x="81" y="88"/>
                    </a:cxn>
                    <a:cxn ang="0">
                      <a:pos x="79" y="97"/>
                    </a:cxn>
                    <a:cxn ang="0">
                      <a:pos x="88" y="93"/>
                    </a:cxn>
                    <a:cxn ang="0">
                      <a:pos x="96" y="102"/>
                    </a:cxn>
                    <a:cxn ang="0">
                      <a:pos x="88" y="113"/>
                    </a:cxn>
                    <a:cxn ang="0">
                      <a:pos x="92" y="119"/>
                    </a:cxn>
                    <a:cxn ang="0">
                      <a:pos x="86" y="127"/>
                    </a:cxn>
                    <a:cxn ang="0">
                      <a:pos x="58" y="129"/>
                    </a:cxn>
                    <a:cxn ang="0">
                      <a:pos x="39" y="130"/>
                    </a:cxn>
                    <a:cxn ang="0">
                      <a:pos x="31" y="132"/>
                    </a:cxn>
                    <a:cxn ang="0">
                      <a:pos x="20" y="137"/>
                    </a:cxn>
                    <a:cxn ang="0">
                      <a:pos x="14" y="137"/>
                    </a:cxn>
                    <a:cxn ang="0">
                      <a:pos x="32" y="122"/>
                    </a:cxn>
                    <a:cxn ang="0">
                      <a:pos x="42" y="119"/>
                    </a:cxn>
                    <a:cxn ang="0">
                      <a:pos x="42" y="114"/>
                    </a:cxn>
                    <a:cxn ang="0">
                      <a:pos x="37" y="118"/>
                    </a:cxn>
                    <a:cxn ang="0">
                      <a:pos x="28" y="114"/>
                    </a:cxn>
                    <a:cxn ang="0">
                      <a:pos x="20" y="114"/>
                    </a:cxn>
                    <a:cxn ang="0">
                      <a:pos x="17" y="113"/>
                    </a:cxn>
                    <a:cxn ang="0">
                      <a:pos x="23" y="105"/>
                    </a:cxn>
                    <a:cxn ang="0">
                      <a:pos x="26" y="91"/>
                    </a:cxn>
                    <a:cxn ang="0">
                      <a:pos x="34" y="88"/>
                    </a:cxn>
                    <a:cxn ang="0">
                      <a:pos x="43" y="75"/>
                    </a:cxn>
                    <a:cxn ang="0">
                      <a:pos x="37" y="74"/>
                    </a:cxn>
                    <a:cxn ang="0">
                      <a:pos x="36" y="66"/>
                    </a:cxn>
                    <a:cxn ang="0">
                      <a:pos x="31" y="64"/>
                    </a:cxn>
                    <a:cxn ang="0">
                      <a:pos x="17" y="64"/>
                    </a:cxn>
                    <a:cxn ang="0">
                      <a:pos x="20" y="46"/>
                    </a:cxn>
                    <a:cxn ang="0">
                      <a:pos x="14" y="45"/>
                    </a:cxn>
                    <a:cxn ang="0">
                      <a:pos x="14" y="50"/>
                    </a:cxn>
                    <a:cxn ang="0">
                      <a:pos x="12" y="42"/>
                    </a:cxn>
                    <a:cxn ang="0">
                      <a:pos x="10" y="37"/>
                    </a:cxn>
                    <a:cxn ang="0">
                      <a:pos x="7" y="32"/>
                    </a:cxn>
                    <a:cxn ang="0">
                      <a:pos x="5" y="25"/>
                    </a:cxn>
                    <a:cxn ang="0">
                      <a:pos x="0" y="19"/>
                    </a:cxn>
                    <a:cxn ang="0">
                      <a:pos x="10" y="21"/>
                    </a:cxn>
                    <a:cxn ang="0">
                      <a:pos x="9" y="15"/>
                    </a:cxn>
                    <a:cxn ang="0">
                      <a:pos x="14" y="12"/>
                    </a:cxn>
                    <a:cxn ang="0">
                      <a:pos x="17" y="6"/>
                    </a:cxn>
                    <a:cxn ang="0">
                      <a:pos x="20" y="0"/>
                    </a:cxn>
                  </a:cxnLst>
                  <a:rect l="0" t="0" r="r" b="b"/>
                  <a:pathLst>
                    <a:path w="96" h="139">
                      <a:moveTo>
                        <a:pt x="20" y="0"/>
                      </a:moveTo>
                      <a:lnTo>
                        <a:pt x="36" y="0"/>
                      </a:lnTo>
                      <a:lnTo>
                        <a:pt x="38" y="2"/>
                      </a:lnTo>
                      <a:lnTo>
                        <a:pt x="38" y="3"/>
                      </a:lnTo>
                      <a:lnTo>
                        <a:pt x="37" y="6"/>
                      </a:lnTo>
                      <a:lnTo>
                        <a:pt x="36" y="7"/>
                      </a:lnTo>
                      <a:lnTo>
                        <a:pt x="33" y="8"/>
                      </a:lnTo>
                      <a:lnTo>
                        <a:pt x="32" y="10"/>
                      </a:lnTo>
                      <a:lnTo>
                        <a:pt x="29" y="11"/>
                      </a:lnTo>
                      <a:lnTo>
                        <a:pt x="28" y="14"/>
                      </a:lnTo>
                      <a:lnTo>
                        <a:pt x="28" y="15"/>
                      </a:lnTo>
                      <a:lnTo>
                        <a:pt x="29" y="17"/>
                      </a:lnTo>
                      <a:lnTo>
                        <a:pt x="53" y="17"/>
                      </a:lnTo>
                      <a:lnTo>
                        <a:pt x="53" y="25"/>
                      </a:lnTo>
                      <a:lnTo>
                        <a:pt x="49" y="31"/>
                      </a:lnTo>
                      <a:lnTo>
                        <a:pt x="46" y="36"/>
                      </a:lnTo>
                      <a:lnTo>
                        <a:pt x="43" y="42"/>
                      </a:lnTo>
                      <a:lnTo>
                        <a:pt x="41" y="42"/>
                      </a:lnTo>
                      <a:lnTo>
                        <a:pt x="39" y="44"/>
                      </a:lnTo>
                      <a:lnTo>
                        <a:pt x="39" y="45"/>
                      </a:lnTo>
                      <a:lnTo>
                        <a:pt x="44" y="45"/>
                      </a:lnTo>
                      <a:lnTo>
                        <a:pt x="47" y="46"/>
                      </a:lnTo>
                      <a:lnTo>
                        <a:pt x="49" y="46"/>
                      </a:lnTo>
                      <a:lnTo>
                        <a:pt x="54" y="49"/>
                      </a:lnTo>
                      <a:lnTo>
                        <a:pt x="56" y="51"/>
                      </a:lnTo>
                      <a:lnTo>
                        <a:pt x="57" y="55"/>
                      </a:lnTo>
                      <a:lnTo>
                        <a:pt x="61" y="63"/>
                      </a:lnTo>
                      <a:lnTo>
                        <a:pt x="63" y="65"/>
                      </a:lnTo>
                      <a:lnTo>
                        <a:pt x="67" y="68"/>
                      </a:lnTo>
                      <a:lnTo>
                        <a:pt x="77" y="78"/>
                      </a:lnTo>
                      <a:lnTo>
                        <a:pt x="77" y="81"/>
                      </a:lnTo>
                      <a:lnTo>
                        <a:pt x="79" y="86"/>
                      </a:lnTo>
                      <a:lnTo>
                        <a:pt x="81" y="88"/>
                      </a:lnTo>
                      <a:lnTo>
                        <a:pt x="82" y="90"/>
                      </a:lnTo>
                      <a:lnTo>
                        <a:pt x="79" y="93"/>
                      </a:lnTo>
                      <a:lnTo>
                        <a:pt x="79" y="97"/>
                      </a:lnTo>
                      <a:lnTo>
                        <a:pt x="82" y="94"/>
                      </a:lnTo>
                      <a:lnTo>
                        <a:pt x="84" y="93"/>
                      </a:lnTo>
                      <a:lnTo>
                        <a:pt x="88" y="93"/>
                      </a:lnTo>
                      <a:lnTo>
                        <a:pt x="92" y="94"/>
                      </a:lnTo>
                      <a:lnTo>
                        <a:pt x="96" y="98"/>
                      </a:lnTo>
                      <a:lnTo>
                        <a:pt x="96" y="102"/>
                      </a:lnTo>
                      <a:lnTo>
                        <a:pt x="93" y="107"/>
                      </a:lnTo>
                      <a:lnTo>
                        <a:pt x="91" y="109"/>
                      </a:lnTo>
                      <a:lnTo>
                        <a:pt x="88" y="113"/>
                      </a:lnTo>
                      <a:lnTo>
                        <a:pt x="83" y="118"/>
                      </a:lnTo>
                      <a:lnTo>
                        <a:pt x="87" y="119"/>
                      </a:lnTo>
                      <a:lnTo>
                        <a:pt x="92" y="119"/>
                      </a:lnTo>
                      <a:lnTo>
                        <a:pt x="92" y="122"/>
                      </a:lnTo>
                      <a:lnTo>
                        <a:pt x="90" y="124"/>
                      </a:lnTo>
                      <a:lnTo>
                        <a:pt x="86" y="127"/>
                      </a:lnTo>
                      <a:lnTo>
                        <a:pt x="83" y="128"/>
                      </a:lnTo>
                      <a:lnTo>
                        <a:pt x="64" y="128"/>
                      </a:lnTo>
                      <a:lnTo>
                        <a:pt x="58" y="129"/>
                      </a:lnTo>
                      <a:lnTo>
                        <a:pt x="43" y="132"/>
                      </a:lnTo>
                      <a:lnTo>
                        <a:pt x="41" y="132"/>
                      </a:lnTo>
                      <a:lnTo>
                        <a:pt x="39" y="130"/>
                      </a:lnTo>
                      <a:lnTo>
                        <a:pt x="37" y="129"/>
                      </a:lnTo>
                      <a:lnTo>
                        <a:pt x="36" y="129"/>
                      </a:lnTo>
                      <a:lnTo>
                        <a:pt x="31" y="132"/>
                      </a:lnTo>
                      <a:lnTo>
                        <a:pt x="29" y="134"/>
                      </a:lnTo>
                      <a:lnTo>
                        <a:pt x="29" y="137"/>
                      </a:lnTo>
                      <a:lnTo>
                        <a:pt x="20" y="137"/>
                      </a:lnTo>
                      <a:lnTo>
                        <a:pt x="18" y="139"/>
                      </a:lnTo>
                      <a:lnTo>
                        <a:pt x="14" y="139"/>
                      </a:lnTo>
                      <a:lnTo>
                        <a:pt x="14" y="137"/>
                      </a:lnTo>
                      <a:lnTo>
                        <a:pt x="27" y="124"/>
                      </a:lnTo>
                      <a:lnTo>
                        <a:pt x="28" y="122"/>
                      </a:lnTo>
                      <a:lnTo>
                        <a:pt x="32" y="122"/>
                      </a:lnTo>
                      <a:lnTo>
                        <a:pt x="34" y="120"/>
                      </a:lnTo>
                      <a:lnTo>
                        <a:pt x="39" y="120"/>
                      </a:lnTo>
                      <a:lnTo>
                        <a:pt x="42" y="119"/>
                      </a:lnTo>
                      <a:lnTo>
                        <a:pt x="43" y="118"/>
                      </a:lnTo>
                      <a:lnTo>
                        <a:pt x="43" y="115"/>
                      </a:lnTo>
                      <a:lnTo>
                        <a:pt x="42" y="114"/>
                      </a:lnTo>
                      <a:lnTo>
                        <a:pt x="41" y="115"/>
                      </a:lnTo>
                      <a:lnTo>
                        <a:pt x="38" y="117"/>
                      </a:lnTo>
                      <a:lnTo>
                        <a:pt x="37" y="118"/>
                      </a:lnTo>
                      <a:lnTo>
                        <a:pt x="32" y="118"/>
                      </a:lnTo>
                      <a:lnTo>
                        <a:pt x="29" y="117"/>
                      </a:lnTo>
                      <a:lnTo>
                        <a:pt x="28" y="114"/>
                      </a:lnTo>
                      <a:lnTo>
                        <a:pt x="26" y="113"/>
                      </a:lnTo>
                      <a:lnTo>
                        <a:pt x="22" y="113"/>
                      </a:lnTo>
                      <a:lnTo>
                        <a:pt x="20" y="114"/>
                      </a:lnTo>
                      <a:lnTo>
                        <a:pt x="20" y="115"/>
                      </a:lnTo>
                      <a:lnTo>
                        <a:pt x="19" y="115"/>
                      </a:lnTo>
                      <a:lnTo>
                        <a:pt x="17" y="113"/>
                      </a:lnTo>
                      <a:lnTo>
                        <a:pt x="17" y="110"/>
                      </a:lnTo>
                      <a:lnTo>
                        <a:pt x="22" y="108"/>
                      </a:lnTo>
                      <a:lnTo>
                        <a:pt x="23" y="105"/>
                      </a:lnTo>
                      <a:lnTo>
                        <a:pt x="28" y="103"/>
                      </a:lnTo>
                      <a:lnTo>
                        <a:pt x="28" y="97"/>
                      </a:lnTo>
                      <a:lnTo>
                        <a:pt x="26" y="91"/>
                      </a:lnTo>
                      <a:lnTo>
                        <a:pt x="26" y="89"/>
                      </a:lnTo>
                      <a:lnTo>
                        <a:pt x="31" y="89"/>
                      </a:lnTo>
                      <a:lnTo>
                        <a:pt x="34" y="88"/>
                      </a:lnTo>
                      <a:lnTo>
                        <a:pt x="42" y="83"/>
                      </a:lnTo>
                      <a:lnTo>
                        <a:pt x="43" y="80"/>
                      </a:lnTo>
                      <a:lnTo>
                        <a:pt x="43" y="75"/>
                      </a:lnTo>
                      <a:lnTo>
                        <a:pt x="41" y="75"/>
                      </a:lnTo>
                      <a:lnTo>
                        <a:pt x="38" y="74"/>
                      </a:lnTo>
                      <a:lnTo>
                        <a:pt x="37" y="74"/>
                      </a:lnTo>
                      <a:lnTo>
                        <a:pt x="34" y="73"/>
                      </a:lnTo>
                      <a:lnTo>
                        <a:pt x="34" y="68"/>
                      </a:lnTo>
                      <a:lnTo>
                        <a:pt x="36" y="66"/>
                      </a:lnTo>
                      <a:lnTo>
                        <a:pt x="36" y="65"/>
                      </a:lnTo>
                      <a:lnTo>
                        <a:pt x="37" y="64"/>
                      </a:lnTo>
                      <a:lnTo>
                        <a:pt x="31" y="64"/>
                      </a:lnTo>
                      <a:lnTo>
                        <a:pt x="26" y="66"/>
                      </a:lnTo>
                      <a:lnTo>
                        <a:pt x="19" y="66"/>
                      </a:lnTo>
                      <a:lnTo>
                        <a:pt x="17" y="64"/>
                      </a:lnTo>
                      <a:lnTo>
                        <a:pt x="17" y="60"/>
                      </a:lnTo>
                      <a:lnTo>
                        <a:pt x="20" y="56"/>
                      </a:lnTo>
                      <a:lnTo>
                        <a:pt x="20" y="46"/>
                      </a:lnTo>
                      <a:lnTo>
                        <a:pt x="18" y="46"/>
                      </a:lnTo>
                      <a:lnTo>
                        <a:pt x="15" y="45"/>
                      </a:lnTo>
                      <a:lnTo>
                        <a:pt x="14" y="45"/>
                      </a:lnTo>
                      <a:lnTo>
                        <a:pt x="13" y="46"/>
                      </a:lnTo>
                      <a:lnTo>
                        <a:pt x="13" y="49"/>
                      </a:lnTo>
                      <a:lnTo>
                        <a:pt x="14" y="50"/>
                      </a:lnTo>
                      <a:lnTo>
                        <a:pt x="10" y="50"/>
                      </a:lnTo>
                      <a:lnTo>
                        <a:pt x="10" y="42"/>
                      </a:lnTo>
                      <a:lnTo>
                        <a:pt x="12" y="42"/>
                      </a:lnTo>
                      <a:lnTo>
                        <a:pt x="13" y="41"/>
                      </a:lnTo>
                      <a:lnTo>
                        <a:pt x="13" y="37"/>
                      </a:lnTo>
                      <a:lnTo>
                        <a:pt x="10" y="37"/>
                      </a:lnTo>
                      <a:lnTo>
                        <a:pt x="9" y="36"/>
                      </a:lnTo>
                      <a:lnTo>
                        <a:pt x="7" y="35"/>
                      </a:lnTo>
                      <a:lnTo>
                        <a:pt x="7" y="32"/>
                      </a:lnTo>
                      <a:lnTo>
                        <a:pt x="9" y="30"/>
                      </a:lnTo>
                      <a:lnTo>
                        <a:pt x="9" y="26"/>
                      </a:lnTo>
                      <a:lnTo>
                        <a:pt x="5" y="25"/>
                      </a:lnTo>
                      <a:lnTo>
                        <a:pt x="3" y="24"/>
                      </a:lnTo>
                      <a:lnTo>
                        <a:pt x="0" y="21"/>
                      </a:lnTo>
                      <a:lnTo>
                        <a:pt x="0" y="19"/>
                      </a:lnTo>
                      <a:lnTo>
                        <a:pt x="7" y="19"/>
                      </a:lnTo>
                      <a:lnTo>
                        <a:pt x="9" y="21"/>
                      </a:lnTo>
                      <a:lnTo>
                        <a:pt x="10" y="21"/>
                      </a:lnTo>
                      <a:lnTo>
                        <a:pt x="10" y="19"/>
                      </a:lnTo>
                      <a:lnTo>
                        <a:pt x="9" y="17"/>
                      </a:lnTo>
                      <a:lnTo>
                        <a:pt x="9" y="15"/>
                      </a:lnTo>
                      <a:lnTo>
                        <a:pt x="10" y="14"/>
                      </a:lnTo>
                      <a:lnTo>
                        <a:pt x="13" y="12"/>
                      </a:lnTo>
                      <a:lnTo>
                        <a:pt x="14" y="12"/>
                      </a:lnTo>
                      <a:lnTo>
                        <a:pt x="14" y="10"/>
                      </a:lnTo>
                      <a:lnTo>
                        <a:pt x="15" y="8"/>
                      </a:lnTo>
                      <a:lnTo>
                        <a:pt x="17" y="6"/>
                      </a:lnTo>
                      <a:lnTo>
                        <a:pt x="17" y="3"/>
                      </a:lnTo>
                      <a:lnTo>
                        <a:pt x="19" y="2"/>
                      </a:lnTo>
                      <a:lnTo>
                        <a:pt x="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7" name="Freeform 1367">
                  <a:extLst>
                    <a:ext uri="{FF2B5EF4-FFF2-40B4-BE49-F238E27FC236}">
                      <a16:creationId xmlns:a16="http://schemas.microsoft.com/office/drawing/2014/main" id="{299AE590-7A04-C73F-2A2F-9CB52810C1A3}"/>
                    </a:ext>
                  </a:extLst>
                </p:cNvPr>
                <p:cNvSpPr>
                  <a:spLocks/>
                </p:cNvSpPr>
                <p:nvPr/>
              </p:nvSpPr>
              <p:spPr bwMode="auto">
                <a:xfrm>
                  <a:off x="5655665" y="2973806"/>
                  <a:ext cx="12435" cy="10363"/>
                </a:xfrm>
                <a:custGeom>
                  <a:avLst/>
                  <a:gdLst/>
                  <a:ahLst/>
                  <a:cxnLst>
                    <a:cxn ang="0">
                      <a:pos x="3" y="0"/>
                    </a:cxn>
                    <a:cxn ang="0">
                      <a:pos x="6" y="0"/>
                    </a:cxn>
                    <a:cxn ang="0">
                      <a:pos x="6" y="2"/>
                    </a:cxn>
                    <a:cxn ang="0">
                      <a:pos x="4" y="4"/>
                    </a:cxn>
                    <a:cxn ang="0">
                      <a:pos x="4" y="5"/>
                    </a:cxn>
                    <a:cxn ang="0">
                      <a:pos x="0" y="5"/>
                    </a:cxn>
                    <a:cxn ang="0">
                      <a:pos x="0" y="3"/>
                    </a:cxn>
                    <a:cxn ang="0">
                      <a:pos x="3" y="0"/>
                    </a:cxn>
                  </a:cxnLst>
                  <a:rect l="0" t="0" r="r" b="b"/>
                  <a:pathLst>
                    <a:path w="6" h="5">
                      <a:moveTo>
                        <a:pt x="3" y="0"/>
                      </a:moveTo>
                      <a:lnTo>
                        <a:pt x="6" y="0"/>
                      </a:lnTo>
                      <a:lnTo>
                        <a:pt x="6" y="2"/>
                      </a:lnTo>
                      <a:lnTo>
                        <a:pt x="4" y="4"/>
                      </a:lnTo>
                      <a:lnTo>
                        <a:pt x="4" y="5"/>
                      </a:lnTo>
                      <a:lnTo>
                        <a:pt x="0" y="5"/>
                      </a:lnTo>
                      <a:lnTo>
                        <a:pt x="0" y="3"/>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8" name="Freeform 1368">
                  <a:extLst>
                    <a:ext uri="{FF2B5EF4-FFF2-40B4-BE49-F238E27FC236}">
                      <a16:creationId xmlns:a16="http://schemas.microsoft.com/office/drawing/2014/main" id="{0CD72441-0B95-3D5D-09E6-2EF36E6CDB15}"/>
                    </a:ext>
                  </a:extLst>
                </p:cNvPr>
                <p:cNvSpPr>
                  <a:spLocks/>
                </p:cNvSpPr>
                <p:nvPr/>
              </p:nvSpPr>
              <p:spPr bwMode="auto">
                <a:xfrm>
                  <a:off x="6068100" y="3469142"/>
                  <a:ext cx="64249" cy="39379"/>
                </a:xfrm>
                <a:custGeom>
                  <a:avLst/>
                  <a:gdLst/>
                  <a:ahLst/>
                  <a:cxnLst>
                    <a:cxn ang="0">
                      <a:pos x="3" y="0"/>
                    </a:cxn>
                    <a:cxn ang="0">
                      <a:pos x="9" y="0"/>
                    </a:cxn>
                    <a:cxn ang="0">
                      <a:pos x="11" y="2"/>
                    </a:cxn>
                    <a:cxn ang="0">
                      <a:pos x="12" y="2"/>
                    </a:cxn>
                    <a:cxn ang="0">
                      <a:pos x="15" y="3"/>
                    </a:cxn>
                    <a:cxn ang="0">
                      <a:pos x="20" y="3"/>
                    </a:cxn>
                    <a:cxn ang="0">
                      <a:pos x="25" y="0"/>
                    </a:cxn>
                    <a:cxn ang="0">
                      <a:pos x="31" y="0"/>
                    </a:cxn>
                    <a:cxn ang="0">
                      <a:pos x="30" y="4"/>
                    </a:cxn>
                    <a:cxn ang="0">
                      <a:pos x="29" y="7"/>
                    </a:cxn>
                    <a:cxn ang="0">
                      <a:pos x="27" y="8"/>
                    </a:cxn>
                    <a:cxn ang="0">
                      <a:pos x="27" y="10"/>
                    </a:cxn>
                    <a:cxn ang="0">
                      <a:pos x="29" y="12"/>
                    </a:cxn>
                    <a:cxn ang="0">
                      <a:pos x="30" y="14"/>
                    </a:cxn>
                    <a:cxn ang="0">
                      <a:pos x="30" y="17"/>
                    </a:cxn>
                    <a:cxn ang="0">
                      <a:pos x="27" y="19"/>
                    </a:cxn>
                    <a:cxn ang="0">
                      <a:pos x="26" y="19"/>
                    </a:cxn>
                    <a:cxn ang="0">
                      <a:pos x="24" y="17"/>
                    </a:cxn>
                    <a:cxn ang="0">
                      <a:pos x="19" y="14"/>
                    </a:cxn>
                    <a:cxn ang="0">
                      <a:pos x="15" y="12"/>
                    </a:cxn>
                    <a:cxn ang="0">
                      <a:pos x="5" y="7"/>
                    </a:cxn>
                    <a:cxn ang="0">
                      <a:pos x="3" y="7"/>
                    </a:cxn>
                    <a:cxn ang="0">
                      <a:pos x="2" y="5"/>
                    </a:cxn>
                    <a:cxn ang="0">
                      <a:pos x="1" y="5"/>
                    </a:cxn>
                    <a:cxn ang="0">
                      <a:pos x="0" y="4"/>
                    </a:cxn>
                    <a:cxn ang="0">
                      <a:pos x="0" y="2"/>
                    </a:cxn>
                    <a:cxn ang="0">
                      <a:pos x="3" y="0"/>
                    </a:cxn>
                  </a:cxnLst>
                  <a:rect l="0" t="0" r="r" b="b"/>
                  <a:pathLst>
                    <a:path w="31" h="19">
                      <a:moveTo>
                        <a:pt x="3" y="0"/>
                      </a:moveTo>
                      <a:lnTo>
                        <a:pt x="9" y="0"/>
                      </a:lnTo>
                      <a:lnTo>
                        <a:pt x="11" y="2"/>
                      </a:lnTo>
                      <a:lnTo>
                        <a:pt x="12" y="2"/>
                      </a:lnTo>
                      <a:lnTo>
                        <a:pt x="15" y="3"/>
                      </a:lnTo>
                      <a:lnTo>
                        <a:pt x="20" y="3"/>
                      </a:lnTo>
                      <a:lnTo>
                        <a:pt x="25" y="0"/>
                      </a:lnTo>
                      <a:lnTo>
                        <a:pt x="31" y="0"/>
                      </a:lnTo>
                      <a:lnTo>
                        <a:pt x="30" y="4"/>
                      </a:lnTo>
                      <a:lnTo>
                        <a:pt x="29" y="7"/>
                      </a:lnTo>
                      <a:lnTo>
                        <a:pt x="27" y="8"/>
                      </a:lnTo>
                      <a:lnTo>
                        <a:pt x="27" y="10"/>
                      </a:lnTo>
                      <a:lnTo>
                        <a:pt x="29" y="12"/>
                      </a:lnTo>
                      <a:lnTo>
                        <a:pt x="30" y="14"/>
                      </a:lnTo>
                      <a:lnTo>
                        <a:pt x="30" y="17"/>
                      </a:lnTo>
                      <a:lnTo>
                        <a:pt x="27" y="19"/>
                      </a:lnTo>
                      <a:lnTo>
                        <a:pt x="26" y="19"/>
                      </a:lnTo>
                      <a:lnTo>
                        <a:pt x="24" y="17"/>
                      </a:lnTo>
                      <a:lnTo>
                        <a:pt x="19" y="14"/>
                      </a:lnTo>
                      <a:lnTo>
                        <a:pt x="15" y="12"/>
                      </a:lnTo>
                      <a:lnTo>
                        <a:pt x="5" y="7"/>
                      </a:lnTo>
                      <a:lnTo>
                        <a:pt x="3" y="7"/>
                      </a:lnTo>
                      <a:lnTo>
                        <a:pt x="2" y="5"/>
                      </a:lnTo>
                      <a:lnTo>
                        <a:pt x="1" y="5"/>
                      </a:lnTo>
                      <a:lnTo>
                        <a:pt x="0" y="4"/>
                      </a:lnTo>
                      <a:lnTo>
                        <a:pt x="0" y="2"/>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9" name="Freeform 1369">
                  <a:extLst>
                    <a:ext uri="{FF2B5EF4-FFF2-40B4-BE49-F238E27FC236}">
                      <a16:creationId xmlns:a16="http://schemas.microsoft.com/office/drawing/2014/main" id="{55BDAF29-AF12-C05C-0163-796A3614D4AC}"/>
                    </a:ext>
                  </a:extLst>
                </p:cNvPr>
                <p:cNvSpPr>
                  <a:spLocks/>
                </p:cNvSpPr>
                <p:nvPr/>
              </p:nvSpPr>
              <p:spPr bwMode="auto">
                <a:xfrm>
                  <a:off x="5974835" y="3332355"/>
                  <a:ext cx="22799" cy="43524"/>
                </a:xfrm>
                <a:custGeom>
                  <a:avLst/>
                  <a:gdLst/>
                  <a:ahLst/>
                  <a:cxnLst>
                    <a:cxn ang="0">
                      <a:pos x="8" y="0"/>
                    </a:cxn>
                    <a:cxn ang="0">
                      <a:pos x="10" y="0"/>
                    </a:cxn>
                    <a:cxn ang="0">
                      <a:pos x="10" y="2"/>
                    </a:cxn>
                    <a:cxn ang="0">
                      <a:pos x="11" y="5"/>
                    </a:cxn>
                    <a:cxn ang="0">
                      <a:pos x="10" y="8"/>
                    </a:cxn>
                    <a:cxn ang="0">
                      <a:pos x="8" y="14"/>
                    </a:cxn>
                    <a:cxn ang="0">
                      <a:pos x="8" y="19"/>
                    </a:cxn>
                    <a:cxn ang="0">
                      <a:pos x="7" y="21"/>
                    </a:cxn>
                    <a:cxn ang="0">
                      <a:pos x="6" y="20"/>
                    </a:cxn>
                    <a:cxn ang="0">
                      <a:pos x="5" y="17"/>
                    </a:cxn>
                    <a:cxn ang="0">
                      <a:pos x="2" y="10"/>
                    </a:cxn>
                    <a:cxn ang="0">
                      <a:pos x="0" y="5"/>
                    </a:cxn>
                    <a:cxn ang="0">
                      <a:pos x="1" y="3"/>
                    </a:cxn>
                    <a:cxn ang="0">
                      <a:pos x="5" y="3"/>
                    </a:cxn>
                    <a:cxn ang="0">
                      <a:pos x="6" y="1"/>
                    </a:cxn>
                    <a:cxn ang="0">
                      <a:pos x="8" y="0"/>
                    </a:cxn>
                  </a:cxnLst>
                  <a:rect l="0" t="0" r="r" b="b"/>
                  <a:pathLst>
                    <a:path w="11" h="21">
                      <a:moveTo>
                        <a:pt x="8" y="0"/>
                      </a:moveTo>
                      <a:lnTo>
                        <a:pt x="10" y="0"/>
                      </a:lnTo>
                      <a:lnTo>
                        <a:pt x="10" y="2"/>
                      </a:lnTo>
                      <a:lnTo>
                        <a:pt x="11" y="5"/>
                      </a:lnTo>
                      <a:lnTo>
                        <a:pt x="10" y="8"/>
                      </a:lnTo>
                      <a:lnTo>
                        <a:pt x="8" y="14"/>
                      </a:lnTo>
                      <a:lnTo>
                        <a:pt x="8" y="19"/>
                      </a:lnTo>
                      <a:lnTo>
                        <a:pt x="7" y="21"/>
                      </a:lnTo>
                      <a:lnTo>
                        <a:pt x="6" y="20"/>
                      </a:lnTo>
                      <a:lnTo>
                        <a:pt x="5" y="17"/>
                      </a:lnTo>
                      <a:lnTo>
                        <a:pt x="2" y="10"/>
                      </a:lnTo>
                      <a:lnTo>
                        <a:pt x="0" y="5"/>
                      </a:lnTo>
                      <a:lnTo>
                        <a:pt x="1" y="3"/>
                      </a:lnTo>
                      <a:lnTo>
                        <a:pt x="5" y="3"/>
                      </a:lnTo>
                      <a:lnTo>
                        <a:pt x="6"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0" name="Freeform 1370">
                  <a:extLst>
                    <a:ext uri="{FF2B5EF4-FFF2-40B4-BE49-F238E27FC236}">
                      <a16:creationId xmlns:a16="http://schemas.microsoft.com/office/drawing/2014/main" id="{B44CB483-2B0F-F7A0-6FD9-DCBA89CF063C}"/>
                    </a:ext>
                  </a:extLst>
                </p:cNvPr>
                <p:cNvSpPr>
                  <a:spLocks/>
                </p:cNvSpPr>
                <p:nvPr/>
              </p:nvSpPr>
              <p:spPr bwMode="auto">
                <a:xfrm>
                  <a:off x="5968618" y="3382096"/>
                  <a:ext cx="33161" cy="62176"/>
                </a:xfrm>
                <a:custGeom>
                  <a:avLst/>
                  <a:gdLst/>
                  <a:ahLst/>
                  <a:cxnLst>
                    <a:cxn ang="0">
                      <a:pos x="8" y="0"/>
                    </a:cxn>
                    <a:cxn ang="0">
                      <a:pos x="10" y="0"/>
                    </a:cxn>
                    <a:cxn ang="0">
                      <a:pos x="13" y="2"/>
                    </a:cxn>
                    <a:cxn ang="0">
                      <a:pos x="14" y="2"/>
                    </a:cxn>
                    <a:cxn ang="0">
                      <a:pos x="15" y="6"/>
                    </a:cxn>
                    <a:cxn ang="0">
                      <a:pos x="16" y="8"/>
                    </a:cxn>
                    <a:cxn ang="0">
                      <a:pos x="16" y="18"/>
                    </a:cxn>
                    <a:cxn ang="0">
                      <a:pos x="15" y="22"/>
                    </a:cxn>
                    <a:cxn ang="0">
                      <a:pos x="14" y="25"/>
                    </a:cxn>
                    <a:cxn ang="0">
                      <a:pos x="9" y="30"/>
                    </a:cxn>
                    <a:cxn ang="0">
                      <a:pos x="4" y="30"/>
                    </a:cxn>
                    <a:cxn ang="0">
                      <a:pos x="3" y="27"/>
                    </a:cxn>
                    <a:cxn ang="0">
                      <a:pos x="1" y="26"/>
                    </a:cxn>
                    <a:cxn ang="0">
                      <a:pos x="1" y="21"/>
                    </a:cxn>
                    <a:cxn ang="0">
                      <a:pos x="4" y="13"/>
                    </a:cxn>
                    <a:cxn ang="0">
                      <a:pos x="4" y="11"/>
                    </a:cxn>
                    <a:cxn ang="0">
                      <a:pos x="0" y="7"/>
                    </a:cxn>
                    <a:cxn ang="0">
                      <a:pos x="0" y="5"/>
                    </a:cxn>
                    <a:cxn ang="0">
                      <a:pos x="3" y="3"/>
                    </a:cxn>
                    <a:cxn ang="0">
                      <a:pos x="5" y="1"/>
                    </a:cxn>
                    <a:cxn ang="0">
                      <a:pos x="8" y="0"/>
                    </a:cxn>
                  </a:cxnLst>
                  <a:rect l="0" t="0" r="r" b="b"/>
                  <a:pathLst>
                    <a:path w="16" h="30">
                      <a:moveTo>
                        <a:pt x="8" y="0"/>
                      </a:moveTo>
                      <a:lnTo>
                        <a:pt x="10" y="0"/>
                      </a:lnTo>
                      <a:lnTo>
                        <a:pt x="13" y="2"/>
                      </a:lnTo>
                      <a:lnTo>
                        <a:pt x="14" y="2"/>
                      </a:lnTo>
                      <a:lnTo>
                        <a:pt x="15" y="6"/>
                      </a:lnTo>
                      <a:lnTo>
                        <a:pt x="16" y="8"/>
                      </a:lnTo>
                      <a:lnTo>
                        <a:pt x="16" y="18"/>
                      </a:lnTo>
                      <a:lnTo>
                        <a:pt x="15" y="22"/>
                      </a:lnTo>
                      <a:lnTo>
                        <a:pt x="14" y="25"/>
                      </a:lnTo>
                      <a:lnTo>
                        <a:pt x="9" y="30"/>
                      </a:lnTo>
                      <a:lnTo>
                        <a:pt x="4" y="30"/>
                      </a:lnTo>
                      <a:lnTo>
                        <a:pt x="3" y="27"/>
                      </a:lnTo>
                      <a:lnTo>
                        <a:pt x="1" y="26"/>
                      </a:lnTo>
                      <a:lnTo>
                        <a:pt x="1" y="21"/>
                      </a:lnTo>
                      <a:lnTo>
                        <a:pt x="4" y="13"/>
                      </a:lnTo>
                      <a:lnTo>
                        <a:pt x="4" y="11"/>
                      </a:lnTo>
                      <a:lnTo>
                        <a:pt x="0" y="7"/>
                      </a:lnTo>
                      <a:lnTo>
                        <a:pt x="0" y="5"/>
                      </a:lnTo>
                      <a:lnTo>
                        <a:pt x="3" y="3"/>
                      </a:lnTo>
                      <a:lnTo>
                        <a:pt x="5"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1" name="Freeform 1371">
                  <a:extLst>
                    <a:ext uri="{FF2B5EF4-FFF2-40B4-BE49-F238E27FC236}">
                      <a16:creationId xmlns:a16="http://schemas.microsoft.com/office/drawing/2014/main" id="{B330FF6B-D3F7-B531-BE44-70F6A7C01377}"/>
                    </a:ext>
                  </a:extLst>
                </p:cNvPr>
                <p:cNvSpPr>
                  <a:spLocks/>
                </p:cNvSpPr>
                <p:nvPr/>
              </p:nvSpPr>
              <p:spPr bwMode="auto">
                <a:xfrm>
                  <a:off x="5833903" y="3417328"/>
                  <a:ext cx="18653" cy="16580"/>
                </a:xfrm>
                <a:custGeom>
                  <a:avLst/>
                  <a:gdLst/>
                  <a:ahLst/>
                  <a:cxnLst>
                    <a:cxn ang="0">
                      <a:pos x="6" y="0"/>
                    </a:cxn>
                    <a:cxn ang="0">
                      <a:pos x="6" y="1"/>
                    </a:cxn>
                    <a:cxn ang="0">
                      <a:pos x="9" y="4"/>
                    </a:cxn>
                    <a:cxn ang="0">
                      <a:pos x="9" y="5"/>
                    </a:cxn>
                    <a:cxn ang="0">
                      <a:pos x="6" y="8"/>
                    </a:cxn>
                    <a:cxn ang="0">
                      <a:pos x="4" y="8"/>
                    </a:cxn>
                    <a:cxn ang="0">
                      <a:pos x="0" y="4"/>
                    </a:cxn>
                    <a:cxn ang="0">
                      <a:pos x="2" y="1"/>
                    </a:cxn>
                    <a:cxn ang="0">
                      <a:pos x="6" y="0"/>
                    </a:cxn>
                  </a:cxnLst>
                  <a:rect l="0" t="0" r="r" b="b"/>
                  <a:pathLst>
                    <a:path w="9" h="8">
                      <a:moveTo>
                        <a:pt x="6" y="0"/>
                      </a:moveTo>
                      <a:lnTo>
                        <a:pt x="6" y="1"/>
                      </a:lnTo>
                      <a:lnTo>
                        <a:pt x="9" y="4"/>
                      </a:lnTo>
                      <a:lnTo>
                        <a:pt x="9" y="5"/>
                      </a:lnTo>
                      <a:lnTo>
                        <a:pt x="6" y="8"/>
                      </a:lnTo>
                      <a:lnTo>
                        <a:pt x="4" y="8"/>
                      </a:lnTo>
                      <a:lnTo>
                        <a:pt x="0" y="4"/>
                      </a:lnTo>
                      <a:lnTo>
                        <a:pt x="2"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2" name="Freeform 1372">
                  <a:extLst>
                    <a:ext uri="{FF2B5EF4-FFF2-40B4-BE49-F238E27FC236}">
                      <a16:creationId xmlns:a16="http://schemas.microsoft.com/office/drawing/2014/main" id="{DE3A1886-8E0B-16F7-B8F5-AFFE4D300224}"/>
                    </a:ext>
                  </a:extLst>
                </p:cNvPr>
                <p:cNvSpPr>
                  <a:spLocks/>
                </p:cNvSpPr>
                <p:nvPr/>
              </p:nvSpPr>
              <p:spPr bwMode="auto">
                <a:xfrm>
                  <a:off x="6007995" y="2932355"/>
                  <a:ext cx="20725" cy="26944"/>
                </a:xfrm>
                <a:custGeom>
                  <a:avLst/>
                  <a:gdLst/>
                  <a:ahLst/>
                  <a:cxnLst>
                    <a:cxn ang="0">
                      <a:pos x="0" y="0"/>
                    </a:cxn>
                    <a:cxn ang="0">
                      <a:pos x="7" y="0"/>
                    </a:cxn>
                    <a:cxn ang="0">
                      <a:pos x="7" y="3"/>
                    </a:cxn>
                    <a:cxn ang="0">
                      <a:pos x="9" y="4"/>
                    </a:cxn>
                    <a:cxn ang="0">
                      <a:pos x="9" y="5"/>
                    </a:cxn>
                    <a:cxn ang="0">
                      <a:pos x="10" y="7"/>
                    </a:cxn>
                    <a:cxn ang="0">
                      <a:pos x="10" y="12"/>
                    </a:cxn>
                    <a:cxn ang="0">
                      <a:pos x="9" y="13"/>
                    </a:cxn>
                    <a:cxn ang="0">
                      <a:pos x="9" y="10"/>
                    </a:cxn>
                    <a:cxn ang="0">
                      <a:pos x="6" y="10"/>
                    </a:cxn>
                    <a:cxn ang="0">
                      <a:pos x="4" y="9"/>
                    </a:cxn>
                    <a:cxn ang="0">
                      <a:pos x="2" y="8"/>
                    </a:cxn>
                    <a:cxn ang="0">
                      <a:pos x="0" y="7"/>
                    </a:cxn>
                    <a:cxn ang="0">
                      <a:pos x="0" y="0"/>
                    </a:cxn>
                  </a:cxnLst>
                  <a:rect l="0" t="0" r="r" b="b"/>
                  <a:pathLst>
                    <a:path w="10" h="13">
                      <a:moveTo>
                        <a:pt x="0" y="0"/>
                      </a:moveTo>
                      <a:lnTo>
                        <a:pt x="7" y="0"/>
                      </a:lnTo>
                      <a:lnTo>
                        <a:pt x="7" y="3"/>
                      </a:lnTo>
                      <a:lnTo>
                        <a:pt x="9" y="4"/>
                      </a:lnTo>
                      <a:lnTo>
                        <a:pt x="9" y="5"/>
                      </a:lnTo>
                      <a:lnTo>
                        <a:pt x="10" y="7"/>
                      </a:lnTo>
                      <a:lnTo>
                        <a:pt x="10" y="12"/>
                      </a:lnTo>
                      <a:lnTo>
                        <a:pt x="9" y="13"/>
                      </a:lnTo>
                      <a:lnTo>
                        <a:pt x="9" y="10"/>
                      </a:lnTo>
                      <a:lnTo>
                        <a:pt x="6" y="10"/>
                      </a:lnTo>
                      <a:lnTo>
                        <a:pt x="4" y="9"/>
                      </a:lnTo>
                      <a:lnTo>
                        <a:pt x="2" y="8"/>
                      </a:lnTo>
                      <a:lnTo>
                        <a:pt x="0" y="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3" name="Freeform 1373">
                  <a:extLst>
                    <a:ext uri="{FF2B5EF4-FFF2-40B4-BE49-F238E27FC236}">
                      <a16:creationId xmlns:a16="http://schemas.microsoft.com/office/drawing/2014/main" id="{555EA288-38F7-736A-7163-44F8A56A3875}"/>
                    </a:ext>
                  </a:extLst>
                </p:cNvPr>
                <p:cNvSpPr>
                  <a:spLocks/>
                </p:cNvSpPr>
                <p:nvPr/>
              </p:nvSpPr>
              <p:spPr bwMode="auto">
                <a:xfrm>
                  <a:off x="6032866" y="2909558"/>
                  <a:ext cx="39379" cy="53886"/>
                </a:xfrm>
                <a:custGeom>
                  <a:avLst/>
                  <a:gdLst/>
                  <a:ahLst/>
                  <a:cxnLst>
                    <a:cxn ang="0">
                      <a:pos x="8" y="0"/>
                    </a:cxn>
                    <a:cxn ang="0">
                      <a:pos x="12" y="0"/>
                    </a:cxn>
                    <a:cxn ang="0">
                      <a:pos x="14" y="1"/>
                    </a:cxn>
                    <a:cxn ang="0">
                      <a:pos x="15" y="2"/>
                    </a:cxn>
                    <a:cxn ang="0">
                      <a:pos x="19" y="10"/>
                    </a:cxn>
                    <a:cxn ang="0">
                      <a:pos x="17" y="11"/>
                    </a:cxn>
                    <a:cxn ang="0">
                      <a:pos x="13" y="19"/>
                    </a:cxn>
                    <a:cxn ang="0">
                      <a:pos x="13" y="21"/>
                    </a:cxn>
                    <a:cxn ang="0">
                      <a:pos x="12" y="24"/>
                    </a:cxn>
                    <a:cxn ang="0">
                      <a:pos x="9" y="26"/>
                    </a:cxn>
                    <a:cxn ang="0">
                      <a:pos x="3" y="26"/>
                    </a:cxn>
                    <a:cxn ang="0">
                      <a:pos x="0" y="24"/>
                    </a:cxn>
                    <a:cxn ang="0">
                      <a:pos x="0" y="23"/>
                    </a:cxn>
                    <a:cxn ang="0">
                      <a:pos x="3" y="23"/>
                    </a:cxn>
                    <a:cxn ang="0">
                      <a:pos x="3" y="24"/>
                    </a:cxn>
                    <a:cxn ang="0">
                      <a:pos x="8" y="21"/>
                    </a:cxn>
                    <a:cxn ang="0">
                      <a:pos x="9" y="20"/>
                    </a:cxn>
                    <a:cxn ang="0">
                      <a:pos x="9" y="19"/>
                    </a:cxn>
                    <a:cxn ang="0">
                      <a:pos x="7" y="18"/>
                    </a:cxn>
                    <a:cxn ang="0">
                      <a:pos x="3" y="15"/>
                    </a:cxn>
                    <a:cxn ang="0">
                      <a:pos x="2" y="14"/>
                    </a:cxn>
                    <a:cxn ang="0">
                      <a:pos x="0" y="11"/>
                    </a:cxn>
                    <a:cxn ang="0">
                      <a:pos x="0" y="10"/>
                    </a:cxn>
                    <a:cxn ang="0">
                      <a:pos x="3" y="5"/>
                    </a:cxn>
                    <a:cxn ang="0">
                      <a:pos x="8" y="0"/>
                    </a:cxn>
                  </a:cxnLst>
                  <a:rect l="0" t="0" r="r" b="b"/>
                  <a:pathLst>
                    <a:path w="19" h="26">
                      <a:moveTo>
                        <a:pt x="8" y="0"/>
                      </a:moveTo>
                      <a:lnTo>
                        <a:pt x="12" y="0"/>
                      </a:lnTo>
                      <a:lnTo>
                        <a:pt x="14" y="1"/>
                      </a:lnTo>
                      <a:lnTo>
                        <a:pt x="15" y="2"/>
                      </a:lnTo>
                      <a:lnTo>
                        <a:pt x="19" y="10"/>
                      </a:lnTo>
                      <a:lnTo>
                        <a:pt x="17" y="11"/>
                      </a:lnTo>
                      <a:lnTo>
                        <a:pt x="13" y="19"/>
                      </a:lnTo>
                      <a:lnTo>
                        <a:pt x="13" y="21"/>
                      </a:lnTo>
                      <a:lnTo>
                        <a:pt x="12" y="24"/>
                      </a:lnTo>
                      <a:lnTo>
                        <a:pt x="9" y="26"/>
                      </a:lnTo>
                      <a:lnTo>
                        <a:pt x="3" y="26"/>
                      </a:lnTo>
                      <a:lnTo>
                        <a:pt x="0" y="24"/>
                      </a:lnTo>
                      <a:lnTo>
                        <a:pt x="0" y="23"/>
                      </a:lnTo>
                      <a:lnTo>
                        <a:pt x="3" y="23"/>
                      </a:lnTo>
                      <a:lnTo>
                        <a:pt x="3" y="24"/>
                      </a:lnTo>
                      <a:lnTo>
                        <a:pt x="8" y="21"/>
                      </a:lnTo>
                      <a:lnTo>
                        <a:pt x="9" y="20"/>
                      </a:lnTo>
                      <a:lnTo>
                        <a:pt x="9" y="19"/>
                      </a:lnTo>
                      <a:lnTo>
                        <a:pt x="7" y="18"/>
                      </a:lnTo>
                      <a:lnTo>
                        <a:pt x="3" y="15"/>
                      </a:lnTo>
                      <a:lnTo>
                        <a:pt x="2" y="14"/>
                      </a:lnTo>
                      <a:lnTo>
                        <a:pt x="0" y="11"/>
                      </a:lnTo>
                      <a:lnTo>
                        <a:pt x="0" y="10"/>
                      </a:lnTo>
                      <a:lnTo>
                        <a:pt x="3" y="5"/>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4" name="Freeform 1374">
                  <a:extLst>
                    <a:ext uri="{FF2B5EF4-FFF2-40B4-BE49-F238E27FC236}">
                      <a16:creationId xmlns:a16="http://schemas.microsoft.com/office/drawing/2014/main" id="{0550E0C8-67C6-0B30-8FD2-E63CC9AE3867}"/>
                    </a:ext>
                  </a:extLst>
                </p:cNvPr>
                <p:cNvSpPr>
                  <a:spLocks/>
                </p:cNvSpPr>
                <p:nvPr/>
              </p:nvSpPr>
              <p:spPr bwMode="auto">
                <a:xfrm>
                  <a:off x="6202814" y="2847382"/>
                  <a:ext cx="18653" cy="31089"/>
                </a:xfrm>
                <a:custGeom>
                  <a:avLst/>
                  <a:gdLst/>
                  <a:ahLst/>
                  <a:cxnLst>
                    <a:cxn ang="0">
                      <a:pos x="5" y="0"/>
                    </a:cxn>
                    <a:cxn ang="0">
                      <a:pos x="9" y="0"/>
                    </a:cxn>
                    <a:cxn ang="0">
                      <a:pos x="5" y="4"/>
                    </a:cxn>
                    <a:cxn ang="0">
                      <a:pos x="5" y="9"/>
                    </a:cxn>
                    <a:cxn ang="0">
                      <a:pos x="1" y="12"/>
                    </a:cxn>
                    <a:cxn ang="0">
                      <a:pos x="0" y="15"/>
                    </a:cxn>
                    <a:cxn ang="0">
                      <a:pos x="0" y="6"/>
                    </a:cxn>
                    <a:cxn ang="0">
                      <a:pos x="1" y="4"/>
                    </a:cxn>
                    <a:cxn ang="0">
                      <a:pos x="4" y="2"/>
                    </a:cxn>
                    <a:cxn ang="0">
                      <a:pos x="5" y="0"/>
                    </a:cxn>
                  </a:cxnLst>
                  <a:rect l="0" t="0" r="r" b="b"/>
                  <a:pathLst>
                    <a:path w="9" h="15">
                      <a:moveTo>
                        <a:pt x="5" y="0"/>
                      </a:moveTo>
                      <a:lnTo>
                        <a:pt x="9" y="0"/>
                      </a:lnTo>
                      <a:lnTo>
                        <a:pt x="5" y="4"/>
                      </a:lnTo>
                      <a:lnTo>
                        <a:pt x="5" y="9"/>
                      </a:lnTo>
                      <a:lnTo>
                        <a:pt x="1" y="12"/>
                      </a:lnTo>
                      <a:lnTo>
                        <a:pt x="0" y="15"/>
                      </a:lnTo>
                      <a:lnTo>
                        <a:pt x="0" y="6"/>
                      </a:lnTo>
                      <a:lnTo>
                        <a:pt x="1" y="4"/>
                      </a:lnTo>
                      <a:lnTo>
                        <a:pt x="4" y="2"/>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5" name="Freeform 1375">
                  <a:extLst>
                    <a:ext uri="{FF2B5EF4-FFF2-40B4-BE49-F238E27FC236}">
                      <a16:creationId xmlns:a16="http://schemas.microsoft.com/office/drawing/2014/main" id="{18A87E78-7412-7733-A76F-71E9CA6E71EF}"/>
                    </a:ext>
                  </a:extLst>
                </p:cNvPr>
                <p:cNvSpPr>
                  <a:spLocks/>
                </p:cNvSpPr>
                <p:nvPr/>
              </p:nvSpPr>
              <p:spPr bwMode="auto">
                <a:xfrm>
                  <a:off x="6287788" y="2805931"/>
                  <a:ext cx="29015" cy="35234"/>
                </a:xfrm>
                <a:custGeom>
                  <a:avLst/>
                  <a:gdLst/>
                  <a:ahLst/>
                  <a:cxnLst>
                    <a:cxn ang="0">
                      <a:pos x="10" y="0"/>
                    </a:cxn>
                    <a:cxn ang="0">
                      <a:pos x="14" y="3"/>
                    </a:cxn>
                    <a:cxn ang="0">
                      <a:pos x="14" y="5"/>
                    </a:cxn>
                    <a:cxn ang="0">
                      <a:pos x="13" y="7"/>
                    </a:cxn>
                    <a:cxn ang="0">
                      <a:pos x="12" y="8"/>
                    </a:cxn>
                    <a:cxn ang="0">
                      <a:pos x="12" y="13"/>
                    </a:cxn>
                    <a:cxn ang="0">
                      <a:pos x="10" y="15"/>
                    </a:cxn>
                    <a:cxn ang="0">
                      <a:pos x="9" y="15"/>
                    </a:cxn>
                    <a:cxn ang="0">
                      <a:pos x="8" y="16"/>
                    </a:cxn>
                    <a:cxn ang="0">
                      <a:pos x="5" y="17"/>
                    </a:cxn>
                    <a:cxn ang="0">
                      <a:pos x="3" y="17"/>
                    </a:cxn>
                    <a:cxn ang="0">
                      <a:pos x="0" y="15"/>
                    </a:cxn>
                    <a:cxn ang="0">
                      <a:pos x="0" y="12"/>
                    </a:cxn>
                    <a:cxn ang="0">
                      <a:pos x="5" y="10"/>
                    </a:cxn>
                    <a:cxn ang="0">
                      <a:pos x="7" y="8"/>
                    </a:cxn>
                    <a:cxn ang="0">
                      <a:pos x="9" y="8"/>
                    </a:cxn>
                    <a:cxn ang="0">
                      <a:pos x="7" y="6"/>
                    </a:cxn>
                    <a:cxn ang="0">
                      <a:pos x="7" y="2"/>
                    </a:cxn>
                    <a:cxn ang="0">
                      <a:pos x="9" y="1"/>
                    </a:cxn>
                    <a:cxn ang="0">
                      <a:pos x="10" y="0"/>
                    </a:cxn>
                  </a:cxnLst>
                  <a:rect l="0" t="0" r="r" b="b"/>
                  <a:pathLst>
                    <a:path w="14" h="17">
                      <a:moveTo>
                        <a:pt x="10" y="0"/>
                      </a:moveTo>
                      <a:lnTo>
                        <a:pt x="14" y="3"/>
                      </a:lnTo>
                      <a:lnTo>
                        <a:pt x="14" y="5"/>
                      </a:lnTo>
                      <a:lnTo>
                        <a:pt x="13" y="7"/>
                      </a:lnTo>
                      <a:lnTo>
                        <a:pt x="12" y="8"/>
                      </a:lnTo>
                      <a:lnTo>
                        <a:pt x="12" y="13"/>
                      </a:lnTo>
                      <a:lnTo>
                        <a:pt x="10" y="15"/>
                      </a:lnTo>
                      <a:lnTo>
                        <a:pt x="9" y="15"/>
                      </a:lnTo>
                      <a:lnTo>
                        <a:pt x="8" y="16"/>
                      </a:lnTo>
                      <a:lnTo>
                        <a:pt x="5" y="17"/>
                      </a:lnTo>
                      <a:lnTo>
                        <a:pt x="3" y="17"/>
                      </a:lnTo>
                      <a:lnTo>
                        <a:pt x="0" y="15"/>
                      </a:lnTo>
                      <a:lnTo>
                        <a:pt x="0" y="12"/>
                      </a:lnTo>
                      <a:lnTo>
                        <a:pt x="5" y="10"/>
                      </a:lnTo>
                      <a:lnTo>
                        <a:pt x="7" y="8"/>
                      </a:lnTo>
                      <a:lnTo>
                        <a:pt x="9" y="8"/>
                      </a:lnTo>
                      <a:lnTo>
                        <a:pt x="7" y="6"/>
                      </a:lnTo>
                      <a:lnTo>
                        <a:pt x="7" y="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6" name="Freeform 1376">
                  <a:extLst>
                    <a:ext uri="{FF2B5EF4-FFF2-40B4-BE49-F238E27FC236}">
                      <a16:creationId xmlns:a16="http://schemas.microsoft.com/office/drawing/2014/main" id="{5410378E-2857-7CD1-2B3D-60BF8B4FAC8C}"/>
                    </a:ext>
                  </a:extLst>
                </p:cNvPr>
                <p:cNvSpPr>
                  <a:spLocks noEditPoints="1"/>
                </p:cNvSpPr>
                <p:nvPr/>
              </p:nvSpPr>
              <p:spPr bwMode="auto">
                <a:xfrm>
                  <a:off x="7135454" y="2345829"/>
                  <a:ext cx="6218" cy="6218"/>
                </a:xfrm>
                <a:custGeom>
                  <a:avLst/>
                  <a:gdLst/>
                  <a:ahLst/>
                  <a:cxnLst>
                    <a:cxn ang="0">
                      <a:pos x="2" y="1"/>
                    </a:cxn>
                    <a:cxn ang="0">
                      <a:pos x="3" y="3"/>
                    </a:cxn>
                    <a:cxn ang="0">
                      <a:pos x="2" y="1"/>
                    </a:cxn>
                    <a:cxn ang="0">
                      <a:pos x="0" y="0"/>
                    </a:cxn>
                    <a:cxn ang="0">
                      <a:pos x="2" y="1"/>
                    </a:cxn>
                    <a:cxn ang="0">
                      <a:pos x="0" y="1"/>
                    </a:cxn>
                    <a:cxn ang="0">
                      <a:pos x="0" y="0"/>
                    </a:cxn>
                  </a:cxnLst>
                  <a:rect l="0" t="0" r="r" b="b"/>
                  <a:pathLst>
                    <a:path w="3" h="3">
                      <a:moveTo>
                        <a:pt x="2" y="1"/>
                      </a:moveTo>
                      <a:lnTo>
                        <a:pt x="3" y="3"/>
                      </a:lnTo>
                      <a:lnTo>
                        <a:pt x="2" y="1"/>
                      </a:lnTo>
                      <a:close/>
                      <a:moveTo>
                        <a:pt x="0" y="0"/>
                      </a:moveTo>
                      <a:lnTo>
                        <a:pt x="2" y="1"/>
                      </a:lnTo>
                      <a:lnTo>
                        <a:pt x="0" y="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7" name="Freeform 1377">
                  <a:extLst>
                    <a:ext uri="{FF2B5EF4-FFF2-40B4-BE49-F238E27FC236}">
                      <a16:creationId xmlns:a16="http://schemas.microsoft.com/office/drawing/2014/main" id="{E3CDA6EC-19B6-7718-80A6-98EF94AF32A1}"/>
                    </a:ext>
                  </a:extLst>
                </p:cNvPr>
                <p:cNvSpPr>
                  <a:spLocks/>
                </p:cNvSpPr>
                <p:nvPr/>
              </p:nvSpPr>
              <p:spPr bwMode="auto">
                <a:xfrm>
                  <a:off x="7141672" y="2352046"/>
                  <a:ext cx="2073" cy="2073"/>
                </a:xfrm>
                <a:custGeom>
                  <a:avLst/>
                  <a:gdLst/>
                  <a:ahLst/>
                  <a:cxnLst>
                    <a:cxn ang="0">
                      <a:pos x="0" y="0"/>
                    </a:cxn>
                    <a:cxn ang="0">
                      <a:pos x="1" y="1"/>
                    </a:cxn>
                    <a:cxn ang="0">
                      <a:pos x="0" y="1"/>
                    </a:cxn>
                    <a:cxn ang="0">
                      <a:pos x="0" y="0"/>
                    </a:cxn>
                  </a:cxnLst>
                  <a:rect l="0" t="0" r="r" b="b"/>
                  <a:pathLst>
                    <a:path w="1" h="1">
                      <a:moveTo>
                        <a:pt x="0" y="0"/>
                      </a:moveTo>
                      <a:lnTo>
                        <a:pt x="1" y="1"/>
                      </a:lnTo>
                      <a:lnTo>
                        <a:pt x="0" y="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8" name="Freeform 1378">
                  <a:extLst>
                    <a:ext uri="{FF2B5EF4-FFF2-40B4-BE49-F238E27FC236}">
                      <a16:creationId xmlns:a16="http://schemas.microsoft.com/office/drawing/2014/main" id="{A00A535E-55C2-15E5-42E6-D28717B7EE42}"/>
                    </a:ext>
                  </a:extLst>
                </p:cNvPr>
                <p:cNvSpPr>
                  <a:spLocks/>
                </p:cNvSpPr>
                <p:nvPr/>
              </p:nvSpPr>
              <p:spPr bwMode="auto">
                <a:xfrm>
                  <a:off x="6998666" y="2047384"/>
                  <a:ext cx="420725" cy="308808"/>
                </a:xfrm>
                <a:custGeom>
                  <a:avLst/>
                  <a:gdLst/>
                  <a:ahLst/>
                  <a:cxnLst>
                    <a:cxn ang="0">
                      <a:pos x="189" y="0"/>
                    </a:cxn>
                    <a:cxn ang="0">
                      <a:pos x="201" y="6"/>
                    </a:cxn>
                    <a:cxn ang="0">
                      <a:pos x="203" y="10"/>
                    </a:cxn>
                    <a:cxn ang="0">
                      <a:pos x="194" y="20"/>
                    </a:cxn>
                    <a:cxn ang="0">
                      <a:pos x="177" y="26"/>
                    </a:cxn>
                    <a:cxn ang="0">
                      <a:pos x="149" y="36"/>
                    </a:cxn>
                    <a:cxn ang="0">
                      <a:pos x="124" y="41"/>
                    </a:cxn>
                    <a:cxn ang="0">
                      <a:pos x="122" y="45"/>
                    </a:cxn>
                    <a:cxn ang="0">
                      <a:pos x="119" y="49"/>
                    </a:cxn>
                    <a:cxn ang="0">
                      <a:pos x="115" y="51"/>
                    </a:cxn>
                    <a:cxn ang="0">
                      <a:pos x="104" y="56"/>
                    </a:cxn>
                    <a:cxn ang="0">
                      <a:pos x="83" y="68"/>
                    </a:cxn>
                    <a:cxn ang="0">
                      <a:pos x="58" y="90"/>
                    </a:cxn>
                    <a:cxn ang="0">
                      <a:pos x="46" y="120"/>
                    </a:cxn>
                    <a:cxn ang="0">
                      <a:pos x="54" y="137"/>
                    </a:cxn>
                    <a:cxn ang="0">
                      <a:pos x="69" y="148"/>
                    </a:cxn>
                    <a:cxn ang="0">
                      <a:pos x="70" y="149"/>
                    </a:cxn>
                    <a:cxn ang="0">
                      <a:pos x="38" y="148"/>
                    </a:cxn>
                    <a:cxn ang="0">
                      <a:pos x="35" y="147"/>
                    </a:cxn>
                    <a:cxn ang="0">
                      <a:pos x="24" y="144"/>
                    </a:cxn>
                    <a:cxn ang="0">
                      <a:pos x="22" y="134"/>
                    </a:cxn>
                    <a:cxn ang="0">
                      <a:pos x="19" y="132"/>
                    </a:cxn>
                    <a:cxn ang="0">
                      <a:pos x="5" y="130"/>
                    </a:cxn>
                    <a:cxn ang="0">
                      <a:pos x="0" y="124"/>
                    </a:cxn>
                    <a:cxn ang="0">
                      <a:pos x="4" y="117"/>
                    </a:cxn>
                    <a:cxn ang="0">
                      <a:pos x="10" y="112"/>
                    </a:cxn>
                    <a:cxn ang="0">
                      <a:pos x="12" y="101"/>
                    </a:cxn>
                    <a:cxn ang="0">
                      <a:pos x="17" y="95"/>
                    </a:cxn>
                    <a:cxn ang="0">
                      <a:pos x="25" y="91"/>
                    </a:cxn>
                    <a:cxn ang="0">
                      <a:pos x="31" y="90"/>
                    </a:cxn>
                    <a:cxn ang="0">
                      <a:pos x="25" y="81"/>
                    </a:cxn>
                    <a:cxn ang="0">
                      <a:pos x="36" y="70"/>
                    </a:cxn>
                    <a:cxn ang="0">
                      <a:pos x="46" y="56"/>
                    </a:cxn>
                    <a:cxn ang="0">
                      <a:pos x="45" y="52"/>
                    </a:cxn>
                    <a:cxn ang="0">
                      <a:pos x="44" y="49"/>
                    </a:cxn>
                    <a:cxn ang="0">
                      <a:pos x="46" y="45"/>
                    </a:cxn>
                    <a:cxn ang="0">
                      <a:pos x="56" y="44"/>
                    </a:cxn>
                    <a:cxn ang="0">
                      <a:pos x="64" y="42"/>
                    </a:cxn>
                    <a:cxn ang="0">
                      <a:pos x="80" y="32"/>
                    </a:cxn>
                    <a:cxn ang="0">
                      <a:pos x="100" y="23"/>
                    </a:cxn>
                    <a:cxn ang="0">
                      <a:pos x="105" y="21"/>
                    </a:cxn>
                    <a:cxn ang="0">
                      <a:pos x="117" y="18"/>
                    </a:cxn>
                    <a:cxn ang="0">
                      <a:pos x="123" y="23"/>
                    </a:cxn>
                    <a:cxn ang="0">
                      <a:pos x="138" y="21"/>
                    </a:cxn>
                    <a:cxn ang="0">
                      <a:pos x="174" y="2"/>
                    </a:cxn>
                  </a:cxnLst>
                  <a:rect l="0" t="0" r="r" b="b"/>
                  <a:pathLst>
                    <a:path w="203" h="149">
                      <a:moveTo>
                        <a:pt x="187" y="0"/>
                      </a:moveTo>
                      <a:lnTo>
                        <a:pt x="189" y="0"/>
                      </a:lnTo>
                      <a:lnTo>
                        <a:pt x="193" y="1"/>
                      </a:lnTo>
                      <a:lnTo>
                        <a:pt x="201" y="6"/>
                      </a:lnTo>
                      <a:lnTo>
                        <a:pt x="202" y="7"/>
                      </a:lnTo>
                      <a:lnTo>
                        <a:pt x="203" y="10"/>
                      </a:lnTo>
                      <a:lnTo>
                        <a:pt x="201" y="16"/>
                      </a:lnTo>
                      <a:lnTo>
                        <a:pt x="194" y="20"/>
                      </a:lnTo>
                      <a:lnTo>
                        <a:pt x="187" y="23"/>
                      </a:lnTo>
                      <a:lnTo>
                        <a:pt x="177" y="26"/>
                      </a:lnTo>
                      <a:lnTo>
                        <a:pt x="168" y="29"/>
                      </a:lnTo>
                      <a:lnTo>
                        <a:pt x="149" y="36"/>
                      </a:lnTo>
                      <a:lnTo>
                        <a:pt x="137" y="37"/>
                      </a:lnTo>
                      <a:lnTo>
                        <a:pt x="124" y="41"/>
                      </a:lnTo>
                      <a:lnTo>
                        <a:pt x="123" y="42"/>
                      </a:lnTo>
                      <a:lnTo>
                        <a:pt x="122" y="45"/>
                      </a:lnTo>
                      <a:lnTo>
                        <a:pt x="120" y="46"/>
                      </a:lnTo>
                      <a:lnTo>
                        <a:pt x="119" y="49"/>
                      </a:lnTo>
                      <a:lnTo>
                        <a:pt x="118" y="50"/>
                      </a:lnTo>
                      <a:lnTo>
                        <a:pt x="115" y="51"/>
                      </a:lnTo>
                      <a:lnTo>
                        <a:pt x="109" y="52"/>
                      </a:lnTo>
                      <a:lnTo>
                        <a:pt x="104" y="56"/>
                      </a:lnTo>
                      <a:lnTo>
                        <a:pt x="100" y="59"/>
                      </a:lnTo>
                      <a:lnTo>
                        <a:pt x="83" y="68"/>
                      </a:lnTo>
                      <a:lnTo>
                        <a:pt x="69" y="78"/>
                      </a:lnTo>
                      <a:lnTo>
                        <a:pt x="58" y="90"/>
                      </a:lnTo>
                      <a:lnTo>
                        <a:pt x="50" y="105"/>
                      </a:lnTo>
                      <a:lnTo>
                        <a:pt x="46" y="120"/>
                      </a:lnTo>
                      <a:lnTo>
                        <a:pt x="49" y="130"/>
                      </a:lnTo>
                      <a:lnTo>
                        <a:pt x="54" y="137"/>
                      </a:lnTo>
                      <a:lnTo>
                        <a:pt x="61" y="142"/>
                      </a:lnTo>
                      <a:lnTo>
                        <a:pt x="69" y="148"/>
                      </a:lnTo>
                      <a:lnTo>
                        <a:pt x="70" y="148"/>
                      </a:lnTo>
                      <a:lnTo>
                        <a:pt x="70" y="149"/>
                      </a:lnTo>
                      <a:lnTo>
                        <a:pt x="39" y="149"/>
                      </a:lnTo>
                      <a:lnTo>
                        <a:pt x="38" y="148"/>
                      </a:lnTo>
                      <a:lnTo>
                        <a:pt x="36" y="148"/>
                      </a:lnTo>
                      <a:lnTo>
                        <a:pt x="35" y="147"/>
                      </a:lnTo>
                      <a:lnTo>
                        <a:pt x="25" y="147"/>
                      </a:lnTo>
                      <a:lnTo>
                        <a:pt x="24" y="144"/>
                      </a:lnTo>
                      <a:lnTo>
                        <a:pt x="24" y="137"/>
                      </a:lnTo>
                      <a:lnTo>
                        <a:pt x="22" y="134"/>
                      </a:lnTo>
                      <a:lnTo>
                        <a:pt x="21" y="133"/>
                      </a:lnTo>
                      <a:lnTo>
                        <a:pt x="19" y="132"/>
                      </a:lnTo>
                      <a:lnTo>
                        <a:pt x="6" y="132"/>
                      </a:lnTo>
                      <a:lnTo>
                        <a:pt x="5" y="130"/>
                      </a:lnTo>
                      <a:lnTo>
                        <a:pt x="2" y="129"/>
                      </a:lnTo>
                      <a:lnTo>
                        <a:pt x="0" y="124"/>
                      </a:lnTo>
                      <a:lnTo>
                        <a:pt x="0" y="120"/>
                      </a:lnTo>
                      <a:lnTo>
                        <a:pt x="4" y="117"/>
                      </a:lnTo>
                      <a:lnTo>
                        <a:pt x="9" y="114"/>
                      </a:lnTo>
                      <a:lnTo>
                        <a:pt x="10" y="112"/>
                      </a:lnTo>
                      <a:lnTo>
                        <a:pt x="12" y="110"/>
                      </a:lnTo>
                      <a:lnTo>
                        <a:pt x="12" y="101"/>
                      </a:lnTo>
                      <a:lnTo>
                        <a:pt x="15" y="96"/>
                      </a:lnTo>
                      <a:lnTo>
                        <a:pt x="17" y="95"/>
                      </a:lnTo>
                      <a:lnTo>
                        <a:pt x="21" y="93"/>
                      </a:lnTo>
                      <a:lnTo>
                        <a:pt x="25" y="91"/>
                      </a:lnTo>
                      <a:lnTo>
                        <a:pt x="29" y="91"/>
                      </a:lnTo>
                      <a:lnTo>
                        <a:pt x="31" y="90"/>
                      </a:lnTo>
                      <a:lnTo>
                        <a:pt x="29" y="85"/>
                      </a:lnTo>
                      <a:lnTo>
                        <a:pt x="25" y="81"/>
                      </a:lnTo>
                      <a:lnTo>
                        <a:pt x="29" y="76"/>
                      </a:lnTo>
                      <a:lnTo>
                        <a:pt x="36" y="70"/>
                      </a:lnTo>
                      <a:lnTo>
                        <a:pt x="43" y="64"/>
                      </a:lnTo>
                      <a:lnTo>
                        <a:pt x="46" y="56"/>
                      </a:lnTo>
                      <a:lnTo>
                        <a:pt x="46" y="55"/>
                      </a:lnTo>
                      <a:lnTo>
                        <a:pt x="45" y="52"/>
                      </a:lnTo>
                      <a:lnTo>
                        <a:pt x="44" y="51"/>
                      </a:lnTo>
                      <a:lnTo>
                        <a:pt x="44" y="49"/>
                      </a:lnTo>
                      <a:lnTo>
                        <a:pt x="45" y="46"/>
                      </a:lnTo>
                      <a:lnTo>
                        <a:pt x="46" y="45"/>
                      </a:lnTo>
                      <a:lnTo>
                        <a:pt x="51" y="45"/>
                      </a:lnTo>
                      <a:lnTo>
                        <a:pt x="56" y="44"/>
                      </a:lnTo>
                      <a:lnTo>
                        <a:pt x="60" y="42"/>
                      </a:lnTo>
                      <a:lnTo>
                        <a:pt x="64" y="42"/>
                      </a:lnTo>
                      <a:lnTo>
                        <a:pt x="71" y="40"/>
                      </a:lnTo>
                      <a:lnTo>
                        <a:pt x="80" y="32"/>
                      </a:lnTo>
                      <a:lnTo>
                        <a:pt x="90" y="26"/>
                      </a:lnTo>
                      <a:lnTo>
                        <a:pt x="100" y="23"/>
                      </a:lnTo>
                      <a:lnTo>
                        <a:pt x="103" y="23"/>
                      </a:lnTo>
                      <a:lnTo>
                        <a:pt x="105" y="21"/>
                      </a:lnTo>
                      <a:lnTo>
                        <a:pt x="110" y="18"/>
                      </a:lnTo>
                      <a:lnTo>
                        <a:pt x="117" y="18"/>
                      </a:lnTo>
                      <a:lnTo>
                        <a:pt x="119" y="20"/>
                      </a:lnTo>
                      <a:lnTo>
                        <a:pt x="123" y="23"/>
                      </a:lnTo>
                      <a:lnTo>
                        <a:pt x="125" y="23"/>
                      </a:lnTo>
                      <a:lnTo>
                        <a:pt x="138" y="21"/>
                      </a:lnTo>
                      <a:lnTo>
                        <a:pt x="163" y="8"/>
                      </a:lnTo>
                      <a:lnTo>
                        <a:pt x="174" y="2"/>
                      </a:lnTo>
                      <a:lnTo>
                        <a:pt x="18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9" name="Freeform 1379">
                  <a:extLst>
                    <a:ext uri="{FF2B5EF4-FFF2-40B4-BE49-F238E27FC236}">
                      <a16:creationId xmlns:a16="http://schemas.microsoft.com/office/drawing/2014/main" id="{E0E7C097-9443-CE48-3ED7-2D038981793E}"/>
                    </a:ext>
                  </a:extLst>
                </p:cNvPr>
                <p:cNvSpPr>
                  <a:spLocks/>
                </p:cNvSpPr>
                <p:nvPr/>
              </p:nvSpPr>
              <p:spPr bwMode="auto">
                <a:xfrm>
                  <a:off x="6961361" y="1869146"/>
                  <a:ext cx="6218" cy="6218"/>
                </a:xfrm>
                <a:custGeom>
                  <a:avLst/>
                  <a:gdLst/>
                  <a:ahLst/>
                  <a:cxnLst>
                    <a:cxn ang="0">
                      <a:pos x="0" y="0"/>
                    </a:cxn>
                    <a:cxn ang="0">
                      <a:pos x="3" y="0"/>
                    </a:cxn>
                    <a:cxn ang="0">
                      <a:pos x="0" y="3"/>
                    </a:cxn>
                    <a:cxn ang="0">
                      <a:pos x="0" y="0"/>
                    </a:cxn>
                  </a:cxnLst>
                  <a:rect l="0" t="0" r="r" b="b"/>
                  <a:pathLst>
                    <a:path w="3" h="3">
                      <a:moveTo>
                        <a:pt x="0" y="0"/>
                      </a:moveTo>
                      <a:lnTo>
                        <a:pt x="3" y="0"/>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0" name="Freeform 1381">
                  <a:extLst>
                    <a:ext uri="{FF2B5EF4-FFF2-40B4-BE49-F238E27FC236}">
                      <a16:creationId xmlns:a16="http://schemas.microsoft.com/office/drawing/2014/main" id="{6F1F2496-D4BE-8035-D48F-9B7B1B6208BE}"/>
                    </a:ext>
                  </a:extLst>
                </p:cNvPr>
                <p:cNvSpPr>
                  <a:spLocks/>
                </p:cNvSpPr>
                <p:nvPr/>
              </p:nvSpPr>
              <p:spPr bwMode="auto">
                <a:xfrm>
                  <a:off x="7187268" y="1831841"/>
                  <a:ext cx="64249" cy="37306"/>
                </a:xfrm>
                <a:custGeom>
                  <a:avLst/>
                  <a:gdLst/>
                  <a:ahLst/>
                  <a:cxnLst>
                    <a:cxn ang="0">
                      <a:pos x="8" y="0"/>
                    </a:cxn>
                    <a:cxn ang="0">
                      <a:pos x="22" y="0"/>
                    </a:cxn>
                    <a:cxn ang="0">
                      <a:pos x="18" y="4"/>
                    </a:cxn>
                    <a:cxn ang="0">
                      <a:pos x="31" y="4"/>
                    </a:cxn>
                    <a:cxn ang="0">
                      <a:pos x="31" y="9"/>
                    </a:cxn>
                    <a:cxn ang="0">
                      <a:pos x="28" y="12"/>
                    </a:cxn>
                    <a:cxn ang="0">
                      <a:pos x="21" y="12"/>
                    </a:cxn>
                    <a:cxn ang="0">
                      <a:pos x="23" y="17"/>
                    </a:cxn>
                    <a:cxn ang="0">
                      <a:pos x="18" y="18"/>
                    </a:cxn>
                    <a:cxn ang="0">
                      <a:pos x="4" y="18"/>
                    </a:cxn>
                    <a:cxn ang="0">
                      <a:pos x="0" y="17"/>
                    </a:cxn>
                    <a:cxn ang="0">
                      <a:pos x="0" y="13"/>
                    </a:cxn>
                    <a:cxn ang="0">
                      <a:pos x="3" y="9"/>
                    </a:cxn>
                    <a:cxn ang="0">
                      <a:pos x="4" y="8"/>
                    </a:cxn>
                    <a:cxn ang="0">
                      <a:pos x="8" y="5"/>
                    </a:cxn>
                    <a:cxn ang="0">
                      <a:pos x="8" y="0"/>
                    </a:cxn>
                  </a:cxnLst>
                  <a:rect l="0" t="0" r="r" b="b"/>
                  <a:pathLst>
                    <a:path w="31" h="18">
                      <a:moveTo>
                        <a:pt x="8" y="0"/>
                      </a:moveTo>
                      <a:lnTo>
                        <a:pt x="22" y="0"/>
                      </a:lnTo>
                      <a:lnTo>
                        <a:pt x="18" y="4"/>
                      </a:lnTo>
                      <a:lnTo>
                        <a:pt x="31" y="4"/>
                      </a:lnTo>
                      <a:lnTo>
                        <a:pt x="31" y="9"/>
                      </a:lnTo>
                      <a:lnTo>
                        <a:pt x="28" y="12"/>
                      </a:lnTo>
                      <a:lnTo>
                        <a:pt x="21" y="12"/>
                      </a:lnTo>
                      <a:lnTo>
                        <a:pt x="23" y="17"/>
                      </a:lnTo>
                      <a:lnTo>
                        <a:pt x="18" y="18"/>
                      </a:lnTo>
                      <a:lnTo>
                        <a:pt x="4" y="18"/>
                      </a:lnTo>
                      <a:lnTo>
                        <a:pt x="0" y="17"/>
                      </a:lnTo>
                      <a:lnTo>
                        <a:pt x="0" y="13"/>
                      </a:lnTo>
                      <a:lnTo>
                        <a:pt x="3" y="9"/>
                      </a:lnTo>
                      <a:lnTo>
                        <a:pt x="4" y="8"/>
                      </a:lnTo>
                      <a:lnTo>
                        <a:pt x="8" y="5"/>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1" name="Freeform 1382">
                  <a:extLst>
                    <a:ext uri="{FF2B5EF4-FFF2-40B4-BE49-F238E27FC236}">
                      <a16:creationId xmlns:a16="http://schemas.microsoft.com/office/drawing/2014/main" id="{3409D74A-90E4-75CA-B001-F074B7F11FB5}"/>
                    </a:ext>
                  </a:extLst>
                </p:cNvPr>
                <p:cNvSpPr>
                  <a:spLocks/>
                </p:cNvSpPr>
                <p:nvPr/>
              </p:nvSpPr>
              <p:spPr bwMode="auto">
                <a:xfrm>
                  <a:off x="7102293" y="1865001"/>
                  <a:ext cx="68394" cy="22799"/>
                </a:xfrm>
                <a:custGeom>
                  <a:avLst/>
                  <a:gdLst/>
                  <a:ahLst/>
                  <a:cxnLst>
                    <a:cxn ang="0">
                      <a:pos x="16" y="0"/>
                    </a:cxn>
                    <a:cxn ang="0">
                      <a:pos x="25" y="0"/>
                    </a:cxn>
                    <a:cxn ang="0">
                      <a:pos x="28" y="1"/>
                    </a:cxn>
                    <a:cxn ang="0">
                      <a:pos x="30" y="3"/>
                    </a:cxn>
                    <a:cxn ang="0">
                      <a:pos x="33" y="5"/>
                    </a:cxn>
                    <a:cxn ang="0">
                      <a:pos x="29" y="5"/>
                    </a:cxn>
                    <a:cxn ang="0">
                      <a:pos x="28" y="6"/>
                    </a:cxn>
                    <a:cxn ang="0">
                      <a:pos x="25" y="7"/>
                    </a:cxn>
                    <a:cxn ang="0">
                      <a:pos x="21" y="11"/>
                    </a:cxn>
                    <a:cxn ang="0">
                      <a:pos x="16" y="11"/>
                    </a:cxn>
                    <a:cxn ang="0">
                      <a:pos x="15" y="8"/>
                    </a:cxn>
                    <a:cxn ang="0">
                      <a:pos x="13" y="7"/>
                    </a:cxn>
                    <a:cxn ang="0">
                      <a:pos x="11" y="7"/>
                    </a:cxn>
                    <a:cxn ang="0">
                      <a:pos x="10" y="10"/>
                    </a:cxn>
                    <a:cxn ang="0">
                      <a:pos x="9" y="11"/>
                    </a:cxn>
                    <a:cxn ang="0">
                      <a:pos x="3" y="11"/>
                    </a:cxn>
                    <a:cxn ang="0">
                      <a:pos x="0" y="8"/>
                    </a:cxn>
                    <a:cxn ang="0">
                      <a:pos x="3" y="5"/>
                    </a:cxn>
                    <a:cxn ang="0">
                      <a:pos x="9" y="2"/>
                    </a:cxn>
                    <a:cxn ang="0">
                      <a:pos x="16" y="0"/>
                    </a:cxn>
                  </a:cxnLst>
                  <a:rect l="0" t="0" r="r" b="b"/>
                  <a:pathLst>
                    <a:path w="33" h="11">
                      <a:moveTo>
                        <a:pt x="16" y="0"/>
                      </a:moveTo>
                      <a:lnTo>
                        <a:pt x="25" y="0"/>
                      </a:lnTo>
                      <a:lnTo>
                        <a:pt x="28" y="1"/>
                      </a:lnTo>
                      <a:lnTo>
                        <a:pt x="30" y="3"/>
                      </a:lnTo>
                      <a:lnTo>
                        <a:pt x="33" y="5"/>
                      </a:lnTo>
                      <a:lnTo>
                        <a:pt x="29" y="5"/>
                      </a:lnTo>
                      <a:lnTo>
                        <a:pt x="28" y="6"/>
                      </a:lnTo>
                      <a:lnTo>
                        <a:pt x="25" y="7"/>
                      </a:lnTo>
                      <a:lnTo>
                        <a:pt x="21" y="11"/>
                      </a:lnTo>
                      <a:lnTo>
                        <a:pt x="16" y="11"/>
                      </a:lnTo>
                      <a:lnTo>
                        <a:pt x="15" y="8"/>
                      </a:lnTo>
                      <a:lnTo>
                        <a:pt x="13" y="7"/>
                      </a:lnTo>
                      <a:lnTo>
                        <a:pt x="11" y="7"/>
                      </a:lnTo>
                      <a:lnTo>
                        <a:pt x="10" y="10"/>
                      </a:lnTo>
                      <a:lnTo>
                        <a:pt x="9" y="11"/>
                      </a:lnTo>
                      <a:lnTo>
                        <a:pt x="3" y="11"/>
                      </a:lnTo>
                      <a:lnTo>
                        <a:pt x="0" y="8"/>
                      </a:lnTo>
                      <a:lnTo>
                        <a:pt x="3" y="5"/>
                      </a:lnTo>
                      <a:lnTo>
                        <a:pt x="9" y="2"/>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2" name="Freeform 1383">
                  <a:extLst>
                    <a:ext uri="{FF2B5EF4-FFF2-40B4-BE49-F238E27FC236}">
                      <a16:creationId xmlns:a16="http://schemas.microsoft.com/office/drawing/2014/main" id="{95B66429-F166-68EF-5880-22F890495F81}"/>
                    </a:ext>
                  </a:extLst>
                </p:cNvPr>
                <p:cNvSpPr>
                  <a:spLocks/>
                </p:cNvSpPr>
                <p:nvPr/>
              </p:nvSpPr>
              <p:spPr bwMode="auto">
                <a:xfrm>
                  <a:off x="7067061" y="1788317"/>
                  <a:ext cx="99482" cy="70466"/>
                </a:xfrm>
                <a:custGeom>
                  <a:avLst/>
                  <a:gdLst/>
                  <a:ahLst/>
                  <a:cxnLst>
                    <a:cxn ang="0">
                      <a:pos x="46" y="0"/>
                    </a:cxn>
                    <a:cxn ang="0">
                      <a:pos x="47" y="0"/>
                    </a:cxn>
                    <a:cxn ang="0">
                      <a:pos x="47" y="5"/>
                    </a:cxn>
                    <a:cxn ang="0">
                      <a:pos x="43" y="9"/>
                    </a:cxn>
                    <a:cxn ang="0">
                      <a:pos x="43" y="10"/>
                    </a:cxn>
                    <a:cxn ang="0">
                      <a:pos x="40" y="13"/>
                    </a:cxn>
                    <a:cxn ang="0">
                      <a:pos x="35" y="15"/>
                    </a:cxn>
                    <a:cxn ang="0">
                      <a:pos x="31" y="16"/>
                    </a:cxn>
                    <a:cxn ang="0">
                      <a:pos x="27" y="19"/>
                    </a:cxn>
                    <a:cxn ang="0">
                      <a:pos x="25" y="21"/>
                    </a:cxn>
                    <a:cxn ang="0">
                      <a:pos x="33" y="23"/>
                    </a:cxn>
                    <a:cxn ang="0">
                      <a:pos x="48" y="28"/>
                    </a:cxn>
                    <a:cxn ang="0">
                      <a:pos x="46" y="29"/>
                    </a:cxn>
                    <a:cxn ang="0">
                      <a:pos x="36" y="29"/>
                    </a:cxn>
                    <a:cxn ang="0">
                      <a:pos x="28" y="32"/>
                    </a:cxn>
                    <a:cxn ang="0">
                      <a:pos x="23" y="33"/>
                    </a:cxn>
                    <a:cxn ang="0">
                      <a:pos x="20" y="34"/>
                    </a:cxn>
                    <a:cxn ang="0">
                      <a:pos x="8" y="30"/>
                    </a:cxn>
                    <a:cxn ang="0">
                      <a:pos x="2" y="28"/>
                    </a:cxn>
                    <a:cxn ang="0">
                      <a:pos x="0" y="26"/>
                    </a:cxn>
                    <a:cxn ang="0">
                      <a:pos x="5" y="21"/>
                    </a:cxn>
                    <a:cxn ang="0">
                      <a:pos x="22" y="21"/>
                    </a:cxn>
                    <a:cxn ang="0">
                      <a:pos x="20" y="20"/>
                    </a:cxn>
                    <a:cxn ang="0">
                      <a:pos x="18" y="20"/>
                    </a:cxn>
                    <a:cxn ang="0">
                      <a:pos x="17" y="19"/>
                    </a:cxn>
                    <a:cxn ang="0">
                      <a:pos x="16" y="19"/>
                    </a:cxn>
                    <a:cxn ang="0">
                      <a:pos x="15" y="20"/>
                    </a:cxn>
                    <a:cxn ang="0">
                      <a:pos x="15" y="15"/>
                    </a:cxn>
                    <a:cxn ang="0">
                      <a:pos x="22" y="14"/>
                    </a:cxn>
                    <a:cxn ang="0">
                      <a:pos x="32" y="9"/>
                    </a:cxn>
                    <a:cxn ang="0">
                      <a:pos x="40" y="8"/>
                    </a:cxn>
                    <a:cxn ang="0">
                      <a:pos x="40" y="5"/>
                    </a:cxn>
                    <a:cxn ang="0">
                      <a:pos x="41" y="3"/>
                    </a:cxn>
                    <a:cxn ang="0">
                      <a:pos x="46" y="0"/>
                    </a:cxn>
                  </a:cxnLst>
                  <a:rect l="0" t="0" r="r" b="b"/>
                  <a:pathLst>
                    <a:path w="48" h="34">
                      <a:moveTo>
                        <a:pt x="46" y="0"/>
                      </a:moveTo>
                      <a:lnTo>
                        <a:pt x="47" y="0"/>
                      </a:lnTo>
                      <a:lnTo>
                        <a:pt x="47" y="5"/>
                      </a:lnTo>
                      <a:lnTo>
                        <a:pt x="43" y="9"/>
                      </a:lnTo>
                      <a:lnTo>
                        <a:pt x="43" y="10"/>
                      </a:lnTo>
                      <a:lnTo>
                        <a:pt x="40" y="13"/>
                      </a:lnTo>
                      <a:lnTo>
                        <a:pt x="35" y="15"/>
                      </a:lnTo>
                      <a:lnTo>
                        <a:pt x="31" y="16"/>
                      </a:lnTo>
                      <a:lnTo>
                        <a:pt x="27" y="19"/>
                      </a:lnTo>
                      <a:lnTo>
                        <a:pt x="25" y="21"/>
                      </a:lnTo>
                      <a:lnTo>
                        <a:pt x="33" y="23"/>
                      </a:lnTo>
                      <a:lnTo>
                        <a:pt x="48" y="28"/>
                      </a:lnTo>
                      <a:lnTo>
                        <a:pt x="46" y="29"/>
                      </a:lnTo>
                      <a:lnTo>
                        <a:pt x="36" y="29"/>
                      </a:lnTo>
                      <a:lnTo>
                        <a:pt x="28" y="32"/>
                      </a:lnTo>
                      <a:lnTo>
                        <a:pt x="23" y="33"/>
                      </a:lnTo>
                      <a:lnTo>
                        <a:pt x="20" y="34"/>
                      </a:lnTo>
                      <a:lnTo>
                        <a:pt x="8" y="30"/>
                      </a:lnTo>
                      <a:lnTo>
                        <a:pt x="2" y="28"/>
                      </a:lnTo>
                      <a:lnTo>
                        <a:pt x="0" y="26"/>
                      </a:lnTo>
                      <a:lnTo>
                        <a:pt x="5" y="21"/>
                      </a:lnTo>
                      <a:lnTo>
                        <a:pt x="22" y="21"/>
                      </a:lnTo>
                      <a:lnTo>
                        <a:pt x="20" y="20"/>
                      </a:lnTo>
                      <a:lnTo>
                        <a:pt x="18" y="20"/>
                      </a:lnTo>
                      <a:lnTo>
                        <a:pt x="17" y="19"/>
                      </a:lnTo>
                      <a:lnTo>
                        <a:pt x="16" y="19"/>
                      </a:lnTo>
                      <a:lnTo>
                        <a:pt x="15" y="20"/>
                      </a:lnTo>
                      <a:lnTo>
                        <a:pt x="15" y="15"/>
                      </a:lnTo>
                      <a:lnTo>
                        <a:pt x="22" y="14"/>
                      </a:lnTo>
                      <a:lnTo>
                        <a:pt x="32" y="9"/>
                      </a:lnTo>
                      <a:lnTo>
                        <a:pt x="40" y="8"/>
                      </a:lnTo>
                      <a:lnTo>
                        <a:pt x="40" y="5"/>
                      </a:lnTo>
                      <a:lnTo>
                        <a:pt x="41" y="3"/>
                      </a:lnTo>
                      <a:lnTo>
                        <a:pt x="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3" name="Freeform 1384">
                  <a:extLst>
                    <a:ext uri="{FF2B5EF4-FFF2-40B4-BE49-F238E27FC236}">
                      <a16:creationId xmlns:a16="http://schemas.microsoft.com/office/drawing/2014/main" id="{AE0379FD-A680-B44B-C3CF-DD573FC825C9}"/>
                    </a:ext>
                  </a:extLst>
                </p:cNvPr>
                <p:cNvSpPr>
                  <a:spLocks/>
                </p:cNvSpPr>
                <p:nvPr/>
              </p:nvSpPr>
              <p:spPr bwMode="auto">
                <a:xfrm>
                  <a:off x="6915765" y="2397642"/>
                  <a:ext cx="49741" cy="39379"/>
                </a:xfrm>
                <a:custGeom>
                  <a:avLst/>
                  <a:gdLst/>
                  <a:ahLst/>
                  <a:cxnLst>
                    <a:cxn ang="0">
                      <a:pos x="9" y="0"/>
                    </a:cxn>
                    <a:cxn ang="0">
                      <a:pos x="12" y="0"/>
                    </a:cxn>
                    <a:cxn ang="0">
                      <a:pos x="15" y="2"/>
                    </a:cxn>
                    <a:cxn ang="0">
                      <a:pos x="17" y="4"/>
                    </a:cxn>
                    <a:cxn ang="0">
                      <a:pos x="20" y="5"/>
                    </a:cxn>
                    <a:cxn ang="0">
                      <a:pos x="24" y="7"/>
                    </a:cxn>
                    <a:cxn ang="0">
                      <a:pos x="24" y="12"/>
                    </a:cxn>
                    <a:cxn ang="0">
                      <a:pos x="16" y="17"/>
                    </a:cxn>
                    <a:cxn ang="0">
                      <a:pos x="6" y="19"/>
                    </a:cxn>
                    <a:cxn ang="0">
                      <a:pos x="4" y="19"/>
                    </a:cxn>
                    <a:cxn ang="0">
                      <a:pos x="1" y="18"/>
                    </a:cxn>
                    <a:cxn ang="0">
                      <a:pos x="0" y="17"/>
                    </a:cxn>
                    <a:cxn ang="0">
                      <a:pos x="0" y="13"/>
                    </a:cxn>
                    <a:cxn ang="0">
                      <a:pos x="1" y="10"/>
                    </a:cxn>
                    <a:cxn ang="0">
                      <a:pos x="2" y="9"/>
                    </a:cxn>
                    <a:cxn ang="0">
                      <a:pos x="4" y="7"/>
                    </a:cxn>
                    <a:cxn ang="0">
                      <a:pos x="4" y="5"/>
                    </a:cxn>
                    <a:cxn ang="0">
                      <a:pos x="5" y="4"/>
                    </a:cxn>
                    <a:cxn ang="0">
                      <a:pos x="6" y="4"/>
                    </a:cxn>
                    <a:cxn ang="0">
                      <a:pos x="7" y="2"/>
                    </a:cxn>
                    <a:cxn ang="0">
                      <a:pos x="9" y="0"/>
                    </a:cxn>
                  </a:cxnLst>
                  <a:rect l="0" t="0" r="r" b="b"/>
                  <a:pathLst>
                    <a:path w="24" h="19">
                      <a:moveTo>
                        <a:pt x="9" y="0"/>
                      </a:moveTo>
                      <a:lnTo>
                        <a:pt x="12" y="0"/>
                      </a:lnTo>
                      <a:lnTo>
                        <a:pt x="15" y="2"/>
                      </a:lnTo>
                      <a:lnTo>
                        <a:pt x="17" y="4"/>
                      </a:lnTo>
                      <a:lnTo>
                        <a:pt x="20" y="5"/>
                      </a:lnTo>
                      <a:lnTo>
                        <a:pt x="24" y="7"/>
                      </a:lnTo>
                      <a:lnTo>
                        <a:pt x="24" y="12"/>
                      </a:lnTo>
                      <a:lnTo>
                        <a:pt x="16" y="17"/>
                      </a:lnTo>
                      <a:lnTo>
                        <a:pt x="6" y="19"/>
                      </a:lnTo>
                      <a:lnTo>
                        <a:pt x="4" y="19"/>
                      </a:lnTo>
                      <a:lnTo>
                        <a:pt x="1" y="18"/>
                      </a:lnTo>
                      <a:lnTo>
                        <a:pt x="0" y="17"/>
                      </a:lnTo>
                      <a:lnTo>
                        <a:pt x="0" y="13"/>
                      </a:lnTo>
                      <a:lnTo>
                        <a:pt x="1" y="10"/>
                      </a:lnTo>
                      <a:lnTo>
                        <a:pt x="2" y="9"/>
                      </a:lnTo>
                      <a:lnTo>
                        <a:pt x="4" y="7"/>
                      </a:lnTo>
                      <a:lnTo>
                        <a:pt x="4" y="5"/>
                      </a:lnTo>
                      <a:lnTo>
                        <a:pt x="5" y="4"/>
                      </a:lnTo>
                      <a:lnTo>
                        <a:pt x="6" y="4"/>
                      </a:lnTo>
                      <a:lnTo>
                        <a:pt x="7"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4" name="Freeform 1385">
                  <a:extLst>
                    <a:ext uri="{FF2B5EF4-FFF2-40B4-BE49-F238E27FC236}">
                      <a16:creationId xmlns:a16="http://schemas.microsoft.com/office/drawing/2014/main" id="{016FB6FD-5817-9D6D-10F7-28D13F382197}"/>
                    </a:ext>
                  </a:extLst>
                </p:cNvPr>
                <p:cNvSpPr>
                  <a:spLocks/>
                </p:cNvSpPr>
                <p:nvPr/>
              </p:nvSpPr>
              <p:spPr bwMode="auto">
                <a:xfrm>
                  <a:off x="7166542" y="2364481"/>
                  <a:ext cx="39379" cy="29015"/>
                </a:xfrm>
                <a:custGeom>
                  <a:avLst/>
                  <a:gdLst/>
                  <a:ahLst/>
                  <a:cxnLst>
                    <a:cxn ang="0">
                      <a:pos x="3" y="0"/>
                    </a:cxn>
                    <a:cxn ang="0">
                      <a:pos x="7" y="0"/>
                    </a:cxn>
                    <a:cxn ang="0">
                      <a:pos x="10" y="1"/>
                    </a:cxn>
                    <a:cxn ang="0">
                      <a:pos x="13" y="3"/>
                    </a:cxn>
                    <a:cxn ang="0">
                      <a:pos x="19" y="9"/>
                    </a:cxn>
                    <a:cxn ang="0">
                      <a:pos x="19" y="13"/>
                    </a:cxn>
                    <a:cxn ang="0">
                      <a:pos x="18" y="14"/>
                    </a:cxn>
                    <a:cxn ang="0">
                      <a:pos x="10" y="14"/>
                    </a:cxn>
                    <a:cxn ang="0">
                      <a:pos x="7" y="11"/>
                    </a:cxn>
                    <a:cxn ang="0">
                      <a:pos x="4" y="10"/>
                    </a:cxn>
                    <a:cxn ang="0">
                      <a:pos x="2" y="6"/>
                    </a:cxn>
                    <a:cxn ang="0">
                      <a:pos x="0" y="4"/>
                    </a:cxn>
                    <a:cxn ang="0">
                      <a:pos x="0" y="1"/>
                    </a:cxn>
                    <a:cxn ang="0">
                      <a:pos x="3" y="0"/>
                    </a:cxn>
                  </a:cxnLst>
                  <a:rect l="0" t="0" r="r" b="b"/>
                  <a:pathLst>
                    <a:path w="19" h="14">
                      <a:moveTo>
                        <a:pt x="3" y="0"/>
                      </a:moveTo>
                      <a:lnTo>
                        <a:pt x="7" y="0"/>
                      </a:lnTo>
                      <a:lnTo>
                        <a:pt x="10" y="1"/>
                      </a:lnTo>
                      <a:lnTo>
                        <a:pt x="13" y="3"/>
                      </a:lnTo>
                      <a:lnTo>
                        <a:pt x="19" y="9"/>
                      </a:lnTo>
                      <a:lnTo>
                        <a:pt x="19" y="13"/>
                      </a:lnTo>
                      <a:lnTo>
                        <a:pt x="18" y="14"/>
                      </a:lnTo>
                      <a:lnTo>
                        <a:pt x="10" y="14"/>
                      </a:lnTo>
                      <a:lnTo>
                        <a:pt x="7" y="11"/>
                      </a:lnTo>
                      <a:lnTo>
                        <a:pt x="4" y="10"/>
                      </a:lnTo>
                      <a:lnTo>
                        <a:pt x="2" y="6"/>
                      </a:lnTo>
                      <a:lnTo>
                        <a:pt x="0" y="4"/>
                      </a:lnTo>
                      <a:lnTo>
                        <a:pt x="0" y="1"/>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71" name="Freeform 1386">
                <a:extLst>
                  <a:ext uri="{FF2B5EF4-FFF2-40B4-BE49-F238E27FC236}">
                    <a16:creationId xmlns:a16="http://schemas.microsoft.com/office/drawing/2014/main" id="{23034FAB-1202-871F-BC4F-1892263A6B33}"/>
                  </a:ext>
                </a:extLst>
              </p:cNvPr>
              <p:cNvSpPr>
                <a:spLocks noEditPoints="1"/>
              </p:cNvSpPr>
              <p:nvPr/>
            </p:nvSpPr>
            <p:spPr bwMode="auto">
              <a:xfrm>
                <a:off x="5547893" y="2335466"/>
                <a:ext cx="1757508" cy="1189634"/>
              </a:xfrm>
              <a:custGeom>
                <a:avLst/>
                <a:gdLst/>
                <a:ahLst/>
                <a:cxnLst>
                  <a:cxn ang="0">
                    <a:pos x="278" y="43"/>
                  </a:cxn>
                  <a:cxn ang="0">
                    <a:pos x="451" y="14"/>
                  </a:cxn>
                  <a:cxn ang="0">
                    <a:pos x="582" y="79"/>
                  </a:cxn>
                  <a:cxn ang="0">
                    <a:pos x="556" y="126"/>
                  </a:cxn>
                  <a:cxn ang="0">
                    <a:pos x="617" y="61"/>
                  </a:cxn>
                  <a:cxn ang="0">
                    <a:pos x="714" y="45"/>
                  </a:cxn>
                  <a:cxn ang="0">
                    <a:pos x="779" y="52"/>
                  </a:cxn>
                  <a:cxn ang="0">
                    <a:pos x="805" y="37"/>
                  </a:cxn>
                  <a:cxn ang="0">
                    <a:pos x="848" y="82"/>
                  </a:cxn>
                  <a:cxn ang="0">
                    <a:pos x="783" y="157"/>
                  </a:cxn>
                  <a:cxn ang="0">
                    <a:pos x="773" y="237"/>
                  </a:cxn>
                  <a:cxn ang="0">
                    <a:pos x="761" y="339"/>
                  </a:cxn>
                  <a:cxn ang="0">
                    <a:pos x="781" y="375"/>
                  </a:cxn>
                  <a:cxn ang="0">
                    <a:pos x="798" y="423"/>
                  </a:cxn>
                  <a:cxn ang="0">
                    <a:pos x="775" y="435"/>
                  </a:cxn>
                  <a:cxn ang="0">
                    <a:pos x="748" y="433"/>
                  </a:cxn>
                  <a:cxn ang="0">
                    <a:pos x="721" y="423"/>
                  </a:cxn>
                  <a:cxn ang="0">
                    <a:pos x="669" y="428"/>
                  </a:cxn>
                  <a:cxn ang="0">
                    <a:pos x="669" y="498"/>
                  </a:cxn>
                  <a:cxn ang="0">
                    <a:pos x="648" y="531"/>
                  </a:cxn>
                  <a:cxn ang="0">
                    <a:pos x="587" y="497"/>
                  </a:cxn>
                  <a:cxn ang="0">
                    <a:pos x="542" y="427"/>
                  </a:cxn>
                  <a:cxn ang="0">
                    <a:pos x="520" y="448"/>
                  </a:cxn>
                  <a:cxn ang="0">
                    <a:pos x="448" y="445"/>
                  </a:cxn>
                  <a:cxn ang="0">
                    <a:pos x="426" y="507"/>
                  </a:cxn>
                  <a:cxn ang="0">
                    <a:pos x="371" y="515"/>
                  </a:cxn>
                  <a:cxn ang="0">
                    <a:pos x="382" y="549"/>
                  </a:cxn>
                  <a:cxn ang="0">
                    <a:pos x="366" y="564"/>
                  </a:cxn>
                  <a:cxn ang="0">
                    <a:pos x="331" y="517"/>
                  </a:cxn>
                  <a:cxn ang="0">
                    <a:pos x="263" y="448"/>
                  </a:cxn>
                  <a:cxn ang="0">
                    <a:pos x="265" y="473"/>
                  </a:cxn>
                  <a:cxn ang="0">
                    <a:pos x="301" y="505"/>
                  </a:cxn>
                  <a:cxn ang="0">
                    <a:pos x="303" y="534"/>
                  </a:cxn>
                  <a:cxn ang="0">
                    <a:pos x="291" y="530"/>
                  </a:cxn>
                  <a:cxn ang="0">
                    <a:pos x="243" y="491"/>
                  </a:cxn>
                  <a:cxn ang="0">
                    <a:pos x="163" y="473"/>
                  </a:cxn>
                  <a:cxn ang="0">
                    <a:pos x="105" y="534"/>
                  </a:cxn>
                  <a:cxn ang="0">
                    <a:pos x="35" y="564"/>
                  </a:cxn>
                  <a:cxn ang="0">
                    <a:pos x="9" y="496"/>
                  </a:cxn>
                  <a:cxn ang="0">
                    <a:pos x="93" y="473"/>
                  </a:cxn>
                  <a:cxn ang="0">
                    <a:pos x="80" y="415"/>
                  </a:cxn>
                  <a:cxn ang="0">
                    <a:pos x="90" y="393"/>
                  </a:cxn>
                  <a:cxn ang="0">
                    <a:pos x="135" y="361"/>
                  </a:cxn>
                  <a:cxn ang="0">
                    <a:pos x="199" y="320"/>
                  </a:cxn>
                  <a:cxn ang="0">
                    <a:pos x="224" y="262"/>
                  </a:cxn>
                  <a:cxn ang="0">
                    <a:pos x="227" y="307"/>
                  </a:cxn>
                  <a:cxn ang="0">
                    <a:pos x="273" y="313"/>
                  </a:cxn>
                  <a:cxn ang="0">
                    <a:pos x="336" y="298"/>
                  </a:cxn>
                  <a:cxn ang="0">
                    <a:pos x="386" y="256"/>
                  </a:cxn>
                  <a:cxn ang="0">
                    <a:pos x="431" y="196"/>
                  </a:cxn>
                  <a:cxn ang="0">
                    <a:pos x="355" y="185"/>
                  </a:cxn>
                  <a:cxn ang="0">
                    <a:pos x="398" y="112"/>
                  </a:cxn>
                  <a:cxn ang="0">
                    <a:pos x="301" y="184"/>
                  </a:cxn>
                  <a:cxn ang="0">
                    <a:pos x="296" y="245"/>
                  </a:cxn>
                  <a:cxn ang="0">
                    <a:pos x="256" y="289"/>
                  </a:cxn>
                  <a:cxn ang="0">
                    <a:pos x="231" y="222"/>
                  </a:cxn>
                  <a:cxn ang="0">
                    <a:pos x="177" y="220"/>
                  </a:cxn>
                  <a:cxn ang="0">
                    <a:pos x="182" y="166"/>
                  </a:cxn>
                  <a:cxn ang="0">
                    <a:pos x="249" y="103"/>
                  </a:cxn>
                  <a:cxn ang="0">
                    <a:pos x="305" y="48"/>
                  </a:cxn>
                  <a:cxn ang="0">
                    <a:pos x="335" y="24"/>
                  </a:cxn>
                  <a:cxn ang="0">
                    <a:pos x="371" y="4"/>
                  </a:cxn>
                  <a:cxn ang="0">
                    <a:pos x="409" y="6"/>
                  </a:cxn>
                </a:cxnLst>
                <a:rect l="0" t="0" r="r" b="b"/>
                <a:pathLst>
                  <a:path w="848" h="574">
                    <a:moveTo>
                      <a:pt x="288" y="39"/>
                    </a:moveTo>
                    <a:lnTo>
                      <a:pt x="290" y="42"/>
                    </a:lnTo>
                    <a:lnTo>
                      <a:pt x="290" y="47"/>
                    </a:lnTo>
                    <a:lnTo>
                      <a:pt x="293" y="47"/>
                    </a:lnTo>
                    <a:lnTo>
                      <a:pt x="296" y="48"/>
                    </a:lnTo>
                    <a:lnTo>
                      <a:pt x="297" y="49"/>
                    </a:lnTo>
                    <a:lnTo>
                      <a:pt x="288" y="52"/>
                    </a:lnTo>
                    <a:lnTo>
                      <a:pt x="281" y="56"/>
                    </a:lnTo>
                    <a:lnTo>
                      <a:pt x="273" y="57"/>
                    </a:lnTo>
                    <a:lnTo>
                      <a:pt x="275" y="54"/>
                    </a:lnTo>
                    <a:lnTo>
                      <a:pt x="280" y="52"/>
                    </a:lnTo>
                    <a:lnTo>
                      <a:pt x="281" y="51"/>
                    </a:lnTo>
                    <a:lnTo>
                      <a:pt x="278" y="51"/>
                    </a:lnTo>
                    <a:lnTo>
                      <a:pt x="277" y="49"/>
                    </a:lnTo>
                    <a:lnTo>
                      <a:pt x="275" y="49"/>
                    </a:lnTo>
                    <a:lnTo>
                      <a:pt x="277" y="44"/>
                    </a:lnTo>
                    <a:lnTo>
                      <a:pt x="278" y="43"/>
                    </a:lnTo>
                    <a:lnTo>
                      <a:pt x="283" y="43"/>
                    </a:lnTo>
                    <a:lnTo>
                      <a:pt x="285" y="44"/>
                    </a:lnTo>
                    <a:lnTo>
                      <a:pt x="287" y="42"/>
                    </a:lnTo>
                    <a:lnTo>
                      <a:pt x="288" y="39"/>
                    </a:lnTo>
                    <a:close/>
                    <a:moveTo>
                      <a:pt x="429" y="0"/>
                    </a:moveTo>
                    <a:lnTo>
                      <a:pt x="429" y="8"/>
                    </a:lnTo>
                    <a:lnTo>
                      <a:pt x="430" y="9"/>
                    </a:lnTo>
                    <a:lnTo>
                      <a:pt x="433" y="9"/>
                    </a:lnTo>
                    <a:lnTo>
                      <a:pt x="434" y="6"/>
                    </a:lnTo>
                    <a:lnTo>
                      <a:pt x="435" y="5"/>
                    </a:lnTo>
                    <a:lnTo>
                      <a:pt x="436" y="3"/>
                    </a:lnTo>
                    <a:lnTo>
                      <a:pt x="440" y="3"/>
                    </a:lnTo>
                    <a:lnTo>
                      <a:pt x="445" y="5"/>
                    </a:lnTo>
                    <a:lnTo>
                      <a:pt x="448" y="8"/>
                    </a:lnTo>
                    <a:lnTo>
                      <a:pt x="451" y="9"/>
                    </a:lnTo>
                    <a:lnTo>
                      <a:pt x="453" y="10"/>
                    </a:lnTo>
                    <a:lnTo>
                      <a:pt x="451" y="14"/>
                    </a:lnTo>
                    <a:lnTo>
                      <a:pt x="444" y="18"/>
                    </a:lnTo>
                    <a:lnTo>
                      <a:pt x="441" y="18"/>
                    </a:lnTo>
                    <a:lnTo>
                      <a:pt x="436" y="19"/>
                    </a:lnTo>
                    <a:lnTo>
                      <a:pt x="439" y="22"/>
                    </a:lnTo>
                    <a:lnTo>
                      <a:pt x="441" y="23"/>
                    </a:lnTo>
                    <a:lnTo>
                      <a:pt x="444" y="25"/>
                    </a:lnTo>
                    <a:lnTo>
                      <a:pt x="446" y="27"/>
                    </a:lnTo>
                    <a:lnTo>
                      <a:pt x="450" y="27"/>
                    </a:lnTo>
                    <a:lnTo>
                      <a:pt x="453" y="28"/>
                    </a:lnTo>
                    <a:lnTo>
                      <a:pt x="468" y="28"/>
                    </a:lnTo>
                    <a:lnTo>
                      <a:pt x="477" y="29"/>
                    </a:lnTo>
                    <a:lnTo>
                      <a:pt x="489" y="34"/>
                    </a:lnTo>
                    <a:lnTo>
                      <a:pt x="534" y="53"/>
                    </a:lnTo>
                    <a:lnTo>
                      <a:pt x="546" y="57"/>
                    </a:lnTo>
                    <a:lnTo>
                      <a:pt x="564" y="64"/>
                    </a:lnTo>
                    <a:lnTo>
                      <a:pt x="576" y="72"/>
                    </a:lnTo>
                    <a:lnTo>
                      <a:pt x="582" y="79"/>
                    </a:lnTo>
                    <a:lnTo>
                      <a:pt x="582" y="86"/>
                    </a:lnTo>
                    <a:lnTo>
                      <a:pt x="578" y="92"/>
                    </a:lnTo>
                    <a:lnTo>
                      <a:pt x="572" y="97"/>
                    </a:lnTo>
                    <a:lnTo>
                      <a:pt x="563" y="101"/>
                    </a:lnTo>
                    <a:lnTo>
                      <a:pt x="556" y="102"/>
                    </a:lnTo>
                    <a:lnTo>
                      <a:pt x="547" y="101"/>
                    </a:lnTo>
                    <a:lnTo>
                      <a:pt x="532" y="98"/>
                    </a:lnTo>
                    <a:lnTo>
                      <a:pt x="518" y="97"/>
                    </a:lnTo>
                    <a:lnTo>
                      <a:pt x="503" y="97"/>
                    </a:lnTo>
                    <a:lnTo>
                      <a:pt x="505" y="103"/>
                    </a:lnTo>
                    <a:lnTo>
                      <a:pt x="508" y="112"/>
                    </a:lnTo>
                    <a:lnTo>
                      <a:pt x="515" y="127"/>
                    </a:lnTo>
                    <a:lnTo>
                      <a:pt x="522" y="134"/>
                    </a:lnTo>
                    <a:lnTo>
                      <a:pt x="531" y="136"/>
                    </a:lnTo>
                    <a:lnTo>
                      <a:pt x="531" y="120"/>
                    </a:lnTo>
                    <a:lnTo>
                      <a:pt x="544" y="125"/>
                    </a:lnTo>
                    <a:lnTo>
                      <a:pt x="556" y="126"/>
                    </a:lnTo>
                    <a:lnTo>
                      <a:pt x="563" y="123"/>
                    </a:lnTo>
                    <a:lnTo>
                      <a:pt x="568" y="120"/>
                    </a:lnTo>
                    <a:lnTo>
                      <a:pt x="576" y="110"/>
                    </a:lnTo>
                    <a:lnTo>
                      <a:pt x="578" y="103"/>
                    </a:lnTo>
                    <a:lnTo>
                      <a:pt x="581" y="100"/>
                    </a:lnTo>
                    <a:lnTo>
                      <a:pt x="584" y="97"/>
                    </a:lnTo>
                    <a:lnTo>
                      <a:pt x="591" y="96"/>
                    </a:lnTo>
                    <a:lnTo>
                      <a:pt x="597" y="97"/>
                    </a:lnTo>
                    <a:lnTo>
                      <a:pt x="611" y="97"/>
                    </a:lnTo>
                    <a:lnTo>
                      <a:pt x="615" y="95"/>
                    </a:lnTo>
                    <a:lnTo>
                      <a:pt x="616" y="90"/>
                    </a:lnTo>
                    <a:lnTo>
                      <a:pt x="616" y="86"/>
                    </a:lnTo>
                    <a:lnTo>
                      <a:pt x="615" y="83"/>
                    </a:lnTo>
                    <a:lnTo>
                      <a:pt x="612" y="81"/>
                    </a:lnTo>
                    <a:lnTo>
                      <a:pt x="611" y="78"/>
                    </a:lnTo>
                    <a:lnTo>
                      <a:pt x="611" y="77"/>
                    </a:lnTo>
                    <a:lnTo>
                      <a:pt x="617" y="61"/>
                    </a:lnTo>
                    <a:lnTo>
                      <a:pt x="622" y="52"/>
                    </a:lnTo>
                    <a:lnTo>
                      <a:pt x="627" y="48"/>
                    </a:lnTo>
                    <a:lnTo>
                      <a:pt x="630" y="49"/>
                    </a:lnTo>
                    <a:lnTo>
                      <a:pt x="632" y="54"/>
                    </a:lnTo>
                    <a:lnTo>
                      <a:pt x="633" y="61"/>
                    </a:lnTo>
                    <a:lnTo>
                      <a:pt x="632" y="68"/>
                    </a:lnTo>
                    <a:lnTo>
                      <a:pt x="631" y="74"/>
                    </a:lnTo>
                    <a:lnTo>
                      <a:pt x="631" y="79"/>
                    </a:lnTo>
                    <a:lnTo>
                      <a:pt x="638" y="83"/>
                    </a:lnTo>
                    <a:lnTo>
                      <a:pt x="641" y="83"/>
                    </a:lnTo>
                    <a:lnTo>
                      <a:pt x="647" y="82"/>
                    </a:lnTo>
                    <a:lnTo>
                      <a:pt x="657" y="77"/>
                    </a:lnTo>
                    <a:lnTo>
                      <a:pt x="667" y="69"/>
                    </a:lnTo>
                    <a:lnTo>
                      <a:pt x="680" y="62"/>
                    </a:lnTo>
                    <a:lnTo>
                      <a:pt x="692" y="56"/>
                    </a:lnTo>
                    <a:lnTo>
                      <a:pt x="704" y="49"/>
                    </a:lnTo>
                    <a:lnTo>
                      <a:pt x="714" y="45"/>
                    </a:lnTo>
                    <a:lnTo>
                      <a:pt x="721" y="47"/>
                    </a:lnTo>
                    <a:lnTo>
                      <a:pt x="726" y="52"/>
                    </a:lnTo>
                    <a:lnTo>
                      <a:pt x="731" y="54"/>
                    </a:lnTo>
                    <a:lnTo>
                      <a:pt x="736" y="54"/>
                    </a:lnTo>
                    <a:lnTo>
                      <a:pt x="740" y="56"/>
                    </a:lnTo>
                    <a:lnTo>
                      <a:pt x="745" y="54"/>
                    </a:lnTo>
                    <a:lnTo>
                      <a:pt x="749" y="54"/>
                    </a:lnTo>
                    <a:lnTo>
                      <a:pt x="750" y="53"/>
                    </a:lnTo>
                    <a:lnTo>
                      <a:pt x="756" y="53"/>
                    </a:lnTo>
                    <a:lnTo>
                      <a:pt x="758" y="54"/>
                    </a:lnTo>
                    <a:lnTo>
                      <a:pt x="760" y="54"/>
                    </a:lnTo>
                    <a:lnTo>
                      <a:pt x="763" y="49"/>
                    </a:lnTo>
                    <a:lnTo>
                      <a:pt x="769" y="48"/>
                    </a:lnTo>
                    <a:lnTo>
                      <a:pt x="774" y="45"/>
                    </a:lnTo>
                    <a:lnTo>
                      <a:pt x="779" y="44"/>
                    </a:lnTo>
                    <a:lnTo>
                      <a:pt x="781" y="49"/>
                    </a:lnTo>
                    <a:lnTo>
                      <a:pt x="779" y="52"/>
                    </a:lnTo>
                    <a:lnTo>
                      <a:pt x="778" y="54"/>
                    </a:lnTo>
                    <a:lnTo>
                      <a:pt x="778" y="57"/>
                    </a:lnTo>
                    <a:lnTo>
                      <a:pt x="780" y="59"/>
                    </a:lnTo>
                    <a:lnTo>
                      <a:pt x="783" y="61"/>
                    </a:lnTo>
                    <a:lnTo>
                      <a:pt x="785" y="59"/>
                    </a:lnTo>
                    <a:lnTo>
                      <a:pt x="788" y="57"/>
                    </a:lnTo>
                    <a:lnTo>
                      <a:pt x="788" y="54"/>
                    </a:lnTo>
                    <a:lnTo>
                      <a:pt x="786" y="53"/>
                    </a:lnTo>
                    <a:lnTo>
                      <a:pt x="786" y="51"/>
                    </a:lnTo>
                    <a:lnTo>
                      <a:pt x="791" y="49"/>
                    </a:lnTo>
                    <a:lnTo>
                      <a:pt x="794" y="51"/>
                    </a:lnTo>
                    <a:lnTo>
                      <a:pt x="795" y="52"/>
                    </a:lnTo>
                    <a:lnTo>
                      <a:pt x="798" y="53"/>
                    </a:lnTo>
                    <a:lnTo>
                      <a:pt x="802" y="53"/>
                    </a:lnTo>
                    <a:lnTo>
                      <a:pt x="803" y="52"/>
                    </a:lnTo>
                    <a:lnTo>
                      <a:pt x="805" y="44"/>
                    </a:lnTo>
                    <a:lnTo>
                      <a:pt x="805" y="37"/>
                    </a:lnTo>
                    <a:lnTo>
                      <a:pt x="803" y="32"/>
                    </a:lnTo>
                    <a:lnTo>
                      <a:pt x="803" y="29"/>
                    </a:lnTo>
                    <a:lnTo>
                      <a:pt x="805" y="27"/>
                    </a:lnTo>
                    <a:lnTo>
                      <a:pt x="812" y="25"/>
                    </a:lnTo>
                    <a:lnTo>
                      <a:pt x="820" y="25"/>
                    </a:lnTo>
                    <a:lnTo>
                      <a:pt x="834" y="28"/>
                    </a:lnTo>
                    <a:lnTo>
                      <a:pt x="835" y="30"/>
                    </a:lnTo>
                    <a:lnTo>
                      <a:pt x="837" y="35"/>
                    </a:lnTo>
                    <a:lnTo>
                      <a:pt x="835" y="42"/>
                    </a:lnTo>
                    <a:lnTo>
                      <a:pt x="838" y="47"/>
                    </a:lnTo>
                    <a:lnTo>
                      <a:pt x="842" y="52"/>
                    </a:lnTo>
                    <a:lnTo>
                      <a:pt x="840" y="59"/>
                    </a:lnTo>
                    <a:lnTo>
                      <a:pt x="838" y="62"/>
                    </a:lnTo>
                    <a:lnTo>
                      <a:pt x="838" y="68"/>
                    </a:lnTo>
                    <a:lnTo>
                      <a:pt x="842" y="72"/>
                    </a:lnTo>
                    <a:lnTo>
                      <a:pt x="848" y="72"/>
                    </a:lnTo>
                    <a:lnTo>
                      <a:pt x="848" y="82"/>
                    </a:lnTo>
                    <a:lnTo>
                      <a:pt x="847" y="88"/>
                    </a:lnTo>
                    <a:lnTo>
                      <a:pt x="844" y="88"/>
                    </a:lnTo>
                    <a:lnTo>
                      <a:pt x="842" y="90"/>
                    </a:lnTo>
                    <a:lnTo>
                      <a:pt x="842" y="93"/>
                    </a:lnTo>
                    <a:lnTo>
                      <a:pt x="839" y="98"/>
                    </a:lnTo>
                    <a:lnTo>
                      <a:pt x="833" y="102"/>
                    </a:lnTo>
                    <a:lnTo>
                      <a:pt x="828" y="103"/>
                    </a:lnTo>
                    <a:lnTo>
                      <a:pt x="823" y="111"/>
                    </a:lnTo>
                    <a:lnTo>
                      <a:pt x="820" y="120"/>
                    </a:lnTo>
                    <a:lnTo>
                      <a:pt x="810" y="128"/>
                    </a:lnTo>
                    <a:lnTo>
                      <a:pt x="802" y="135"/>
                    </a:lnTo>
                    <a:lnTo>
                      <a:pt x="797" y="144"/>
                    </a:lnTo>
                    <a:lnTo>
                      <a:pt x="791" y="147"/>
                    </a:lnTo>
                    <a:lnTo>
                      <a:pt x="786" y="147"/>
                    </a:lnTo>
                    <a:lnTo>
                      <a:pt x="783" y="149"/>
                    </a:lnTo>
                    <a:lnTo>
                      <a:pt x="781" y="152"/>
                    </a:lnTo>
                    <a:lnTo>
                      <a:pt x="783" y="157"/>
                    </a:lnTo>
                    <a:lnTo>
                      <a:pt x="780" y="164"/>
                    </a:lnTo>
                    <a:lnTo>
                      <a:pt x="779" y="170"/>
                    </a:lnTo>
                    <a:lnTo>
                      <a:pt x="776" y="176"/>
                    </a:lnTo>
                    <a:lnTo>
                      <a:pt x="778" y="186"/>
                    </a:lnTo>
                    <a:lnTo>
                      <a:pt x="773" y="199"/>
                    </a:lnTo>
                    <a:lnTo>
                      <a:pt x="773" y="201"/>
                    </a:lnTo>
                    <a:lnTo>
                      <a:pt x="774" y="201"/>
                    </a:lnTo>
                    <a:lnTo>
                      <a:pt x="775" y="199"/>
                    </a:lnTo>
                    <a:lnTo>
                      <a:pt x="776" y="204"/>
                    </a:lnTo>
                    <a:lnTo>
                      <a:pt x="775" y="212"/>
                    </a:lnTo>
                    <a:lnTo>
                      <a:pt x="775" y="213"/>
                    </a:lnTo>
                    <a:lnTo>
                      <a:pt x="776" y="220"/>
                    </a:lnTo>
                    <a:lnTo>
                      <a:pt x="776" y="224"/>
                    </a:lnTo>
                    <a:lnTo>
                      <a:pt x="778" y="229"/>
                    </a:lnTo>
                    <a:lnTo>
                      <a:pt x="776" y="233"/>
                    </a:lnTo>
                    <a:lnTo>
                      <a:pt x="773" y="232"/>
                    </a:lnTo>
                    <a:lnTo>
                      <a:pt x="773" y="237"/>
                    </a:lnTo>
                    <a:lnTo>
                      <a:pt x="776" y="242"/>
                    </a:lnTo>
                    <a:lnTo>
                      <a:pt x="778" y="249"/>
                    </a:lnTo>
                    <a:lnTo>
                      <a:pt x="773" y="259"/>
                    </a:lnTo>
                    <a:lnTo>
                      <a:pt x="769" y="262"/>
                    </a:lnTo>
                    <a:lnTo>
                      <a:pt x="766" y="263"/>
                    </a:lnTo>
                    <a:lnTo>
                      <a:pt x="769" y="268"/>
                    </a:lnTo>
                    <a:lnTo>
                      <a:pt x="766" y="271"/>
                    </a:lnTo>
                    <a:lnTo>
                      <a:pt x="769" y="274"/>
                    </a:lnTo>
                    <a:lnTo>
                      <a:pt x="775" y="281"/>
                    </a:lnTo>
                    <a:lnTo>
                      <a:pt x="778" y="288"/>
                    </a:lnTo>
                    <a:lnTo>
                      <a:pt x="776" y="293"/>
                    </a:lnTo>
                    <a:lnTo>
                      <a:pt x="771" y="301"/>
                    </a:lnTo>
                    <a:lnTo>
                      <a:pt x="765" y="306"/>
                    </a:lnTo>
                    <a:lnTo>
                      <a:pt x="761" y="317"/>
                    </a:lnTo>
                    <a:lnTo>
                      <a:pt x="758" y="325"/>
                    </a:lnTo>
                    <a:lnTo>
                      <a:pt x="758" y="332"/>
                    </a:lnTo>
                    <a:lnTo>
                      <a:pt x="761" y="339"/>
                    </a:lnTo>
                    <a:lnTo>
                      <a:pt x="768" y="340"/>
                    </a:lnTo>
                    <a:lnTo>
                      <a:pt x="771" y="339"/>
                    </a:lnTo>
                    <a:lnTo>
                      <a:pt x="776" y="340"/>
                    </a:lnTo>
                    <a:lnTo>
                      <a:pt x="776" y="347"/>
                    </a:lnTo>
                    <a:lnTo>
                      <a:pt x="775" y="354"/>
                    </a:lnTo>
                    <a:lnTo>
                      <a:pt x="771" y="356"/>
                    </a:lnTo>
                    <a:lnTo>
                      <a:pt x="764" y="356"/>
                    </a:lnTo>
                    <a:lnTo>
                      <a:pt x="759" y="352"/>
                    </a:lnTo>
                    <a:lnTo>
                      <a:pt x="755" y="355"/>
                    </a:lnTo>
                    <a:lnTo>
                      <a:pt x="758" y="362"/>
                    </a:lnTo>
                    <a:lnTo>
                      <a:pt x="761" y="369"/>
                    </a:lnTo>
                    <a:lnTo>
                      <a:pt x="770" y="371"/>
                    </a:lnTo>
                    <a:lnTo>
                      <a:pt x="774" y="367"/>
                    </a:lnTo>
                    <a:lnTo>
                      <a:pt x="781" y="364"/>
                    </a:lnTo>
                    <a:lnTo>
                      <a:pt x="784" y="365"/>
                    </a:lnTo>
                    <a:lnTo>
                      <a:pt x="783" y="367"/>
                    </a:lnTo>
                    <a:lnTo>
                      <a:pt x="781" y="375"/>
                    </a:lnTo>
                    <a:lnTo>
                      <a:pt x="776" y="380"/>
                    </a:lnTo>
                    <a:lnTo>
                      <a:pt x="773" y="386"/>
                    </a:lnTo>
                    <a:lnTo>
                      <a:pt x="771" y="390"/>
                    </a:lnTo>
                    <a:lnTo>
                      <a:pt x="773" y="395"/>
                    </a:lnTo>
                    <a:lnTo>
                      <a:pt x="775" y="404"/>
                    </a:lnTo>
                    <a:lnTo>
                      <a:pt x="775" y="408"/>
                    </a:lnTo>
                    <a:lnTo>
                      <a:pt x="779" y="406"/>
                    </a:lnTo>
                    <a:lnTo>
                      <a:pt x="785" y="406"/>
                    </a:lnTo>
                    <a:lnTo>
                      <a:pt x="786" y="409"/>
                    </a:lnTo>
                    <a:lnTo>
                      <a:pt x="788" y="414"/>
                    </a:lnTo>
                    <a:lnTo>
                      <a:pt x="788" y="415"/>
                    </a:lnTo>
                    <a:lnTo>
                      <a:pt x="791" y="417"/>
                    </a:lnTo>
                    <a:lnTo>
                      <a:pt x="791" y="419"/>
                    </a:lnTo>
                    <a:lnTo>
                      <a:pt x="793" y="419"/>
                    </a:lnTo>
                    <a:lnTo>
                      <a:pt x="797" y="420"/>
                    </a:lnTo>
                    <a:lnTo>
                      <a:pt x="797" y="422"/>
                    </a:lnTo>
                    <a:lnTo>
                      <a:pt x="798" y="423"/>
                    </a:lnTo>
                    <a:lnTo>
                      <a:pt x="804" y="423"/>
                    </a:lnTo>
                    <a:lnTo>
                      <a:pt x="804" y="424"/>
                    </a:lnTo>
                    <a:lnTo>
                      <a:pt x="805" y="425"/>
                    </a:lnTo>
                    <a:lnTo>
                      <a:pt x="804" y="427"/>
                    </a:lnTo>
                    <a:lnTo>
                      <a:pt x="803" y="434"/>
                    </a:lnTo>
                    <a:lnTo>
                      <a:pt x="799" y="434"/>
                    </a:lnTo>
                    <a:lnTo>
                      <a:pt x="798" y="435"/>
                    </a:lnTo>
                    <a:lnTo>
                      <a:pt x="795" y="437"/>
                    </a:lnTo>
                    <a:lnTo>
                      <a:pt x="791" y="435"/>
                    </a:lnTo>
                    <a:lnTo>
                      <a:pt x="789" y="433"/>
                    </a:lnTo>
                    <a:lnTo>
                      <a:pt x="788" y="434"/>
                    </a:lnTo>
                    <a:lnTo>
                      <a:pt x="786" y="437"/>
                    </a:lnTo>
                    <a:lnTo>
                      <a:pt x="785" y="438"/>
                    </a:lnTo>
                    <a:lnTo>
                      <a:pt x="781" y="438"/>
                    </a:lnTo>
                    <a:lnTo>
                      <a:pt x="781" y="437"/>
                    </a:lnTo>
                    <a:lnTo>
                      <a:pt x="779" y="435"/>
                    </a:lnTo>
                    <a:lnTo>
                      <a:pt x="775" y="435"/>
                    </a:lnTo>
                    <a:lnTo>
                      <a:pt x="774" y="434"/>
                    </a:lnTo>
                    <a:lnTo>
                      <a:pt x="773" y="434"/>
                    </a:lnTo>
                    <a:lnTo>
                      <a:pt x="773" y="430"/>
                    </a:lnTo>
                    <a:lnTo>
                      <a:pt x="771" y="429"/>
                    </a:lnTo>
                    <a:lnTo>
                      <a:pt x="769" y="428"/>
                    </a:lnTo>
                    <a:lnTo>
                      <a:pt x="768" y="429"/>
                    </a:lnTo>
                    <a:lnTo>
                      <a:pt x="765" y="429"/>
                    </a:lnTo>
                    <a:lnTo>
                      <a:pt x="764" y="430"/>
                    </a:lnTo>
                    <a:lnTo>
                      <a:pt x="761" y="432"/>
                    </a:lnTo>
                    <a:lnTo>
                      <a:pt x="759" y="430"/>
                    </a:lnTo>
                    <a:lnTo>
                      <a:pt x="758" y="429"/>
                    </a:lnTo>
                    <a:lnTo>
                      <a:pt x="756" y="430"/>
                    </a:lnTo>
                    <a:lnTo>
                      <a:pt x="755" y="429"/>
                    </a:lnTo>
                    <a:lnTo>
                      <a:pt x="754" y="429"/>
                    </a:lnTo>
                    <a:lnTo>
                      <a:pt x="753" y="430"/>
                    </a:lnTo>
                    <a:lnTo>
                      <a:pt x="750" y="430"/>
                    </a:lnTo>
                    <a:lnTo>
                      <a:pt x="748" y="433"/>
                    </a:lnTo>
                    <a:lnTo>
                      <a:pt x="748" y="434"/>
                    </a:lnTo>
                    <a:lnTo>
                      <a:pt x="744" y="437"/>
                    </a:lnTo>
                    <a:lnTo>
                      <a:pt x="743" y="437"/>
                    </a:lnTo>
                    <a:lnTo>
                      <a:pt x="740" y="435"/>
                    </a:lnTo>
                    <a:lnTo>
                      <a:pt x="736" y="434"/>
                    </a:lnTo>
                    <a:lnTo>
                      <a:pt x="735" y="433"/>
                    </a:lnTo>
                    <a:lnTo>
                      <a:pt x="735" y="432"/>
                    </a:lnTo>
                    <a:lnTo>
                      <a:pt x="734" y="432"/>
                    </a:lnTo>
                    <a:lnTo>
                      <a:pt x="734" y="429"/>
                    </a:lnTo>
                    <a:lnTo>
                      <a:pt x="731" y="430"/>
                    </a:lnTo>
                    <a:lnTo>
                      <a:pt x="731" y="437"/>
                    </a:lnTo>
                    <a:lnTo>
                      <a:pt x="730" y="433"/>
                    </a:lnTo>
                    <a:lnTo>
                      <a:pt x="728" y="430"/>
                    </a:lnTo>
                    <a:lnTo>
                      <a:pt x="726" y="428"/>
                    </a:lnTo>
                    <a:lnTo>
                      <a:pt x="724" y="425"/>
                    </a:lnTo>
                    <a:lnTo>
                      <a:pt x="721" y="424"/>
                    </a:lnTo>
                    <a:lnTo>
                      <a:pt x="721" y="423"/>
                    </a:lnTo>
                    <a:lnTo>
                      <a:pt x="719" y="420"/>
                    </a:lnTo>
                    <a:lnTo>
                      <a:pt x="716" y="420"/>
                    </a:lnTo>
                    <a:lnTo>
                      <a:pt x="715" y="422"/>
                    </a:lnTo>
                    <a:lnTo>
                      <a:pt x="714" y="420"/>
                    </a:lnTo>
                    <a:lnTo>
                      <a:pt x="710" y="420"/>
                    </a:lnTo>
                    <a:lnTo>
                      <a:pt x="707" y="419"/>
                    </a:lnTo>
                    <a:lnTo>
                      <a:pt x="707" y="418"/>
                    </a:lnTo>
                    <a:lnTo>
                      <a:pt x="702" y="418"/>
                    </a:lnTo>
                    <a:lnTo>
                      <a:pt x="702" y="419"/>
                    </a:lnTo>
                    <a:lnTo>
                      <a:pt x="690" y="419"/>
                    </a:lnTo>
                    <a:lnTo>
                      <a:pt x="689" y="420"/>
                    </a:lnTo>
                    <a:lnTo>
                      <a:pt x="687" y="420"/>
                    </a:lnTo>
                    <a:lnTo>
                      <a:pt x="685" y="422"/>
                    </a:lnTo>
                    <a:lnTo>
                      <a:pt x="679" y="424"/>
                    </a:lnTo>
                    <a:lnTo>
                      <a:pt x="671" y="427"/>
                    </a:lnTo>
                    <a:lnTo>
                      <a:pt x="670" y="427"/>
                    </a:lnTo>
                    <a:lnTo>
                      <a:pt x="669" y="428"/>
                    </a:lnTo>
                    <a:lnTo>
                      <a:pt x="665" y="429"/>
                    </a:lnTo>
                    <a:lnTo>
                      <a:pt x="657" y="433"/>
                    </a:lnTo>
                    <a:lnTo>
                      <a:pt x="656" y="433"/>
                    </a:lnTo>
                    <a:lnTo>
                      <a:pt x="655" y="434"/>
                    </a:lnTo>
                    <a:lnTo>
                      <a:pt x="653" y="437"/>
                    </a:lnTo>
                    <a:lnTo>
                      <a:pt x="651" y="440"/>
                    </a:lnTo>
                    <a:lnTo>
                      <a:pt x="650" y="444"/>
                    </a:lnTo>
                    <a:lnTo>
                      <a:pt x="647" y="447"/>
                    </a:lnTo>
                    <a:lnTo>
                      <a:pt x="646" y="450"/>
                    </a:lnTo>
                    <a:lnTo>
                      <a:pt x="646" y="452"/>
                    </a:lnTo>
                    <a:lnTo>
                      <a:pt x="647" y="454"/>
                    </a:lnTo>
                    <a:lnTo>
                      <a:pt x="648" y="458"/>
                    </a:lnTo>
                    <a:lnTo>
                      <a:pt x="651" y="461"/>
                    </a:lnTo>
                    <a:lnTo>
                      <a:pt x="655" y="468"/>
                    </a:lnTo>
                    <a:lnTo>
                      <a:pt x="657" y="477"/>
                    </a:lnTo>
                    <a:lnTo>
                      <a:pt x="661" y="488"/>
                    </a:lnTo>
                    <a:lnTo>
                      <a:pt x="669" y="498"/>
                    </a:lnTo>
                    <a:lnTo>
                      <a:pt x="676" y="507"/>
                    </a:lnTo>
                    <a:lnTo>
                      <a:pt x="682" y="512"/>
                    </a:lnTo>
                    <a:lnTo>
                      <a:pt x="677" y="517"/>
                    </a:lnTo>
                    <a:lnTo>
                      <a:pt x="675" y="525"/>
                    </a:lnTo>
                    <a:lnTo>
                      <a:pt x="671" y="532"/>
                    </a:lnTo>
                    <a:lnTo>
                      <a:pt x="666" y="531"/>
                    </a:lnTo>
                    <a:lnTo>
                      <a:pt x="666" y="528"/>
                    </a:lnTo>
                    <a:lnTo>
                      <a:pt x="665" y="527"/>
                    </a:lnTo>
                    <a:lnTo>
                      <a:pt x="664" y="525"/>
                    </a:lnTo>
                    <a:lnTo>
                      <a:pt x="664" y="523"/>
                    </a:lnTo>
                    <a:lnTo>
                      <a:pt x="662" y="521"/>
                    </a:lnTo>
                    <a:lnTo>
                      <a:pt x="660" y="521"/>
                    </a:lnTo>
                    <a:lnTo>
                      <a:pt x="658" y="522"/>
                    </a:lnTo>
                    <a:lnTo>
                      <a:pt x="657" y="522"/>
                    </a:lnTo>
                    <a:lnTo>
                      <a:pt x="655" y="523"/>
                    </a:lnTo>
                    <a:lnTo>
                      <a:pt x="650" y="528"/>
                    </a:lnTo>
                    <a:lnTo>
                      <a:pt x="648" y="531"/>
                    </a:lnTo>
                    <a:lnTo>
                      <a:pt x="646" y="532"/>
                    </a:lnTo>
                    <a:lnTo>
                      <a:pt x="642" y="532"/>
                    </a:lnTo>
                    <a:lnTo>
                      <a:pt x="636" y="530"/>
                    </a:lnTo>
                    <a:lnTo>
                      <a:pt x="631" y="526"/>
                    </a:lnTo>
                    <a:lnTo>
                      <a:pt x="627" y="521"/>
                    </a:lnTo>
                    <a:lnTo>
                      <a:pt x="622" y="517"/>
                    </a:lnTo>
                    <a:lnTo>
                      <a:pt x="621" y="517"/>
                    </a:lnTo>
                    <a:lnTo>
                      <a:pt x="620" y="516"/>
                    </a:lnTo>
                    <a:lnTo>
                      <a:pt x="615" y="513"/>
                    </a:lnTo>
                    <a:lnTo>
                      <a:pt x="612" y="511"/>
                    </a:lnTo>
                    <a:lnTo>
                      <a:pt x="611" y="507"/>
                    </a:lnTo>
                    <a:lnTo>
                      <a:pt x="608" y="502"/>
                    </a:lnTo>
                    <a:lnTo>
                      <a:pt x="608" y="500"/>
                    </a:lnTo>
                    <a:lnTo>
                      <a:pt x="606" y="497"/>
                    </a:lnTo>
                    <a:lnTo>
                      <a:pt x="601" y="495"/>
                    </a:lnTo>
                    <a:lnTo>
                      <a:pt x="592" y="495"/>
                    </a:lnTo>
                    <a:lnTo>
                      <a:pt x="587" y="497"/>
                    </a:lnTo>
                    <a:lnTo>
                      <a:pt x="586" y="497"/>
                    </a:lnTo>
                    <a:lnTo>
                      <a:pt x="583" y="487"/>
                    </a:lnTo>
                    <a:lnTo>
                      <a:pt x="578" y="478"/>
                    </a:lnTo>
                    <a:lnTo>
                      <a:pt x="571" y="472"/>
                    </a:lnTo>
                    <a:lnTo>
                      <a:pt x="562" y="467"/>
                    </a:lnTo>
                    <a:lnTo>
                      <a:pt x="552" y="463"/>
                    </a:lnTo>
                    <a:lnTo>
                      <a:pt x="542" y="458"/>
                    </a:lnTo>
                    <a:lnTo>
                      <a:pt x="534" y="452"/>
                    </a:lnTo>
                    <a:lnTo>
                      <a:pt x="529" y="444"/>
                    </a:lnTo>
                    <a:lnTo>
                      <a:pt x="536" y="442"/>
                    </a:lnTo>
                    <a:lnTo>
                      <a:pt x="539" y="440"/>
                    </a:lnTo>
                    <a:lnTo>
                      <a:pt x="543" y="438"/>
                    </a:lnTo>
                    <a:lnTo>
                      <a:pt x="544" y="435"/>
                    </a:lnTo>
                    <a:lnTo>
                      <a:pt x="544" y="432"/>
                    </a:lnTo>
                    <a:lnTo>
                      <a:pt x="543" y="429"/>
                    </a:lnTo>
                    <a:lnTo>
                      <a:pt x="542" y="428"/>
                    </a:lnTo>
                    <a:lnTo>
                      <a:pt x="542" y="427"/>
                    </a:lnTo>
                    <a:lnTo>
                      <a:pt x="541" y="425"/>
                    </a:lnTo>
                    <a:lnTo>
                      <a:pt x="543" y="423"/>
                    </a:lnTo>
                    <a:lnTo>
                      <a:pt x="546" y="422"/>
                    </a:lnTo>
                    <a:lnTo>
                      <a:pt x="547" y="419"/>
                    </a:lnTo>
                    <a:lnTo>
                      <a:pt x="548" y="418"/>
                    </a:lnTo>
                    <a:lnTo>
                      <a:pt x="541" y="420"/>
                    </a:lnTo>
                    <a:lnTo>
                      <a:pt x="529" y="425"/>
                    </a:lnTo>
                    <a:lnTo>
                      <a:pt x="519" y="429"/>
                    </a:lnTo>
                    <a:lnTo>
                      <a:pt x="508" y="437"/>
                    </a:lnTo>
                    <a:lnTo>
                      <a:pt x="508" y="439"/>
                    </a:lnTo>
                    <a:lnTo>
                      <a:pt x="509" y="440"/>
                    </a:lnTo>
                    <a:lnTo>
                      <a:pt x="512" y="442"/>
                    </a:lnTo>
                    <a:lnTo>
                      <a:pt x="513" y="443"/>
                    </a:lnTo>
                    <a:lnTo>
                      <a:pt x="520" y="443"/>
                    </a:lnTo>
                    <a:lnTo>
                      <a:pt x="523" y="444"/>
                    </a:lnTo>
                    <a:lnTo>
                      <a:pt x="526" y="444"/>
                    </a:lnTo>
                    <a:lnTo>
                      <a:pt x="520" y="448"/>
                    </a:lnTo>
                    <a:lnTo>
                      <a:pt x="513" y="452"/>
                    </a:lnTo>
                    <a:lnTo>
                      <a:pt x="504" y="456"/>
                    </a:lnTo>
                    <a:lnTo>
                      <a:pt x="498" y="457"/>
                    </a:lnTo>
                    <a:lnTo>
                      <a:pt x="494" y="454"/>
                    </a:lnTo>
                    <a:lnTo>
                      <a:pt x="488" y="449"/>
                    </a:lnTo>
                    <a:lnTo>
                      <a:pt x="483" y="442"/>
                    </a:lnTo>
                    <a:lnTo>
                      <a:pt x="477" y="434"/>
                    </a:lnTo>
                    <a:lnTo>
                      <a:pt x="470" y="429"/>
                    </a:lnTo>
                    <a:lnTo>
                      <a:pt x="467" y="427"/>
                    </a:lnTo>
                    <a:lnTo>
                      <a:pt x="463" y="427"/>
                    </a:lnTo>
                    <a:lnTo>
                      <a:pt x="460" y="429"/>
                    </a:lnTo>
                    <a:lnTo>
                      <a:pt x="458" y="430"/>
                    </a:lnTo>
                    <a:lnTo>
                      <a:pt x="455" y="433"/>
                    </a:lnTo>
                    <a:lnTo>
                      <a:pt x="454" y="435"/>
                    </a:lnTo>
                    <a:lnTo>
                      <a:pt x="451" y="438"/>
                    </a:lnTo>
                    <a:lnTo>
                      <a:pt x="448" y="439"/>
                    </a:lnTo>
                    <a:lnTo>
                      <a:pt x="448" y="445"/>
                    </a:lnTo>
                    <a:lnTo>
                      <a:pt x="445" y="447"/>
                    </a:lnTo>
                    <a:lnTo>
                      <a:pt x="443" y="447"/>
                    </a:lnTo>
                    <a:lnTo>
                      <a:pt x="441" y="448"/>
                    </a:lnTo>
                    <a:lnTo>
                      <a:pt x="439" y="449"/>
                    </a:lnTo>
                    <a:lnTo>
                      <a:pt x="439" y="454"/>
                    </a:lnTo>
                    <a:lnTo>
                      <a:pt x="438" y="457"/>
                    </a:lnTo>
                    <a:lnTo>
                      <a:pt x="436" y="457"/>
                    </a:lnTo>
                    <a:lnTo>
                      <a:pt x="436" y="468"/>
                    </a:lnTo>
                    <a:lnTo>
                      <a:pt x="431" y="476"/>
                    </a:lnTo>
                    <a:lnTo>
                      <a:pt x="428" y="479"/>
                    </a:lnTo>
                    <a:lnTo>
                      <a:pt x="425" y="487"/>
                    </a:lnTo>
                    <a:lnTo>
                      <a:pt x="428" y="495"/>
                    </a:lnTo>
                    <a:lnTo>
                      <a:pt x="431" y="497"/>
                    </a:lnTo>
                    <a:lnTo>
                      <a:pt x="439" y="505"/>
                    </a:lnTo>
                    <a:lnTo>
                      <a:pt x="438" y="506"/>
                    </a:lnTo>
                    <a:lnTo>
                      <a:pt x="430" y="506"/>
                    </a:lnTo>
                    <a:lnTo>
                      <a:pt x="426" y="507"/>
                    </a:lnTo>
                    <a:lnTo>
                      <a:pt x="423" y="507"/>
                    </a:lnTo>
                    <a:lnTo>
                      <a:pt x="420" y="508"/>
                    </a:lnTo>
                    <a:lnTo>
                      <a:pt x="414" y="515"/>
                    </a:lnTo>
                    <a:lnTo>
                      <a:pt x="409" y="515"/>
                    </a:lnTo>
                    <a:lnTo>
                      <a:pt x="405" y="512"/>
                    </a:lnTo>
                    <a:lnTo>
                      <a:pt x="400" y="510"/>
                    </a:lnTo>
                    <a:lnTo>
                      <a:pt x="398" y="507"/>
                    </a:lnTo>
                    <a:lnTo>
                      <a:pt x="390" y="507"/>
                    </a:lnTo>
                    <a:lnTo>
                      <a:pt x="387" y="508"/>
                    </a:lnTo>
                    <a:lnTo>
                      <a:pt x="386" y="510"/>
                    </a:lnTo>
                    <a:lnTo>
                      <a:pt x="381" y="512"/>
                    </a:lnTo>
                    <a:lnTo>
                      <a:pt x="381" y="521"/>
                    </a:lnTo>
                    <a:lnTo>
                      <a:pt x="379" y="521"/>
                    </a:lnTo>
                    <a:lnTo>
                      <a:pt x="376" y="520"/>
                    </a:lnTo>
                    <a:lnTo>
                      <a:pt x="375" y="517"/>
                    </a:lnTo>
                    <a:lnTo>
                      <a:pt x="374" y="516"/>
                    </a:lnTo>
                    <a:lnTo>
                      <a:pt x="371" y="515"/>
                    </a:lnTo>
                    <a:lnTo>
                      <a:pt x="369" y="515"/>
                    </a:lnTo>
                    <a:lnTo>
                      <a:pt x="367" y="516"/>
                    </a:lnTo>
                    <a:lnTo>
                      <a:pt x="366" y="518"/>
                    </a:lnTo>
                    <a:lnTo>
                      <a:pt x="366" y="520"/>
                    </a:lnTo>
                    <a:lnTo>
                      <a:pt x="374" y="528"/>
                    </a:lnTo>
                    <a:lnTo>
                      <a:pt x="374" y="531"/>
                    </a:lnTo>
                    <a:lnTo>
                      <a:pt x="372" y="532"/>
                    </a:lnTo>
                    <a:lnTo>
                      <a:pt x="372" y="535"/>
                    </a:lnTo>
                    <a:lnTo>
                      <a:pt x="375" y="536"/>
                    </a:lnTo>
                    <a:lnTo>
                      <a:pt x="376" y="539"/>
                    </a:lnTo>
                    <a:lnTo>
                      <a:pt x="379" y="541"/>
                    </a:lnTo>
                    <a:lnTo>
                      <a:pt x="382" y="542"/>
                    </a:lnTo>
                    <a:lnTo>
                      <a:pt x="384" y="545"/>
                    </a:lnTo>
                    <a:lnTo>
                      <a:pt x="386" y="545"/>
                    </a:lnTo>
                    <a:lnTo>
                      <a:pt x="387" y="546"/>
                    </a:lnTo>
                    <a:lnTo>
                      <a:pt x="387" y="549"/>
                    </a:lnTo>
                    <a:lnTo>
                      <a:pt x="382" y="549"/>
                    </a:lnTo>
                    <a:lnTo>
                      <a:pt x="381" y="550"/>
                    </a:lnTo>
                    <a:lnTo>
                      <a:pt x="381" y="551"/>
                    </a:lnTo>
                    <a:lnTo>
                      <a:pt x="380" y="551"/>
                    </a:lnTo>
                    <a:lnTo>
                      <a:pt x="377" y="550"/>
                    </a:lnTo>
                    <a:lnTo>
                      <a:pt x="374" y="547"/>
                    </a:lnTo>
                    <a:lnTo>
                      <a:pt x="371" y="546"/>
                    </a:lnTo>
                    <a:lnTo>
                      <a:pt x="370" y="545"/>
                    </a:lnTo>
                    <a:lnTo>
                      <a:pt x="370" y="547"/>
                    </a:lnTo>
                    <a:lnTo>
                      <a:pt x="371" y="549"/>
                    </a:lnTo>
                    <a:lnTo>
                      <a:pt x="371" y="551"/>
                    </a:lnTo>
                    <a:lnTo>
                      <a:pt x="372" y="552"/>
                    </a:lnTo>
                    <a:lnTo>
                      <a:pt x="372" y="556"/>
                    </a:lnTo>
                    <a:lnTo>
                      <a:pt x="371" y="557"/>
                    </a:lnTo>
                    <a:lnTo>
                      <a:pt x="371" y="560"/>
                    </a:lnTo>
                    <a:lnTo>
                      <a:pt x="370" y="561"/>
                    </a:lnTo>
                    <a:lnTo>
                      <a:pt x="372" y="564"/>
                    </a:lnTo>
                    <a:lnTo>
                      <a:pt x="366" y="564"/>
                    </a:lnTo>
                    <a:lnTo>
                      <a:pt x="361" y="562"/>
                    </a:lnTo>
                    <a:lnTo>
                      <a:pt x="357" y="560"/>
                    </a:lnTo>
                    <a:lnTo>
                      <a:pt x="355" y="556"/>
                    </a:lnTo>
                    <a:lnTo>
                      <a:pt x="354" y="551"/>
                    </a:lnTo>
                    <a:lnTo>
                      <a:pt x="354" y="549"/>
                    </a:lnTo>
                    <a:lnTo>
                      <a:pt x="355" y="547"/>
                    </a:lnTo>
                    <a:lnTo>
                      <a:pt x="357" y="546"/>
                    </a:lnTo>
                    <a:lnTo>
                      <a:pt x="359" y="546"/>
                    </a:lnTo>
                    <a:lnTo>
                      <a:pt x="360" y="545"/>
                    </a:lnTo>
                    <a:lnTo>
                      <a:pt x="351" y="545"/>
                    </a:lnTo>
                    <a:lnTo>
                      <a:pt x="351" y="542"/>
                    </a:lnTo>
                    <a:lnTo>
                      <a:pt x="350" y="541"/>
                    </a:lnTo>
                    <a:lnTo>
                      <a:pt x="350" y="540"/>
                    </a:lnTo>
                    <a:lnTo>
                      <a:pt x="349" y="536"/>
                    </a:lnTo>
                    <a:lnTo>
                      <a:pt x="346" y="534"/>
                    </a:lnTo>
                    <a:lnTo>
                      <a:pt x="344" y="530"/>
                    </a:lnTo>
                    <a:lnTo>
                      <a:pt x="331" y="517"/>
                    </a:lnTo>
                    <a:lnTo>
                      <a:pt x="330" y="513"/>
                    </a:lnTo>
                    <a:lnTo>
                      <a:pt x="330" y="500"/>
                    </a:lnTo>
                    <a:lnTo>
                      <a:pt x="329" y="496"/>
                    </a:lnTo>
                    <a:lnTo>
                      <a:pt x="327" y="493"/>
                    </a:lnTo>
                    <a:lnTo>
                      <a:pt x="322" y="486"/>
                    </a:lnTo>
                    <a:lnTo>
                      <a:pt x="318" y="483"/>
                    </a:lnTo>
                    <a:lnTo>
                      <a:pt x="316" y="482"/>
                    </a:lnTo>
                    <a:lnTo>
                      <a:pt x="308" y="479"/>
                    </a:lnTo>
                    <a:lnTo>
                      <a:pt x="306" y="478"/>
                    </a:lnTo>
                    <a:lnTo>
                      <a:pt x="303" y="473"/>
                    </a:lnTo>
                    <a:lnTo>
                      <a:pt x="297" y="473"/>
                    </a:lnTo>
                    <a:lnTo>
                      <a:pt x="291" y="471"/>
                    </a:lnTo>
                    <a:lnTo>
                      <a:pt x="285" y="464"/>
                    </a:lnTo>
                    <a:lnTo>
                      <a:pt x="280" y="457"/>
                    </a:lnTo>
                    <a:lnTo>
                      <a:pt x="278" y="449"/>
                    </a:lnTo>
                    <a:lnTo>
                      <a:pt x="265" y="449"/>
                    </a:lnTo>
                    <a:lnTo>
                      <a:pt x="263" y="448"/>
                    </a:lnTo>
                    <a:lnTo>
                      <a:pt x="262" y="445"/>
                    </a:lnTo>
                    <a:lnTo>
                      <a:pt x="262" y="440"/>
                    </a:lnTo>
                    <a:lnTo>
                      <a:pt x="261" y="439"/>
                    </a:lnTo>
                    <a:lnTo>
                      <a:pt x="258" y="440"/>
                    </a:lnTo>
                    <a:lnTo>
                      <a:pt x="257" y="440"/>
                    </a:lnTo>
                    <a:lnTo>
                      <a:pt x="253" y="442"/>
                    </a:lnTo>
                    <a:lnTo>
                      <a:pt x="251" y="443"/>
                    </a:lnTo>
                    <a:lnTo>
                      <a:pt x="249" y="443"/>
                    </a:lnTo>
                    <a:lnTo>
                      <a:pt x="247" y="445"/>
                    </a:lnTo>
                    <a:lnTo>
                      <a:pt x="247" y="447"/>
                    </a:lnTo>
                    <a:lnTo>
                      <a:pt x="248" y="448"/>
                    </a:lnTo>
                    <a:lnTo>
                      <a:pt x="249" y="448"/>
                    </a:lnTo>
                    <a:lnTo>
                      <a:pt x="248" y="452"/>
                    </a:lnTo>
                    <a:lnTo>
                      <a:pt x="248" y="459"/>
                    </a:lnTo>
                    <a:lnTo>
                      <a:pt x="249" y="462"/>
                    </a:lnTo>
                    <a:lnTo>
                      <a:pt x="257" y="466"/>
                    </a:lnTo>
                    <a:lnTo>
                      <a:pt x="265" y="473"/>
                    </a:lnTo>
                    <a:lnTo>
                      <a:pt x="267" y="478"/>
                    </a:lnTo>
                    <a:lnTo>
                      <a:pt x="268" y="483"/>
                    </a:lnTo>
                    <a:lnTo>
                      <a:pt x="271" y="487"/>
                    </a:lnTo>
                    <a:lnTo>
                      <a:pt x="272" y="491"/>
                    </a:lnTo>
                    <a:lnTo>
                      <a:pt x="275" y="492"/>
                    </a:lnTo>
                    <a:lnTo>
                      <a:pt x="278" y="493"/>
                    </a:lnTo>
                    <a:lnTo>
                      <a:pt x="281" y="495"/>
                    </a:lnTo>
                    <a:lnTo>
                      <a:pt x="285" y="495"/>
                    </a:lnTo>
                    <a:lnTo>
                      <a:pt x="287" y="493"/>
                    </a:lnTo>
                    <a:lnTo>
                      <a:pt x="291" y="493"/>
                    </a:lnTo>
                    <a:lnTo>
                      <a:pt x="291" y="495"/>
                    </a:lnTo>
                    <a:lnTo>
                      <a:pt x="290" y="497"/>
                    </a:lnTo>
                    <a:lnTo>
                      <a:pt x="290" y="500"/>
                    </a:lnTo>
                    <a:lnTo>
                      <a:pt x="292" y="502"/>
                    </a:lnTo>
                    <a:lnTo>
                      <a:pt x="295" y="502"/>
                    </a:lnTo>
                    <a:lnTo>
                      <a:pt x="300" y="505"/>
                    </a:lnTo>
                    <a:lnTo>
                      <a:pt x="301" y="505"/>
                    </a:lnTo>
                    <a:lnTo>
                      <a:pt x="305" y="506"/>
                    </a:lnTo>
                    <a:lnTo>
                      <a:pt x="307" y="508"/>
                    </a:lnTo>
                    <a:lnTo>
                      <a:pt x="311" y="510"/>
                    </a:lnTo>
                    <a:lnTo>
                      <a:pt x="316" y="515"/>
                    </a:lnTo>
                    <a:lnTo>
                      <a:pt x="317" y="517"/>
                    </a:lnTo>
                    <a:lnTo>
                      <a:pt x="317" y="521"/>
                    </a:lnTo>
                    <a:lnTo>
                      <a:pt x="315" y="520"/>
                    </a:lnTo>
                    <a:lnTo>
                      <a:pt x="311" y="516"/>
                    </a:lnTo>
                    <a:lnTo>
                      <a:pt x="308" y="515"/>
                    </a:lnTo>
                    <a:lnTo>
                      <a:pt x="301" y="515"/>
                    </a:lnTo>
                    <a:lnTo>
                      <a:pt x="298" y="516"/>
                    </a:lnTo>
                    <a:lnTo>
                      <a:pt x="296" y="521"/>
                    </a:lnTo>
                    <a:lnTo>
                      <a:pt x="296" y="523"/>
                    </a:lnTo>
                    <a:lnTo>
                      <a:pt x="298" y="525"/>
                    </a:lnTo>
                    <a:lnTo>
                      <a:pt x="300" y="527"/>
                    </a:lnTo>
                    <a:lnTo>
                      <a:pt x="303" y="531"/>
                    </a:lnTo>
                    <a:lnTo>
                      <a:pt x="303" y="534"/>
                    </a:lnTo>
                    <a:lnTo>
                      <a:pt x="302" y="534"/>
                    </a:lnTo>
                    <a:lnTo>
                      <a:pt x="301" y="535"/>
                    </a:lnTo>
                    <a:lnTo>
                      <a:pt x="297" y="535"/>
                    </a:lnTo>
                    <a:lnTo>
                      <a:pt x="296" y="536"/>
                    </a:lnTo>
                    <a:lnTo>
                      <a:pt x="295" y="539"/>
                    </a:lnTo>
                    <a:lnTo>
                      <a:pt x="295" y="541"/>
                    </a:lnTo>
                    <a:lnTo>
                      <a:pt x="292" y="546"/>
                    </a:lnTo>
                    <a:lnTo>
                      <a:pt x="291" y="547"/>
                    </a:lnTo>
                    <a:lnTo>
                      <a:pt x="287" y="547"/>
                    </a:lnTo>
                    <a:lnTo>
                      <a:pt x="286" y="546"/>
                    </a:lnTo>
                    <a:lnTo>
                      <a:pt x="285" y="546"/>
                    </a:lnTo>
                    <a:lnTo>
                      <a:pt x="285" y="545"/>
                    </a:lnTo>
                    <a:lnTo>
                      <a:pt x="287" y="544"/>
                    </a:lnTo>
                    <a:lnTo>
                      <a:pt x="288" y="542"/>
                    </a:lnTo>
                    <a:lnTo>
                      <a:pt x="290" y="540"/>
                    </a:lnTo>
                    <a:lnTo>
                      <a:pt x="291" y="536"/>
                    </a:lnTo>
                    <a:lnTo>
                      <a:pt x="291" y="530"/>
                    </a:lnTo>
                    <a:lnTo>
                      <a:pt x="290" y="528"/>
                    </a:lnTo>
                    <a:lnTo>
                      <a:pt x="288" y="526"/>
                    </a:lnTo>
                    <a:lnTo>
                      <a:pt x="288" y="525"/>
                    </a:lnTo>
                    <a:lnTo>
                      <a:pt x="287" y="522"/>
                    </a:lnTo>
                    <a:lnTo>
                      <a:pt x="286" y="522"/>
                    </a:lnTo>
                    <a:lnTo>
                      <a:pt x="285" y="520"/>
                    </a:lnTo>
                    <a:lnTo>
                      <a:pt x="282" y="518"/>
                    </a:lnTo>
                    <a:lnTo>
                      <a:pt x="280" y="516"/>
                    </a:lnTo>
                    <a:lnTo>
                      <a:pt x="278" y="513"/>
                    </a:lnTo>
                    <a:lnTo>
                      <a:pt x="276" y="511"/>
                    </a:lnTo>
                    <a:lnTo>
                      <a:pt x="276" y="510"/>
                    </a:lnTo>
                    <a:lnTo>
                      <a:pt x="272" y="510"/>
                    </a:lnTo>
                    <a:lnTo>
                      <a:pt x="268" y="506"/>
                    </a:lnTo>
                    <a:lnTo>
                      <a:pt x="258" y="503"/>
                    </a:lnTo>
                    <a:lnTo>
                      <a:pt x="252" y="498"/>
                    </a:lnTo>
                    <a:lnTo>
                      <a:pt x="246" y="492"/>
                    </a:lnTo>
                    <a:lnTo>
                      <a:pt x="243" y="491"/>
                    </a:lnTo>
                    <a:lnTo>
                      <a:pt x="242" y="489"/>
                    </a:lnTo>
                    <a:lnTo>
                      <a:pt x="237" y="487"/>
                    </a:lnTo>
                    <a:lnTo>
                      <a:pt x="236" y="484"/>
                    </a:lnTo>
                    <a:lnTo>
                      <a:pt x="232" y="478"/>
                    </a:lnTo>
                    <a:lnTo>
                      <a:pt x="229" y="472"/>
                    </a:lnTo>
                    <a:lnTo>
                      <a:pt x="224" y="466"/>
                    </a:lnTo>
                    <a:lnTo>
                      <a:pt x="219" y="461"/>
                    </a:lnTo>
                    <a:lnTo>
                      <a:pt x="211" y="459"/>
                    </a:lnTo>
                    <a:lnTo>
                      <a:pt x="207" y="459"/>
                    </a:lnTo>
                    <a:lnTo>
                      <a:pt x="206" y="461"/>
                    </a:lnTo>
                    <a:lnTo>
                      <a:pt x="203" y="462"/>
                    </a:lnTo>
                    <a:lnTo>
                      <a:pt x="199" y="466"/>
                    </a:lnTo>
                    <a:lnTo>
                      <a:pt x="192" y="471"/>
                    </a:lnTo>
                    <a:lnTo>
                      <a:pt x="185" y="474"/>
                    </a:lnTo>
                    <a:lnTo>
                      <a:pt x="178" y="477"/>
                    </a:lnTo>
                    <a:lnTo>
                      <a:pt x="170" y="476"/>
                    </a:lnTo>
                    <a:lnTo>
                      <a:pt x="163" y="473"/>
                    </a:lnTo>
                    <a:lnTo>
                      <a:pt x="155" y="472"/>
                    </a:lnTo>
                    <a:lnTo>
                      <a:pt x="152" y="472"/>
                    </a:lnTo>
                    <a:lnTo>
                      <a:pt x="148" y="474"/>
                    </a:lnTo>
                    <a:lnTo>
                      <a:pt x="144" y="476"/>
                    </a:lnTo>
                    <a:lnTo>
                      <a:pt x="143" y="479"/>
                    </a:lnTo>
                    <a:lnTo>
                      <a:pt x="142" y="482"/>
                    </a:lnTo>
                    <a:lnTo>
                      <a:pt x="144" y="492"/>
                    </a:lnTo>
                    <a:lnTo>
                      <a:pt x="143" y="496"/>
                    </a:lnTo>
                    <a:lnTo>
                      <a:pt x="140" y="498"/>
                    </a:lnTo>
                    <a:lnTo>
                      <a:pt x="137" y="500"/>
                    </a:lnTo>
                    <a:lnTo>
                      <a:pt x="133" y="502"/>
                    </a:lnTo>
                    <a:lnTo>
                      <a:pt x="125" y="505"/>
                    </a:lnTo>
                    <a:lnTo>
                      <a:pt x="119" y="508"/>
                    </a:lnTo>
                    <a:lnTo>
                      <a:pt x="113" y="515"/>
                    </a:lnTo>
                    <a:lnTo>
                      <a:pt x="108" y="523"/>
                    </a:lnTo>
                    <a:lnTo>
                      <a:pt x="105" y="532"/>
                    </a:lnTo>
                    <a:lnTo>
                      <a:pt x="105" y="534"/>
                    </a:lnTo>
                    <a:lnTo>
                      <a:pt x="106" y="535"/>
                    </a:lnTo>
                    <a:lnTo>
                      <a:pt x="109" y="536"/>
                    </a:lnTo>
                    <a:lnTo>
                      <a:pt x="110" y="537"/>
                    </a:lnTo>
                    <a:lnTo>
                      <a:pt x="103" y="547"/>
                    </a:lnTo>
                    <a:lnTo>
                      <a:pt x="99" y="551"/>
                    </a:lnTo>
                    <a:lnTo>
                      <a:pt x="91" y="555"/>
                    </a:lnTo>
                    <a:lnTo>
                      <a:pt x="88" y="562"/>
                    </a:lnTo>
                    <a:lnTo>
                      <a:pt x="83" y="565"/>
                    </a:lnTo>
                    <a:lnTo>
                      <a:pt x="71" y="565"/>
                    </a:lnTo>
                    <a:lnTo>
                      <a:pt x="69" y="566"/>
                    </a:lnTo>
                    <a:lnTo>
                      <a:pt x="68" y="566"/>
                    </a:lnTo>
                    <a:lnTo>
                      <a:pt x="59" y="569"/>
                    </a:lnTo>
                    <a:lnTo>
                      <a:pt x="51" y="571"/>
                    </a:lnTo>
                    <a:lnTo>
                      <a:pt x="42" y="574"/>
                    </a:lnTo>
                    <a:lnTo>
                      <a:pt x="41" y="573"/>
                    </a:lnTo>
                    <a:lnTo>
                      <a:pt x="39" y="571"/>
                    </a:lnTo>
                    <a:lnTo>
                      <a:pt x="35" y="564"/>
                    </a:lnTo>
                    <a:lnTo>
                      <a:pt x="32" y="561"/>
                    </a:lnTo>
                    <a:lnTo>
                      <a:pt x="27" y="559"/>
                    </a:lnTo>
                    <a:lnTo>
                      <a:pt x="22" y="559"/>
                    </a:lnTo>
                    <a:lnTo>
                      <a:pt x="19" y="560"/>
                    </a:lnTo>
                    <a:lnTo>
                      <a:pt x="14" y="561"/>
                    </a:lnTo>
                    <a:lnTo>
                      <a:pt x="7" y="561"/>
                    </a:lnTo>
                    <a:lnTo>
                      <a:pt x="6" y="560"/>
                    </a:lnTo>
                    <a:lnTo>
                      <a:pt x="6" y="542"/>
                    </a:lnTo>
                    <a:lnTo>
                      <a:pt x="4" y="542"/>
                    </a:lnTo>
                    <a:lnTo>
                      <a:pt x="0" y="539"/>
                    </a:lnTo>
                    <a:lnTo>
                      <a:pt x="0" y="534"/>
                    </a:lnTo>
                    <a:lnTo>
                      <a:pt x="1" y="531"/>
                    </a:lnTo>
                    <a:lnTo>
                      <a:pt x="4" y="530"/>
                    </a:lnTo>
                    <a:lnTo>
                      <a:pt x="5" y="528"/>
                    </a:lnTo>
                    <a:lnTo>
                      <a:pt x="5" y="527"/>
                    </a:lnTo>
                    <a:lnTo>
                      <a:pt x="6" y="511"/>
                    </a:lnTo>
                    <a:lnTo>
                      <a:pt x="9" y="496"/>
                    </a:lnTo>
                    <a:lnTo>
                      <a:pt x="9" y="492"/>
                    </a:lnTo>
                    <a:lnTo>
                      <a:pt x="7" y="488"/>
                    </a:lnTo>
                    <a:lnTo>
                      <a:pt x="5" y="484"/>
                    </a:lnTo>
                    <a:lnTo>
                      <a:pt x="4" y="482"/>
                    </a:lnTo>
                    <a:lnTo>
                      <a:pt x="4" y="478"/>
                    </a:lnTo>
                    <a:lnTo>
                      <a:pt x="11" y="474"/>
                    </a:lnTo>
                    <a:lnTo>
                      <a:pt x="14" y="472"/>
                    </a:lnTo>
                    <a:lnTo>
                      <a:pt x="19" y="469"/>
                    </a:lnTo>
                    <a:lnTo>
                      <a:pt x="21" y="469"/>
                    </a:lnTo>
                    <a:lnTo>
                      <a:pt x="22" y="471"/>
                    </a:lnTo>
                    <a:lnTo>
                      <a:pt x="44" y="471"/>
                    </a:lnTo>
                    <a:lnTo>
                      <a:pt x="51" y="473"/>
                    </a:lnTo>
                    <a:lnTo>
                      <a:pt x="76" y="473"/>
                    </a:lnTo>
                    <a:lnTo>
                      <a:pt x="79" y="474"/>
                    </a:lnTo>
                    <a:lnTo>
                      <a:pt x="85" y="474"/>
                    </a:lnTo>
                    <a:lnTo>
                      <a:pt x="88" y="473"/>
                    </a:lnTo>
                    <a:lnTo>
                      <a:pt x="93" y="473"/>
                    </a:lnTo>
                    <a:lnTo>
                      <a:pt x="93" y="469"/>
                    </a:lnTo>
                    <a:lnTo>
                      <a:pt x="94" y="466"/>
                    </a:lnTo>
                    <a:lnTo>
                      <a:pt x="98" y="458"/>
                    </a:lnTo>
                    <a:lnTo>
                      <a:pt x="98" y="450"/>
                    </a:lnTo>
                    <a:lnTo>
                      <a:pt x="96" y="448"/>
                    </a:lnTo>
                    <a:lnTo>
                      <a:pt x="96" y="444"/>
                    </a:lnTo>
                    <a:lnTo>
                      <a:pt x="98" y="440"/>
                    </a:lnTo>
                    <a:lnTo>
                      <a:pt x="98" y="435"/>
                    </a:lnTo>
                    <a:lnTo>
                      <a:pt x="95" y="433"/>
                    </a:lnTo>
                    <a:lnTo>
                      <a:pt x="95" y="432"/>
                    </a:lnTo>
                    <a:lnTo>
                      <a:pt x="91" y="432"/>
                    </a:lnTo>
                    <a:lnTo>
                      <a:pt x="89" y="429"/>
                    </a:lnTo>
                    <a:lnTo>
                      <a:pt x="85" y="422"/>
                    </a:lnTo>
                    <a:lnTo>
                      <a:pt x="85" y="418"/>
                    </a:lnTo>
                    <a:lnTo>
                      <a:pt x="84" y="418"/>
                    </a:lnTo>
                    <a:lnTo>
                      <a:pt x="81" y="415"/>
                    </a:lnTo>
                    <a:lnTo>
                      <a:pt x="80" y="415"/>
                    </a:lnTo>
                    <a:lnTo>
                      <a:pt x="74" y="413"/>
                    </a:lnTo>
                    <a:lnTo>
                      <a:pt x="65" y="410"/>
                    </a:lnTo>
                    <a:lnTo>
                      <a:pt x="58" y="406"/>
                    </a:lnTo>
                    <a:lnTo>
                      <a:pt x="55" y="403"/>
                    </a:lnTo>
                    <a:lnTo>
                      <a:pt x="55" y="401"/>
                    </a:lnTo>
                    <a:lnTo>
                      <a:pt x="56" y="400"/>
                    </a:lnTo>
                    <a:lnTo>
                      <a:pt x="58" y="398"/>
                    </a:lnTo>
                    <a:lnTo>
                      <a:pt x="65" y="395"/>
                    </a:lnTo>
                    <a:lnTo>
                      <a:pt x="68" y="395"/>
                    </a:lnTo>
                    <a:lnTo>
                      <a:pt x="70" y="394"/>
                    </a:lnTo>
                    <a:lnTo>
                      <a:pt x="71" y="395"/>
                    </a:lnTo>
                    <a:lnTo>
                      <a:pt x="79" y="399"/>
                    </a:lnTo>
                    <a:lnTo>
                      <a:pt x="84" y="399"/>
                    </a:lnTo>
                    <a:lnTo>
                      <a:pt x="89" y="396"/>
                    </a:lnTo>
                    <a:lnTo>
                      <a:pt x="91" y="396"/>
                    </a:lnTo>
                    <a:lnTo>
                      <a:pt x="91" y="394"/>
                    </a:lnTo>
                    <a:lnTo>
                      <a:pt x="90" y="393"/>
                    </a:lnTo>
                    <a:lnTo>
                      <a:pt x="89" y="390"/>
                    </a:lnTo>
                    <a:lnTo>
                      <a:pt x="89" y="383"/>
                    </a:lnTo>
                    <a:lnTo>
                      <a:pt x="93" y="383"/>
                    </a:lnTo>
                    <a:lnTo>
                      <a:pt x="95" y="384"/>
                    </a:lnTo>
                    <a:lnTo>
                      <a:pt x="99" y="386"/>
                    </a:lnTo>
                    <a:lnTo>
                      <a:pt x="101" y="388"/>
                    </a:lnTo>
                    <a:lnTo>
                      <a:pt x="108" y="388"/>
                    </a:lnTo>
                    <a:lnTo>
                      <a:pt x="110" y="386"/>
                    </a:lnTo>
                    <a:lnTo>
                      <a:pt x="111" y="384"/>
                    </a:lnTo>
                    <a:lnTo>
                      <a:pt x="111" y="381"/>
                    </a:lnTo>
                    <a:lnTo>
                      <a:pt x="116" y="381"/>
                    </a:lnTo>
                    <a:lnTo>
                      <a:pt x="120" y="379"/>
                    </a:lnTo>
                    <a:lnTo>
                      <a:pt x="123" y="378"/>
                    </a:lnTo>
                    <a:lnTo>
                      <a:pt x="128" y="370"/>
                    </a:lnTo>
                    <a:lnTo>
                      <a:pt x="130" y="362"/>
                    </a:lnTo>
                    <a:lnTo>
                      <a:pt x="133" y="362"/>
                    </a:lnTo>
                    <a:lnTo>
                      <a:pt x="135" y="361"/>
                    </a:lnTo>
                    <a:lnTo>
                      <a:pt x="139" y="360"/>
                    </a:lnTo>
                    <a:lnTo>
                      <a:pt x="152" y="355"/>
                    </a:lnTo>
                    <a:lnTo>
                      <a:pt x="155" y="352"/>
                    </a:lnTo>
                    <a:lnTo>
                      <a:pt x="157" y="351"/>
                    </a:lnTo>
                    <a:lnTo>
                      <a:pt x="158" y="349"/>
                    </a:lnTo>
                    <a:lnTo>
                      <a:pt x="158" y="339"/>
                    </a:lnTo>
                    <a:lnTo>
                      <a:pt x="159" y="337"/>
                    </a:lnTo>
                    <a:lnTo>
                      <a:pt x="162" y="336"/>
                    </a:lnTo>
                    <a:lnTo>
                      <a:pt x="162" y="335"/>
                    </a:lnTo>
                    <a:lnTo>
                      <a:pt x="174" y="325"/>
                    </a:lnTo>
                    <a:lnTo>
                      <a:pt x="183" y="323"/>
                    </a:lnTo>
                    <a:lnTo>
                      <a:pt x="189" y="323"/>
                    </a:lnTo>
                    <a:lnTo>
                      <a:pt x="189" y="322"/>
                    </a:lnTo>
                    <a:lnTo>
                      <a:pt x="192" y="320"/>
                    </a:lnTo>
                    <a:lnTo>
                      <a:pt x="194" y="318"/>
                    </a:lnTo>
                    <a:lnTo>
                      <a:pt x="197" y="318"/>
                    </a:lnTo>
                    <a:lnTo>
                      <a:pt x="199" y="320"/>
                    </a:lnTo>
                    <a:lnTo>
                      <a:pt x="203" y="320"/>
                    </a:lnTo>
                    <a:lnTo>
                      <a:pt x="208" y="317"/>
                    </a:lnTo>
                    <a:lnTo>
                      <a:pt x="209" y="315"/>
                    </a:lnTo>
                    <a:lnTo>
                      <a:pt x="211" y="313"/>
                    </a:lnTo>
                    <a:lnTo>
                      <a:pt x="211" y="311"/>
                    </a:lnTo>
                    <a:lnTo>
                      <a:pt x="209" y="308"/>
                    </a:lnTo>
                    <a:lnTo>
                      <a:pt x="209" y="306"/>
                    </a:lnTo>
                    <a:lnTo>
                      <a:pt x="208" y="303"/>
                    </a:lnTo>
                    <a:lnTo>
                      <a:pt x="208" y="302"/>
                    </a:lnTo>
                    <a:lnTo>
                      <a:pt x="206" y="293"/>
                    </a:lnTo>
                    <a:lnTo>
                      <a:pt x="202" y="287"/>
                    </a:lnTo>
                    <a:lnTo>
                      <a:pt x="201" y="278"/>
                    </a:lnTo>
                    <a:lnTo>
                      <a:pt x="202" y="271"/>
                    </a:lnTo>
                    <a:lnTo>
                      <a:pt x="207" y="264"/>
                    </a:lnTo>
                    <a:lnTo>
                      <a:pt x="226" y="253"/>
                    </a:lnTo>
                    <a:lnTo>
                      <a:pt x="226" y="258"/>
                    </a:lnTo>
                    <a:lnTo>
                      <a:pt x="224" y="262"/>
                    </a:lnTo>
                    <a:lnTo>
                      <a:pt x="223" y="264"/>
                    </a:lnTo>
                    <a:lnTo>
                      <a:pt x="223" y="271"/>
                    </a:lnTo>
                    <a:lnTo>
                      <a:pt x="226" y="272"/>
                    </a:lnTo>
                    <a:lnTo>
                      <a:pt x="227" y="272"/>
                    </a:lnTo>
                    <a:lnTo>
                      <a:pt x="229" y="273"/>
                    </a:lnTo>
                    <a:lnTo>
                      <a:pt x="231" y="273"/>
                    </a:lnTo>
                    <a:lnTo>
                      <a:pt x="231" y="277"/>
                    </a:lnTo>
                    <a:lnTo>
                      <a:pt x="224" y="283"/>
                    </a:lnTo>
                    <a:lnTo>
                      <a:pt x="221" y="286"/>
                    </a:lnTo>
                    <a:lnTo>
                      <a:pt x="219" y="288"/>
                    </a:lnTo>
                    <a:lnTo>
                      <a:pt x="217" y="292"/>
                    </a:lnTo>
                    <a:lnTo>
                      <a:pt x="217" y="298"/>
                    </a:lnTo>
                    <a:lnTo>
                      <a:pt x="218" y="301"/>
                    </a:lnTo>
                    <a:lnTo>
                      <a:pt x="221" y="302"/>
                    </a:lnTo>
                    <a:lnTo>
                      <a:pt x="222" y="302"/>
                    </a:lnTo>
                    <a:lnTo>
                      <a:pt x="222" y="307"/>
                    </a:lnTo>
                    <a:lnTo>
                      <a:pt x="227" y="307"/>
                    </a:lnTo>
                    <a:lnTo>
                      <a:pt x="229" y="308"/>
                    </a:lnTo>
                    <a:lnTo>
                      <a:pt x="232" y="308"/>
                    </a:lnTo>
                    <a:lnTo>
                      <a:pt x="232" y="311"/>
                    </a:lnTo>
                    <a:lnTo>
                      <a:pt x="234" y="313"/>
                    </a:lnTo>
                    <a:lnTo>
                      <a:pt x="244" y="311"/>
                    </a:lnTo>
                    <a:lnTo>
                      <a:pt x="253" y="307"/>
                    </a:lnTo>
                    <a:lnTo>
                      <a:pt x="262" y="306"/>
                    </a:lnTo>
                    <a:lnTo>
                      <a:pt x="261" y="307"/>
                    </a:lnTo>
                    <a:lnTo>
                      <a:pt x="261" y="308"/>
                    </a:lnTo>
                    <a:lnTo>
                      <a:pt x="260" y="310"/>
                    </a:lnTo>
                    <a:lnTo>
                      <a:pt x="260" y="311"/>
                    </a:lnTo>
                    <a:lnTo>
                      <a:pt x="262" y="312"/>
                    </a:lnTo>
                    <a:lnTo>
                      <a:pt x="265" y="315"/>
                    </a:lnTo>
                    <a:lnTo>
                      <a:pt x="267" y="316"/>
                    </a:lnTo>
                    <a:lnTo>
                      <a:pt x="270" y="316"/>
                    </a:lnTo>
                    <a:lnTo>
                      <a:pt x="272" y="313"/>
                    </a:lnTo>
                    <a:lnTo>
                      <a:pt x="273" y="313"/>
                    </a:lnTo>
                    <a:lnTo>
                      <a:pt x="275" y="312"/>
                    </a:lnTo>
                    <a:lnTo>
                      <a:pt x="280" y="310"/>
                    </a:lnTo>
                    <a:lnTo>
                      <a:pt x="283" y="310"/>
                    </a:lnTo>
                    <a:lnTo>
                      <a:pt x="287" y="308"/>
                    </a:lnTo>
                    <a:lnTo>
                      <a:pt x="292" y="307"/>
                    </a:lnTo>
                    <a:lnTo>
                      <a:pt x="295" y="306"/>
                    </a:lnTo>
                    <a:lnTo>
                      <a:pt x="297" y="303"/>
                    </a:lnTo>
                    <a:lnTo>
                      <a:pt x="305" y="301"/>
                    </a:lnTo>
                    <a:lnTo>
                      <a:pt x="307" y="300"/>
                    </a:lnTo>
                    <a:lnTo>
                      <a:pt x="318" y="300"/>
                    </a:lnTo>
                    <a:lnTo>
                      <a:pt x="321" y="301"/>
                    </a:lnTo>
                    <a:lnTo>
                      <a:pt x="320" y="302"/>
                    </a:lnTo>
                    <a:lnTo>
                      <a:pt x="320" y="306"/>
                    </a:lnTo>
                    <a:lnTo>
                      <a:pt x="325" y="306"/>
                    </a:lnTo>
                    <a:lnTo>
                      <a:pt x="330" y="305"/>
                    </a:lnTo>
                    <a:lnTo>
                      <a:pt x="334" y="305"/>
                    </a:lnTo>
                    <a:lnTo>
                      <a:pt x="336" y="298"/>
                    </a:lnTo>
                    <a:lnTo>
                      <a:pt x="340" y="293"/>
                    </a:lnTo>
                    <a:lnTo>
                      <a:pt x="344" y="289"/>
                    </a:lnTo>
                    <a:lnTo>
                      <a:pt x="347" y="284"/>
                    </a:lnTo>
                    <a:lnTo>
                      <a:pt x="349" y="277"/>
                    </a:lnTo>
                    <a:lnTo>
                      <a:pt x="350" y="268"/>
                    </a:lnTo>
                    <a:lnTo>
                      <a:pt x="354" y="258"/>
                    </a:lnTo>
                    <a:lnTo>
                      <a:pt x="359" y="251"/>
                    </a:lnTo>
                    <a:lnTo>
                      <a:pt x="364" y="248"/>
                    </a:lnTo>
                    <a:lnTo>
                      <a:pt x="366" y="248"/>
                    </a:lnTo>
                    <a:lnTo>
                      <a:pt x="369" y="251"/>
                    </a:lnTo>
                    <a:lnTo>
                      <a:pt x="371" y="252"/>
                    </a:lnTo>
                    <a:lnTo>
                      <a:pt x="372" y="254"/>
                    </a:lnTo>
                    <a:lnTo>
                      <a:pt x="375" y="256"/>
                    </a:lnTo>
                    <a:lnTo>
                      <a:pt x="377" y="258"/>
                    </a:lnTo>
                    <a:lnTo>
                      <a:pt x="380" y="258"/>
                    </a:lnTo>
                    <a:lnTo>
                      <a:pt x="382" y="257"/>
                    </a:lnTo>
                    <a:lnTo>
                      <a:pt x="386" y="256"/>
                    </a:lnTo>
                    <a:lnTo>
                      <a:pt x="387" y="252"/>
                    </a:lnTo>
                    <a:lnTo>
                      <a:pt x="387" y="247"/>
                    </a:lnTo>
                    <a:lnTo>
                      <a:pt x="384" y="240"/>
                    </a:lnTo>
                    <a:lnTo>
                      <a:pt x="376" y="232"/>
                    </a:lnTo>
                    <a:lnTo>
                      <a:pt x="375" y="228"/>
                    </a:lnTo>
                    <a:lnTo>
                      <a:pt x="379" y="224"/>
                    </a:lnTo>
                    <a:lnTo>
                      <a:pt x="385" y="220"/>
                    </a:lnTo>
                    <a:lnTo>
                      <a:pt x="393" y="219"/>
                    </a:lnTo>
                    <a:lnTo>
                      <a:pt x="399" y="218"/>
                    </a:lnTo>
                    <a:lnTo>
                      <a:pt x="410" y="219"/>
                    </a:lnTo>
                    <a:lnTo>
                      <a:pt x="419" y="220"/>
                    </a:lnTo>
                    <a:lnTo>
                      <a:pt x="426" y="219"/>
                    </a:lnTo>
                    <a:lnTo>
                      <a:pt x="441" y="212"/>
                    </a:lnTo>
                    <a:lnTo>
                      <a:pt x="439" y="206"/>
                    </a:lnTo>
                    <a:lnTo>
                      <a:pt x="436" y="203"/>
                    </a:lnTo>
                    <a:lnTo>
                      <a:pt x="434" y="200"/>
                    </a:lnTo>
                    <a:lnTo>
                      <a:pt x="431" y="196"/>
                    </a:lnTo>
                    <a:lnTo>
                      <a:pt x="426" y="201"/>
                    </a:lnTo>
                    <a:lnTo>
                      <a:pt x="418" y="204"/>
                    </a:lnTo>
                    <a:lnTo>
                      <a:pt x="409" y="205"/>
                    </a:lnTo>
                    <a:lnTo>
                      <a:pt x="401" y="205"/>
                    </a:lnTo>
                    <a:lnTo>
                      <a:pt x="389" y="209"/>
                    </a:lnTo>
                    <a:lnTo>
                      <a:pt x="376" y="212"/>
                    </a:lnTo>
                    <a:lnTo>
                      <a:pt x="372" y="212"/>
                    </a:lnTo>
                    <a:lnTo>
                      <a:pt x="370" y="210"/>
                    </a:lnTo>
                    <a:lnTo>
                      <a:pt x="369" y="209"/>
                    </a:lnTo>
                    <a:lnTo>
                      <a:pt x="367" y="206"/>
                    </a:lnTo>
                    <a:lnTo>
                      <a:pt x="364" y="206"/>
                    </a:lnTo>
                    <a:lnTo>
                      <a:pt x="359" y="204"/>
                    </a:lnTo>
                    <a:lnTo>
                      <a:pt x="355" y="203"/>
                    </a:lnTo>
                    <a:lnTo>
                      <a:pt x="352" y="199"/>
                    </a:lnTo>
                    <a:lnTo>
                      <a:pt x="350" y="191"/>
                    </a:lnTo>
                    <a:lnTo>
                      <a:pt x="352" y="186"/>
                    </a:lnTo>
                    <a:lnTo>
                      <a:pt x="355" y="185"/>
                    </a:lnTo>
                    <a:lnTo>
                      <a:pt x="356" y="183"/>
                    </a:lnTo>
                    <a:lnTo>
                      <a:pt x="354" y="181"/>
                    </a:lnTo>
                    <a:lnTo>
                      <a:pt x="351" y="176"/>
                    </a:lnTo>
                    <a:lnTo>
                      <a:pt x="350" y="173"/>
                    </a:lnTo>
                    <a:lnTo>
                      <a:pt x="349" y="170"/>
                    </a:lnTo>
                    <a:lnTo>
                      <a:pt x="349" y="159"/>
                    </a:lnTo>
                    <a:lnTo>
                      <a:pt x="357" y="156"/>
                    </a:lnTo>
                    <a:lnTo>
                      <a:pt x="365" y="151"/>
                    </a:lnTo>
                    <a:lnTo>
                      <a:pt x="372" y="144"/>
                    </a:lnTo>
                    <a:lnTo>
                      <a:pt x="379" y="136"/>
                    </a:lnTo>
                    <a:lnTo>
                      <a:pt x="385" y="131"/>
                    </a:lnTo>
                    <a:lnTo>
                      <a:pt x="387" y="130"/>
                    </a:lnTo>
                    <a:lnTo>
                      <a:pt x="391" y="127"/>
                    </a:lnTo>
                    <a:lnTo>
                      <a:pt x="395" y="126"/>
                    </a:lnTo>
                    <a:lnTo>
                      <a:pt x="398" y="123"/>
                    </a:lnTo>
                    <a:lnTo>
                      <a:pt x="400" y="118"/>
                    </a:lnTo>
                    <a:lnTo>
                      <a:pt x="398" y="112"/>
                    </a:lnTo>
                    <a:lnTo>
                      <a:pt x="393" y="108"/>
                    </a:lnTo>
                    <a:lnTo>
                      <a:pt x="384" y="106"/>
                    </a:lnTo>
                    <a:lnTo>
                      <a:pt x="376" y="106"/>
                    </a:lnTo>
                    <a:lnTo>
                      <a:pt x="366" y="107"/>
                    </a:lnTo>
                    <a:lnTo>
                      <a:pt x="359" y="110"/>
                    </a:lnTo>
                    <a:lnTo>
                      <a:pt x="354" y="115"/>
                    </a:lnTo>
                    <a:lnTo>
                      <a:pt x="352" y="122"/>
                    </a:lnTo>
                    <a:lnTo>
                      <a:pt x="352" y="132"/>
                    </a:lnTo>
                    <a:lnTo>
                      <a:pt x="350" y="139"/>
                    </a:lnTo>
                    <a:lnTo>
                      <a:pt x="342" y="145"/>
                    </a:lnTo>
                    <a:lnTo>
                      <a:pt x="325" y="154"/>
                    </a:lnTo>
                    <a:lnTo>
                      <a:pt x="310" y="164"/>
                    </a:lnTo>
                    <a:lnTo>
                      <a:pt x="306" y="167"/>
                    </a:lnTo>
                    <a:lnTo>
                      <a:pt x="305" y="170"/>
                    </a:lnTo>
                    <a:lnTo>
                      <a:pt x="305" y="180"/>
                    </a:lnTo>
                    <a:lnTo>
                      <a:pt x="303" y="183"/>
                    </a:lnTo>
                    <a:lnTo>
                      <a:pt x="301" y="184"/>
                    </a:lnTo>
                    <a:lnTo>
                      <a:pt x="301" y="191"/>
                    </a:lnTo>
                    <a:lnTo>
                      <a:pt x="303" y="195"/>
                    </a:lnTo>
                    <a:lnTo>
                      <a:pt x="305" y="199"/>
                    </a:lnTo>
                    <a:lnTo>
                      <a:pt x="310" y="200"/>
                    </a:lnTo>
                    <a:lnTo>
                      <a:pt x="315" y="203"/>
                    </a:lnTo>
                    <a:lnTo>
                      <a:pt x="318" y="206"/>
                    </a:lnTo>
                    <a:lnTo>
                      <a:pt x="321" y="210"/>
                    </a:lnTo>
                    <a:lnTo>
                      <a:pt x="322" y="215"/>
                    </a:lnTo>
                    <a:lnTo>
                      <a:pt x="321" y="218"/>
                    </a:lnTo>
                    <a:lnTo>
                      <a:pt x="320" y="222"/>
                    </a:lnTo>
                    <a:lnTo>
                      <a:pt x="315" y="227"/>
                    </a:lnTo>
                    <a:lnTo>
                      <a:pt x="311" y="229"/>
                    </a:lnTo>
                    <a:lnTo>
                      <a:pt x="308" y="232"/>
                    </a:lnTo>
                    <a:lnTo>
                      <a:pt x="306" y="232"/>
                    </a:lnTo>
                    <a:lnTo>
                      <a:pt x="301" y="234"/>
                    </a:lnTo>
                    <a:lnTo>
                      <a:pt x="297" y="238"/>
                    </a:lnTo>
                    <a:lnTo>
                      <a:pt x="296" y="245"/>
                    </a:lnTo>
                    <a:lnTo>
                      <a:pt x="295" y="252"/>
                    </a:lnTo>
                    <a:lnTo>
                      <a:pt x="295" y="254"/>
                    </a:lnTo>
                    <a:lnTo>
                      <a:pt x="296" y="257"/>
                    </a:lnTo>
                    <a:lnTo>
                      <a:pt x="297" y="258"/>
                    </a:lnTo>
                    <a:lnTo>
                      <a:pt x="300" y="258"/>
                    </a:lnTo>
                    <a:lnTo>
                      <a:pt x="301" y="259"/>
                    </a:lnTo>
                    <a:lnTo>
                      <a:pt x="298" y="267"/>
                    </a:lnTo>
                    <a:lnTo>
                      <a:pt x="296" y="269"/>
                    </a:lnTo>
                    <a:lnTo>
                      <a:pt x="293" y="271"/>
                    </a:lnTo>
                    <a:lnTo>
                      <a:pt x="292" y="273"/>
                    </a:lnTo>
                    <a:lnTo>
                      <a:pt x="290" y="276"/>
                    </a:lnTo>
                    <a:lnTo>
                      <a:pt x="290" y="278"/>
                    </a:lnTo>
                    <a:lnTo>
                      <a:pt x="278" y="278"/>
                    </a:lnTo>
                    <a:lnTo>
                      <a:pt x="273" y="281"/>
                    </a:lnTo>
                    <a:lnTo>
                      <a:pt x="265" y="289"/>
                    </a:lnTo>
                    <a:lnTo>
                      <a:pt x="258" y="292"/>
                    </a:lnTo>
                    <a:lnTo>
                      <a:pt x="256" y="289"/>
                    </a:lnTo>
                    <a:lnTo>
                      <a:pt x="253" y="283"/>
                    </a:lnTo>
                    <a:lnTo>
                      <a:pt x="249" y="272"/>
                    </a:lnTo>
                    <a:lnTo>
                      <a:pt x="251" y="269"/>
                    </a:lnTo>
                    <a:lnTo>
                      <a:pt x="251" y="268"/>
                    </a:lnTo>
                    <a:lnTo>
                      <a:pt x="246" y="262"/>
                    </a:lnTo>
                    <a:lnTo>
                      <a:pt x="243" y="254"/>
                    </a:lnTo>
                    <a:lnTo>
                      <a:pt x="242" y="247"/>
                    </a:lnTo>
                    <a:lnTo>
                      <a:pt x="241" y="244"/>
                    </a:lnTo>
                    <a:lnTo>
                      <a:pt x="237" y="242"/>
                    </a:lnTo>
                    <a:lnTo>
                      <a:pt x="237" y="239"/>
                    </a:lnTo>
                    <a:lnTo>
                      <a:pt x="234" y="238"/>
                    </a:lnTo>
                    <a:lnTo>
                      <a:pt x="233" y="235"/>
                    </a:lnTo>
                    <a:lnTo>
                      <a:pt x="233" y="229"/>
                    </a:lnTo>
                    <a:lnTo>
                      <a:pt x="234" y="228"/>
                    </a:lnTo>
                    <a:lnTo>
                      <a:pt x="236" y="225"/>
                    </a:lnTo>
                    <a:lnTo>
                      <a:pt x="232" y="224"/>
                    </a:lnTo>
                    <a:lnTo>
                      <a:pt x="231" y="222"/>
                    </a:lnTo>
                    <a:lnTo>
                      <a:pt x="228" y="219"/>
                    </a:lnTo>
                    <a:lnTo>
                      <a:pt x="227" y="217"/>
                    </a:lnTo>
                    <a:lnTo>
                      <a:pt x="219" y="225"/>
                    </a:lnTo>
                    <a:lnTo>
                      <a:pt x="211" y="234"/>
                    </a:lnTo>
                    <a:lnTo>
                      <a:pt x="201" y="242"/>
                    </a:lnTo>
                    <a:lnTo>
                      <a:pt x="188" y="244"/>
                    </a:lnTo>
                    <a:lnTo>
                      <a:pt x="187" y="244"/>
                    </a:lnTo>
                    <a:lnTo>
                      <a:pt x="184" y="243"/>
                    </a:lnTo>
                    <a:lnTo>
                      <a:pt x="182" y="240"/>
                    </a:lnTo>
                    <a:lnTo>
                      <a:pt x="178" y="239"/>
                    </a:lnTo>
                    <a:lnTo>
                      <a:pt x="175" y="237"/>
                    </a:lnTo>
                    <a:lnTo>
                      <a:pt x="173" y="235"/>
                    </a:lnTo>
                    <a:lnTo>
                      <a:pt x="170" y="233"/>
                    </a:lnTo>
                    <a:lnTo>
                      <a:pt x="173" y="228"/>
                    </a:lnTo>
                    <a:lnTo>
                      <a:pt x="175" y="227"/>
                    </a:lnTo>
                    <a:lnTo>
                      <a:pt x="177" y="227"/>
                    </a:lnTo>
                    <a:lnTo>
                      <a:pt x="177" y="220"/>
                    </a:lnTo>
                    <a:lnTo>
                      <a:pt x="170" y="220"/>
                    </a:lnTo>
                    <a:lnTo>
                      <a:pt x="169" y="222"/>
                    </a:lnTo>
                    <a:lnTo>
                      <a:pt x="167" y="223"/>
                    </a:lnTo>
                    <a:lnTo>
                      <a:pt x="167" y="220"/>
                    </a:lnTo>
                    <a:lnTo>
                      <a:pt x="169" y="217"/>
                    </a:lnTo>
                    <a:lnTo>
                      <a:pt x="170" y="214"/>
                    </a:lnTo>
                    <a:lnTo>
                      <a:pt x="173" y="212"/>
                    </a:lnTo>
                    <a:lnTo>
                      <a:pt x="168" y="203"/>
                    </a:lnTo>
                    <a:lnTo>
                      <a:pt x="167" y="194"/>
                    </a:lnTo>
                    <a:lnTo>
                      <a:pt x="167" y="180"/>
                    </a:lnTo>
                    <a:lnTo>
                      <a:pt x="168" y="179"/>
                    </a:lnTo>
                    <a:lnTo>
                      <a:pt x="170" y="178"/>
                    </a:lnTo>
                    <a:lnTo>
                      <a:pt x="172" y="176"/>
                    </a:lnTo>
                    <a:lnTo>
                      <a:pt x="174" y="175"/>
                    </a:lnTo>
                    <a:lnTo>
                      <a:pt x="175" y="174"/>
                    </a:lnTo>
                    <a:lnTo>
                      <a:pt x="178" y="170"/>
                    </a:lnTo>
                    <a:lnTo>
                      <a:pt x="182" y="166"/>
                    </a:lnTo>
                    <a:lnTo>
                      <a:pt x="184" y="162"/>
                    </a:lnTo>
                    <a:lnTo>
                      <a:pt x="188" y="160"/>
                    </a:lnTo>
                    <a:lnTo>
                      <a:pt x="193" y="159"/>
                    </a:lnTo>
                    <a:lnTo>
                      <a:pt x="198" y="156"/>
                    </a:lnTo>
                    <a:lnTo>
                      <a:pt x="202" y="152"/>
                    </a:lnTo>
                    <a:lnTo>
                      <a:pt x="208" y="150"/>
                    </a:lnTo>
                    <a:lnTo>
                      <a:pt x="217" y="149"/>
                    </a:lnTo>
                    <a:lnTo>
                      <a:pt x="213" y="147"/>
                    </a:lnTo>
                    <a:lnTo>
                      <a:pt x="211" y="147"/>
                    </a:lnTo>
                    <a:lnTo>
                      <a:pt x="207" y="146"/>
                    </a:lnTo>
                    <a:lnTo>
                      <a:pt x="219" y="141"/>
                    </a:lnTo>
                    <a:lnTo>
                      <a:pt x="228" y="134"/>
                    </a:lnTo>
                    <a:lnTo>
                      <a:pt x="236" y="125"/>
                    </a:lnTo>
                    <a:lnTo>
                      <a:pt x="244" y="117"/>
                    </a:lnTo>
                    <a:lnTo>
                      <a:pt x="248" y="110"/>
                    </a:lnTo>
                    <a:lnTo>
                      <a:pt x="249" y="106"/>
                    </a:lnTo>
                    <a:lnTo>
                      <a:pt x="249" y="103"/>
                    </a:lnTo>
                    <a:lnTo>
                      <a:pt x="252" y="101"/>
                    </a:lnTo>
                    <a:lnTo>
                      <a:pt x="252" y="100"/>
                    </a:lnTo>
                    <a:lnTo>
                      <a:pt x="253" y="98"/>
                    </a:lnTo>
                    <a:lnTo>
                      <a:pt x="254" y="96"/>
                    </a:lnTo>
                    <a:lnTo>
                      <a:pt x="254" y="95"/>
                    </a:lnTo>
                    <a:lnTo>
                      <a:pt x="256" y="93"/>
                    </a:lnTo>
                    <a:lnTo>
                      <a:pt x="256" y="92"/>
                    </a:lnTo>
                    <a:lnTo>
                      <a:pt x="260" y="86"/>
                    </a:lnTo>
                    <a:lnTo>
                      <a:pt x="263" y="81"/>
                    </a:lnTo>
                    <a:lnTo>
                      <a:pt x="268" y="77"/>
                    </a:lnTo>
                    <a:lnTo>
                      <a:pt x="275" y="74"/>
                    </a:lnTo>
                    <a:lnTo>
                      <a:pt x="283" y="68"/>
                    </a:lnTo>
                    <a:lnTo>
                      <a:pt x="292" y="59"/>
                    </a:lnTo>
                    <a:lnTo>
                      <a:pt x="297" y="49"/>
                    </a:lnTo>
                    <a:lnTo>
                      <a:pt x="300" y="51"/>
                    </a:lnTo>
                    <a:lnTo>
                      <a:pt x="302" y="51"/>
                    </a:lnTo>
                    <a:lnTo>
                      <a:pt x="305" y="48"/>
                    </a:lnTo>
                    <a:lnTo>
                      <a:pt x="307" y="43"/>
                    </a:lnTo>
                    <a:lnTo>
                      <a:pt x="310" y="40"/>
                    </a:lnTo>
                    <a:lnTo>
                      <a:pt x="308" y="39"/>
                    </a:lnTo>
                    <a:lnTo>
                      <a:pt x="303" y="39"/>
                    </a:lnTo>
                    <a:lnTo>
                      <a:pt x="305" y="37"/>
                    </a:lnTo>
                    <a:lnTo>
                      <a:pt x="307" y="34"/>
                    </a:lnTo>
                    <a:lnTo>
                      <a:pt x="310" y="33"/>
                    </a:lnTo>
                    <a:lnTo>
                      <a:pt x="317" y="33"/>
                    </a:lnTo>
                    <a:lnTo>
                      <a:pt x="321" y="32"/>
                    </a:lnTo>
                    <a:lnTo>
                      <a:pt x="320" y="30"/>
                    </a:lnTo>
                    <a:lnTo>
                      <a:pt x="318" y="30"/>
                    </a:lnTo>
                    <a:lnTo>
                      <a:pt x="317" y="29"/>
                    </a:lnTo>
                    <a:lnTo>
                      <a:pt x="320" y="27"/>
                    </a:lnTo>
                    <a:lnTo>
                      <a:pt x="324" y="25"/>
                    </a:lnTo>
                    <a:lnTo>
                      <a:pt x="327" y="25"/>
                    </a:lnTo>
                    <a:lnTo>
                      <a:pt x="331" y="24"/>
                    </a:lnTo>
                    <a:lnTo>
                      <a:pt x="335" y="24"/>
                    </a:lnTo>
                    <a:lnTo>
                      <a:pt x="335" y="29"/>
                    </a:lnTo>
                    <a:lnTo>
                      <a:pt x="337" y="28"/>
                    </a:lnTo>
                    <a:lnTo>
                      <a:pt x="339" y="27"/>
                    </a:lnTo>
                    <a:lnTo>
                      <a:pt x="340" y="24"/>
                    </a:lnTo>
                    <a:lnTo>
                      <a:pt x="346" y="18"/>
                    </a:lnTo>
                    <a:lnTo>
                      <a:pt x="350" y="18"/>
                    </a:lnTo>
                    <a:lnTo>
                      <a:pt x="350" y="24"/>
                    </a:lnTo>
                    <a:lnTo>
                      <a:pt x="356" y="18"/>
                    </a:lnTo>
                    <a:lnTo>
                      <a:pt x="362" y="17"/>
                    </a:lnTo>
                    <a:lnTo>
                      <a:pt x="370" y="13"/>
                    </a:lnTo>
                    <a:lnTo>
                      <a:pt x="367" y="12"/>
                    </a:lnTo>
                    <a:lnTo>
                      <a:pt x="365" y="12"/>
                    </a:lnTo>
                    <a:lnTo>
                      <a:pt x="364" y="10"/>
                    </a:lnTo>
                    <a:lnTo>
                      <a:pt x="364" y="8"/>
                    </a:lnTo>
                    <a:lnTo>
                      <a:pt x="366" y="5"/>
                    </a:lnTo>
                    <a:lnTo>
                      <a:pt x="369" y="5"/>
                    </a:lnTo>
                    <a:lnTo>
                      <a:pt x="371" y="4"/>
                    </a:lnTo>
                    <a:lnTo>
                      <a:pt x="372" y="3"/>
                    </a:lnTo>
                    <a:lnTo>
                      <a:pt x="375" y="5"/>
                    </a:lnTo>
                    <a:lnTo>
                      <a:pt x="380" y="8"/>
                    </a:lnTo>
                    <a:lnTo>
                      <a:pt x="385" y="6"/>
                    </a:lnTo>
                    <a:lnTo>
                      <a:pt x="390" y="4"/>
                    </a:lnTo>
                    <a:lnTo>
                      <a:pt x="396" y="3"/>
                    </a:lnTo>
                    <a:lnTo>
                      <a:pt x="401" y="1"/>
                    </a:lnTo>
                    <a:lnTo>
                      <a:pt x="403" y="3"/>
                    </a:lnTo>
                    <a:lnTo>
                      <a:pt x="403" y="5"/>
                    </a:lnTo>
                    <a:lnTo>
                      <a:pt x="396" y="12"/>
                    </a:lnTo>
                    <a:lnTo>
                      <a:pt x="394" y="17"/>
                    </a:lnTo>
                    <a:lnTo>
                      <a:pt x="396" y="17"/>
                    </a:lnTo>
                    <a:lnTo>
                      <a:pt x="399" y="15"/>
                    </a:lnTo>
                    <a:lnTo>
                      <a:pt x="401" y="13"/>
                    </a:lnTo>
                    <a:lnTo>
                      <a:pt x="404" y="12"/>
                    </a:lnTo>
                    <a:lnTo>
                      <a:pt x="406" y="8"/>
                    </a:lnTo>
                    <a:lnTo>
                      <a:pt x="409" y="6"/>
                    </a:lnTo>
                    <a:lnTo>
                      <a:pt x="411" y="4"/>
                    </a:lnTo>
                    <a:lnTo>
                      <a:pt x="413" y="8"/>
                    </a:lnTo>
                    <a:lnTo>
                      <a:pt x="413" y="12"/>
                    </a:lnTo>
                    <a:lnTo>
                      <a:pt x="416" y="8"/>
                    </a:lnTo>
                    <a:lnTo>
                      <a:pt x="419" y="6"/>
                    </a:lnTo>
                    <a:lnTo>
                      <a:pt x="423" y="4"/>
                    </a:lnTo>
                    <a:lnTo>
                      <a:pt x="425" y="3"/>
                    </a:lnTo>
                    <a:lnTo>
                      <a:pt x="4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44" name="Oval 243">
              <a:extLst>
                <a:ext uri="{FF2B5EF4-FFF2-40B4-BE49-F238E27FC236}">
                  <a16:creationId xmlns:a16="http://schemas.microsoft.com/office/drawing/2014/main" id="{33BAC4B9-E11D-BBC4-FD3E-9281D0646CC3}"/>
                </a:ext>
              </a:extLst>
            </p:cNvPr>
            <p:cNvSpPr/>
            <p:nvPr/>
          </p:nvSpPr>
          <p:spPr>
            <a:xfrm>
              <a:off x="4755392" y="5451523"/>
              <a:ext cx="133900" cy="133900"/>
            </a:xfrm>
            <a:prstGeom prst="ellipse">
              <a:avLst/>
            </a:prstGeom>
            <a:solidFill>
              <a:sysClr val="window" lastClr="FFFFFF">
                <a:alpha val="54000"/>
              </a:sysClr>
            </a:solidFill>
            <a:ln w="25400" cap="flat" cmpd="sng" algn="ctr">
              <a:solidFill>
                <a:srgbClr val="FFC000"/>
              </a:solid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245" name="Oval 244">
              <a:extLst>
                <a:ext uri="{FF2B5EF4-FFF2-40B4-BE49-F238E27FC236}">
                  <a16:creationId xmlns:a16="http://schemas.microsoft.com/office/drawing/2014/main" id="{F9C67165-4BC1-FE9D-E8B3-25C5CF2C14CF}"/>
                </a:ext>
              </a:extLst>
            </p:cNvPr>
            <p:cNvSpPr/>
            <p:nvPr/>
          </p:nvSpPr>
          <p:spPr>
            <a:xfrm>
              <a:off x="5271468" y="6104681"/>
              <a:ext cx="133900" cy="133900"/>
            </a:xfrm>
            <a:prstGeom prst="ellipse">
              <a:avLst/>
            </a:prstGeom>
            <a:solidFill>
              <a:sysClr val="window" lastClr="FFFFFF">
                <a:alpha val="54000"/>
              </a:sysClr>
            </a:solidFill>
            <a:ln w="25400" cap="flat" cmpd="sng" algn="ctr">
              <a:solidFill>
                <a:srgbClr val="FFC000"/>
              </a:solid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246" name="Oval 245">
              <a:extLst>
                <a:ext uri="{FF2B5EF4-FFF2-40B4-BE49-F238E27FC236}">
                  <a16:creationId xmlns:a16="http://schemas.microsoft.com/office/drawing/2014/main" id="{84F605A0-F697-9C9A-1007-B5EC7F6698B2}"/>
                </a:ext>
              </a:extLst>
            </p:cNvPr>
            <p:cNvSpPr/>
            <p:nvPr/>
          </p:nvSpPr>
          <p:spPr>
            <a:xfrm>
              <a:off x="5852054" y="5552318"/>
              <a:ext cx="133900" cy="133900"/>
            </a:xfrm>
            <a:prstGeom prst="ellipse">
              <a:avLst/>
            </a:prstGeom>
            <a:solidFill>
              <a:sysClr val="window" lastClr="FFFFFF">
                <a:alpha val="54000"/>
              </a:sysClr>
            </a:solidFill>
            <a:ln w="25400" cap="flat" cmpd="sng" algn="ctr">
              <a:solidFill>
                <a:srgbClr val="FFC000"/>
              </a:solid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247" name="Oval 246">
              <a:extLst>
                <a:ext uri="{FF2B5EF4-FFF2-40B4-BE49-F238E27FC236}">
                  <a16:creationId xmlns:a16="http://schemas.microsoft.com/office/drawing/2014/main" id="{BE7F01AC-DB69-0DE5-0583-FCA07468F88C}"/>
                </a:ext>
              </a:extLst>
            </p:cNvPr>
            <p:cNvSpPr/>
            <p:nvPr/>
          </p:nvSpPr>
          <p:spPr>
            <a:xfrm>
              <a:off x="5585952" y="5237835"/>
              <a:ext cx="133900" cy="133900"/>
            </a:xfrm>
            <a:prstGeom prst="ellipse">
              <a:avLst/>
            </a:prstGeom>
            <a:solidFill>
              <a:sysClr val="window" lastClr="FFFFFF">
                <a:alpha val="54000"/>
              </a:sysClr>
            </a:solidFill>
            <a:ln w="25400" cap="flat" cmpd="sng" algn="ctr">
              <a:solidFill>
                <a:srgbClr val="FFC000"/>
              </a:solid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248" name="Oval 247">
              <a:extLst>
                <a:ext uri="{FF2B5EF4-FFF2-40B4-BE49-F238E27FC236}">
                  <a16:creationId xmlns:a16="http://schemas.microsoft.com/office/drawing/2014/main" id="{97E2E3EC-8395-7A1E-2356-2487D37B8E33}"/>
                </a:ext>
              </a:extLst>
            </p:cNvPr>
            <p:cNvSpPr/>
            <p:nvPr/>
          </p:nvSpPr>
          <p:spPr>
            <a:xfrm>
              <a:off x="6093965" y="5342663"/>
              <a:ext cx="133900" cy="133900"/>
            </a:xfrm>
            <a:prstGeom prst="ellipse">
              <a:avLst/>
            </a:prstGeom>
            <a:solidFill>
              <a:sysClr val="window" lastClr="FFFFFF">
                <a:alpha val="54000"/>
              </a:sysClr>
            </a:solidFill>
            <a:ln w="25400" cap="flat" cmpd="sng" algn="ctr">
              <a:solidFill>
                <a:srgbClr val="FFC000"/>
              </a:solid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249" name="Oval 248">
              <a:extLst>
                <a:ext uri="{FF2B5EF4-FFF2-40B4-BE49-F238E27FC236}">
                  <a16:creationId xmlns:a16="http://schemas.microsoft.com/office/drawing/2014/main" id="{FFAE37EB-8774-685E-DB2A-F737EDE8AE9A}"/>
                </a:ext>
              </a:extLst>
            </p:cNvPr>
            <p:cNvSpPr/>
            <p:nvPr/>
          </p:nvSpPr>
          <p:spPr>
            <a:xfrm>
              <a:off x="6569722" y="5818421"/>
              <a:ext cx="133900" cy="133900"/>
            </a:xfrm>
            <a:prstGeom prst="ellipse">
              <a:avLst/>
            </a:prstGeom>
            <a:solidFill>
              <a:sysClr val="window" lastClr="FFFFFF">
                <a:alpha val="54000"/>
              </a:sysClr>
            </a:solidFill>
            <a:ln w="25400" cap="flat" cmpd="sng" algn="ctr">
              <a:solidFill>
                <a:srgbClr val="FFC000"/>
              </a:solid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250" name="Oval 249">
              <a:extLst>
                <a:ext uri="{FF2B5EF4-FFF2-40B4-BE49-F238E27FC236}">
                  <a16:creationId xmlns:a16="http://schemas.microsoft.com/office/drawing/2014/main" id="{5FE13DD0-0FB9-0AED-ECFF-1298C4FA769E}"/>
                </a:ext>
              </a:extLst>
            </p:cNvPr>
            <p:cNvSpPr/>
            <p:nvPr/>
          </p:nvSpPr>
          <p:spPr>
            <a:xfrm>
              <a:off x="6053647" y="6185318"/>
              <a:ext cx="133900" cy="133900"/>
            </a:xfrm>
            <a:prstGeom prst="ellipse">
              <a:avLst/>
            </a:prstGeom>
            <a:solidFill>
              <a:sysClr val="window" lastClr="FFFFFF">
                <a:alpha val="54000"/>
              </a:sysClr>
            </a:solidFill>
            <a:ln w="25400" cap="flat" cmpd="sng" algn="ctr">
              <a:solidFill>
                <a:srgbClr val="FFC000"/>
              </a:solid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251" name="Oval 250">
              <a:extLst>
                <a:ext uri="{FF2B5EF4-FFF2-40B4-BE49-F238E27FC236}">
                  <a16:creationId xmlns:a16="http://schemas.microsoft.com/office/drawing/2014/main" id="{3792B9B8-9909-941B-9BF0-C4CCE810E353}"/>
                </a:ext>
              </a:extLst>
            </p:cNvPr>
            <p:cNvSpPr/>
            <p:nvPr/>
          </p:nvSpPr>
          <p:spPr>
            <a:xfrm>
              <a:off x="6968875" y="6015981"/>
              <a:ext cx="133900" cy="133900"/>
            </a:xfrm>
            <a:prstGeom prst="ellipse">
              <a:avLst/>
            </a:prstGeom>
            <a:solidFill>
              <a:sysClr val="window" lastClr="FFFFFF">
                <a:alpha val="54000"/>
              </a:sysClr>
            </a:solidFill>
            <a:ln w="25400" cap="flat" cmpd="sng" algn="ctr">
              <a:solidFill>
                <a:srgbClr val="FFC000"/>
              </a:solid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252" name="Oval 251">
              <a:extLst>
                <a:ext uri="{FF2B5EF4-FFF2-40B4-BE49-F238E27FC236}">
                  <a16:creationId xmlns:a16="http://schemas.microsoft.com/office/drawing/2014/main" id="{392CE4BD-23D7-0A20-B385-7B3C5371859F}"/>
                </a:ext>
              </a:extLst>
            </p:cNvPr>
            <p:cNvSpPr/>
            <p:nvPr/>
          </p:nvSpPr>
          <p:spPr>
            <a:xfrm>
              <a:off x="6955027" y="5351253"/>
              <a:ext cx="133900" cy="133900"/>
            </a:xfrm>
            <a:prstGeom prst="ellipse">
              <a:avLst/>
            </a:prstGeom>
            <a:solidFill>
              <a:sysClr val="window" lastClr="FFFFFF">
                <a:alpha val="54000"/>
              </a:sysClr>
            </a:solidFill>
            <a:ln w="25400" cap="flat" cmpd="sng" algn="ctr">
              <a:solidFill>
                <a:srgbClr val="FFC000"/>
              </a:solid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253" name="Freeform: Shape 252">
              <a:extLst>
                <a:ext uri="{FF2B5EF4-FFF2-40B4-BE49-F238E27FC236}">
                  <a16:creationId xmlns:a16="http://schemas.microsoft.com/office/drawing/2014/main" id="{42F02B5A-0F7D-6F11-ED65-F4B7A1563080}"/>
                </a:ext>
              </a:extLst>
            </p:cNvPr>
            <p:cNvSpPr/>
            <p:nvPr/>
          </p:nvSpPr>
          <p:spPr>
            <a:xfrm>
              <a:off x="4804756" y="5120360"/>
              <a:ext cx="752302" cy="270443"/>
            </a:xfrm>
            <a:custGeom>
              <a:avLst/>
              <a:gdLst>
                <a:gd name="connsiteX0" fmla="*/ 0 w 793866"/>
                <a:gd name="connsiteY0" fmla="*/ 276311 h 276311"/>
                <a:gd name="connsiteX1" fmla="*/ 357448 w 793866"/>
                <a:gd name="connsiteY1" fmla="*/ 6147 h 276311"/>
                <a:gd name="connsiteX2" fmla="*/ 793866 w 793866"/>
                <a:gd name="connsiteY2" fmla="*/ 80962 h 276311"/>
                <a:gd name="connsiteX3" fmla="*/ 793866 w 793866"/>
                <a:gd name="connsiteY3" fmla="*/ 80962 h 276311"/>
                <a:gd name="connsiteX0" fmla="*/ 0 w 793866"/>
                <a:gd name="connsiteY0" fmla="*/ 276311 h 276311"/>
                <a:gd name="connsiteX1" fmla="*/ 357448 w 793866"/>
                <a:gd name="connsiteY1" fmla="*/ 6147 h 276311"/>
                <a:gd name="connsiteX2" fmla="*/ 793866 w 793866"/>
                <a:gd name="connsiteY2" fmla="*/ 80962 h 276311"/>
                <a:gd name="connsiteX3" fmla="*/ 793866 w 793866"/>
                <a:gd name="connsiteY3" fmla="*/ 80962 h 276311"/>
                <a:gd name="connsiteX0" fmla="*/ 0 w 793866"/>
                <a:gd name="connsiteY0" fmla="*/ 195349 h 195349"/>
                <a:gd name="connsiteX1" fmla="*/ 793866 w 793866"/>
                <a:gd name="connsiteY1" fmla="*/ 0 h 195349"/>
                <a:gd name="connsiteX2" fmla="*/ 793866 w 793866"/>
                <a:gd name="connsiteY2" fmla="*/ 0 h 195349"/>
                <a:gd name="connsiteX0" fmla="*/ 0 w 793866"/>
                <a:gd name="connsiteY0" fmla="*/ 195349 h 195349"/>
                <a:gd name="connsiteX1" fmla="*/ 793866 w 793866"/>
                <a:gd name="connsiteY1" fmla="*/ 0 h 195349"/>
                <a:gd name="connsiteX2" fmla="*/ 793866 w 793866"/>
                <a:gd name="connsiteY2" fmla="*/ 0 h 195349"/>
                <a:gd name="connsiteX0" fmla="*/ 0 w 793866"/>
                <a:gd name="connsiteY0" fmla="*/ 259141 h 259141"/>
                <a:gd name="connsiteX1" fmla="*/ 793866 w 793866"/>
                <a:gd name="connsiteY1" fmla="*/ 63792 h 259141"/>
                <a:gd name="connsiteX2" fmla="*/ 793866 w 793866"/>
                <a:gd name="connsiteY2" fmla="*/ 63792 h 259141"/>
                <a:gd name="connsiteX0" fmla="*/ 0 w 793866"/>
                <a:gd name="connsiteY0" fmla="*/ 260202 h 260202"/>
                <a:gd name="connsiteX1" fmla="*/ 793866 w 793866"/>
                <a:gd name="connsiteY1" fmla="*/ 64853 h 260202"/>
                <a:gd name="connsiteX2" fmla="*/ 793866 w 793866"/>
                <a:gd name="connsiteY2" fmla="*/ 64853 h 260202"/>
                <a:gd name="connsiteX0" fmla="*/ 0 w 793866"/>
                <a:gd name="connsiteY0" fmla="*/ 260202 h 260202"/>
                <a:gd name="connsiteX1" fmla="*/ 793866 w 793866"/>
                <a:gd name="connsiteY1" fmla="*/ 64853 h 260202"/>
                <a:gd name="connsiteX2" fmla="*/ 743989 w 793866"/>
                <a:gd name="connsiteY2" fmla="*/ 98104 h 260202"/>
                <a:gd name="connsiteX0" fmla="*/ 0 w 793866"/>
                <a:gd name="connsiteY0" fmla="*/ 260202 h 260202"/>
                <a:gd name="connsiteX1" fmla="*/ 793866 w 793866"/>
                <a:gd name="connsiteY1" fmla="*/ 64853 h 260202"/>
                <a:gd name="connsiteX0" fmla="*/ 0 w 752302"/>
                <a:gd name="connsiteY0" fmla="*/ 233016 h 233016"/>
                <a:gd name="connsiteX1" fmla="*/ 752302 w 752302"/>
                <a:gd name="connsiteY1" fmla="*/ 79231 h 233016"/>
                <a:gd name="connsiteX0" fmla="*/ 0 w 752302"/>
                <a:gd name="connsiteY0" fmla="*/ 270443 h 270443"/>
                <a:gd name="connsiteX1" fmla="*/ 752302 w 752302"/>
                <a:gd name="connsiteY1" fmla="*/ 116658 h 270443"/>
              </a:gdLst>
              <a:ahLst/>
              <a:cxnLst>
                <a:cxn ang="0">
                  <a:pos x="connsiteX0" y="connsiteY0"/>
                </a:cxn>
                <a:cxn ang="0">
                  <a:pos x="connsiteX1" y="connsiteY1"/>
                </a:cxn>
              </a:cxnLst>
              <a:rect l="l" t="t" r="r" b="b"/>
              <a:pathLst>
                <a:path w="752302" h="270443">
                  <a:moveTo>
                    <a:pt x="0" y="270443"/>
                  </a:moveTo>
                  <a:cubicBezTo>
                    <a:pt x="164870" y="-27430"/>
                    <a:pt x="487680" y="-80078"/>
                    <a:pt x="752302" y="116658"/>
                  </a:cubicBezTo>
                </a:path>
              </a:pathLst>
            </a:custGeom>
            <a:noFill/>
            <a:ln w="25400" cap="flat" cmpd="sng" algn="ctr">
              <a:solidFill>
                <a:srgbClr val="FFC000"/>
              </a:solidFill>
              <a:prstDash val="dash"/>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254" name="Freeform: Shape 253">
              <a:extLst>
                <a:ext uri="{FF2B5EF4-FFF2-40B4-BE49-F238E27FC236}">
                  <a16:creationId xmlns:a16="http://schemas.microsoft.com/office/drawing/2014/main" id="{7B5356D3-B51D-E0CE-3008-630C578CCE53}"/>
                </a:ext>
              </a:extLst>
            </p:cNvPr>
            <p:cNvSpPr/>
            <p:nvPr/>
          </p:nvSpPr>
          <p:spPr>
            <a:xfrm rot="751753">
              <a:off x="6255418" y="5138083"/>
              <a:ext cx="697390" cy="250453"/>
            </a:xfrm>
            <a:custGeom>
              <a:avLst/>
              <a:gdLst>
                <a:gd name="connsiteX0" fmla="*/ 0 w 793866"/>
                <a:gd name="connsiteY0" fmla="*/ 276311 h 276311"/>
                <a:gd name="connsiteX1" fmla="*/ 357448 w 793866"/>
                <a:gd name="connsiteY1" fmla="*/ 6147 h 276311"/>
                <a:gd name="connsiteX2" fmla="*/ 793866 w 793866"/>
                <a:gd name="connsiteY2" fmla="*/ 80962 h 276311"/>
                <a:gd name="connsiteX3" fmla="*/ 793866 w 793866"/>
                <a:gd name="connsiteY3" fmla="*/ 80962 h 276311"/>
                <a:gd name="connsiteX0" fmla="*/ 0 w 793866"/>
                <a:gd name="connsiteY0" fmla="*/ 276311 h 276311"/>
                <a:gd name="connsiteX1" fmla="*/ 357448 w 793866"/>
                <a:gd name="connsiteY1" fmla="*/ 6147 h 276311"/>
                <a:gd name="connsiteX2" fmla="*/ 793866 w 793866"/>
                <a:gd name="connsiteY2" fmla="*/ 80962 h 276311"/>
                <a:gd name="connsiteX3" fmla="*/ 793866 w 793866"/>
                <a:gd name="connsiteY3" fmla="*/ 80962 h 276311"/>
                <a:gd name="connsiteX0" fmla="*/ 0 w 793866"/>
                <a:gd name="connsiteY0" fmla="*/ 195349 h 195349"/>
                <a:gd name="connsiteX1" fmla="*/ 793866 w 793866"/>
                <a:gd name="connsiteY1" fmla="*/ 0 h 195349"/>
                <a:gd name="connsiteX2" fmla="*/ 793866 w 793866"/>
                <a:gd name="connsiteY2" fmla="*/ 0 h 195349"/>
                <a:gd name="connsiteX0" fmla="*/ 0 w 793866"/>
                <a:gd name="connsiteY0" fmla="*/ 195349 h 195349"/>
                <a:gd name="connsiteX1" fmla="*/ 793866 w 793866"/>
                <a:gd name="connsiteY1" fmla="*/ 0 h 195349"/>
                <a:gd name="connsiteX2" fmla="*/ 793866 w 793866"/>
                <a:gd name="connsiteY2" fmla="*/ 0 h 195349"/>
                <a:gd name="connsiteX0" fmla="*/ 0 w 793866"/>
                <a:gd name="connsiteY0" fmla="*/ 259141 h 259141"/>
                <a:gd name="connsiteX1" fmla="*/ 793866 w 793866"/>
                <a:gd name="connsiteY1" fmla="*/ 63792 h 259141"/>
                <a:gd name="connsiteX2" fmla="*/ 793866 w 793866"/>
                <a:gd name="connsiteY2" fmla="*/ 63792 h 259141"/>
                <a:gd name="connsiteX0" fmla="*/ 0 w 793866"/>
                <a:gd name="connsiteY0" fmla="*/ 260202 h 260202"/>
                <a:gd name="connsiteX1" fmla="*/ 793866 w 793866"/>
                <a:gd name="connsiteY1" fmla="*/ 64853 h 260202"/>
                <a:gd name="connsiteX2" fmla="*/ 793866 w 793866"/>
                <a:gd name="connsiteY2" fmla="*/ 64853 h 260202"/>
                <a:gd name="connsiteX0" fmla="*/ 0 w 793866"/>
                <a:gd name="connsiteY0" fmla="*/ 260202 h 260202"/>
                <a:gd name="connsiteX1" fmla="*/ 793866 w 793866"/>
                <a:gd name="connsiteY1" fmla="*/ 64853 h 260202"/>
                <a:gd name="connsiteX2" fmla="*/ 698743 w 793866"/>
                <a:gd name="connsiteY2" fmla="*/ 115797 h 260202"/>
                <a:gd name="connsiteX0" fmla="*/ 0 w 793866"/>
                <a:gd name="connsiteY0" fmla="*/ 260202 h 260202"/>
                <a:gd name="connsiteX1" fmla="*/ 793866 w 793866"/>
                <a:gd name="connsiteY1" fmla="*/ 64853 h 260202"/>
                <a:gd name="connsiteX0" fmla="*/ 0 w 697390"/>
                <a:gd name="connsiteY0" fmla="*/ 219712 h 219712"/>
                <a:gd name="connsiteX1" fmla="*/ 697390 w 697390"/>
                <a:gd name="connsiteY1" fmla="*/ 88380 h 219712"/>
                <a:gd name="connsiteX0" fmla="*/ 0 w 697390"/>
                <a:gd name="connsiteY0" fmla="*/ 250453 h 250453"/>
                <a:gd name="connsiteX1" fmla="*/ 697390 w 697390"/>
                <a:gd name="connsiteY1" fmla="*/ 119121 h 250453"/>
              </a:gdLst>
              <a:ahLst/>
              <a:cxnLst>
                <a:cxn ang="0">
                  <a:pos x="connsiteX0" y="connsiteY0"/>
                </a:cxn>
                <a:cxn ang="0">
                  <a:pos x="connsiteX1" y="connsiteY1"/>
                </a:cxn>
              </a:cxnLst>
              <a:rect l="l" t="t" r="r" b="b"/>
              <a:pathLst>
                <a:path w="697390" h="250453">
                  <a:moveTo>
                    <a:pt x="0" y="250453"/>
                  </a:moveTo>
                  <a:cubicBezTo>
                    <a:pt x="164870" y="-47420"/>
                    <a:pt x="493079" y="-64266"/>
                    <a:pt x="697390" y="119121"/>
                  </a:cubicBezTo>
                </a:path>
              </a:pathLst>
            </a:custGeom>
            <a:noFill/>
            <a:ln w="25400" cap="flat" cmpd="sng" algn="ctr">
              <a:solidFill>
                <a:srgbClr val="FFC000"/>
              </a:solidFill>
              <a:prstDash val="dash"/>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255" name="Freeform: Shape 254">
              <a:extLst>
                <a:ext uri="{FF2B5EF4-FFF2-40B4-BE49-F238E27FC236}">
                  <a16:creationId xmlns:a16="http://schemas.microsoft.com/office/drawing/2014/main" id="{B4512FFF-A787-2101-02ED-2F4B07DDA488}"/>
                </a:ext>
              </a:extLst>
            </p:cNvPr>
            <p:cNvSpPr/>
            <p:nvPr/>
          </p:nvSpPr>
          <p:spPr>
            <a:xfrm rot="751753">
              <a:off x="6700995" y="5749746"/>
              <a:ext cx="372802" cy="180889"/>
            </a:xfrm>
            <a:custGeom>
              <a:avLst/>
              <a:gdLst>
                <a:gd name="connsiteX0" fmla="*/ 0 w 793866"/>
                <a:gd name="connsiteY0" fmla="*/ 276311 h 276311"/>
                <a:gd name="connsiteX1" fmla="*/ 357448 w 793866"/>
                <a:gd name="connsiteY1" fmla="*/ 6147 h 276311"/>
                <a:gd name="connsiteX2" fmla="*/ 793866 w 793866"/>
                <a:gd name="connsiteY2" fmla="*/ 80962 h 276311"/>
                <a:gd name="connsiteX3" fmla="*/ 793866 w 793866"/>
                <a:gd name="connsiteY3" fmla="*/ 80962 h 276311"/>
                <a:gd name="connsiteX0" fmla="*/ 0 w 793866"/>
                <a:gd name="connsiteY0" fmla="*/ 276311 h 276311"/>
                <a:gd name="connsiteX1" fmla="*/ 357448 w 793866"/>
                <a:gd name="connsiteY1" fmla="*/ 6147 h 276311"/>
                <a:gd name="connsiteX2" fmla="*/ 793866 w 793866"/>
                <a:gd name="connsiteY2" fmla="*/ 80962 h 276311"/>
                <a:gd name="connsiteX3" fmla="*/ 793866 w 793866"/>
                <a:gd name="connsiteY3" fmla="*/ 80962 h 276311"/>
                <a:gd name="connsiteX0" fmla="*/ 0 w 793866"/>
                <a:gd name="connsiteY0" fmla="*/ 195349 h 195349"/>
                <a:gd name="connsiteX1" fmla="*/ 793866 w 793866"/>
                <a:gd name="connsiteY1" fmla="*/ 0 h 195349"/>
                <a:gd name="connsiteX2" fmla="*/ 793866 w 793866"/>
                <a:gd name="connsiteY2" fmla="*/ 0 h 195349"/>
                <a:gd name="connsiteX0" fmla="*/ 0 w 793866"/>
                <a:gd name="connsiteY0" fmla="*/ 195349 h 195349"/>
                <a:gd name="connsiteX1" fmla="*/ 793866 w 793866"/>
                <a:gd name="connsiteY1" fmla="*/ 0 h 195349"/>
                <a:gd name="connsiteX2" fmla="*/ 793866 w 793866"/>
                <a:gd name="connsiteY2" fmla="*/ 0 h 195349"/>
                <a:gd name="connsiteX0" fmla="*/ 0 w 793866"/>
                <a:gd name="connsiteY0" fmla="*/ 259141 h 259141"/>
                <a:gd name="connsiteX1" fmla="*/ 793866 w 793866"/>
                <a:gd name="connsiteY1" fmla="*/ 63792 h 259141"/>
                <a:gd name="connsiteX2" fmla="*/ 793866 w 793866"/>
                <a:gd name="connsiteY2" fmla="*/ 63792 h 259141"/>
                <a:gd name="connsiteX0" fmla="*/ 0 w 793866"/>
                <a:gd name="connsiteY0" fmla="*/ 260202 h 260202"/>
                <a:gd name="connsiteX1" fmla="*/ 793866 w 793866"/>
                <a:gd name="connsiteY1" fmla="*/ 64853 h 260202"/>
                <a:gd name="connsiteX2" fmla="*/ 793866 w 793866"/>
                <a:gd name="connsiteY2" fmla="*/ 64853 h 260202"/>
                <a:gd name="connsiteX0" fmla="*/ 0 w 793866"/>
                <a:gd name="connsiteY0" fmla="*/ 260202 h 260202"/>
                <a:gd name="connsiteX1" fmla="*/ 793866 w 793866"/>
                <a:gd name="connsiteY1" fmla="*/ 64853 h 260202"/>
                <a:gd name="connsiteX2" fmla="*/ 698743 w 793866"/>
                <a:gd name="connsiteY2" fmla="*/ 115797 h 260202"/>
                <a:gd name="connsiteX0" fmla="*/ 0 w 793866"/>
                <a:gd name="connsiteY0" fmla="*/ 260202 h 260202"/>
                <a:gd name="connsiteX1" fmla="*/ 793866 w 793866"/>
                <a:gd name="connsiteY1" fmla="*/ 64853 h 260202"/>
                <a:gd name="connsiteX0" fmla="*/ 0 w 697390"/>
                <a:gd name="connsiteY0" fmla="*/ 219712 h 219712"/>
                <a:gd name="connsiteX1" fmla="*/ 697390 w 697390"/>
                <a:gd name="connsiteY1" fmla="*/ 88380 h 219712"/>
                <a:gd name="connsiteX0" fmla="*/ 0 w 697390"/>
                <a:gd name="connsiteY0" fmla="*/ 250453 h 250453"/>
                <a:gd name="connsiteX1" fmla="*/ 697390 w 697390"/>
                <a:gd name="connsiteY1" fmla="*/ 119121 h 250453"/>
                <a:gd name="connsiteX0" fmla="*/ 0 w 373252"/>
                <a:gd name="connsiteY0" fmla="*/ 154910 h 231859"/>
                <a:gd name="connsiteX1" fmla="*/ 373252 w 373252"/>
                <a:gd name="connsiteY1" fmla="*/ 231859 h 231859"/>
                <a:gd name="connsiteX0" fmla="*/ 0 w 373252"/>
                <a:gd name="connsiteY0" fmla="*/ 151492 h 228441"/>
                <a:gd name="connsiteX1" fmla="*/ 373252 w 373252"/>
                <a:gd name="connsiteY1" fmla="*/ 228441 h 228441"/>
                <a:gd name="connsiteX0" fmla="*/ 0 w 372802"/>
                <a:gd name="connsiteY0" fmla="*/ 146361 h 240441"/>
                <a:gd name="connsiteX1" fmla="*/ 372802 w 372802"/>
                <a:gd name="connsiteY1" fmla="*/ 240441 h 240441"/>
                <a:gd name="connsiteX0" fmla="*/ 0 w 372802"/>
                <a:gd name="connsiteY0" fmla="*/ 86809 h 180889"/>
                <a:gd name="connsiteX1" fmla="*/ 372802 w 372802"/>
                <a:gd name="connsiteY1" fmla="*/ 180889 h 180889"/>
              </a:gdLst>
              <a:ahLst/>
              <a:cxnLst>
                <a:cxn ang="0">
                  <a:pos x="connsiteX0" y="connsiteY0"/>
                </a:cxn>
                <a:cxn ang="0">
                  <a:pos x="connsiteX1" y="connsiteY1"/>
                </a:cxn>
              </a:cxnLst>
              <a:rect l="l" t="t" r="r" b="b"/>
              <a:pathLst>
                <a:path w="372802" h="180889">
                  <a:moveTo>
                    <a:pt x="0" y="86809"/>
                  </a:moveTo>
                  <a:cubicBezTo>
                    <a:pt x="113930" y="-76268"/>
                    <a:pt x="358737" y="10573"/>
                    <a:pt x="372802" y="180889"/>
                  </a:cubicBezTo>
                </a:path>
              </a:pathLst>
            </a:custGeom>
            <a:noFill/>
            <a:ln w="25400" cap="flat" cmpd="sng" algn="ctr">
              <a:solidFill>
                <a:srgbClr val="FFC000"/>
              </a:solidFill>
              <a:prstDash val="dash"/>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256" name="Freeform: Shape 255">
              <a:extLst>
                <a:ext uri="{FF2B5EF4-FFF2-40B4-BE49-F238E27FC236}">
                  <a16:creationId xmlns:a16="http://schemas.microsoft.com/office/drawing/2014/main" id="{B8731550-10B6-8D87-D335-C7E796BB7121}"/>
                </a:ext>
              </a:extLst>
            </p:cNvPr>
            <p:cNvSpPr/>
            <p:nvPr/>
          </p:nvSpPr>
          <p:spPr>
            <a:xfrm>
              <a:off x="5400749" y="5797996"/>
              <a:ext cx="752302" cy="270443"/>
            </a:xfrm>
            <a:custGeom>
              <a:avLst/>
              <a:gdLst>
                <a:gd name="connsiteX0" fmla="*/ 0 w 793866"/>
                <a:gd name="connsiteY0" fmla="*/ 276311 h 276311"/>
                <a:gd name="connsiteX1" fmla="*/ 357448 w 793866"/>
                <a:gd name="connsiteY1" fmla="*/ 6147 h 276311"/>
                <a:gd name="connsiteX2" fmla="*/ 793866 w 793866"/>
                <a:gd name="connsiteY2" fmla="*/ 80962 h 276311"/>
                <a:gd name="connsiteX3" fmla="*/ 793866 w 793866"/>
                <a:gd name="connsiteY3" fmla="*/ 80962 h 276311"/>
                <a:gd name="connsiteX0" fmla="*/ 0 w 793866"/>
                <a:gd name="connsiteY0" fmla="*/ 276311 h 276311"/>
                <a:gd name="connsiteX1" fmla="*/ 357448 w 793866"/>
                <a:gd name="connsiteY1" fmla="*/ 6147 h 276311"/>
                <a:gd name="connsiteX2" fmla="*/ 793866 w 793866"/>
                <a:gd name="connsiteY2" fmla="*/ 80962 h 276311"/>
                <a:gd name="connsiteX3" fmla="*/ 793866 w 793866"/>
                <a:gd name="connsiteY3" fmla="*/ 80962 h 276311"/>
                <a:gd name="connsiteX0" fmla="*/ 0 w 793866"/>
                <a:gd name="connsiteY0" fmla="*/ 195349 h 195349"/>
                <a:gd name="connsiteX1" fmla="*/ 793866 w 793866"/>
                <a:gd name="connsiteY1" fmla="*/ 0 h 195349"/>
                <a:gd name="connsiteX2" fmla="*/ 793866 w 793866"/>
                <a:gd name="connsiteY2" fmla="*/ 0 h 195349"/>
                <a:gd name="connsiteX0" fmla="*/ 0 w 793866"/>
                <a:gd name="connsiteY0" fmla="*/ 195349 h 195349"/>
                <a:gd name="connsiteX1" fmla="*/ 793866 w 793866"/>
                <a:gd name="connsiteY1" fmla="*/ 0 h 195349"/>
                <a:gd name="connsiteX2" fmla="*/ 793866 w 793866"/>
                <a:gd name="connsiteY2" fmla="*/ 0 h 195349"/>
                <a:gd name="connsiteX0" fmla="*/ 0 w 793866"/>
                <a:gd name="connsiteY0" fmla="*/ 259141 h 259141"/>
                <a:gd name="connsiteX1" fmla="*/ 793866 w 793866"/>
                <a:gd name="connsiteY1" fmla="*/ 63792 h 259141"/>
                <a:gd name="connsiteX2" fmla="*/ 793866 w 793866"/>
                <a:gd name="connsiteY2" fmla="*/ 63792 h 259141"/>
                <a:gd name="connsiteX0" fmla="*/ 0 w 793866"/>
                <a:gd name="connsiteY0" fmla="*/ 260202 h 260202"/>
                <a:gd name="connsiteX1" fmla="*/ 793866 w 793866"/>
                <a:gd name="connsiteY1" fmla="*/ 64853 h 260202"/>
                <a:gd name="connsiteX2" fmla="*/ 793866 w 793866"/>
                <a:gd name="connsiteY2" fmla="*/ 64853 h 260202"/>
                <a:gd name="connsiteX0" fmla="*/ 0 w 793866"/>
                <a:gd name="connsiteY0" fmla="*/ 260202 h 260202"/>
                <a:gd name="connsiteX1" fmla="*/ 793866 w 793866"/>
                <a:gd name="connsiteY1" fmla="*/ 64853 h 260202"/>
                <a:gd name="connsiteX2" fmla="*/ 743989 w 793866"/>
                <a:gd name="connsiteY2" fmla="*/ 98104 h 260202"/>
                <a:gd name="connsiteX0" fmla="*/ 0 w 793866"/>
                <a:gd name="connsiteY0" fmla="*/ 260202 h 260202"/>
                <a:gd name="connsiteX1" fmla="*/ 793866 w 793866"/>
                <a:gd name="connsiteY1" fmla="*/ 64853 h 260202"/>
                <a:gd name="connsiteX0" fmla="*/ 0 w 752302"/>
                <a:gd name="connsiteY0" fmla="*/ 233016 h 233016"/>
                <a:gd name="connsiteX1" fmla="*/ 752302 w 752302"/>
                <a:gd name="connsiteY1" fmla="*/ 79231 h 233016"/>
                <a:gd name="connsiteX0" fmla="*/ 0 w 752302"/>
                <a:gd name="connsiteY0" fmla="*/ 270443 h 270443"/>
                <a:gd name="connsiteX1" fmla="*/ 752302 w 752302"/>
                <a:gd name="connsiteY1" fmla="*/ 116658 h 270443"/>
              </a:gdLst>
              <a:ahLst/>
              <a:cxnLst>
                <a:cxn ang="0">
                  <a:pos x="connsiteX0" y="connsiteY0"/>
                </a:cxn>
                <a:cxn ang="0">
                  <a:pos x="connsiteX1" y="connsiteY1"/>
                </a:cxn>
              </a:cxnLst>
              <a:rect l="l" t="t" r="r" b="b"/>
              <a:pathLst>
                <a:path w="752302" h="270443">
                  <a:moveTo>
                    <a:pt x="0" y="270443"/>
                  </a:moveTo>
                  <a:cubicBezTo>
                    <a:pt x="164870" y="-27430"/>
                    <a:pt x="487680" y="-80078"/>
                    <a:pt x="752302" y="116658"/>
                  </a:cubicBezTo>
                </a:path>
              </a:pathLst>
            </a:custGeom>
            <a:noFill/>
            <a:ln w="25400" cap="flat" cmpd="sng" algn="ctr">
              <a:solidFill>
                <a:srgbClr val="FFC000"/>
              </a:solidFill>
              <a:prstDash val="dash"/>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257" name="Freeform: Shape 256">
              <a:extLst>
                <a:ext uri="{FF2B5EF4-FFF2-40B4-BE49-F238E27FC236}">
                  <a16:creationId xmlns:a16="http://schemas.microsoft.com/office/drawing/2014/main" id="{DEC86051-FB2A-B3DE-F70B-A6AB018AA454}"/>
                </a:ext>
              </a:extLst>
            </p:cNvPr>
            <p:cNvSpPr/>
            <p:nvPr/>
          </p:nvSpPr>
          <p:spPr>
            <a:xfrm rot="11021693">
              <a:off x="6178263" y="6158184"/>
              <a:ext cx="809210" cy="393642"/>
            </a:xfrm>
            <a:custGeom>
              <a:avLst/>
              <a:gdLst>
                <a:gd name="connsiteX0" fmla="*/ 0 w 793866"/>
                <a:gd name="connsiteY0" fmla="*/ 276311 h 276311"/>
                <a:gd name="connsiteX1" fmla="*/ 357448 w 793866"/>
                <a:gd name="connsiteY1" fmla="*/ 6147 h 276311"/>
                <a:gd name="connsiteX2" fmla="*/ 793866 w 793866"/>
                <a:gd name="connsiteY2" fmla="*/ 80962 h 276311"/>
                <a:gd name="connsiteX3" fmla="*/ 793866 w 793866"/>
                <a:gd name="connsiteY3" fmla="*/ 80962 h 276311"/>
                <a:gd name="connsiteX0" fmla="*/ 0 w 793866"/>
                <a:gd name="connsiteY0" fmla="*/ 276311 h 276311"/>
                <a:gd name="connsiteX1" fmla="*/ 357448 w 793866"/>
                <a:gd name="connsiteY1" fmla="*/ 6147 h 276311"/>
                <a:gd name="connsiteX2" fmla="*/ 793866 w 793866"/>
                <a:gd name="connsiteY2" fmla="*/ 80962 h 276311"/>
                <a:gd name="connsiteX3" fmla="*/ 793866 w 793866"/>
                <a:gd name="connsiteY3" fmla="*/ 80962 h 276311"/>
                <a:gd name="connsiteX0" fmla="*/ 0 w 793866"/>
                <a:gd name="connsiteY0" fmla="*/ 195349 h 195349"/>
                <a:gd name="connsiteX1" fmla="*/ 793866 w 793866"/>
                <a:gd name="connsiteY1" fmla="*/ 0 h 195349"/>
                <a:gd name="connsiteX2" fmla="*/ 793866 w 793866"/>
                <a:gd name="connsiteY2" fmla="*/ 0 h 195349"/>
                <a:gd name="connsiteX0" fmla="*/ 0 w 793866"/>
                <a:gd name="connsiteY0" fmla="*/ 195349 h 195349"/>
                <a:gd name="connsiteX1" fmla="*/ 793866 w 793866"/>
                <a:gd name="connsiteY1" fmla="*/ 0 h 195349"/>
                <a:gd name="connsiteX2" fmla="*/ 793866 w 793866"/>
                <a:gd name="connsiteY2" fmla="*/ 0 h 195349"/>
                <a:gd name="connsiteX0" fmla="*/ 0 w 793866"/>
                <a:gd name="connsiteY0" fmla="*/ 259141 h 259141"/>
                <a:gd name="connsiteX1" fmla="*/ 793866 w 793866"/>
                <a:gd name="connsiteY1" fmla="*/ 63792 h 259141"/>
                <a:gd name="connsiteX2" fmla="*/ 793866 w 793866"/>
                <a:gd name="connsiteY2" fmla="*/ 63792 h 259141"/>
                <a:gd name="connsiteX0" fmla="*/ 0 w 793866"/>
                <a:gd name="connsiteY0" fmla="*/ 260202 h 260202"/>
                <a:gd name="connsiteX1" fmla="*/ 793866 w 793866"/>
                <a:gd name="connsiteY1" fmla="*/ 64853 h 260202"/>
                <a:gd name="connsiteX2" fmla="*/ 793866 w 793866"/>
                <a:gd name="connsiteY2" fmla="*/ 64853 h 260202"/>
                <a:gd name="connsiteX0" fmla="*/ 0 w 793866"/>
                <a:gd name="connsiteY0" fmla="*/ 260202 h 260202"/>
                <a:gd name="connsiteX1" fmla="*/ 793866 w 793866"/>
                <a:gd name="connsiteY1" fmla="*/ 64853 h 260202"/>
                <a:gd name="connsiteX2" fmla="*/ 743989 w 793866"/>
                <a:gd name="connsiteY2" fmla="*/ 98104 h 260202"/>
                <a:gd name="connsiteX0" fmla="*/ 0 w 793866"/>
                <a:gd name="connsiteY0" fmla="*/ 260202 h 260202"/>
                <a:gd name="connsiteX1" fmla="*/ 793866 w 793866"/>
                <a:gd name="connsiteY1" fmla="*/ 64853 h 260202"/>
                <a:gd name="connsiteX0" fmla="*/ 0 w 752302"/>
                <a:gd name="connsiteY0" fmla="*/ 233016 h 233016"/>
                <a:gd name="connsiteX1" fmla="*/ 752302 w 752302"/>
                <a:gd name="connsiteY1" fmla="*/ 79231 h 233016"/>
                <a:gd name="connsiteX0" fmla="*/ 0 w 752302"/>
                <a:gd name="connsiteY0" fmla="*/ 270443 h 270443"/>
                <a:gd name="connsiteX1" fmla="*/ 752302 w 752302"/>
                <a:gd name="connsiteY1" fmla="*/ 116658 h 270443"/>
              </a:gdLst>
              <a:ahLst/>
              <a:cxnLst>
                <a:cxn ang="0">
                  <a:pos x="connsiteX0" y="connsiteY0"/>
                </a:cxn>
                <a:cxn ang="0">
                  <a:pos x="connsiteX1" y="connsiteY1"/>
                </a:cxn>
              </a:cxnLst>
              <a:rect l="l" t="t" r="r" b="b"/>
              <a:pathLst>
                <a:path w="752302" h="270443">
                  <a:moveTo>
                    <a:pt x="0" y="270443"/>
                  </a:moveTo>
                  <a:cubicBezTo>
                    <a:pt x="164870" y="-27430"/>
                    <a:pt x="487680" y="-80078"/>
                    <a:pt x="752302" y="116658"/>
                  </a:cubicBezTo>
                </a:path>
              </a:pathLst>
            </a:custGeom>
            <a:noFill/>
            <a:ln w="25400" cap="flat" cmpd="sng" algn="ctr">
              <a:solidFill>
                <a:srgbClr val="FFC000"/>
              </a:solidFill>
              <a:prstDash val="dash"/>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258" name="Freeform: Shape 257">
              <a:extLst>
                <a:ext uri="{FF2B5EF4-FFF2-40B4-BE49-F238E27FC236}">
                  <a16:creationId xmlns:a16="http://schemas.microsoft.com/office/drawing/2014/main" id="{F9DC43CC-E29E-8BE8-2702-8E6F845885D2}"/>
                </a:ext>
              </a:extLst>
            </p:cNvPr>
            <p:cNvSpPr/>
            <p:nvPr/>
          </p:nvSpPr>
          <p:spPr>
            <a:xfrm rot="14906941">
              <a:off x="4482467" y="5713454"/>
              <a:ext cx="809210" cy="393642"/>
            </a:xfrm>
            <a:custGeom>
              <a:avLst/>
              <a:gdLst>
                <a:gd name="connsiteX0" fmla="*/ 0 w 793866"/>
                <a:gd name="connsiteY0" fmla="*/ 276311 h 276311"/>
                <a:gd name="connsiteX1" fmla="*/ 357448 w 793866"/>
                <a:gd name="connsiteY1" fmla="*/ 6147 h 276311"/>
                <a:gd name="connsiteX2" fmla="*/ 793866 w 793866"/>
                <a:gd name="connsiteY2" fmla="*/ 80962 h 276311"/>
                <a:gd name="connsiteX3" fmla="*/ 793866 w 793866"/>
                <a:gd name="connsiteY3" fmla="*/ 80962 h 276311"/>
                <a:gd name="connsiteX0" fmla="*/ 0 w 793866"/>
                <a:gd name="connsiteY0" fmla="*/ 276311 h 276311"/>
                <a:gd name="connsiteX1" fmla="*/ 357448 w 793866"/>
                <a:gd name="connsiteY1" fmla="*/ 6147 h 276311"/>
                <a:gd name="connsiteX2" fmla="*/ 793866 w 793866"/>
                <a:gd name="connsiteY2" fmla="*/ 80962 h 276311"/>
                <a:gd name="connsiteX3" fmla="*/ 793866 w 793866"/>
                <a:gd name="connsiteY3" fmla="*/ 80962 h 276311"/>
                <a:gd name="connsiteX0" fmla="*/ 0 w 793866"/>
                <a:gd name="connsiteY0" fmla="*/ 195349 h 195349"/>
                <a:gd name="connsiteX1" fmla="*/ 793866 w 793866"/>
                <a:gd name="connsiteY1" fmla="*/ 0 h 195349"/>
                <a:gd name="connsiteX2" fmla="*/ 793866 w 793866"/>
                <a:gd name="connsiteY2" fmla="*/ 0 h 195349"/>
                <a:gd name="connsiteX0" fmla="*/ 0 w 793866"/>
                <a:gd name="connsiteY0" fmla="*/ 195349 h 195349"/>
                <a:gd name="connsiteX1" fmla="*/ 793866 w 793866"/>
                <a:gd name="connsiteY1" fmla="*/ 0 h 195349"/>
                <a:gd name="connsiteX2" fmla="*/ 793866 w 793866"/>
                <a:gd name="connsiteY2" fmla="*/ 0 h 195349"/>
                <a:gd name="connsiteX0" fmla="*/ 0 w 793866"/>
                <a:gd name="connsiteY0" fmla="*/ 259141 h 259141"/>
                <a:gd name="connsiteX1" fmla="*/ 793866 w 793866"/>
                <a:gd name="connsiteY1" fmla="*/ 63792 h 259141"/>
                <a:gd name="connsiteX2" fmla="*/ 793866 w 793866"/>
                <a:gd name="connsiteY2" fmla="*/ 63792 h 259141"/>
                <a:gd name="connsiteX0" fmla="*/ 0 w 793866"/>
                <a:gd name="connsiteY0" fmla="*/ 260202 h 260202"/>
                <a:gd name="connsiteX1" fmla="*/ 793866 w 793866"/>
                <a:gd name="connsiteY1" fmla="*/ 64853 h 260202"/>
                <a:gd name="connsiteX2" fmla="*/ 793866 w 793866"/>
                <a:gd name="connsiteY2" fmla="*/ 64853 h 260202"/>
                <a:gd name="connsiteX0" fmla="*/ 0 w 793866"/>
                <a:gd name="connsiteY0" fmla="*/ 260202 h 260202"/>
                <a:gd name="connsiteX1" fmla="*/ 793866 w 793866"/>
                <a:gd name="connsiteY1" fmla="*/ 64853 h 260202"/>
                <a:gd name="connsiteX2" fmla="*/ 743989 w 793866"/>
                <a:gd name="connsiteY2" fmla="*/ 98104 h 260202"/>
                <a:gd name="connsiteX0" fmla="*/ 0 w 793866"/>
                <a:gd name="connsiteY0" fmla="*/ 260202 h 260202"/>
                <a:gd name="connsiteX1" fmla="*/ 793866 w 793866"/>
                <a:gd name="connsiteY1" fmla="*/ 64853 h 260202"/>
                <a:gd name="connsiteX0" fmla="*/ 0 w 752302"/>
                <a:gd name="connsiteY0" fmla="*/ 233016 h 233016"/>
                <a:gd name="connsiteX1" fmla="*/ 752302 w 752302"/>
                <a:gd name="connsiteY1" fmla="*/ 79231 h 233016"/>
                <a:gd name="connsiteX0" fmla="*/ 0 w 752302"/>
                <a:gd name="connsiteY0" fmla="*/ 270443 h 270443"/>
                <a:gd name="connsiteX1" fmla="*/ 752302 w 752302"/>
                <a:gd name="connsiteY1" fmla="*/ 116658 h 270443"/>
              </a:gdLst>
              <a:ahLst/>
              <a:cxnLst>
                <a:cxn ang="0">
                  <a:pos x="connsiteX0" y="connsiteY0"/>
                </a:cxn>
                <a:cxn ang="0">
                  <a:pos x="connsiteX1" y="connsiteY1"/>
                </a:cxn>
              </a:cxnLst>
              <a:rect l="l" t="t" r="r" b="b"/>
              <a:pathLst>
                <a:path w="752302" h="270443">
                  <a:moveTo>
                    <a:pt x="0" y="270443"/>
                  </a:moveTo>
                  <a:cubicBezTo>
                    <a:pt x="164870" y="-27430"/>
                    <a:pt x="487680" y="-80078"/>
                    <a:pt x="752302" y="116658"/>
                  </a:cubicBezTo>
                </a:path>
              </a:pathLst>
            </a:custGeom>
            <a:noFill/>
            <a:ln w="25400" cap="flat" cmpd="sng" algn="ctr">
              <a:solidFill>
                <a:srgbClr val="FFC000"/>
              </a:solidFill>
              <a:prstDash val="dash"/>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259" name="Oval 258">
              <a:extLst>
                <a:ext uri="{FF2B5EF4-FFF2-40B4-BE49-F238E27FC236}">
                  <a16:creationId xmlns:a16="http://schemas.microsoft.com/office/drawing/2014/main" id="{37028BC2-D7D1-DC60-6409-365C0788C86E}"/>
                </a:ext>
              </a:extLst>
            </p:cNvPr>
            <p:cNvSpPr/>
            <p:nvPr/>
          </p:nvSpPr>
          <p:spPr>
            <a:xfrm>
              <a:off x="6076498" y="5851576"/>
              <a:ext cx="133900" cy="133900"/>
            </a:xfrm>
            <a:prstGeom prst="ellipse">
              <a:avLst/>
            </a:prstGeom>
            <a:solidFill>
              <a:sysClr val="window" lastClr="FFFFFF">
                <a:alpha val="54000"/>
              </a:sysClr>
            </a:solidFill>
            <a:ln w="25400" cap="flat" cmpd="sng" algn="ctr">
              <a:solidFill>
                <a:srgbClr val="FFC000"/>
              </a:solid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cxnSp>
          <p:nvCxnSpPr>
            <p:cNvPr id="260" name="Straight Connector 259">
              <a:extLst>
                <a:ext uri="{FF2B5EF4-FFF2-40B4-BE49-F238E27FC236}">
                  <a16:creationId xmlns:a16="http://schemas.microsoft.com/office/drawing/2014/main" id="{7AAD4DB7-B7E4-8408-B235-222C226195A7}"/>
                </a:ext>
              </a:extLst>
            </p:cNvPr>
            <p:cNvCxnSpPr>
              <a:cxnSpLocks/>
            </p:cNvCxnSpPr>
            <p:nvPr/>
          </p:nvCxnSpPr>
          <p:spPr>
            <a:xfrm>
              <a:off x="5755154" y="5410624"/>
              <a:ext cx="92850" cy="109027"/>
            </a:xfrm>
            <a:prstGeom prst="line">
              <a:avLst/>
            </a:prstGeom>
            <a:noFill/>
            <a:ln w="25400" cap="flat" cmpd="sng" algn="ctr">
              <a:solidFill>
                <a:srgbClr val="FFC000"/>
              </a:solidFill>
              <a:prstDash val="dash"/>
            </a:ln>
            <a:effectLst/>
          </p:spPr>
        </p:cxnSp>
      </p:grpSp>
      <p:sp>
        <p:nvSpPr>
          <p:cNvPr id="3" name="TextBox 2">
            <a:extLst>
              <a:ext uri="{FF2B5EF4-FFF2-40B4-BE49-F238E27FC236}">
                <a16:creationId xmlns:a16="http://schemas.microsoft.com/office/drawing/2014/main" id="{C8A29927-7E10-F624-8331-C04F49776360}"/>
              </a:ext>
            </a:extLst>
          </p:cNvPr>
          <p:cNvSpPr txBox="1"/>
          <p:nvPr/>
        </p:nvSpPr>
        <p:spPr>
          <a:xfrm>
            <a:off x="2752281" y="5912531"/>
            <a:ext cx="8773412" cy="523220"/>
          </a:xfrm>
          <a:prstGeom prst="rect">
            <a:avLst/>
          </a:prstGeom>
          <a:noFill/>
        </p:spPr>
        <p:txBody>
          <a:bodyPr wrap="square" rtlCol="0">
            <a:spAutoFit/>
          </a:bodyPr>
          <a:lstStyle/>
          <a:p>
            <a:r>
              <a:rPr lang="en-US" sz="1400" dirty="0"/>
              <a:t>Dengue and cholera outbreaks we now see are part of climate-sensitive disease outbreaks. The slide shows the challenges in prevention and responding to these.</a:t>
            </a:r>
          </a:p>
        </p:txBody>
      </p:sp>
    </p:spTree>
    <p:extLst>
      <p:ext uri="{BB962C8B-B14F-4D97-AF65-F5344CB8AC3E}">
        <p14:creationId xmlns:p14="http://schemas.microsoft.com/office/powerpoint/2010/main" val="1011933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DD085-4B22-1774-82FB-79CF5E3533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37DADA-56EE-B9D1-7E2F-41A5048C94CC}"/>
              </a:ext>
            </a:extLst>
          </p:cNvPr>
          <p:cNvSpPr>
            <a:spLocks noGrp="1"/>
          </p:cNvSpPr>
          <p:nvPr>
            <p:ph type="title"/>
          </p:nvPr>
        </p:nvSpPr>
        <p:spPr>
          <a:xfrm>
            <a:off x="838200" y="365125"/>
            <a:ext cx="10515600" cy="655601"/>
          </a:xfrm>
        </p:spPr>
        <p:txBody>
          <a:bodyPr>
            <a:normAutofit/>
          </a:bodyPr>
          <a:lstStyle/>
          <a:p>
            <a:r>
              <a:rPr lang="en-US" dirty="0"/>
              <a:t>Country case study: Mauritius</a:t>
            </a:r>
          </a:p>
        </p:txBody>
      </p:sp>
      <p:sp>
        <p:nvSpPr>
          <p:cNvPr id="3" name="Content Placeholder 2">
            <a:extLst>
              <a:ext uri="{FF2B5EF4-FFF2-40B4-BE49-F238E27FC236}">
                <a16:creationId xmlns:a16="http://schemas.microsoft.com/office/drawing/2014/main" id="{E59251C7-0668-62B7-9021-81C052E075A9}"/>
              </a:ext>
            </a:extLst>
          </p:cNvPr>
          <p:cNvSpPr>
            <a:spLocks noGrp="1"/>
          </p:cNvSpPr>
          <p:nvPr>
            <p:ph sz="half" idx="1"/>
          </p:nvPr>
        </p:nvSpPr>
        <p:spPr>
          <a:xfrm>
            <a:off x="838200" y="1254642"/>
            <a:ext cx="5181600" cy="5238233"/>
          </a:xfrm>
        </p:spPr>
        <p:txBody>
          <a:bodyPr>
            <a:normAutofit fontScale="85000" lnSpcReduction="20000"/>
          </a:bodyPr>
          <a:lstStyle/>
          <a:p>
            <a:r>
              <a:rPr lang="en-US" sz="2800" u="none" strike="noStrike" baseline="0" dirty="0">
                <a:solidFill>
                  <a:srgbClr val="000000"/>
                </a:solidFill>
              </a:rPr>
              <a:t>Dengue was e</a:t>
            </a:r>
            <a:r>
              <a:rPr lang="en-US" sz="2800" dirty="0">
                <a:solidFill>
                  <a:srgbClr val="000000"/>
                </a:solidFill>
              </a:rPr>
              <a:t>liminated from Mauritius before an outbreak in 2009, but the country experienced ungraded minor outbreaks every few years</a:t>
            </a:r>
            <a:endParaRPr lang="en-US" dirty="0"/>
          </a:p>
          <a:p>
            <a:r>
              <a:rPr lang="en-US" dirty="0"/>
              <a:t>Challenges</a:t>
            </a:r>
          </a:p>
          <a:p>
            <a:pPr lvl="1"/>
            <a:r>
              <a:rPr lang="en-GB" sz="2400" dirty="0"/>
              <a:t>Overburdened and overstretched vector control teams.</a:t>
            </a:r>
            <a:endParaRPr lang="en-US" sz="2400" dirty="0"/>
          </a:p>
          <a:p>
            <a:pPr lvl="1"/>
            <a:r>
              <a:rPr lang="en-GB" sz="2400" dirty="0"/>
              <a:t>Community sensitisation for vector management in private residences.</a:t>
            </a:r>
            <a:endParaRPr lang="en-US" sz="2400" dirty="0"/>
          </a:p>
          <a:p>
            <a:pPr lvl="1"/>
            <a:r>
              <a:rPr lang="en-GB" sz="2400" dirty="0"/>
              <a:t>Management and testing for insecticide resistance at national level.</a:t>
            </a:r>
            <a:endParaRPr lang="en-US" sz="2400" dirty="0"/>
          </a:p>
          <a:p>
            <a:pPr lvl="1"/>
            <a:r>
              <a:rPr lang="en-GB" sz="2400" dirty="0"/>
              <a:t>Availability of weekly surveillance data for the entire republic </a:t>
            </a:r>
            <a:endParaRPr lang="en-US" sz="2400" dirty="0"/>
          </a:p>
          <a:p>
            <a:pPr lvl="1"/>
            <a:r>
              <a:rPr lang="en-GB" sz="2400" dirty="0"/>
              <a:t>Insufficient HR with vector control expertise </a:t>
            </a:r>
            <a:endParaRPr lang="en-US" sz="2400" dirty="0"/>
          </a:p>
          <a:p>
            <a:pPr lvl="1"/>
            <a:r>
              <a:rPr lang="en-GB" sz="2400" dirty="0"/>
              <a:t>There is no specific treatment nor efficient vaccine against dengue</a:t>
            </a:r>
            <a:endParaRPr lang="en-US" sz="2400" dirty="0"/>
          </a:p>
          <a:p>
            <a:pPr lvl="1"/>
            <a:r>
              <a:rPr lang="en-GB" sz="2400" dirty="0"/>
              <a:t>Budget constraints and procedural delays</a:t>
            </a:r>
            <a:endParaRPr lang="en-US" sz="2400" dirty="0"/>
          </a:p>
        </p:txBody>
      </p:sp>
      <p:pic>
        <p:nvPicPr>
          <p:cNvPr id="7" name="Content Placeholder 6">
            <a:extLst>
              <a:ext uri="{FF2B5EF4-FFF2-40B4-BE49-F238E27FC236}">
                <a16:creationId xmlns:a16="http://schemas.microsoft.com/office/drawing/2014/main" id="{5842B8C3-3FE0-F713-7FC9-2E2CEB2BAE7B}"/>
              </a:ext>
            </a:extLst>
          </p:cNvPr>
          <p:cNvPicPr>
            <a:picLocks noGrp="1" noChangeAspect="1"/>
          </p:cNvPicPr>
          <p:nvPr>
            <p:ph sz="half" idx="2"/>
          </p:nvPr>
        </p:nvPicPr>
        <p:blipFill rotWithShape="1">
          <a:blip r:embed="rId2"/>
          <a:srcRect l="11708" t="14604" b="9195"/>
          <a:stretch/>
        </p:blipFill>
        <p:spPr>
          <a:xfrm>
            <a:off x="6172200" y="2331923"/>
            <a:ext cx="5181600" cy="3338742"/>
          </a:xfrm>
          <a:prstGeom prst="rect">
            <a:avLst/>
          </a:prstGeom>
          <a:noFill/>
        </p:spPr>
      </p:pic>
      <p:sp>
        <p:nvSpPr>
          <p:cNvPr id="8" name="TextBox 7">
            <a:extLst>
              <a:ext uri="{FF2B5EF4-FFF2-40B4-BE49-F238E27FC236}">
                <a16:creationId xmlns:a16="http://schemas.microsoft.com/office/drawing/2014/main" id="{397DDBF5-79F2-0CE0-EB56-2B7876D9FEAD}"/>
              </a:ext>
            </a:extLst>
          </p:cNvPr>
          <p:cNvSpPr txBox="1"/>
          <p:nvPr/>
        </p:nvSpPr>
        <p:spPr>
          <a:xfrm>
            <a:off x="6096000" y="5670665"/>
            <a:ext cx="5489294" cy="461665"/>
          </a:xfrm>
          <a:prstGeom prst="rect">
            <a:avLst/>
          </a:prstGeom>
          <a:noFill/>
        </p:spPr>
        <p:txBody>
          <a:bodyPr wrap="square" rtlCol="0">
            <a:spAutoFit/>
          </a:bodyPr>
          <a:lstStyle/>
          <a:p>
            <a:r>
              <a:rPr lang="en-US" sz="1200" i="1" dirty="0"/>
              <a:t>Dr Abha </a:t>
            </a:r>
            <a:r>
              <a:rPr lang="en-US" sz="1200" i="1" dirty="0" err="1"/>
              <a:t>Jodheea</a:t>
            </a:r>
            <a:r>
              <a:rPr lang="en-US" sz="1200" i="1" dirty="0"/>
              <a:t> </a:t>
            </a:r>
            <a:r>
              <a:rPr lang="en-US" sz="1200" i="1" dirty="0" err="1"/>
              <a:t>Jutton</a:t>
            </a:r>
            <a:r>
              <a:rPr lang="en-US" sz="1200" i="1" dirty="0"/>
              <a:t>, Emergency Preparedness and Response Officer, WHO Country Office Mauritius</a:t>
            </a:r>
          </a:p>
        </p:txBody>
      </p:sp>
    </p:spTree>
    <p:extLst>
      <p:ext uri="{BB962C8B-B14F-4D97-AF65-F5344CB8AC3E}">
        <p14:creationId xmlns:p14="http://schemas.microsoft.com/office/powerpoint/2010/main" val="1237556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3E67F-AACF-B9A1-FB63-16B623D4FD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A6377E-9822-6C73-ECEF-3638D8FB3654}"/>
              </a:ext>
            </a:extLst>
          </p:cNvPr>
          <p:cNvSpPr>
            <a:spLocks noGrp="1"/>
          </p:cNvSpPr>
          <p:nvPr>
            <p:ph type="title"/>
          </p:nvPr>
        </p:nvSpPr>
        <p:spPr>
          <a:xfrm>
            <a:off x="838200" y="365125"/>
            <a:ext cx="10515600" cy="655601"/>
          </a:xfrm>
        </p:spPr>
        <p:txBody>
          <a:bodyPr>
            <a:normAutofit/>
          </a:bodyPr>
          <a:lstStyle/>
          <a:p>
            <a:r>
              <a:rPr lang="en-US" dirty="0"/>
              <a:t>Country case study: Mauritius</a:t>
            </a:r>
          </a:p>
        </p:txBody>
      </p:sp>
      <p:sp>
        <p:nvSpPr>
          <p:cNvPr id="4" name="Content Placeholder 3">
            <a:extLst>
              <a:ext uri="{FF2B5EF4-FFF2-40B4-BE49-F238E27FC236}">
                <a16:creationId xmlns:a16="http://schemas.microsoft.com/office/drawing/2014/main" id="{801F3483-2A92-B38A-E32A-3160230F7280}"/>
              </a:ext>
            </a:extLst>
          </p:cNvPr>
          <p:cNvSpPr>
            <a:spLocks noGrp="1"/>
          </p:cNvSpPr>
          <p:nvPr>
            <p:ph sz="half" idx="2"/>
          </p:nvPr>
        </p:nvSpPr>
        <p:spPr>
          <a:xfrm>
            <a:off x="6172200" y="1254642"/>
            <a:ext cx="5181600" cy="5238233"/>
          </a:xfrm>
        </p:spPr>
        <p:txBody>
          <a:bodyPr>
            <a:normAutofit fontScale="77500" lnSpcReduction="20000"/>
          </a:bodyPr>
          <a:lstStyle/>
          <a:p>
            <a:r>
              <a:rPr lang="en-US" dirty="0"/>
              <a:t>Reflections</a:t>
            </a:r>
          </a:p>
          <a:p>
            <a:pPr lvl="1"/>
            <a:r>
              <a:rPr lang="en-US" sz="2400" dirty="0">
                <a:solidFill>
                  <a:srgbClr val="3B3535"/>
                </a:solidFill>
                <a:ea typeface="Sora" pitchFamily="34" charset="-122"/>
                <a:cs typeface="Sora" pitchFamily="34" charset="-120"/>
              </a:rPr>
              <a:t>Mauritius is experiencing the worst dengue outbreak.</a:t>
            </a:r>
          </a:p>
          <a:p>
            <a:pPr lvl="1"/>
            <a:r>
              <a:rPr lang="en-US" sz="2400" dirty="0">
                <a:solidFill>
                  <a:srgbClr val="3B3535"/>
                </a:solidFill>
                <a:ea typeface="Sora" pitchFamily="34" charset="-122"/>
                <a:cs typeface="Sora" pitchFamily="34" charset="-120"/>
              </a:rPr>
              <a:t>The outbreak posed a significant threat to the tourism industry, a key economic sector for Mauritius</a:t>
            </a:r>
            <a:endParaRPr lang="en-US" sz="2400" dirty="0"/>
          </a:p>
          <a:p>
            <a:pPr lvl="1"/>
            <a:r>
              <a:rPr lang="en-US" sz="2400" dirty="0">
                <a:solidFill>
                  <a:srgbClr val="3B3535"/>
                </a:solidFill>
                <a:ea typeface="Sora" pitchFamily="34" charset="-122"/>
                <a:cs typeface="Sora" pitchFamily="34" charset="-120"/>
              </a:rPr>
              <a:t>The problem of insecticide resistance underscored the importance of reinforcing vector control efforts and strengthening entomological expertise.</a:t>
            </a:r>
          </a:p>
          <a:p>
            <a:pPr lvl="1"/>
            <a:r>
              <a:rPr lang="en-US" sz="2400" dirty="0"/>
              <a:t>Preparedness and multi-sectoral approach to combat dengue</a:t>
            </a:r>
          </a:p>
          <a:p>
            <a:r>
              <a:rPr lang="en-US" dirty="0"/>
              <a:t>Next steps</a:t>
            </a:r>
          </a:p>
          <a:p>
            <a:pPr lvl="1"/>
            <a:r>
              <a:rPr lang="en-US" sz="2400" dirty="0">
                <a:solidFill>
                  <a:srgbClr val="3B3535"/>
                </a:solidFill>
                <a:ea typeface="Alexandria" pitchFamily="34" charset="-122"/>
                <a:cs typeface="Alexandria" pitchFamily="34" charset="-120"/>
              </a:rPr>
              <a:t>Review of the dengue response</a:t>
            </a:r>
          </a:p>
          <a:p>
            <a:pPr lvl="1"/>
            <a:r>
              <a:rPr lang="en-US" sz="2400" dirty="0">
                <a:solidFill>
                  <a:srgbClr val="3B3535"/>
                </a:solidFill>
                <a:ea typeface="Alexandria" pitchFamily="34" charset="-122"/>
                <a:cs typeface="Alexandria" pitchFamily="34" charset="-120"/>
              </a:rPr>
              <a:t>Effective data sharing</a:t>
            </a:r>
          </a:p>
          <a:p>
            <a:pPr lvl="1"/>
            <a:r>
              <a:rPr lang="en-US" sz="2400" dirty="0">
                <a:solidFill>
                  <a:srgbClr val="3B3535"/>
                </a:solidFill>
                <a:ea typeface="Alexandria" pitchFamily="34" charset="-122"/>
                <a:cs typeface="Alexandria" pitchFamily="34" charset="-120"/>
              </a:rPr>
              <a:t>Building institutional and human resource capacities</a:t>
            </a:r>
          </a:p>
          <a:p>
            <a:pPr lvl="1"/>
            <a:r>
              <a:rPr lang="en-US" sz="2400" dirty="0">
                <a:solidFill>
                  <a:srgbClr val="3B3535"/>
                </a:solidFill>
                <a:ea typeface="Alexandria" pitchFamily="34" charset="-122"/>
                <a:cs typeface="Alexandria" pitchFamily="34" charset="-120"/>
              </a:rPr>
              <a:t>Enhance the arboviruses surveillance system</a:t>
            </a:r>
          </a:p>
          <a:p>
            <a:pPr lvl="1"/>
            <a:r>
              <a:rPr lang="en-US" sz="2400" dirty="0">
                <a:solidFill>
                  <a:srgbClr val="3B3535"/>
                </a:solidFill>
                <a:ea typeface="Alexandria" pitchFamily="34" charset="-122"/>
                <a:cs typeface="Alexandria" pitchFamily="34" charset="-120"/>
              </a:rPr>
              <a:t>Development of an emergency workforce strategy</a:t>
            </a:r>
          </a:p>
          <a:p>
            <a:pPr lvl="1"/>
            <a:endParaRPr lang="en-US" dirty="0"/>
          </a:p>
          <a:p>
            <a:endParaRPr lang="en-US" dirty="0"/>
          </a:p>
        </p:txBody>
      </p:sp>
      <p:pic>
        <p:nvPicPr>
          <p:cNvPr id="7" name="Content Placeholder 6">
            <a:extLst>
              <a:ext uri="{FF2B5EF4-FFF2-40B4-BE49-F238E27FC236}">
                <a16:creationId xmlns:a16="http://schemas.microsoft.com/office/drawing/2014/main" id="{15F2335E-5872-D62D-BD15-98A8A1877CFF}"/>
              </a:ext>
            </a:extLst>
          </p:cNvPr>
          <p:cNvPicPr>
            <a:picLocks noGrp="1" noChangeAspect="1"/>
          </p:cNvPicPr>
          <p:nvPr>
            <p:ph sz="half" idx="1"/>
          </p:nvPr>
        </p:nvPicPr>
        <p:blipFill>
          <a:blip r:embed="rId2"/>
          <a:stretch>
            <a:fillRect/>
          </a:stretch>
        </p:blipFill>
        <p:spPr>
          <a:xfrm>
            <a:off x="1782635" y="1253331"/>
            <a:ext cx="3269580" cy="4351338"/>
          </a:xfrm>
          <a:prstGeom prst="rect">
            <a:avLst/>
          </a:prstGeom>
        </p:spPr>
      </p:pic>
      <p:sp>
        <p:nvSpPr>
          <p:cNvPr id="8" name="TextBox 7">
            <a:extLst>
              <a:ext uri="{FF2B5EF4-FFF2-40B4-BE49-F238E27FC236}">
                <a16:creationId xmlns:a16="http://schemas.microsoft.com/office/drawing/2014/main" id="{E39BCB5D-2183-6ABE-9C77-D72062BDA70A}"/>
              </a:ext>
            </a:extLst>
          </p:cNvPr>
          <p:cNvSpPr txBox="1"/>
          <p:nvPr/>
        </p:nvSpPr>
        <p:spPr>
          <a:xfrm>
            <a:off x="838200" y="5837274"/>
            <a:ext cx="5489294" cy="461665"/>
          </a:xfrm>
          <a:prstGeom prst="rect">
            <a:avLst/>
          </a:prstGeom>
          <a:noFill/>
        </p:spPr>
        <p:txBody>
          <a:bodyPr wrap="square" rtlCol="0">
            <a:spAutoFit/>
          </a:bodyPr>
          <a:lstStyle/>
          <a:p>
            <a:r>
              <a:rPr lang="en-US" sz="1200" i="1" dirty="0"/>
              <a:t>Dr Abha </a:t>
            </a:r>
            <a:r>
              <a:rPr lang="en-US" sz="1200" i="1" dirty="0" err="1"/>
              <a:t>Jodheea</a:t>
            </a:r>
            <a:r>
              <a:rPr lang="en-US" sz="1200" i="1" dirty="0"/>
              <a:t> </a:t>
            </a:r>
            <a:r>
              <a:rPr lang="en-US" sz="1200" i="1" dirty="0" err="1"/>
              <a:t>Jutton</a:t>
            </a:r>
            <a:r>
              <a:rPr lang="en-US" sz="1200" i="1" dirty="0"/>
              <a:t>, Emergency Preparedness and Response Officer, WHO Country Office Mauritius</a:t>
            </a:r>
          </a:p>
        </p:txBody>
      </p:sp>
    </p:spTree>
    <p:extLst>
      <p:ext uri="{BB962C8B-B14F-4D97-AF65-F5344CB8AC3E}">
        <p14:creationId xmlns:p14="http://schemas.microsoft.com/office/powerpoint/2010/main" val="2286558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029C6-A6F1-933D-F1A2-E364D9F08D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AF3A65-22CA-9222-95C8-DFD1D913555A}"/>
              </a:ext>
            </a:extLst>
          </p:cNvPr>
          <p:cNvSpPr>
            <a:spLocks noGrp="1"/>
          </p:cNvSpPr>
          <p:nvPr>
            <p:ph type="title"/>
          </p:nvPr>
        </p:nvSpPr>
        <p:spPr>
          <a:xfrm>
            <a:off x="838200" y="365125"/>
            <a:ext cx="10515600" cy="655601"/>
          </a:xfrm>
        </p:spPr>
        <p:txBody>
          <a:bodyPr>
            <a:normAutofit/>
          </a:bodyPr>
          <a:lstStyle/>
          <a:p>
            <a:r>
              <a:rPr lang="en-US" dirty="0"/>
              <a:t>Country case study: Brazil</a:t>
            </a:r>
          </a:p>
        </p:txBody>
      </p:sp>
      <p:sp>
        <p:nvSpPr>
          <p:cNvPr id="4" name="Content Placeholder 3">
            <a:extLst>
              <a:ext uri="{FF2B5EF4-FFF2-40B4-BE49-F238E27FC236}">
                <a16:creationId xmlns:a16="http://schemas.microsoft.com/office/drawing/2014/main" id="{21379782-641A-ED99-2F68-A246CF04DCAC}"/>
              </a:ext>
            </a:extLst>
          </p:cNvPr>
          <p:cNvSpPr>
            <a:spLocks noGrp="1"/>
          </p:cNvSpPr>
          <p:nvPr>
            <p:ph sz="half" idx="2"/>
          </p:nvPr>
        </p:nvSpPr>
        <p:spPr>
          <a:xfrm>
            <a:off x="6172200" y="1254642"/>
            <a:ext cx="5181600" cy="5238233"/>
          </a:xfrm>
        </p:spPr>
        <p:txBody>
          <a:bodyPr>
            <a:normAutofit/>
          </a:bodyPr>
          <a:lstStyle/>
          <a:p>
            <a:r>
              <a:rPr lang="en-US" dirty="0"/>
              <a:t>Recent developments</a:t>
            </a:r>
          </a:p>
          <a:p>
            <a:pPr lvl="1"/>
            <a:r>
              <a:rPr lang="en-US" dirty="0"/>
              <a:t>National guidelines published</a:t>
            </a:r>
          </a:p>
          <a:p>
            <a:pPr lvl="1"/>
            <a:r>
              <a:rPr lang="en-US" dirty="0"/>
              <a:t>Modelling data for 2024</a:t>
            </a:r>
          </a:p>
          <a:p>
            <a:pPr lvl="1"/>
            <a:r>
              <a:rPr lang="en-US" dirty="0"/>
              <a:t>Preparedness meetings for endemic areas to develop contingency plan, risk stratification, etc.</a:t>
            </a:r>
          </a:p>
          <a:p>
            <a:pPr lvl="1"/>
            <a:r>
              <a:rPr lang="en-US" dirty="0"/>
              <a:t>Activation of operations center for dengue emergency</a:t>
            </a:r>
          </a:p>
          <a:p>
            <a:pPr lvl="1"/>
            <a:r>
              <a:rPr lang="en-US" dirty="0"/>
              <a:t>Risk communication and webinars</a:t>
            </a:r>
          </a:p>
          <a:p>
            <a:pPr lvl="1"/>
            <a:r>
              <a:rPr lang="en-US" dirty="0" err="1"/>
              <a:t>Behavioural</a:t>
            </a:r>
            <a:r>
              <a:rPr lang="en-US" dirty="0"/>
              <a:t> science efforts</a:t>
            </a:r>
          </a:p>
          <a:p>
            <a:endParaRPr lang="en-US" dirty="0"/>
          </a:p>
          <a:p>
            <a:endParaRPr lang="en-US" dirty="0"/>
          </a:p>
        </p:txBody>
      </p:sp>
      <p:pic>
        <p:nvPicPr>
          <p:cNvPr id="6" name="Content Placeholder 5">
            <a:extLst>
              <a:ext uri="{FF2B5EF4-FFF2-40B4-BE49-F238E27FC236}">
                <a16:creationId xmlns:a16="http://schemas.microsoft.com/office/drawing/2014/main" id="{E0BDEF59-293C-9928-ECC0-9B7F070EDD55}"/>
              </a:ext>
            </a:extLst>
          </p:cNvPr>
          <p:cNvPicPr>
            <a:picLocks noGrp="1" noChangeAspect="1"/>
          </p:cNvPicPr>
          <p:nvPr>
            <p:ph sz="half" idx="1"/>
          </p:nvPr>
        </p:nvPicPr>
        <p:blipFill>
          <a:blip r:embed="rId2"/>
          <a:stretch>
            <a:fillRect/>
          </a:stretch>
        </p:blipFill>
        <p:spPr>
          <a:xfrm>
            <a:off x="838200" y="2312631"/>
            <a:ext cx="5181600" cy="2805825"/>
          </a:xfrm>
          <a:prstGeom prst="rect">
            <a:avLst/>
          </a:prstGeom>
        </p:spPr>
      </p:pic>
      <p:sp>
        <p:nvSpPr>
          <p:cNvPr id="9" name="TextBox 8">
            <a:extLst>
              <a:ext uri="{FF2B5EF4-FFF2-40B4-BE49-F238E27FC236}">
                <a16:creationId xmlns:a16="http://schemas.microsoft.com/office/drawing/2014/main" id="{51BB6D24-064C-7395-4886-6ABEE3CAA4B7}"/>
              </a:ext>
            </a:extLst>
          </p:cNvPr>
          <p:cNvSpPr txBox="1"/>
          <p:nvPr/>
        </p:nvSpPr>
        <p:spPr>
          <a:xfrm>
            <a:off x="838200" y="5313405"/>
            <a:ext cx="5181601" cy="523220"/>
          </a:xfrm>
          <a:prstGeom prst="rect">
            <a:avLst/>
          </a:prstGeom>
          <a:noFill/>
        </p:spPr>
        <p:txBody>
          <a:bodyPr wrap="square" rtlCol="0">
            <a:spAutoFit/>
          </a:bodyPr>
          <a:lstStyle/>
          <a:p>
            <a:r>
              <a:rPr lang="en-US" sz="1400" i="1" dirty="0"/>
              <a:t>2024 has seen the highest number of cases, higher than 2021-2023 combined.</a:t>
            </a:r>
          </a:p>
        </p:txBody>
      </p:sp>
      <p:sp>
        <p:nvSpPr>
          <p:cNvPr id="10" name="TextBox 9">
            <a:extLst>
              <a:ext uri="{FF2B5EF4-FFF2-40B4-BE49-F238E27FC236}">
                <a16:creationId xmlns:a16="http://schemas.microsoft.com/office/drawing/2014/main" id="{28971C70-9BEE-FB34-F6C9-24AFC692A95E}"/>
              </a:ext>
            </a:extLst>
          </p:cNvPr>
          <p:cNvSpPr txBox="1"/>
          <p:nvPr/>
        </p:nvSpPr>
        <p:spPr>
          <a:xfrm>
            <a:off x="838200" y="5916652"/>
            <a:ext cx="8997778" cy="307777"/>
          </a:xfrm>
          <a:prstGeom prst="rect">
            <a:avLst/>
          </a:prstGeom>
          <a:noFill/>
        </p:spPr>
        <p:txBody>
          <a:bodyPr wrap="square" rtlCol="0">
            <a:spAutoFit/>
          </a:bodyPr>
          <a:lstStyle/>
          <a:p>
            <a:r>
              <a:rPr lang="en-PH" sz="1400" b="0" i="1" dirty="0">
                <a:effectLst/>
              </a:rPr>
              <a:t>Dr. Livia Carla </a:t>
            </a:r>
            <a:r>
              <a:rPr lang="en-PH" sz="1400" b="0" i="1" dirty="0" err="1">
                <a:effectLst/>
              </a:rPr>
              <a:t>Vinhal</a:t>
            </a:r>
            <a:r>
              <a:rPr lang="en-PH" sz="1400" b="0" i="1" dirty="0">
                <a:effectLst/>
              </a:rPr>
              <a:t> </a:t>
            </a:r>
            <a:r>
              <a:rPr lang="en-PH" sz="1400" b="0" i="1" dirty="0" err="1">
                <a:effectLst/>
              </a:rPr>
              <a:t>Frutoso</a:t>
            </a:r>
            <a:r>
              <a:rPr lang="en-PH" sz="1400" b="0" i="1" dirty="0">
                <a:effectLst/>
              </a:rPr>
              <a:t>. Head of the national surveillance of arboviruses, Ministry of Health of Brazil</a:t>
            </a:r>
            <a:endParaRPr lang="en-US" sz="1400" i="1" dirty="0"/>
          </a:p>
        </p:txBody>
      </p:sp>
    </p:spTree>
    <p:extLst>
      <p:ext uri="{BB962C8B-B14F-4D97-AF65-F5344CB8AC3E}">
        <p14:creationId xmlns:p14="http://schemas.microsoft.com/office/powerpoint/2010/main" val="797187657"/>
      </p:ext>
    </p:extLst>
  </p:cSld>
  <p:clrMapOvr>
    <a:masterClrMapping/>
  </p:clrMapOvr>
</p:sld>
</file>

<file path=ppt/theme/theme1.xml><?xml version="1.0" encoding="utf-8"?>
<a:theme xmlns:a="http://schemas.openxmlformats.org/drawingml/2006/main" name="3_Office Theme">
  <a:themeElements>
    <a:clrScheme name="EPP">
      <a:dk1>
        <a:srgbClr val="141414"/>
      </a:dk1>
      <a:lt1>
        <a:srgbClr val="FFFFFF"/>
      </a:lt1>
      <a:dk2>
        <a:srgbClr val="222D3A"/>
      </a:dk2>
      <a:lt2>
        <a:srgbClr val="C8D3D3"/>
      </a:lt2>
      <a:accent1>
        <a:srgbClr val="345071"/>
      </a:accent1>
      <a:accent2>
        <a:srgbClr val="9E1F63"/>
      </a:accent2>
      <a:accent3>
        <a:srgbClr val="A5A5A5"/>
      </a:accent3>
      <a:accent4>
        <a:srgbClr val="F5B35F"/>
      </a:accent4>
      <a:accent5>
        <a:srgbClr val="5081AE"/>
      </a:accent5>
      <a:accent6>
        <a:srgbClr val="EA8689"/>
      </a:accent6>
      <a:hlink>
        <a:srgbClr val="5181AE"/>
      </a:hlink>
      <a:folHlink>
        <a:srgbClr val="99527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EPI-WIN">
      <a:dk1>
        <a:srgbClr val="000000"/>
      </a:dk1>
      <a:lt1>
        <a:srgbClr val="FFFFFF"/>
      </a:lt1>
      <a:dk2>
        <a:srgbClr val="0A225F"/>
      </a:dk2>
      <a:lt2>
        <a:srgbClr val="E8E8E8"/>
      </a:lt2>
      <a:accent1>
        <a:srgbClr val="285596"/>
      </a:accent1>
      <a:accent2>
        <a:srgbClr val="FFDE17"/>
      </a:accent2>
      <a:accent3>
        <a:srgbClr val="E28742"/>
      </a:accent3>
      <a:accent4>
        <a:srgbClr val="3DB4E1"/>
      </a:accent4>
      <a:accent5>
        <a:srgbClr val="A74242"/>
      </a:accent5>
      <a:accent6>
        <a:srgbClr val="161C51"/>
      </a:accent6>
      <a:hlink>
        <a:srgbClr val="2C6474"/>
      </a:hlink>
      <a:folHlink>
        <a:srgbClr val="774688"/>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389C59ADE53C49B45E3B489436BC07" ma:contentTypeVersion="18" ma:contentTypeDescription="Create a new document." ma:contentTypeScope="" ma:versionID="382e376d3ad2ebe9b60d661cacafeaa7">
  <xsd:schema xmlns:xsd="http://www.w3.org/2001/XMLSchema" xmlns:xs="http://www.w3.org/2001/XMLSchema" xmlns:p="http://schemas.microsoft.com/office/2006/metadata/properties" xmlns:ns2="f94a4242-da51-4b1d-bad4-07d006b730d3" xmlns:ns3="bd879b36-96f5-4c4e-979a-9eb1cd712529" targetNamespace="http://schemas.microsoft.com/office/2006/metadata/properties" ma:root="true" ma:fieldsID="c1ea21926a0006b5083e04c32c0cebda" ns2:_="" ns3:_="">
    <xsd:import namespace="f94a4242-da51-4b1d-bad4-07d006b730d3"/>
    <xsd:import namespace="bd879b36-96f5-4c4e-979a-9eb1cd71252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4a4242-da51-4b1d-bad4-07d006b730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4eac88-8ae6-4a96-90c7-97bc93c844e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879b36-96f5-4c4e-979a-9eb1cd71252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52edfb5-6ab5-4a67-b8c8-74eaf5c36299}" ma:internalName="TaxCatchAll" ma:showField="CatchAllData" ma:web="bd879b36-96f5-4c4e-979a-9eb1cd7125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d879b36-96f5-4c4e-979a-9eb1cd712529" xsi:nil="true"/>
    <lcf76f155ced4ddcb4097134ff3c332f xmlns="f94a4242-da51-4b1d-bad4-07d006b730d3">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9884511-40CA-441E-A737-34B06A5287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4a4242-da51-4b1d-bad4-07d006b730d3"/>
    <ds:schemaRef ds:uri="bd879b36-96f5-4c4e-979a-9eb1cd7125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D771531-E17A-4559-9C3F-8B71A2F5EF31}">
  <ds:schemaRefs>
    <ds:schemaRef ds:uri="http://schemas.microsoft.com/office/2006/metadata/properties"/>
    <ds:schemaRef ds:uri="http://schemas.microsoft.com/office/infopath/2007/PartnerControls"/>
    <ds:schemaRef ds:uri="bd879b36-96f5-4c4e-979a-9eb1cd712529"/>
    <ds:schemaRef ds:uri="f94a4242-da51-4b1d-bad4-07d006b730d3"/>
  </ds:schemaRefs>
</ds:datastoreItem>
</file>

<file path=customXml/itemProps3.xml><?xml version="1.0" encoding="utf-8"?>
<ds:datastoreItem xmlns:ds="http://schemas.openxmlformats.org/officeDocument/2006/customXml" ds:itemID="{9D8E6094-2173-46DA-9682-FF15A0FF30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266</TotalTime>
  <Words>1328</Words>
  <Application>Microsoft Office PowerPoint</Application>
  <PresentationFormat>Widescreen</PresentationFormat>
  <Paragraphs>151</Paragraphs>
  <Slides>13</Slides>
  <Notes>1</Notes>
  <HiddenSlides>0</HiddenSlides>
  <MMClips>0</MMClip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3_Office Theme</vt:lpstr>
      <vt:lpstr>Office Theme</vt:lpstr>
      <vt:lpstr>Dengue: Overview of the current situation and response</vt:lpstr>
      <vt:lpstr>Introduction to dengue</vt:lpstr>
      <vt:lpstr>Global overview January to April 2024</vt:lpstr>
      <vt:lpstr>Geographical spread of reported cases January to April 2024</vt:lpstr>
      <vt:lpstr>Reasons for increasing cases of Dengue</vt:lpstr>
      <vt:lpstr>Climate-sensitive disease outbreaks, the new health crisis</vt:lpstr>
      <vt:lpstr>Country case study: Mauritius</vt:lpstr>
      <vt:lpstr>Country case study: Mauritius</vt:lpstr>
      <vt:lpstr>Country case study: Brazil</vt:lpstr>
      <vt:lpstr>Country case study: Brazil</vt:lpstr>
      <vt:lpstr>WHO’ response to dengue outbreaks- priority areas</vt:lpstr>
      <vt:lpstr>Summary and next steps</vt:lpstr>
      <vt:lpstr>EPI-WIN webinar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GEROY, Lester Sam</dc:creator>
  <cp:lastModifiedBy>GEROY, Lester Sam</cp:lastModifiedBy>
  <cp:revision>12</cp:revision>
  <dcterms:created xsi:type="dcterms:W3CDTF">2024-09-18T07:43:35Z</dcterms:created>
  <dcterms:modified xsi:type="dcterms:W3CDTF">2024-11-22T15:24:22Z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0x010100C4389C59ADE53C49B45E3B489436BC07</vt:lpwstr>
  </property>
</Properties>
</file>