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 id="2147483679" r:id="rId3"/>
  </p:sldMasterIdLst>
  <p:notesMasterIdLst>
    <p:notesMasterId r:id="rId17"/>
  </p:notesMasterIdLst>
  <p:sldIdLst>
    <p:sldId id="2147483641" r:id="rId4"/>
    <p:sldId id="2147483643" r:id="rId5"/>
    <p:sldId id="2147483644" r:id="rId6"/>
    <p:sldId id="995" r:id="rId7"/>
    <p:sldId id="1002" r:id="rId8"/>
    <p:sldId id="1007" r:id="rId9"/>
    <p:sldId id="997" r:id="rId10"/>
    <p:sldId id="1008" r:id="rId11"/>
    <p:sldId id="2147375831" r:id="rId12"/>
    <p:sldId id="1012" r:id="rId13"/>
    <p:sldId id="2147483642" r:id="rId14"/>
    <p:sldId id="2145706538" r:id="rId15"/>
    <p:sldId id="21474836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9"/>
    <p:restoredTop sz="94648"/>
  </p:normalViewPr>
  <p:slideViewPr>
    <p:cSldViewPr snapToGrid="0">
      <p:cViewPr varScale="1">
        <p:scale>
          <a:sx n="41" d="100"/>
          <a:sy n="41" d="100"/>
        </p:scale>
        <p:origin x="200" y="1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501F6-E81D-2C47-9B7B-DE546BA6671E}" type="datetimeFigureOut">
              <a:rPr lang="en-US" smtClean="0"/>
              <a:t>5/21/25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72F15-0732-BC48-8114-9F906605EAA3}" type="slidenum">
              <a:rPr lang="en-US" smtClean="0"/>
              <a:t>‹#›</a:t>
            </a:fld>
            <a:endParaRPr lang="en-US"/>
          </a:p>
        </p:txBody>
      </p:sp>
    </p:spTree>
    <p:extLst>
      <p:ext uri="{BB962C8B-B14F-4D97-AF65-F5344CB8AC3E}">
        <p14:creationId xmlns:p14="http://schemas.microsoft.com/office/powerpoint/2010/main" val="109783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FB8252-0B41-4279-BEBE-120DE832300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636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15A1E-2C6E-465F-9C89-4963C7CE7F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942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15A1E-2C6E-465F-9C89-4963C7CE7F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2974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93BD5-0055-6C43-8989-2763A06943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683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15A1E-2C6E-465F-9C89-4963C7CE7F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275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15A1E-2C6E-465F-9C89-4963C7CE7F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410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15A1E-2C6E-465F-9C89-4963C7CE7F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447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305DE-5237-49FA-9A5E-078442E73C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088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1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1 ">
    <p:spTree>
      <p:nvGrpSpPr>
        <p:cNvPr id="1" name=""/>
        <p:cNvGrpSpPr/>
        <p:nvPr/>
      </p:nvGrpSpPr>
      <p:grpSpPr>
        <a:xfrm>
          <a:off x="0" y="0"/>
          <a:ext cx="0" cy="0"/>
          <a:chOff x="0" y="0"/>
          <a:chExt cx="0" cy="0"/>
        </a:xfrm>
      </p:grpSpPr>
      <p:sp>
        <p:nvSpPr>
          <p:cNvPr id="15" name="Picture Placeholder 9"/>
          <p:cNvSpPr>
            <a:spLocks noGrp="1"/>
          </p:cNvSpPr>
          <p:nvPr>
            <p:ph type="pic" sz="quarter" idx="10" hasCustomPrompt="1"/>
          </p:nvPr>
        </p:nvSpPr>
        <p:spPr>
          <a:xfrm>
            <a:off x="478800" y="1188000"/>
            <a:ext cx="5382919" cy="3599999"/>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p:cNvSpPr>
            <a:spLocks noGrp="1"/>
          </p:cNvSpPr>
          <p:nvPr>
            <p:ph type="subTitle" idx="1" hasCustomPrompt="1"/>
          </p:nvPr>
        </p:nvSpPr>
        <p:spPr>
          <a:xfrm>
            <a:off x="6240016" y="2160000"/>
            <a:ext cx="5951983" cy="3609304"/>
          </a:xfrm>
          <a:prstGeom prst="rect">
            <a:avLst/>
          </a:prstGeom>
        </p:spPr>
        <p:txBody>
          <a:bodyPr lIns="0" tIns="0" rIns="540000" anchor="t" anchorCtr="0"/>
          <a:lstStyle>
            <a:lvl1pPr marL="162000" indent="-180000" algn="l">
              <a:buClr>
                <a:srgbClr val="5792C9"/>
              </a:buClr>
              <a:buFont typeface="Wingdings" charset="2"/>
              <a:buChar char="§"/>
              <a:defRPr sz="2000">
                <a:solidFill>
                  <a:schemeClr val="tx1"/>
                </a:solidFill>
              </a:defRPr>
            </a:lvl1pPr>
            <a:lvl2pPr marL="360000" indent="-180000" algn="l">
              <a:buClr>
                <a:srgbClr val="5792C9"/>
              </a:buClr>
              <a:buSzPct val="110000"/>
              <a:buFont typeface="Arial" charset="0"/>
              <a:buChar char="•"/>
              <a:defRPr sz="2000">
                <a:solidFill>
                  <a:schemeClr val="tx1"/>
                </a:solidFill>
              </a:defRPr>
            </a:lvl2pPr>
            <a:lvl3pPr marL="612000" indent="-216000" algn="l">
              <a:buClr>
                <a:srgbClr val="5792C9"/>
              </a:buClr>
              <a:buFont typeface=".AppleSystemUIFont" charset="-120"/>
              <a:buChar char="–"/>
              <a:defRPr sz="2000"/>
            </a:lvl3pPr>
            <a:lvl4pPr marL="864000" indent="-180000" algn="l">
              <a:buClr>
                <a:schemeClr val="tx1"/>
              </a:buClr>
              <a:buFont typeface=".AppleSystemUIFont" charset="-120"/>
              <a:buChar char="–"/>
              <a:defRPr sz="2000">
                <a:solidFill>
                  <a:schemeClr val="tx1"/>
                </a:solidFill>
              </a:defRPr>
            </a:lvl4pPr>
            <a:lvl5pPr marL="1080000" indent="-180000" algn="l">
              <a:buClr>
                <a:schemeClr val="bg2">
                  <a:lumMod val="50000"/>
                </a:schemeClr>
              </a:buClr>
              <a:buFont typeface=".AppleSystemUIFont" charset="-120"/>
              <a:buChar char="–"/>
              <a:defRPr sz="2000">
                <a:solidFill>
                  <a:schemeClr val="bg2">
                    <a:lumMod val="50000"/>
                  </a:schemeClr>
                </a:solidFill>
              </a:defRPr>
            </a:lvl5pPr>
            <a:lvl6pPr marL="1080000" indent="-180000" algn="l">
              <a:buClr>
                <a:schemeClr val="bg2">
                  <a:lumMod val="75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0"/>
            <a:r>
              <a:rPr lang="en-US"/>
              <a:t>List 1</a:t>
            </a:r>
          </a:p>
          <a:p>
            <a:pPr lvl="1"/>
            <a:r>
              <a:rPr lang="en-US"/>
              <a:t>List 2</a:t>
            </a:r>
          </a:p>
          <a:p>
            <a:pPr lvl="2"/>
            <a:r>
              <a:rPr lang="en-US"/>
              <a:t>List 3</a:t>
            </a:r>
          </a:p>
          <a:p>
            <a:pPr lvl="3"/>
            <a:r>
              <a:rPr lang="en-US"/>
              <a:t>List 4</a:t>
            </a:r>
          </a:p>
          <a:p>
            <a:pPr lvl="4"/>
            <a:r>
              <a:rPr lang="en-US"/>
              <a:t>List 5 </a:t>
            </a:r>
          </a:p>
        </p:txBody>
      </p:sp>
      <p:sp>
        <p:nvSpPr>
          <p:cNvPr id="14" name="Title Placeholder 1">
            <a:extLst>
              <a:ext uri="{FF2B5EF4-FFF2-40B4-BE49-F238E27FC236}">
                <a16:creationId xmlns:a16="http://schemas.microsoft.com/office/drawing/2014/main" id="{99583D8E-5B3B-3843-83A2-A85ED263569D}"/>
              </a:ext>
            </a:extLst>
          </p:cNvPr>
          <p:cNvSpPr>
            <a:spLocks noGrp="1"/>
          </p:cNvSpPr>
          <p:nvPr>
            <p:ph type="title" hasCustomPrompt="1"/>
          </p:nvPr>
        </p:nvSpPr>
        <p:spPr>
          <a:xfrm>
            <a:off x="6240016" y="1188000"/>
            <a:ext cx="5951983" cy="863895"/>
          </a:xfrm>
          <a:prstGeom prst="rect">
            <a:avLst/>
          </a:prstGeom>
          <a:noFill/>
        </p:spPr>
        <p:txBody>
          <a:bodyPr vert="horz" lIns="0" tIns="0" rIns="540000" bIns="45720" rtlCol="0" anchor="t" anchorCtr="0">
            <a:noAutofit/>
          </a:bodyPr>
          <a:lstStyle>
            <a:lvl1pPr>
              <a:defRPr sz="2800" b="1">
                <a:solidFill>
                  <a:srgbClr val="5792C9"/>
                </a:solidFill>
                <a:latin typeface="+mn-lt"/>
              </a:defRPr>
            </a:lvl1pPr>
          </a:lstStyle>
          <a:p>
            <a:r>
              <a:rPr lang="en-US"/>
              <a:t>Click to edit Section title</a:t>
            </a:r>
            <a:br>
              <a:rPr lang="en-US"/>
            </a:br>
            <a:r>
              <a:rPr lang="en-US"/>
              <a:t>lorem ipsum</a:t>
            </a:r>
          </a:p>
        </p:txBody>
      </p:sp>
      <p:sp>
        <p:nvSpPr>
          <p:cNvPr id="8" name="Text Placeholder 5">
            <a:extLst>
              <a:ext uri="{FF2B5EF4-FFF2-40B4-BE49-F238E27FC236}">
                <a16:creationId xmlns:a16="http://schemas.microsoft.com/office/drawing/2014/main" id="{8E2C7A0F-E71F-BB43-99DF-878861BE73E9}"/>
              </a:ext>
            </a:extLst>
          </p:cNvPr>
          <p:cNvSpPr>
            <a:spLocks noGrp="1"/>
          </p:cNvSpPr>
          <p:nvPr>
            <p:ph type="body" sz="quarter" idx="12" hasCustomPrompt="1"/>
          </p:nvPr>
        </p:nvSpPr>
        <p:spPr>
          <a:xfrm>
            <a:off x="-1" y="504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a:t>Slide TITLE</a:t>
            </a:r>
          </a:p>
        </p:txBody>
      </p:sp>
    </p:spTree>
    <p:extLst>
      <p:ext uri="{BB962C8B-B14F-4D97-AF65-F5344CB8AC3E}">
        <p14:creationId xmlns:p14="http://schemas.microsoft.com/office/powerpoint/2010/main" val="86217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98D-187B-F05F-81EB-5494F1402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49A63-C043-391A-8DB5-3BAE2D5E094D}"/>
              </a:ext>
            </a:extLst>
          </p:cNvPr>
          <p:cNvSpPr>
            <a:spLocks noGrp="1"/>
          </p:cNvSpPr>
          <p:nvPr>
            <p:ph type="dt" sz="half" idx="10"/>
          </p:nvPr>
        </p:nvSpPr>
        <p:spPr/>
        <p:txBody>
          <a:bodyPr/>
          <a:lstStyle/>
          <a:p>
            <a:fld id="{263BB19C-BF31-BC4C-A83D-3084712DA4DA}" type="datetimeFigureOut">
              <a:t>5/21/25</a:t>
            </a:fld>
            <a:endParaRPr lang="en-US"/>
          </a:p>
        </p:txBody>
      </p:sp>
      <p:sp>
        <p:nvSpPr>
          <p:cNvPr id="4" name="Footer Placeholder 3">
            <a:extLst>
              <a:ext uri="{FF2B5EF4-FFF2-40B4-BE49-F238E27FC236}">
                <a16:creationId xmlns:a16="http://schemas.microsoft.com/office/drawing/2014/main" id="{FDB4AFDB-5A93-67FE-7A2C-F657C088F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9A8EF-5366-1945-6A17-C45A763D5DEA}"/>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51232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1737F-3A2D-16D5-2937-2C62B1926FD2}"/>
              </a:ext>
            </a:extLst>
          </p:cNvPr>
          <p:cNvSpPr>
            <a:spLocks noGrp="1"/>
          </p:cNvSpPr>
          <p:nvPr>
            <p:ph type="dt" sz="half" idx="10"/>
          </p:nvPr>
        </p:nvSpPr>
        <p:spPr/>
        <p:txBody>
          <a:bodyPr/>
          <a:lstStyle/>
          <a:p>
            <a:fld id="{263BB19C-BF31-BC4C-A83D-3084712DA4DA}" type="datetimeFigureOut">
              <a:t>5/21/25</a:t>
            </a:fld>
            <a:endParaRPr lang="en-US"/>
          </a:p>
        </p:txBody>
      </p:sp>
      <p:sp>
        <p:nvSpPr>
          <p:cNvPr id="3" name="Footer Placeholder 2">
            <a:extLst>
              <a:ext uri="{FF2B5EF4-FFF2-40B4-BE49-F238E27FC236}">
                <a16:creationId xmlns:a16="http://schemas.microsoft.com/office/drawing/2014/main" id="{CE4510FE-251F-3650-E105-6A02B6C15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939D0-87F8-5A77-0350-5680398C5E6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595098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831-DF71-87B3-67A9-7E2895EAD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AB38B-9426-5219-BF88-CDF1B29A3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CC298-C34D-46B1-9FBF-0D3BDE9A9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E7C71-5FCA-7733-09EE-D408381EA58C}"/>
              </a:ext>
            </a:extLst>
          </p:cNvPr>
          <p:cNvSpPr>
            <a:spLocks noGrp="1"/>
          </p:cNvSpPr>
          <p:nvPr>
            <p:ph type="dt" sz="half" idx="10"/>
          </p:nvPr>
        </p:nvSpPr>
        <p:spPr/>
        <p:txBody>
          <a:bodyPr/>
          <a:lstStyle/>
          <a:p>
            <a:fld id="{263BB19C-BF31-BC4C-A83D-3084712DA4DA}" type="datetimeFigureOut">
              <a:t>5/21/25</a:t>
            </a:fld>
            <a:endParaRPr lang="en-US"/>
          </a:p>
        </p:txBody>
      </p:sp>
      <p:sp>
        <p:nvSpPr>
          <p:cNvPr id="6" name="Footer Placeholder 5">
            <a:extLst>
              <a:ext uri="{FF2B5EF4-FFF2-40B4-BE49-F238E27FC236}">
                <a16:creationId xmlns:a16="http://schemas.microsoft.com/office/drawing/2014/main" id="{82B00BDA-431F-2D13-BBF3-94D79F8EA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030D-EEBF-B6C5-EF08-208B889792E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28159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1AD3-F912-540D-ABD7-8DDC035F4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E896E-AAC7-BD19-7070-631AB6995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71F012-6ED5-99A2-DB48-43DC1386A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8E42C-4301-43EC-82DE-01DE0540310A}"/>
              </a:ext>
            </a:extLst>
          </p:cNvPr>
          <p:cNvSpPr>
            <a:spLocks noGrp="1"/>
          </p:cNvSpPr>
          <p:nvPr>
            <p:ph type="dt" sz="half" idx="10"/>
          </p:nvPr>
        </p:nvSpPr>
        <p:spPr/>
        <p:txBody>
          <a:bodyPr/>
          <a:lstStyle/>
          <a:p>
            <a:fld id="{263BB19C-BF31-BC4C-A83D-3084712DA4DA}" type="datetimeFigureOut">
              <a:t>5/21/25</a:t>
            </a:fld>
            <a:endParaRPr lang="en-US"/>
          </a:p>
        </p:txBody>
      </p:sp>
      <p:sp>
        <p:nvSpPr>
          <p:cNvPr id="6" name="Footer Placeholder 5">
            <a:extLst>
              <a:ext uri="{FF2B5EF4-FFF2-40B4-BE49-F238E27FC236}">
                <a16:creationId xmlns:a16="http://schemas.microsoft.com/office/drawing/2014/main" id="{A179654A-947C-974F-44D5-2A99CB6E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99988-8AF4-68EB-8B84-FA06160AC7B3}"/>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12946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07-3134-019A-C960-232684BC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7900E-5E1C-DE09-E1AD-1D1D8C17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C7320-E7E7-431C-D568-582066789939}"/>
              </a:ext>
            </a:extLst>
          </p:cNvPr>
          <p:cNvSpPr>
            <a:spLocks noGrp="1"/>
          </p:cNvSpPr>
          <p:nvPr>
            <p:ph type="dt" sz="half" idx="10"/>
          </p:nvPr>
        </p:nvSpPr>
        <p:spPr/>
        <p:txBody>
          <a:bodyPr/>
          <a:lstStyle/>
          <a:p>
            <a:fld id="{263BB19C-BF31-BC4C-A83D-3084712DA4DA}" type="datetimeFigureOut">
              <a:t>5/21/25</a:t>
            </a:fld>
            <a:endParaRPr lang="en-US"/>
          </a:p>
        </p:txBody>
      </p:sp>
      <p:sp>
        <p:nvSpPr>
          <p:cNvPr id="5" name="Footer Placeholder 4">
            <a:extLst>
              <a:ext uri="{FF2B5EF4-FFF2-40B4-BE49-F238E27FC236}">
                <a16:creationId xmlns:a16="http://schemas.microsoft.com/office/drawing/2014/main" id="{F8797C18-F5C0-2E09-F261-2EAB2A6E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AFC60-C42C-5D83-7E4A-2001E4CD703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81453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B0442-542A-E9F1-641B-A990A4135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C0833-5D3B-1656-959A-15BABF797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4E5D-BD64-C0DD-0D89-40DE3357F33B}"/>
              </a:ext>
            </a:extLst>
          </p:cNvPr>
          <p:cNvSpPr>
            <a:spLocks noGrp="1"/>
          </p:cNvSpPr>
          <p:nvPr>
            <p:ph type="dt" sz="half" idx="10"/>
          </p:nvPr>
        </p:nvSpPr>
        <p:spPr/>
        <p:txBody>
          <a:bodyPr/>
          <a:lstStyle/>
          <a:p>
            <a:fld id="{263BB19C-BF31-BC4C-A83D-3084712DA4DA}" type="datetimeFigureOut">
              <a:t>5/21/25</a:t>
            </a:fld>
            <a:endParaRPr lang="en-US"/>
          </a:p>
        </p:txBody>
      </p:sp>
      <p:sp>
        <p:nvSpPr>
          <p:cNvPr id="5" name="Footer Placeholder 4">
            <a:extLst>
              <a:ext uri="{FF2B5EF4-FFF2-40B4-BE49-F238E27FC236}">
                <a16:creationId xmlns:a16="http://schemas.microsoft.com/office/drawing/2014/main" id="{606986EF-6BD4-1A67-EFBF-0133EF1BE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83EA8-457A-700C-AD53-13233605113B}"/>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67138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1EEA8EE-B0CD-79F7-3CC5-3D0F5B6A4223}"/>
              </a:ext>
            </a:extLst>
          </p:cNvPr>
          <p:cNvCxnSpPr>
            <a:cxnSpLocks/>
          </p:cNvCxnSpPr>
          <p:nvPr userDrawn="1"/>
        </p:nvCxnSpPr>
        <p:spPr>
          <a:xfrm>
            <a:off x="443170" y="1080246"/>
            <a:ext cx="111557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38">
            <a:extLst>
              <a:ext uri="{FF2B5EF4-FFF2-40B4-BE49-F238E27FC236}">
                <a16:creationId xmlns:a16="http://schemas.microsoft.com/office/drawing/2014/main" id="{2D532D14-37A1-94A4-0E5C-DC4CBC1CB572}"/>
              </a:ext>
            </a:extLst>
          </p:cNvPr>
          <p:cNvSpPr>
            <a:spLocks noGrp="1"/>
          </p:cNvSpPr>
          <p:nvPr>
            <p:ph type="title" hasCustomPrompt="1"/>
          </p:nvPr>
        </p:nvSpPr>
        <p:spPr>
          <a:xfrm>
            <a:off x="484463" y="31353"/>
            <a:ext cx="10515600" cy="1048894"/>
          </a:xfrm>
        </p:spPr>
        <p:txBody>
          <a:bodyPr/>
          <a:lstStyle/>
          <a:p>
            <a:r>
              <a:rPr lang="en-GB" dirty="0"/>
              <a:t>Blank slide</a:t>
            </a:r>
            <a:endParaRPr lang="en-US" dirty="0"/>
          </a:p>
        </p:txBody>
      </p:sp>
      <p:sp>
        <p:nvSpPr>
          <p:cNvPr id="8" name="Subtitle 2">
            <a:extLst>
              <a:ext uri="{FF2B5EF4-FFF2-40B4-BE49-F238E27FC236}">
                <a16:creationId xmlns:a16="http://schemas.microsoft.com/office/drawing/2014/main" id="{161EAA8D-6383-2F09-62A8-F2D0DE2EB583}"/>
              </a:ext>
            </a:extLst>
          </p:cNvPr>
          <p:cNvSpPr>
            <a:spLocks noGrp="1"/>
          </p:cNvSpPr>
          <p:nvPr>
            <p:ph type="subTitle" idx="1" hasCustomPrompt="1"/>
          </p:nvPr>
        </p:nvSpPr>
        <p:spPr>
          <a:xfrm>
            <a:off x="447869" y="1195556"/>
            <a:ext cx="10552193" cy="354945"/>
          </a:xfrm>
        </p:spPr>
        <p:txBody>
          <a:bodyPr>
            <a:normAutofit/>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Tree>
    <p:extLst>
      <p:ext uri="{BB962C8B-B14F-4D97-AF65-F5344CB8AC3E}">
        <p14:creationId xmlns:p14="http://schemas.microsoft.com/office/powerpoint/2010/main" val="789581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599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1" y="1611430"/>
            <a:ext cx="10515600" cy="449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244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074F7C-017B-20D3-1612-FD2B3A9B93CA}"/>
              </a:ext>
            </a:extLst>
          </p:cNvPr>
          <p:cNvSpPr/>
          <p:nvPr userDrawn="1"/>
        </p:nvSpPr>
        <p:spPr>
          <a:xfrm>
            <a:off x="5" y="0"/>
            <a:ext cx="1219199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D5223E3D-CE76-66E2-48D3-B10E405C3F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10800000">
            <a:off x="-6" y="2520"/>
            <a:ext cx="12192001" cy="6855480"/>
          </a:xfrm>
          <a:prstGeom prst="rect">
            <a:avLst/>
          </a:prstGeom>
          <a:ln>
            <a:noFill/>
          </a:ln>
        </p:spPr>
      </p:pic>
      <p:sp>
        <p:nvSpPr>
          <p:cNvPr id="2" name="Title 1"/>
          <p:cNvSpPr>
            <a:spLocks noGrp="1"/>
          </p:cNvSpPr>
          <p:nvPr>
            <p:ph type="ctrTitle"/>
          </p:nvPr>
        </p:nvSpPr>
        <p:spPr>
          <a:xfrm>
            <a:off x="914403" y="1860602"/>
            <a:ext cx="8286364" cy="2387600"/>
          </a:xfrm>
        </p:spPr>
        <p:txBody>
          <a:bodyPr anchor="b">
            <a:normAutofit/>
          </a:bodyPr>
          <a:lstStyle>
            <a:lvl1pPr algn="l">
              <a:defRPr sz="4800">
                <a:solidFill>
                  <a:schemeClr val="accent1"/>
                </a:solidFill>
                <a:latin typeface="Avenir Book" panose="02000503020000020003" pitchFamily="2" charset="0"/>
              </a:defRPr>
            </a:lvl1pPr>
          </a:lstStyle>
          <a:p>
            <a:r>
              <a:rPr lang="en-US"/>
              <a:t>Click to edit Master title style</a:t>
            </a:r>
          </a:p>
        </p:txBody>
      </p:sp>
      <p:sp>
        <p:nvSpPr>
          <p:cNvPr id="3" name="Subtitle 2"/>
          <p:cNvSpPr>
            <a:spLocks noGrp="1"/>
          </p:cNvSpPr>
          <p:nvPr>
            <p:ph type="subTitle" idx="1"/>
          </p:nvPr>
        </p:nvSpPr>
        <p:spPr>
          <a:xfrm>
            <a:off x="914403" y="4328932"/>
            <a:ext cx="8286364" cy="928868"/>
          </a:xfrm>
        </p:spPr>
        <p:txBody>
          <a:bodyPr>
            <a:normAutofit/>
          </a:bodyPr>
          <a:lstStyle>
            <a:lvl1pPr marL="0" indent="0" algn="l">
              <a:buNone/>
              <a:defRPr sz="2000">
                <a:solidFill>
                  <a:schemeClr val="accent2"/>
                </a:solidFill>
                <a:latin typeface="Avenir Book" panose="02000503020000020003" pitchFamily="2" charset="0"/>
              </a:defRPr>
            </a:lvl1pPr>
            <a:lvl2pPr marL="457224" indent="0" algn="ctr">
              <a:buNone/>
              <a:defRPr sz="2000"/>
            </a:lvl2pPr>
            <a:lvl3pPr marL="914446" indent="0" algn="ctr">
              <a:buNone/>
              <a:defRPr sz="1800"/>
            </a:lvl3pPr>
            <a:lvl4pPr marL="1371668" indent="0" algn="ctr">
              <a:buNone/>
              <a:defRPr sz="1600"/>
            </a:lvl4pPr>
            <a:lvl5pPr marL="1828892" indent="0" algn="ctr">
              <a:buNone/>
              <a:defRPr sz="1600"/>
            </a:lvl5pPr>
            <a:lvl6pPr marL="2286114" indent="0" algn="ctr">
              <a:buNone/>
              <a:defRPr sz="1600"/>
            </a:lvl6pPr>
            <a:lvl7pPr marL="2743337" indent="0" algn="ctr">
              <a:buNone/>
              <a:defRPr sz="1600"/>
            </a:lvl7pPr>
            <a:lvl8pPr marL="3200560" indent="0" algn="ctr">
              <a:buNone/>
              <a:defRPr sz="1600"/>
            </a:lvl8pPr>
            <a:lvl9pPr marL="3657782"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80D23820-CC2F-8F5A-8AE1-39B7ED9F4030}"/>
              </a:ext>
            </a:extLst>
          </p:cNvPr>
          <p:cNvCxnSpPr/>
          <p:nvPr userDrawn="1"/>
        </p:nvCxnSpPr>
        <p:spPr>
          <a:xfrm>
            <a:off x="0" y="4266236"/>
            <a:ext cx="9200767" cy="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EBFF6D48-18AC-7397-BD93-0EFA9580F08F}"/>
              </a:ext>
            </a:extLst>
          </p:cNvPr>
          <p:cNvGrpSpPr/>
          <p:nvPr userDrawn="1"/>
        </p:nvGrpSpPr>
        <p:grpSpPr>
          <a:xfrm>
            <a:off x="770009" y="5719308"/>
            <a:ext cx="3467467" cy="517320"/>
            <a:chOff x="770009" y="5719308"/>
            <a:chExt cx="3467467" cy="517320"/>
          </a:xfrm>
        </p:grpSpPr>
        <p:grpSp>
          <p:nvGrpSpPr>
            <p:cNvPr id="11" name="Group 10">
              <a:extLst>
                <a:ext uri="{FF2B5EF4-FFF2-40B4-BE49-F238E27FC236}">
                  <a16:creationId xmlns:a16="http://schemas.microsoft.com/office/drawing/2014/main" id="{58C05C84-29AB-4B9E-6F3D-F290FA450F67}"/>
                </a:ext>
              </a:extLst>
            </p:cNvPr>
            <p:cNvGrpSpPr/>
            <p:nvPr userDrawn="1"/>
          </p:nvGrpSpPr>
          <p:grpSpPr>
            <a:xfrm>
              <a:off x="770009" y="5719308"/>
              <a:ext cx="3467467" cy="517320"/>
              <a:chOff x="770009" y="5719308"/>
              <a:chExt cx="3467467" cy="517320"/>
            </a:xfrm>
          </p:grpSpPr>
          <p:pic>
            <p:nvPicPr>
              <p:cNvPr id="13" name="Picture 44">
                <a:extLst>
                  <a:ext uri="{FF2B5EF4-FFF2-40B4-BE49-F238E27FC236}">
                    <a16:creationId xmlns:a16="http://schemas.microsoft.com/office/drawing/2014/main" id="{6DD1648C-EB4D-7C12-40D1-5E1FFCA87669}"/>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421" r="-9421"/>
              <a:stretch/>
            </p:blipFill>
            <p:spPr>
              <a:xfrm>
                <a:off x="2686707" y="5720108"/>
                <a:ext cx="1550769" cy="516520"/>
              </a:xfrm>
              <a:prstGeom prst="rect">
                <a:avLst/>
              </a:prstGeom>
            </p:spPr>
          </p:pic>
          <p:pic>
            <p:nvPicPr>
              <p:cNvPr id="14" name="Picture 8">
                <a:extLst>
                  <a:ext uri="{FF2B5EF4-FFF2-40B4-BE49-F238E27FC236}">
                    <a16:creationId xmlns:a16="http://schemas.microsoft.com/office/drawing/2014/main" id="{42B3CEED-1A2C-3ED7-DE3F-A6A323A8EDE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1604" r="-11604"/>
              <a:stretch/>
            </p:blipFill>
            <p:spPr>
              <a:xfrm>
                <a:off x="770009" y="5719308"/>
                <a:ext cx="1772304" cy="440275"/>
              </a:xfrm>
              <a:prstGeom prst="rect">
                <a:avLst/>
              </a:prstGeom>
            </p:spPr>
          </p:pic>
        </p:grpSp>
        <p:cxnSp>
          <p:nvCxnSpPr>
            <p:cNvPr id="12" name="Straight Connector 11">
              <a:extLst>
                <a:ext uri="{FF2B5EF4-FFF2-40B4-BE49-F238E27FC236}">
                  <a16:creationId xmlns:a16="http://schemas.microsoft.com/office/drawing/2014/main" id="{1BFFC573-F09E-38A1-8AAD-010923BA97B1}"/>
                </a:ext>
              </a:extLst>
            </p:cNvPr>
            <p:cNvCxnSpPr/>
            <p:nvPr userDrawn="1"/>
          </p:nvCxnSpPr>
          <p:spPr>
            <a:xfrm>
              <a:off x="2601395" y="5724000"/>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483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656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188000"/>
            <a:ext cx="12204522" cy="360040"/>
          </a:xfrm>
          <a:prstGeom prst="rect">
            <a:avLst/>
          </a:prstGeom>
          <a:noFill/>
        </p:spPr>
        <p:txBody>
          <a:bodyPr vert="horz" lIns="540000" tIns="0" rIns="2880000" bIns="45720" rtlCol="0" anchor="t" anchorCtr="0">
            <a:noAutofit/>
          </a:bodyPr>
          <a:lstStyle>
            <a:lvl1pPr>
              <a:defRPr sz="2200" b="1">
                <a:solidFill>
                  <a:srgbClr val="5792C9"/>
                </a:solidFill>
                <a:latin typeface="+mn-lt"/>
              </a:defRPr>
            </a:lvl1pPr>
          </a:lstStyle>
          <a:p>
            <a:r>
              <a:rPr lang="en-US"/>
              <a:t>Click to edit title</a:t>
            </a:r>
          </a:p>
        </p:txBody>
      </p:sp>
      <p:sp>
        <p:nvSpPr>
          <p:cNvPr id="7" name="Text Placeholder 5">
            <a:extLst>
              <a:ext uri="{FF2B5EF4-FFF2-40B4-BE49-F238E27FC236}">
                <a16:creationId xmlns:a16="http://schemas.microsoft.com/office/drawing/2014/main" id="{BF1CB7F7-5499-4B4D-B455-C61D53845A55}"/>
              </a:ext>
            </a:extLst>
          </p:cNvPr>
          <p:cNvSpPr>
            <a:spLocks noGrp="1"/>
          </p:cNvSpPr>
          <p:nvPr>
            <p:ph type="body" sz="quarter" idx="12" hasCustomPrompt="1"/>
          </p:nvPr>
        </p:nvSpPr>
        <p:spPr>
          <a:xfrm>
            <a:off x="-1" y="468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a:t>Slide TITLE</a:t>
            </a:r>
          </a:p>
        </p:txBody>
      </p:sp>
    </p:spTree>
    <p:extLst>
      <p:ext uri="{BB962C8B-B14F-4D97-AF65-F5344CB8AC3E}">
        <p14:creationId xmlns:p14="http://schemas.microsoft.com/office/powerpoint/2010/main" val="295025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188000"/>
            <a:ext cx="3681895" cy="4473296"/>
          </a:xfrm>
          <a:prstGeom prst="rect">
            <a:avLst/>
          </a:prstGeom>
          <a:solidFill>
            <a:srgbClr val="5792C9">
              <a:alpha val="21000"/>
            </a:srgbClr>
          </a:solidFill>
        </p:spPr>
        <p:txBody>
          <a:bodyPr vert="horz" lIns="180000" tIns="180000" rIns="180000" bIns="180000" rtlCol="0" anchor="t" anchorCtr="0">
            <a:normAutofit/>
          </a:bodyPr>
          <a:lstStyle>
            <a:lvl1pPr>
              <a:defRPr sz="1800" b="1" baseline="0">
                <a:solidFill>
                  <a:srgbClr val="5792C9"/>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188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
        <p:nvSpPr>
          <p:cNvPr id="7" name="Text Placeholder 5">
            <a:extLst>
              <a:ext uri="{FF2B5EF4-FFF2-40B4-BE49-F238E27FC236}">
                <a16:creationId xmlns:a16="http://schemas.microsoft.com/office/drawing/2014/main" id="{4AB57E31-58FC-B942-88CB-138F827EA6E6}"/>
              </a:ext>
            </a:extLst>
          </p:cNvPr>
          <p:cNvSpPr>
            <a:spLocks noGrp="1"/>
          </p:cNvSpPr>
          <p:nvPr>
            <p:ph type="body" sz="quarter" idx="12" hasCustomPrompt="1"/>
          </p:nvPr>
        </p:nvSpPr>
        <p:spPr>
          <a:xfrm>
            <a:off x="-1" y="468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a:t>Slide TITLE</a:t>
            </a:r>
          </a:p>
        </p:txBody>
      </p:sp>
    </p:spTree>
    <p:extLst>
      <p:ext uri="{BB962C8B-B14F-4D97-AF65-F5344CB8AC3E}">
        <p14:creationId xmlns:p14="http://schemas.microsoft.com/office/powerpoint/2010/main" val="121326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D8F646-5F3D-0C96-AC66-E6997C3C4210}"/>
              </a:ext>
            </a:extLst>
          </p:cNvPr>
          <p:cNvSpPr>
            <a:spLocks noGrp="1" noRot="1" noMove="1" noResize="1" noEditPoints="1" noAdjustHandles="1" noChangeArrowheads="1" noChangeShapeType="1"/>
          </p:cNvSpPr>
          <p:nvPr userDrawn="1"/>
        </p:nvSpPr>
        <p:spPr>
          <a:xfrm>
            <a:off x="0" y="0"/>
            <a:ext cx="12192000" cy="42882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35036C-CA16-5394-D5CA-033664A3A1A2}"/>
              </a:ext>
            </a:extLst>
          </p:cNvPr>
          <p:cNvPicPr>
            <a:picLocks noGrp="1" noRot="1" noChangeAspect="1" noMove="1" noResize="1" noEditPoints="1" noAdjustHandles="1" noChangeArrowheads="1" noChangeShapeType="1" noCrop="1"/>
          </p:cNvPicPr>
          <p:nvPr userDrawn="1"/>
        </p:nvPicPr>
        <p:blipFill>
          <a:blip r:embed="rId2" cstate="print">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6474373" y="0"/>
            <a:ext cx="5717626" cy="4288220"/>
          </a:xfrm>
          <a:prstGeom prst="rect">
            <a:avLst/>
          </a:prstGeom>
        </p:spPr>
      </p:pic>
      <p:sp>
        <p:nvSpPr>
          <p:cNvPr id="2" name="Title 1">
            <a:extLst>
              <a:ext uri="{FF2B5EF4-FFF2-40B4-BE49-F238E27FC236}">
                <a16:creationId xmlns:a16="http://schemas.microsoft.com/office/drawing/2014/main" id="{4806EF85-C834-39AD-A4C9-585EDAF48606}"/>
              </a:ext>
            </a:extLst>
          </p:cNvPr>
          <p:cNvSpPr>
            <a:spLocks noGrp="1"/>
          </p:cNvSpPr>
          <p:nvPr>
            <p:ph type="ctrTitle"/>
          </p:nvPr>
        </p:nvSpPr>
        <p:spPr>
          <a:xfrm>
            <a:off x="457200" y="1808545"/>
            <a:ext cx="9144000" cy="2479675"/>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A820945-669C-5735-3DD7-127B3E0D0201}"/>
              </a:ext>
            </a:extLst>
          </p:cNvPr>
          <p:cNvSpPr>
            <a:spLocks noGrp="1"/>
          </p:cNvSpPr>
          <p:nvPr>
            <p:ph type="subTitle" idx="1"/>
          </p:nvPr>
        </p:nvSpPr>
        <p:spPr>
          <a:xfrm>
            <a:off x="457200" y="4374357"/>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C23CC-17BE-5365-CEB9-3FD614902CA3}"/>
              </a:ext>
            </a:extLst>
          </p:cNvPr>
          <p:cNvSpPr>
            <a:spLocks noGrp="1"/>
          </p:cNvSpPr>
          <p:nvPr>
            <p:ph type="dt" sz="half" idx="10"/>
          </p:nvPr>
        </p:nvSpPr>
        <p:spPr/>
        <p:txBody>
          <a:bodyPr/>
          <a:lstStyle/>
          <a:p>
            <a:fld id="{263BB19C-BF31-BC4C-A83D-3084712DA4DA}" type="datetimeFigureOut">
              <a:t>5/21/25</a:t>
            </a:fld>
            <a:endParaRPr lang="en-US"/>
          </a:p>
        </p:txBody>
      </p:sp>
      <p:sp>
        <p:nvSpPr>
          <p:cNvPr id="5" name="Footer Placeholder 4">
            <a:extLst>
              <a:ext uri="{FF2B5EF4-FFF2-40B4-BE49-F238E27FC236}">
                <a16:creationId xmlns:a16="http://schemas.microsoft.com/office/drawing/2014/main" id="{2546386E-67FB-F8C5-5E61-1AF4302D4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C35C-0710-4A75-ABF8-147290E753A8}"/>
              </a:ext>
            </a:extLst>
          </p:cNvPr>
          <p:cNvSpPr>
            <a:spLocks noGrp="1"/>
          </p:cNvSpPr>
          <p:nvPr>
            <p:ph type="sldNum" sz="quarter" idx="12"/>
          </p:nvPr>
        </p:nvSpPr>
        <p:spPr/>
        <p:txBody>
          <a:bodyPr/>
          <a:lstStyle/>
          <a:p>
            <a:fld id="{48125607-3CCB-FC49-88FF-D0E21707BB11}" type="slidenum">
              <a:t>‹#›</a:t>
            </a:fld>
            <a:endParaRPr lang="en-US"/>
          </a:p>
        </p:txBody>
      </p:sp>
      <p:sp>
        <p:nvSpPr>
          <p:cNvPr id="9" name="TextBox 8">
            <a:extLst>
              <a:ext uri="{FF2B5EF4-FFF2-40B4-BE49-F238E27FC236}">
                <a16:creationId xmlns:a16="http://schemas.microsoft.com/office/drawing/2014/main" id="{F3AD210F-177D-0257-BFED-231219BA2024}"/>
              </a:ext>
            </a:extLst>
          </p:cNvPr>
          <p:cNvSpPr txBox="1"/>
          <p:nvPr userDrawn="1"/>
        </p:nvSpPr>
        <p:spPr>
          <a:xfrm>
            <a:off x="-5253" y="914017"/>
            <a:ext cx="4534391" cy="400110"/>
          </a:xfrm>
          <a:prstGeom prst="rect">
            <a:avLst/>
          </a:prstGeom>
          <a:solidFill>
            <a:schemeClr val="accent2"/>
          </a:solidFill>
        </p:spPr>
        <p:txBody>
          <a:bodyPr wrap="square" lIns="180000" rIns="180000">
            <a:spAutoFit/>
          </a:bodyPr>
          <a:lstStyle/>
          <a:p>
            <a:pPr algn="r"/>
            <a:r>
              <a:rPr lang="en-US" sz="2000" b="1" i="0" spc="500" baseline="0">
                <a:solidFill>
                  <a:schemeClr val="tx2"/>
                </a:solidFill>
                <a:latin typeface="Avenir Black" panose="02000503020000020003" pitchFamily="2" charset="0"/>
              </a:rPr>
              <a:t>WHO EPI-WIN DIGEST</a:t>
            </a:r>
          </a:p>
        </p:txBody>
      </p:sp>
      <p:grpSp>
        <p:nvGrpSpPr>
          <p:cNvPr id="98" name="Group 97">
            <a:extLst>
              <a:ext uri="{FF2B5EF4-FFF2-40B4-BE49-F238E27FC236}">
                <a16:creationId xmlns:a16="http://schemas.microsoft.com/office/drawing/2014/main" id="{59FD0655-9A2B-F56D-98EC-DD19E8C49935}"/>
              </a:ext>
            </a:extLst>
          </p:cNvPr>
          <p:cNvGrpSpPr/>
          <p:nvPr userDrawn="1"/>
        </p:nvGrpSpPr>
        <p:grpSpPr>
          <a:xfrm>
            <a:off x="11377534" y="279942"/>
            <a:ext cx="563886" cy="3780823"/>
            <a:chOff x="11581420" y="279942"/>
            <a:chExt cx="360000" cy="2413779"/>
          </a:xfrm>
        </p:grpSpPr>
        <p:pic>
          <p:nvPicPr>
            <p:cNvPr id="51" name="Graphic 50">
              <a:extLst>
                <a:ext uri="{FF2B5EF4-FFF2-40B4-BE49-F238E27FC236}">
                  <a16:creationId xmlns:a16="http://schemas.microsoft.com/office/drawing/2014/main" id="{195FD391-E83A-9149-5ADB-12D7DD6BA9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1654" y="279942"/>
              <a:ext cx="219533" cy="323901"/>
            </a:xfrm>
            <a:prstGeom prst="rect">
              <a:avLst/>
            </a:prstGeom>
          </p:spPr>
        </p:pic>
        <p:pic>
          <p:nvPicPr>
            <p:cNvPr id="69" name="Graphic 68">
              <a:extLst>
                <a:ext uri="{FF2B5EF4-FFF2-40B4-BE49-F238E27FC236}">
                  <a16:creationId xmlns:a16="http://schemas.microsoft.com/office/drawing/2014/main" id="{17DB8334-30FC-B964-E682-60A0B541A42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605052" y="800564"/>
              <a:ext cx="312736" cy="323901"/>
            </a:xfrm>
            <a:prstGeom prst="rect">
              <a:avLst/>
            </a:prstGeom>
          </p:spPr>
        </p:pic>
        <p:pic>
          <p:nvPicPr>
            <p:cNvPr id="87" name="Graphic 86">
              <a:extLst>
                <a:ext uri="{FF2B5EF4-FFF2-40B4-BE49-F238E27FC236}">
                  <a16:creationId xmlns:a16="http://schemas.microsoft.com/office/drawing/2014/main" id="{7B1C6507-EEA7-75F3-F66B-B063DA21A3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03694" y="1841808"/>
              <a:ext cx="115453" cy="323901"/>
            </a:xfrm>
            <a:prstGeom prst="rect">
              <a:avLst/>
            </a:prstGeom>
          </p:spPr>
        </p:pic>
        <p:pic>
          <p:nvPicPr>
            <p:cNvPr id="77" name="Graphic 76">
              <a:extLst>
                <a:ext uri="{FF2B5EF4-FFF2-40B4-BE49-F238E27FC236}">
                  <a16:creationId xmlns:a16="http://schemas.microsoft.com/office/drawing/2014/main" id="{8DEF7177-3A4E-0C58-256A-9826027C6C4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67534" y="1321186"/>
              <a:ext cx="187773" cy="323901"/>
            </a:xfrm>
            <a:prstGeom prst="rect">
              <a:avLst/>
            </a:prstGeom>
          </p:spPr>
        </p:pic>
        <p:pic>
          <p:nvPicPr>
            <p:cNvPr id="97" name="Graphic 96" descr="Ui Ux with solid fill">
              <a:extLst>
                <a:ext uri="{FF2B5EF4-FFF2-40B4-BE49-F238E27FC236}">
                  <a16:creationId xmlns:a16="http://schemas.microsoft.com/office/drawing/2014/main" id="{000AF2D5-FD16-52C5-10BD-306505C029F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581420" y="2333721"/>
              <a:ext cx="360000" cy="360000"/>
            </a:xfrm>
            <a:prstGeom prst="rect">
              <a:avLst/>
            </a:prstGeom>
          </p:spPr>
        </p:pic>
      </p:grpSp>
      <p:pic>
        <p:nvPicPr>
          <p:cNvPr id="100" name="Picture 99" descr="A black and white sign with white text&#10;&#10;Description automatically generated">
            <a:extLst>
              <a:ext uri="{FF2B5EF4-FFF2-40B4-BE49-F238E27FC236}">
                <a16:creationId xmlns:a16="http://schemas.microsoft.com/office/drawing/2014/main" id="{3F92CB6A-9DD3-8621-D4A7-261A8AAA5709}"/>
              </a:ext>
            </a:extLst>
          </p:cNvPr>
          <p:cNvPicPr>
            <a:picLocks noChangeAspect="1"/>
          </p:cNvPicPr>
          <p:nvPr userDrawn="1"/>
        </p:nvPicPr>
        <p:blipFill>
          <a:blip r:embed="rId13"/>
          <a:stretch>
            <a:fillRect/>
          </a:stretch>
        </p:blipFill>
        <p:spPr>
          <a:xfrm>
            <a:off x="457200" y="345249"/>
            <a:ext cx="1450975" cy="442035"/>
          </a:xfrm>
          <a:prstGeom prst="rect">
            <a:avLst/>
          </a:prstGeom>
        </p:spPr>
      </p:pic>
      <p:sp>
        <p:nvSpPr>
          <p:cNvPr id="101" name="Rectangle 100">
            <a:extLst>
              <a:ext uri="{FF2B5EF4-FFF2-40B4-BE49-F238E27FC236}">
                <a16:creationId xmlns:a16="http://schemas.microsoft.com/office/drawing/2014/main" id="{DE860CC7-4A6E-B4B8-D9A0-D0042D36BEF1}"/>
              </a:ext>
            </a:extLst>
          </p:cNvPr>
          <p:cNvSpPr/>
          <p:nvPr userDrawn="1"/>
        </p:nvSpPr>
        <p:spPr>
          <a:xfrm>
            <a:off x="342900" y="6378575"/>
            <a:ext cx="302895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16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5C4A51-D0C2-E828-1B68-8FAF8DDE0BB2}"/>
              </a:ext>
            </a:extLst>
          </p:cNvPr>
          <p:cNvSpPr/>
          <p:nvPr userDrawn="1"/>
        </p:nvSpPr>
        <p:spPr>
          <a:xfrm>
            <a:off x="0" y="0"/>
            <a:ext cx="12192000" cy="1234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5EB7B5-846B-E06B-7802-1419E1321B18}"/>
              </a:ext>
            </a:extLst>
          </p:cNvPr>
          <p:cNvPicPr>
            <a:picLocks noGrp="1" noRot="1" noMove="1" noResize="1" noEditPoints="1" noAdjustHandles="1" noChangeArrowheads="1" noChangeShapeType="1" noCrop="1"/>
          </p:cNvPicPr>
          <p:nvPr userDrawn="1"/>
        </p:nvPicPr>
        <p:blipFill>
          <a:blip r:embed="rId2" cstate="print">
            <a:alphaModFix amt="25000"/>
            <a:duotone>
              <a:prstClr val="black"/>
              <a:schemeClr val="accent4">
                <a:tint val="45000"/>
                <a:satMod val="400000"/>
              </a:schemeClr>
            </a:duotone>
            <a:extLst>
              <a:ext uri="{28A0092B-C50C-407E-A947-70E740481C1C}">
                <a14:useLocalDpi xmlns:a14="http://schemas.microsoft.com/office/drawing/2010/main"/>
              </a:ext>
            </a:extLst>
          </a:blip>
          <a:srcRect l="-786" t="15857" b="40971"/>
          <a:stretch/>
        </p:blipFill>
        <p:spPr>
          <a:xfrm>
            <a:off x="8349521" y="1"/>
            <a:ext cx="3842478" cy="1234440"/>
          </a:xfrm>
          <a:prstGeom prst="rect">
            <a:avLst/>
          </a:prstGeom>
        </p:spPr>
      </p:pic>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5/21/25</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13" name="Straight Connector 12">
            <a:extLst>
              <a:ext uri="{FF2B5EF4-FFF2-40B4-BE49-F238E27FC236}">
                <a16:creationId xmlns:a16="http://schemas.microsoft.com/office/drawing/2014/main" id="{A265C0AB-1630-BC40-0577-3DAE02480931}"/>
              </a:ext>
            </a:extLst>
          </p:cNvPr>
          <p:cNvCxnSpPr/>
          <p:nvPr userDrawn="1"/>
        </p:nvCxnSpPr>
        <p:spPr>
          <a:xfrm>
            <a:off x="457200" y="330200"/>
            <a:ext cx="112776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81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5/21/25</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8" name="Straight Connector 7">
            <a:extLst>
              <a:ext uri="{FF2B5EF4-FFF2-40B4-BE49-F238E27FC236}">
                <a16:creationId xmlns:a16="http://schemas.microsoft.com/office/drawing/2014/main" id="{A9240CA0-D6BC-98AF-CB94-2E99D66E1295}"/>
              </a:ext>
            </a:extLst>
          </p:cNvPr>
          <p:cNvCxnSpPr/>
          <p:nvPr userDrawn="1"/>
        </p:nvCxnSpPr>
        <p:spPr>
          <a:xfrm>
            <a:off x="457200" y="330200"/>
            <a:ext cx="112776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50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CA33-396A-80EA-8DE7-C6A3B6E5581E}"/>
              </a:ext>
            </a:extLst>
          </p:cNvPr>
          <p:cNvSpPr>
            <a:spLocks noGrp="1"/>
          </p:cNvSpPr>
          <p:nvPr>
            <p:ph type="title"/>
          </p:nvPr>
        </p:nvSpPr>
        <p:spPr>
          <a:xfrm>
            <a:off x="457200" y="1709738"/>
            <a:ext cx="112649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49013-0DBA-7B3B-BCB5-2AABB7FBD20D}"/>
              </a:ext>
            </a:extLst>
          </p:cNvPr>
          <p:cNvSpPr>
            <a:spLocks noGrp="1"/>
          </p:cNvSpPr>
          <p:nvPr>
            <p:ph type="body" idx="1"/>
          </p:nvPr>
        </p:nvSpPr>
        <p:spPr>
          <a:xfrm>
            <a:off x="457200" y="4589463"/>
            <a:ext cx="112649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A61CB-F889-9621-B8AD-3676F87C1B6E}"/>
              </a:ext>
            </a:extLst>
          </p:cNvPr>
          <p:cNvSpPr>
            <a:spLocks noGrp="1"/>
          </p:cNvSpPr>
          <p:nvPr>
            <p:ph type="dt" sz="half" idx="10"/>
          </p:nvPr>
        </p:nvSpPr>
        <p:spPr/>
        <p:txBody>
          <a:bodyPr/>
          <a:lstStyle/>
          <a:p>
            <a:fld id="{263BB19C-BF31-BC4C-A83D-3084712DA4DA}" type="datetimeFigureOut">
              <a:t>5/21/25</a:t>
            </a:fld>
            <a:endParaRPr lang="en-US"/>
          </a:p>
        </p:txBody>
      </p:sp>
      <p:sp>
        <p:nvSpPr>
          <p:cNvPr id="5" name="Footer Placeholder 4">
            <a:extLst>
              <a:ext uri="{FF2B5EF4-FFF2-40B4-BE49-F238E27FC236}">
                <a16:creationId xmlns:a16="http://schemas.microsoft.com/office/drawing/2014/main" id="{99759E4B-48F3-5861-00DA-EF49F4D8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C1887-877C-1E50-165B-77EABD438DF8}"/>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4133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8448-36B0-C08E-1C34-C25543E76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314CE-4168-098B-0041-673B15681966}"/>
              </a:ext>
            </a:extLst>
          </p:cNvPr>
          <p:cNvSpPr>
            <a:spLocks noGrp="1"/>
          </p:cNvSpPr>
          <p:nvPr>
            <p:ph sz="half" idx="1"/>
          </p:nvPr>
        </p:nvSpPr>
        <p:spPr>
          <a:xfrm>
            <a:off x="457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EC306-1654-BFDA-8994-FECADBBD1962}"/>
              </a:ext>
            </a:extLst>
          </p:cNvPr>
          <p:cNvSpPr>
            <a:spLocks noGrp="1"/>
          </p:cNvSpPr>
          <p:nvPr>
            <p:ph sz="half" idx="2"/>
          </p:nvPr>
        </p:nvSpPr>
        <p:spPr>
          <a:xfrm>
            <a:off x="6172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B9A72-0532-3545-A79A-85A23D9CF663}"/>
              </a:ext>
            </a:extLst>
          </p:cNvPr>
          <p:cNvSpPr>
            <a:spLocks noGrp="1"/>
          </p:cNvSpPr>
          <p:nvPr>
            <p:ph type="dt" sz="half" idx="10"/>
          </p:nvPr>
        </p:nvSpPr>
        <p:spPr/>
        <p:txBody>
          <a:bodyPr/>
          <a:lstStyle/>
          <a:p>
            <a:fld id="{263BB19C-BF31-BC4C-A83D-3084712DA4DA}" type="datetimeFigureOut">
              <a:t>5/21/25</a:t>
            </a:fld>
            <a:endParaRPr lang="en-US"/>
          </a:p>
        </p:txBody>
      </p:sp>
      <p:sp>
        <p:nvSpPr>
          <p:cNvPr id="6" name="Footer Placeholder 5">
            <a:extLst>
              <a:ext uri="{FF2B5EF4-FFF2-40B4-BE49-F238E27FC236}">
                <a16:creationId xmlns:a16="http://schemas.microsoft.com/office/drawing/2014/main" id="{2BDD6D08-6AA6-E41D-DC12-9ED8CE240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5519D-9457-AD2E-B5FA-ED90FFD3E6FD}"/>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50797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301-026E-90B4-3907-D923561A74E4}"/>
              </a:ext>
            </a:extLst>
          </p:cNvPr>
          <p:cNvSpPr>
            <a:spLocks noGrp="1"/>
          </p:cNvSpPr>
          <p:nvPr>
            <p:ph type="title"/>
          </p:nvPr>
        </p:nvSpPr>
        <p:spPr>
          <a:xfrm>
            <a:off x="457200" y="365125"/>
            <a:ext cx="1128077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6F34D8-A54F-86B0-D31D-95C1990DCD0F}"/>
              </a:ext>
            </a:extLst>
          </p:cNvPr>
          <p:cNvSpPr>
            <a:spLocks noGrp="1"/>
          </p:cNvSpPr>
          <p:nvPr>
            <p:ph type="body" idx="1"/>
          </p:nvPr>
        </p:nvSpPr>
        <p:spPr>
          <a:xfrm>
            <a:off x="457200" y="1753849"/>
            <a:ext cx="5540375"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9AE89-4AE0-54BF-2B89-A26DEFC2F7B1}"/>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1BA874-B7AC-3158-70ED-AD0544FFC0F2}"/>
              </a:ext>
            </a:extLst>
          </p:cNvPr>
          <p:cNvSpPr>
            <a:spLocks noGrp="1"/>
          </p:cNvSpPr>
          <p:nvPr>
            <p:ph type="body" sz="quarter" idx="3"/>
          </p:nvPr>
        </p:nvSpPr>
        <p:spPr>
          <a:xfrm>
            <a:off x="6172200" y="1753849"/>
            <a:ext cx="5562600"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D9EC6-1D22-D4A6-4BD0-0F423017E9A2}"/>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F5B1C-5801-AAE9-0D03-C13FD379B820}"/>
              </a:ext>
            </a:extLst>
          </p:cNvPr>
          <p:cNvSpPr>
            <a:spLocks noGrp="1"/>
          </p:cNvSpPr>
          <p:nvPr>
            <p:ph type="dt" sz="half" idx="10"/>
          </p:nvPr>
        </p:nvSpPr>
        <p:spPr/>
        <p:txBody>
          <a:bodyPr/>
          <a:lstStyle/>
          <a:p>
            <a:fld id="{263BB19C-BF31-BC4C-A83D-3084712DA4DA}" type="datetimeFigureOut">
              <a:t>5/21/25</a:t>
            </a:fld>
            <a:endParaRPr lang="en-US"/>
          </a:p>
        </p:txBody>
      </p:sp>
      <p:sp>
        <p:nvSpPr>
          <p:cNvPr id="8" name="Footer Placeholder 7">
            <a:extLst>
              <a:ext uri="{FF2B5EF4-FFF2-40B4-BE49-F238E27FC236}">
                <a16:creationId xmlns:a16="http://schemas.microsoft.com/office/drawing/2014/main" id="{06BD6DBF-FFC6-7CAA-73E5-8FDA3EE1C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9E877-185B-6501-8583-757DF85F8D4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4072715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slideLayout" Target="../slideLayouts/slideLayout19.xml"/><Relationship Id="rId7" Type="http://schemas.openxmlformats.org/officeDocument/2006/relationships/image" Target="../media/image1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theme" Target="../theme/theme3.xml"/><Relationship Id="rId9"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5"/>
          <a:srcRect t="53808" r="8574" b="12115"/>
          <a:stretch/>
        </p:blipFill>
        <p:spPr>
          <a:xfrm>
            <a:off x="9296401" y="0"/>
            <a:ext cx="2895600" cy="449707"/>
          </a:xfrm>
          <a:prstGeom prst="rect">
            <a:avLst/>
          </a:prstGeom>
        </p:spPr>
      </p:pic>
      <p:cxnSp>
        <p:nvCxnSpPr>
          <p:cNvPr id="5" name="Connettore 1 31">
            <a:extLst>
              <a:ext uri="{FF2B5EF4-FFF2-40B4-BE49-F238E27FC236}">
                <a16:creationId xmlns:a16="http://schemas.microsoft.com/office/drawing/2014/main" id="{A404F81B-237A-2048-9BA4-0D5B4B6AFB7E}"/>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2F7AEFE-1625-FC4A-AC32-4661ACD8DDCE}"/>
              </a:ext>
            </a:extLst>
          </p:cNvPr>
          <p:cNvSpPr txBox="1">
            <a:spLocks/>
          </p:cNvSpPr>
          <p:nvPr userDrawn="1"/>
        </p:nvSpPr>
        <p:spPr>
          <a:xfrm>
            <a:off x="0" y="6435622"/>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Epi WIN Webinar, November 28</a:t>
            </a:r>
            <a:r>
              <a:rPr lang="en-US" baseline="30000"/>
              <a:t>th</a:t>
            </a:r>
            <a:r>
              <a:rPr lang="en-US"/>
              <a:t>, 2024</a:t>
            </a:r>
          </a:p>
        </p:txBody>
      </p:sp>
    </p:spTree>
    <p:extLst>
      <p:ext uri="{BB962C8B-B14F-4D97-AF65-F5344CB8AC3E}">
        <p14:creationId xmlns:p14="http://schemas.microsoft.com/office/powerpoint/2010/main" val="181755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E924-449B-7F83-897B-417AE181E8E2}"/>
              </a:ext>
            </a:extLst>
          </p:cNvPr>
          <p:cNvSpPr>
            <a:spLocks noGrp="1"/>
          </p:cNvSpPr>
          <p:nvPr>
            <p:ph type="title"/>
          </p:nvPr>
        </p:nvSpPr>
        <p:spPr>
          <a:xfrm>
            <a:off x="457200" y="365125"/>
            <a:ext cx="11277600" cy="869315"/>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C48E3FF-9D7A-BB80-45A7-9AF6788811C3}"/>
              </a:ext>
            </a:extLst>
          </p:cNvPr>
          <p:cNvSpPr>
            <a:spLocks noGrp="1"/>
          </p:cNvSpPr>
          <p:nvPr>
            <p:ph type="body" idx="1"/>
          </p:nvPr>
        </p:nvSpPr>
        <p:spPr>
          <a:xfrm>
            <a:off x="457200" y="1481959"/>
            <a:ext cx="11277600" cy="4695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F9B3-35AD-CAE0-8470-2F3F53D47CCD}"/>
              </a:ext>
            </a:extLst>
          </p:cNvPr>
          <p:cNvSpPr>
            <a:spLocks noGrp="1"/>
          </p:cNvSpPr>
          <p:nvPr>
            <p:ph type="dt" sz="half" idx="2"/>
          </p:nvPr>
        </p:nvSpPr>
        <p:spPr>
          <a:xfrm>
            <a:off x="8707005" y="6378575"/>
            <a:ext cx="1305910"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263BB19C-BF31-BC4C-A83D-3084712DA4DA}" type="datetimeFigureOut">
              <a:t>5/21/25</a:t>
            </a:fld>
            <a:endParaRPr lang="en-US"/>
          </a:p>
        </p:txBody>
      </p:sp>
      <p:sp>
        <p:nvSpPr>
          <p:cNvPr id="5" name="Footer Placeholder 4">
            <a:extLst>
              <a:ext uri="{FF2B5EF4-FFF2-40B4-BE49-F238E27FC236}">
                <a16:creationId xmlns:a16="http://schemas.microsoft.com/office/drawing/2014/main" id="{1EF68B9C-B029-8232-EAEE-A39E3C7C5074}"/>
              </a:ext>
            </a:extLst>
          </p:cNvPr>
          <p:cNvSpPr>
            <a:spLocks noGrp="1"/>
          </p:cNvSpPr>
          <p:nvPr>
            <p:ph type="ftr" sz="quarter" idx="3"/>
          </p:nvPr>
        </p:nvSpPr>
        <p:spPr>
          <a:xfrm>
            <a:off x="5286375" y="6378575"/>
            <a:ext cx="2630214" cy="228600"/>
          </a:xfrm>
          <a:prstGeom prst="rect">
            <a:avLst/>
          </a:prstGeom>
        </p:spPr>
        <p:txBody>
          <a:bodyPr vert="horz" lIns="91440" tIns="45720" rIns="91440" bIns="45720" rtlCol="0" anchor="ctr"/>
          <a:lstStyle>
            <a:lvl1pPr algn="l">
              <a:defRPr sz="1200" b="1" i="0" spc="200" baseline="0">
                <a:solidFill>
                  <a:schemeClr val="tx2"/>
                </a:solidFill>
                <a:latin typeface="Aptos ExtraBold"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B6EF3510-CB7E-786F-79D1-82F40DCA0ABE}"/>
              </a:ext>
            </a:extLst>
          </p:cNvPr>
          <p:cNvSpPr>
            <a:spLocks noGrp="1"/>
          </p:cNvSpPr>
          <p:nvPr>
            <p:ph type="sldNum" sz="quarter" idx="4"/>
          </p:nvPr>
        </p:nvSpPr>
        <p:spPr>
          <a:xfrm>
            <a:off x="8020135" y="6378575"/>
            <a:ext cx="583324"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48125607-3CCB-FC49-88FF-D0E21707BB11}" type="slidenum">
              <a:rPr lang="en-US"/>
              <a:pPr/>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1B617F27-A966-E19A-E045-2578718E3A50}"/>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0451831" y="6330622"/>
            <a:ext cx="1282969" cy="390853"/>
          </a:xfrm>
          <a:prstGeom prst="rect">
            <a:avLst/>
          </a:prstGeom>
        </p:spPr>
      </p:pic>
      <p:sp>
        <p:nvSpPr>
          <p:cNvPr id="10" name="TextBox 9">
            <a:extLst>
              <a:ext uri="{FF2B5EF4-FFF2-40B4-BE49-F238E27FC236}">
                <a16:creationId xmlns:a16="http://schemas.microsoft.com/office/drawing/2014/main" id="{60D68516-0A78-E646-685E-BA5F869DAEEC}"/>
              </a:ext>
            </a:extLst>
          </p:cNvPr>
          <p:cNvSpPr txBox="1"/>
          <p:nvPr userDrawn="1"/>
        </p:nvSpPr>
        <p:spPr>
          <a:xfrm>
            <a:off x="337278" y="6375146"/>
            <a:ext cx="4759377" cy="276999"/>
          </a:xfrm>
          <a:prstGeom prst="rect">
            <a:avLst/>
          </a:prstGeom>
          <a:noFill/>
        </p:spPr>
        <p:txBody>
          <a:bodyPr wrap="square">
            <a:spAutoFit/>
          </a:bodyPr>
          <a:lstStyle/>
          <a:p>
            <a:r>
              <a:rPr lang="en-US" sz="1200" b="1" i="0" spc="500" baseline="0">
                <a:solidFill>
                  <a:schemeClr val="accent1"/>
                </a:solidFill>
                <a:latin typeface="Avenir Black" panose="02000503020000020003" pitchFamily="2" charset="0"/>
              </a:rPr>
              <a:t>WHO EPI-WIN DIGEST</a:t>
            </a:r>
          </a:p>
        </p:txBody>
      </p:sp>
    </p:spTree>
    <p:extLst>
      <p:ext uri="{BB962C8B-B14F-4D97-AF65-F5344CB8AC3E}">
        <p14:creationId xmlns:p14="http://schemas.microsoft.com/office/powerpoint/2010/main" val="370853842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2800" b="1" i="0" kern="1200">
          <a:solidFill>
            <a:schemeClr val="tx2"/>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79438"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39800" indent="-2190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347788"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92275"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90122-BC2C-1E20-4BEA-F4BB7055AB0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 y="1260"/>
            <a:ext cx="12192001" cy="6855480"/>
          </a:xfrm>
          <a:prstGeom prst="rect">
            <a:avLst/>
          </a:prstGeom>
        </p:spPr>
      </p:pic>
      <p:sp>
        <p:nvSpPr>
          <p:cNvPr id="2" name="Title Placeholder 1"/>
          <p:cNvSpPr>
            <a:spLocks noGrp="1"/>
          </p:cNvSpPr>
          <p:nvPr>
            <p:ph type="title"/>
          </p:nvPr>
        </p:nvSpPr>
        <p:spPr>
          <a:xfrm>
            <a:off x="838201" y="365130"/>
            <a:ext cx="10515600" cy="1086346"/>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838201" y="1628522"/>
            <a:ext cx="10515600" cy="4228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8201" y="635636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D87C7-E5C9-2642-AF71-C7D3F04A8E32}" type="slidenum">
              <a:rPr lang="en-US" smtClean="0"/>
              <a:pPr/>
              <a:t>‹#›</a:t>
            </a:fld>
            <a:endParaRPr lang="en-US"/>
          </a:p>
        </p:txBody>
      </p:sp>
      <p:pic>
        <p:nvPicPr>
          <p:cNvPr id="11" name="Picture 10">
            <a:extLst>
              <a:ext uri="{FF2B5EF4-FFF2-40B4-BE49-F238E27FC236}">
                <a16:creationId xmlns:a16="http://schemas.microsoft.com/office/drawing/2014/main" id="{59BB2D92-EC9F-9943-E038-65D67185FFD1}"/>
              </a:ext>
            </a:extLst>
          </p:cNvPr>
          <p:cNvPicPr>
            <a:picLocks noChangeAspect="1"/>
          </p:cNvPicPr>
          <p:nvPr userDrawn="1"/>
        </p:nvPicPr>
        <p:blipFill>
          <a:blip r:embed="rId6" cstate="print">
            <a:alphaModFix amt="20000"/>
            <a:extLst>
              <a:ext uri="{28A0092B-C50C-407E-A947-70E740481C1C}">
                <a14:useLocalDpi xmlns:a14="http://schemas.microsoft.com/office/drawing/2010/main"/>
              </a:ext>
            </a:extLst>
          </a:blip>
          <a:stretch>
            <a:fillRect/>
          </a:stretch>
        </p:blipFill>
        <p:spPr>
          <a:xfrm>
            <a:off x="11868745" y="0"/>
            <a:ext cx="268065" cy="6858000"/>
          </a:xfrm>
          <a:prstGeom prst="rect">
            <a:avLst/>
          </a:prstGeom>
        </p:spPr>
      </p:pic>
      <p:grpSp>
        <p:nvGrpSpPr>
          <p:cNvPr id="14" name="Group 13">
            <a:extLst>
              <a:ext uri="{FF2B5EF4-FFF2-40B4-BE49-F238E27FC236}">
                <a16:creationId xmlns:a16="http://schemas.microsoft.com/office/drawing/2014/main" id="{70C04F22-694E-0958-A441-B8EA5D4F6ED7}"/>
              </a:ext>
            </a:extLst>
          </p:cNvPr>
          <p:cNvGrpSpPr/>
          <p:nvPr userDrawn="1"/>
        </p:nvGrpSpPr>
        <p:grpSpPr>
          <a:xfrm>
            <a:off x="8521143" y="6230532"/>
            <a:ext cx="3007150" cy="446110"/>
            <a:chOff x="8521143" y="6230532"/>
            <a:chExt cx="3007150" cy="446110"/>
          </a:xfrm>
        </p:grpSpPr>
        <p:pic>
          <p:nvPicPr>
            <p:cNvPr id="15" name="Picture 44">
              <a:extLst>
                <a:ext uri="{FF2B5EF4-FFF2-40B4-BE49-F238E27FC236}">
                  <a16:creationId xmlns:a16="http://schemas.microsoft.com/office/drawing/2014/main" id="{8F5AE883-A253-B76D-2D87-F9113A0C17C6}"/>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l="-9421" r="-9421"/>
            <a:stretch/>
          </p:blipFill>
          <p:spPr>
            <a:xfrm>
              <a:off x="10191012" y="6231230"/>
              <a:ext cx="1337281" cy="445412"/>
            </a:xfrm>
            <a:prstGeom prst="rect">
              <a:avLst/>
            </a:prstGeom>
          </p:spPr>
        </p:pic>
        <p:pic>
          <p:nvPicPr>
            <p:cNvPr id="16" name="Picture 24">
              <a:extLst>
                <a:ext uri="{FF2B5EF4-FFF2-40B4-BE49-F238E27FC236}">
                  <a16:creationId xmlns:a16="http://schemas.microsoft.com/office/drawing/2014/main" id="{D8804E08-10C2-3D7F-14B3-D555F6D632C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l="-11604" r="-11604"/>
            <a:stretch/>
          </p:blipFill>
          <p:spPr>
            <a:xfrm>
              <a:off x="8521143" y="6230532"/>
              <a:ext cx="1528316" cy="379664"/>
            </a:xfrm>
            <a:prstGeom prst="rect">
              <a:avLst/>
            </a:prstGeom>
          </p:spPr>
        </p:pic>
        <p:cxnSp>
          <p:nvCxnSpPr>
            <p:cNvPr id="17" name="Straight Connector 16">
              <a:extLst>
                <a:ext uri="{FF2B5EF4-FFF2-40B4-BE49-F238E27FC236}">
                  <a16:creationId xmlns:a16="http://schemas.microsoft.com/office/drawing/2014/main" id="{64681262-687C-303D-2F00-78550FAD2910}"/>
                </a:ext>
              </a:extLst>
            </p:cNvPr>
            <p:cNvCxnSpPr>
              <a:cxnSpLocks/>
            </p:cNvCxnSpPr>
            <p:nvPr userDrawn="1"/>
          </p:nvCxnSpPr>
          <p:spPr>
            <a:xfrm>
              <a:off x="10092155" y="6264000"/>
              <a:ext cx="0" cy="36000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43746763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914446" rtl="0" eaLnBrk="1" latinLnBrk="0" hangingPunct="1">
        <a:lnSpc>
          <a:spcPct val="90000"/>
        </a:lnSpc>
        <a:spcBef>
          <a:spcPct val="0"/>
        </a:spcBef>
        <a:buNone/>
        <a:defRPr sz="3600" kern="1200">
          <a:solidFill>
            <a:schemeClr val="accent1"/>
          </a:solidFill>
          <a:latin typeface="Avenir Book" panose="02000503020000020003" pitchFamily="2" charset="0"/>
          <a:ea typeface="+mj-ea"/>
          <a:cs typeface="+mj-cs"/>
        </a:defRPr>
      </a:lvl1pPr>
    </p:titleStyle>
    <p:bodyStyle>
      <a:lvl1pPr marL="228612" indent="-228612" algn="l" defTabSz="914446"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venir Book" panose="02000503020000020003" pitchFamily="2" charset="0"/>
          <a:ea typeface="+mn-ea"/>
          <a:cs typeface="+mn-cs"/>
        </a:defRPr>
      </a:lvl1pPr>
      <a:lvl2pPr marL="587405" indent="-309579" algn="l" defTabSz="914446" rtl="0" eaLnBrk="1" latinLnBrk="0" hangingPunct="1">
        <a:lnSpc>
          <a:spcPct val="90000"/>
        </a:lnSpc>
        <a:spcBef>
          <a:spcPts val="500"/>
        </a:spcBef>
        <a:buClr>
          <a:schemeClr val="accent2"/>
        </a:buClr>
        <a:buSzPct val="100000"/>
        <a:buFont typeface="System Font Regular"/>
        <a:buChar char="‣"/>
        <a:tabLst/>
        <a:defRPr sz="2000" kern="1200">
          <a:solidFill>
            <a:schemeClr val="tx1"/>
          </a:solidFill>
          <a:latin typeface="Avenir Book" panose="02000503020000020003" pitchFamily="2" charset="0"/>
          <a:ea typeface="+mn-ea"/>
          <a:cs typeface="+mn-cs"/>
        </a:defRPr>
      </a:lvl2pPr>
      <a:lvl3pPr marL="804903" indent="-201623" algn="l" defTabSz="914446"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venir Book" panose="02000503020000020003" pitchFamily="2" charset="0"/>
          <a:ea typeface="+mn-ea"/>
          <a:cs typeface="+mn-cs"/>
        </a:defRPr>
      </a:lvl3pPr>
      <a:lvl4pPr marL="1068442" indent="-233375" algn="l" defTabSz="914446" rtl="0" eaLnBrk="1" latinLnBrk="0" hangingPunct="1">
        <a:lnSpc>
          <a:spcPct val="90000"/>
        </a:lnSpc>
        <a:spcBef>
          <a:spcPts val="500"/>
        </a:spcBef>
        <a:buClr>
          <a:schemeClr val="accent3"/>
        </a:buClr>
        <a:buFont typeface="System Font Regular"/>
        <a:buChar char="‣"/>
        <a:tabLst/>
        <a:defRPr sz="1600" kern="1200">
          <a:solidFill>
            <a:schemeClr val="tx1"/>
          </a:solidFill>
          <a:latin typeface="Avenir Book" panose="02000503020000020003" pitchFamily="2" charset="0"/>
          <a:ea typeface="+mn-ea"/>
          <a:cs typeface="+mn-cs"/>
        </a:defRPr>
      </a:lvl4pPr>
      <a:lvl5pPr marL="1300228" indent="-217498" algn="l" defTabSz="914446" rtl="0" eaLnBrk="1" latinLnBrk="0" hangingPunct="1">
        <a:lnSpc>
          <a:spcPct val="90000"/>
        </a:lnSpc>
        <a:spcBef>
          <a:spcPts val="500"/>
        </a:spcBef>
        <a:buClr>
          <a:schemeClr val="accent3"/>
        </a:buClr>
        <a:buSzPct val="80000"/>
        <a:buFont typeface="Courier New" panose="02070309020205020404" pitchFamily="49" charset="0"/>
        <a:buChar char="o"/>
        <a:tabLst/>
        <a:defRPr sz="1600" kern="1200">
          <a:solidFill>
            <a:schemeClr val="tx1"/>
          </a:solidFill>
          <a:latin typeface="Avenir Book" panose="02000503020000020003" pitchFamily="2" charset="0"/>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who.int/teams/global-influenza-programme" TargetMode="External"/><Relationship Id="rId2" Type="http://schemas.openxmlformats.org/officeDocument/2006/relationships/hyperlink" Target="https://iris.who.int/handle/10665/379678"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iris.who.int/handle/10665/379678" TargetMode="External"/><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teams/global-influenza-programme/surveillance-and-monitoring/influenza-updates"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20E8-C9BE-B2FA-8056-1F42D087A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DE9A4-95A9-72E2-DB11-BE277E6AD3BA}"/>
              </a:ext>
            </a:extLst>
          </p:cNvPr>
          <p:cNvSpPr>
            <a:spLocks noGrp="1"/>
          </p:cNvSpPr>
          <p:nvPr>
            <p:ph type="ctrTitle"/>
          </p:nvPr>
        </p:nvSpPr>
        <p:spPr>
          <a:xfrm>
            <a:off x="457200" y="1808545"/>
            <a:ext cx="9144000" cy="1950655"/>
          </a:xfrm>
        </p:spPr>
        <p:txBody>
          <a:bodyPr>
            <a:normAutofit/>
          </a:bodyPr>
          <a:lstStyle/>
          <a:p>
            <a:r>
              <a:rPr lang="en-PH" sz="3600" b="1" dirty="0">
                <a:latin typeface="+mn-lt"/>
              </a:rPr>
              <a:t>Integrated Sentinel Surveillance for Influenza and other Respiratory </a:t>
            </a:r>
            <a:r>
              <a:rPr lang="en-PH" sz="3600" dirty="0">
                <a:latin typeface="+mn-lt"/>
              </a:rPr>
              <a:t>V</a:t>
            </a:r>
            <a:r>
              <a:rPr lang="en-PH" sz="3600" b="1" dirty="0">
                <a:latin typeface="+mn-lt"/>
              </a:rPr>
              <a:t>iruses</a:t>
            </a:r>
            <a:r>
              <a:rPr lang="en-PH" sz="3600" b="1" i="0" dirty="0">
                <a:effectLst/>
                <a:latin typeface="+mn-lt"/>
              </a:rPr>
              <a:t>: </a:t>
            </a:r>
            <a:r>
              <a:rPr lang="en-PH" sz="3600" b="1" i="0" dirty="0">
                <a:solidFill>
                  <a:schemeClr val="accent2"/>
                </a:solidFill>
                <a:effectLst/>
                <a:latin typeface="+mn-lt"/>
              </a:rPr>
              <a:t>standards and implementation</a:t>
            </a:r>
            <a:endParaRPr lang="en-US" sz="3600" dirty="0">
              <a:solidFill>
                <a:schemeClr val="accent2"/>
              </a:solidFill>
              <a:latin typeface="+mn-lt"/>
            </a:endParaRPr>
          </a:p>
        </p:txBody>
      </p:sp>
      <p:sp>
        <p:nvSpPr>
          <p:cNvPr id="3" name="Subtitle 2">
            <a:extLst>
              <a:ext uri="{FF2B5EF4-FFF2-40B4-BE49-F238E27FC236}">
                <a16:creationId xmlns:a16="http://schemas.microsoft.com/office/drawing/2014/main" id="{DB981237-2B5E-D410-1E07-8CF4099658B3}"/>
              </a:ext>
            </a:extLst>
          </p:cNvPr>
          <p:cNvSpPr>
            <a:spLocks noGrp="1"/>
          </p:cNvSpPr>
          <p:nvPr>
            <p:ph type="subTitle" idx="1"/>
          </p:nvPr>
        </p:nvSpPr>
        <p:spPr/>
        <p:txBody>
          <a:bodyPr/>
          <a:lstStyle/>
          <a:p>
            <a:r>
              <a:rPr lang="en-US" dirty="0"/>
              <a:t>5 December 2024</a:t>
            </a:r>
          </a:p>
        </p:txBody>
      </p:sp>
    </p:spTree>
    <p:extLst>
      <p:ext uri="{BB962C8B-B14F-4D97-AF65-F5344CB8AC3E}">
        <p14:creationId xmlns:p14="http://schemas.microsoft.com/office/powerpoint/2010/main" val="234018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C58D-7A04-F138-FE50-6659159AA353}"/>
              </a:ext>
            </a:extLst>
          </p:cNvPr>
          <p:cNvSpPr>
            <a:spLocks noGrp="1"/>
          </p:cNvSpPr>
          <p:nvPr>
            <p:ph type="title"/>
          </p:nvPr>
        </p:nvSpPr>
        <p:spPr/>
        <p:txBody>
          <a:bodyPr/>
          <a:lstStyle/>
          <a:p>
            <a:r>
              <a:rPr lang="en-US" b="1" dirty="0"/>
              <a:t>Monitoring and Evaluation	</a:t>
            </a:r>
          </a:p>
        </p:txBody>
      </p:sp>
      <p:sp>
        <p:nvSpPr>
          <p:cNvPr id="3" name="Content Placeholder 2">
            <a:extLst>
              <a:ext uri="{FF2B5EF4-FFF2-40B4-BE49-F238E27FC236}">
                <a16:creationId xmlns:a16="http://schemas.microsoft.com/office/drawing/2014/main" id="{16D67637-59BA-A155-3059-C081F42451C1}"/>
              </a:ext>
            </a:extLst>
          </p:cNvPr>
          <p:cNvSpPr>
            <a:spLocks noGrp="1"/>
          </p:cNvSpPr>
          <p:nvPr>
            <p:ph idx="4294967295"/>
          </p:nvPr>
        </p:nvSpPr>
        <p:spPr>
          <a:xfrm>
            <a:off x="1016752" y="1598607"/>
            <a:ext cx="10100427" cy="4894263"/>
          </a:xfrm>
        </p:spPr>
        <p:txBody>
          <a:bodyPr vert="horz" lIns="91440" tIns="45720" rIns="91440" bIns="45720" rtlCol="0" anchor="t">
            <a:normAutofit/>
          </a:bodyPr>
          <a:lstStyle/>
          <a:p>
            <a:pPr marL="228600" indent="-228600"/>
            <a:r>
              <a:rPr lang="en-US" sz="2800" i="1">
                <a:latin typeface="+mn-lt"/>
              </a:rPr>
              <a:t>Continuous monitoring</a:t>
            </a:r>
            <a:endParaRPr lang="en-US"/>
          </a:p>
          <a:p>
            <a:pPr marL="587375" lvl="1" indent="-309245"/>
            <a:r>
              <a:rPr lang="en-US" sz="2800">
                <a:latin typeface="+mn-lt"/>
              </a:rPr>
              <a:t>Data quality and completeness</a:t>
            </a:r>
            <a:endParaRPr lang="en-US" sz="2800">
              <a:latin typeface="+mn-lt"/>
              <a:ea typeface="Calibri" panose="020F0502020204030204"/>
              <a:cs typeface="Calibri" panose="020F0502020204030204"/>
            </a:endParaRPr>
          </a:p>
          <a:p>
            <a:pPr marL="587375" lvl="1" indent="-309245"/>
            <a:r>
              <a:rPr lang="en-US" sz="2800">
                <a:latin typeface="+mn-lt"/>
              </a:rPr>
              <a:t>Timely data collection, laboratory testing and reporting to national, regional, global level</a:t>
            </a:r>
            <a:endParaRPr lang="en-US" sz="2800">
              <a:latin typeface="+mn-lt"/>
              <a:ea typeface="Calibri" panose="020F0502020204030204"/>
              <a:cs typeface="Calibri" panose="020F0502020204030204"/>
            </a:endParaRPr>
          </a:p>
          <a:p>
            <a:pPr marL="457200" lvl="1" indent="0">
              <a:buNone/>
            </a:pPr>
            <a:endParaRPr lang="en-US" sz="2800">
              <a:latin typeface="+mn-lt"/>
            </a:endParaRPr>
          </a:p>
          <a:p>
            <a:pPr marL="228600" indent="-228600"/>
            <a:r>
              <a:rPr lang="en-US" sz="2800" i="1">
                <a:latin typeface="+mn-lt"/>
              </a:rPr>
              <a:t>Periodic</a:t>
            </a:r>
            <a:r>
              <a:rPr lang="en-US" sz="2800">
                <a:latin typeface="+mn-lt"/>
              </a:rPr>
              <a:t> </a:t>
            </a:r>
            <a:r>
              <a:rPr lang="en-US" sz="2800" i="1">
                <a:latin typeface="+mn-lt"/>
              </a:rPr>
              <a:t>evaluation</a:t>
            </a:r>
            <a:endParaRPr lang="en-US" sz="2800" i="1">
              <a:latin typeface="+mn-lt"/>
              <a:ea typeface="Calibri" panose="020F0502020204030204"/>
              <a:cs typeface="Calibri" panose="020F0502020204030204"/>
            </a:endParaRPr>
          </a:p>
          <a:p>
            <a:pPr marL="587375" lvl="1" indent="-309245"/>
            <a:r>
              <a:rPr lang="en-US" sz="2800">
                <a:latin typeface="+mn-lt"/>
              </a:rPr>
              <a:t>Of part or all of the system</a:t>
            </a:r>
            <a:endParaRPr lang="en-US" sz="2800">
              <a:latin typeface="+mn-lt"/>
              <a:ea typeface="Calibri"/>
              <a:cs typeface="Calibri"/>
            </a:endParaRPr>
          </a:p>
          <a:p>
            <a:pPr marL="587375" lvl="1" indent="-309245"/>
            <a:r>
              <a:rPr lang="en-US" sz="2800">
                <a:latin typeface="+mn-lt"/>
              </a:rPr>
              <a:t>1-2 years after implementation (then every 5-10 years)</a:t>
            </a:r>
            <a:endParaRPr lang="en-US" sz="2800">
              <a:latin typeface="+mn-lt"/>
              <a:ea typeface="Calibri"/>
              <a:cs typeface="Calibri"/>
            </a:endParaRPr>
          </a:p>
          <a:p>
            <a:pPr marL="587375" lvl="1" indent="-309245"/>
            <a:r>
              <a:rPr lang="en-US" sz="2800">
                <a:latin typeface="+mn-lt"/>
              </a:rPr>
              <a:t>When considering changes to system</a:t>
            </a:r>
            <a:endParaRPr lang="en-US" sz="2800">
              <a:latin typeface="+mn-lt"/>
              <a:ea typeface="Calibri" panose="020F0502020204030204"/>
              <a:cs typeface="Calibri" panose="020F0502020204030204"/>
            </a:endParaRPr>
          </a:p>
          <a:p>
            <a:pPr marL="587375" lvl="1" indent="-309245"/>
            <a:r>
              <a:rPr lang="en-US" sz="2800">
                <a:latin typeface="+mn-lt"/>
              </a:rPr>
              <a:t>After changes to system</a:t>
            </a:r>
            <a:endParaRPr lang="en-US" sz="2800">
              <a:latin typeface="+mn-lt"/>
              <a:ea typeface="Calibri" panose="020F0502020204030204"/>
              <a:cs typeface="Calibri" panose="020F0502020204030204"/>
            </a:endParaRPr>
          </a:p>
          <a:p>
            <a:pPr marL="277495" lvl="1" indent="0">
              <a:buNone/>
            </a:pPr>
            <a:endParaRPr lang="en-US" sz="2800">
              <a:latin typeface="+mn-lt"/>
              <a:ea typeface="Calibri" panose="020F0502020204030204"/>
              <a:cs typeface="Calibri" panose="020F0502020204030204"/>
            </a:endParaRPr>
          </a:p>
        </p:txBody>
      </p:sp>
    </p:spTree>
    <p:extLst>
      <p:ext uri="{BB962C8B-B14F-4D97-AF65-F5344CB8AC3E}">
        <p14:creationId xmlns:p14="http://schemas.microsoft.com/office/powerpoint/2010/main" val="100503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51A3-D247-20EE-9A9A-A1E755585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59499-7215-8B5A-6DCE-2FFD645AEBF7}"/>
              </a:ext>
            </a:extLst>
          </p:cNvPr>
          <p:cNvSpPr>
            <a:spLocks noGrp="1"/>
          </p:cNvSpPr>
          <p:nvPr>
            <p:ph type="title"/>
          </p:nvPr>
        </p:nvSpPr>
        <p:spPr/>
        <p:txBody>
          <a:bodyPr/>
          <a:lstStyle/>
          <a:p>
            <a:r>
              <a:rPr lang="en-US" dirty="0"/>
              <a:t>Other contents of the guidance</a:t>
            </a:r>
          </a:p>
        </p:txBody>
      </p:sp>
      <p:sp>
        <p:nvSpPr>
          <p:cNvPr id="3" name="Content Placeholder 2">
            <a:extLst>
              <a:ext uri="{FF2B5EF4-FFF2-40B4-BE49-F238E27FC236}">
                <a16:creationId xmlns:a16="http://schemas.microsoft.com/office/drawing/2014/main" id="{55AAF81F-0857-CC78-2881-82BABE1C01CF}"/>
              </a:ext>
            </a:extLst>
          </p:cNvPr>
          <p:cNvSpPr>
            <a:spLocks noGrp="1"/>
          </p:cNvSpPr>
          <p:nvPr>
            <p:ph idx="1"/>
          </p:nvPr>
        </p:nvSpPr>
        <p:spPr>
          <a:xfrm>
            <a:off x="457201" y="1481959"/>
            <a:ext cx="5344509" cy="4695004"/>
          </a:xfrm>
        </p:spPr>
        <p:txBody>
          <a:bodyPr>
            <a:normAutofit/>
          </a:bodyPr>
          <a:lstStyle/>
          <a:p>
            <a:r>
              <a:rPr lang="en-US" dirty="0"/>
              <a:t>Clinical specimens – Type, collection, storage and transport</a:t>
            </a:r>
          </a:p>
          <a:p>
            <a:r>
              <a:rPr lang="en-US" dirty="0"/>
              <a:t>Laboratory testing algorithms</a:t>
            </a:r>
          </a:p>
          <a:p>
            <a:r>
              <a:rPr lang="en-US" dirty="0"/>
              <a:t>Genomic sequencing</a:t>
            </a:r>
          </a:p>
          <a:p>
            <a:r>
              <a:rPr lang="en-US" dirty="0"/>
              <a:t>Laboratory workflow</a:t>
            </a:r>
          </a:p>
        </p:txBody>
      </p:sp>
      <p:sp>
        <p:nvSpPr>
          <p:cNvPr id="5" name="TextBox 4">
            <a:extLst>
              <a:ext uri="{FF2B5EF4-FFF2-40B4-BE49-F238E27FC236}">
                <a16:creationId xmlns:a16="http://schemas.microsoft.com/office/drawing/2014/main" id="{48C683B5-8FC6-0AD4-7EDB-F620FF90F42C}"/>
              </a:ext>
            </a:extLst>
          </p:cNvPr>
          <p:cNvSpPr txBox="1"/>
          <p:nvPr/>
        </p:nvSpPr>
        <p:spPr>
          <a:xfrm>
            <a:off x="5973838" y="1456802"/>
            <a:ext cx="5638800" cy="646331"/>
          </a:xfrm>
          <a:prstGeom prst="rect">
            <a:avLst/>
          </a:prstGeom>
          <a:noFill/>
        </p:spPr>
        <p:txBody>
          <a:bodyPr wrap="square" rtlCol="0">
            <a:spAutoFit/>
          </a:bodyPr>
          <a:lstStyle/>
          <a:p>
            <a:r>
              <a:rPr lang="en-US" dirty="0"/>
              <a:t>Sample testing algorithm for  influenza viruses and SARS-CoV-2</a:t>
            </a:r>
          </a:p>
        </p:txBody>
      </p:sp>
      <p:pic>
        <p:nvPicPr>
          <p:cNvPr id="6" name="Picture 5">
            <a:extLst>
              <a:ext uri="{FF2B5EF4-FFF2-40B4-BE49-F238E27FC236}">
                <a16:creationId xmlns:a16="http://schemas.microsoft.com/office/drawing/2014/main" id="{0904AEFC-A014-9F03-9BA3-A70D65BD3D1C}"/>
              </a:ext>
            </a:extLst>
          </p:cNvPr>
          <p:cNvPicPr>
            <a:picLocks noChangeAspect="1"/>
          </p:cNvPicPr>
          <p:nvPr/>
        </p:nvPicPr>
        <p:blipFill>
          <a:blip r:embed="rId2"/>
          <a:stretch>
            <a:fillRect/>
          </a:stretch>
        </p:blipFill>
        <p:spPr>
          <a:xfrm>
            <a:off x="5973838" y="2103133"/>
            <a:ext cx="5883124" cy="4073830"/>
          </a:xfrm>
          <a:prstGeom prst="rect">
            <a:avLst/>
          </a:prstGeom>
          <a:ln>
            <a:solidFill>
              <a:schemeClr val="tx1"/>
            </a:solidFill>
          </a:ln>
        </p:spPr>
      </p:pic>
    </p:spTree>
    <p:extLst>
      <p:ext uri="{BB962C8B-B14F-4D97-AF65-F5344CB8AC3E}">
        <p14:creationId xmlns:p14="http://schemas.microsoft.com/office/powerpoint/2010/main" val="18083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561DEA9-02DF-4E4B-ADE9-CF9718C8C291}"/>
              </a:ext>
            </a:extLst>
          </p:cNvPr>
          <p:cNvSpPr txBox="1">
            <a:spLocks/>
          </p:cNvSpPr>
          <p:nvPr/>
        </p:nvSpPr>
        <p:spPr>
          <a:xfrm>
            <a:off x="398375" y="1078767"/>
            <a:ext cx="11793625" cy="513337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00066"/>
              </a:buClr>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0066"/>
              </a:buClr>
              <a:buSzPct val="80000"/>
              <a:buFont typeface="Wingdings" panose="05000000000000000000" pitchFamily="2" charset="2"/>
              <a:buChar char="§"/>
              <a:defRPr sz="28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0066"/>
              </a:buClr>
              <a:buSzPct val="60000"/>
              <a:buFont typeface="Wingdings" panose="05000000000000000000" pitchFamily="2" charset="2"/>
              <a:buChar char="§"/>
              <a:defRPr sz="2800" kern="1200">
                <a:solidFill>
                  <a:srgbClr val="333333"/>
                </a:solidFill>
                <a:latin typeface="Arial Narrow" panose="020B060602020203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0066"/>
              </a:buClr>
              <a:buSzPct val="60000"/>
              <a:buFont typeface="Arial" panose="020B0604020202020204" pitchFamily="34" charset="0"/>
              <a:buChar char="−"/>
              <a:defRPr sz="24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24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0066"/>
              </a:buClr>
              <a:buSzTx/>
              <a:buFont typeface="Wingdings" panose="05000000000000000000" pitchFamily="2" charset="2"/>
              <a:buChar char="§"/>
              <a:tabLst/>
              <a:defRPr/>
            </a:pPr>
            <a:r>
              <a:rPr kumimoji="0" lang="en-US" sz="1800" b="1" i="0" u="none" strike="noStrike" kern="1200" cap="none" spc="0" normalizeH="0" baseline="0" noProof="0" dirty="0">
                <a:ln>
                  <a:noFill/>
                </a:ln>
                <a:solidFill>
                  <a:srgbClr val="345071"/>
                </a:solidFill>
                <a:effectLst/>
                <a:uLnTx/>
                <a:uFillTx/>
                <a:latin typeface="Calibri" panose="020F0502020204030204"/>
                <a:ea typeface="+mn-ea"/>
                <a:cs typeface="Arial"/>
              </a:rPr>
              <a:t>Focus on Quality </a:t>
            </a:r>
            <a:r>
              <a:rPr kumimoji="0" lang="en-US" sz="1800" b="1" i="1" u="sng" strike="noStrike" kern="1200" cap="none" spc="0" normalizeH="0" baseline="0" noProof="0" dirty="0">
                <a:ln>
                  <a:noFill/>
                </a:ln>
                <a:solidFill>
                  <a:prstClr val="black"/>
                </a:solidFill>
                <a:effectLst/>
                <a:uLnTx/>
                <a:uFillTx/>
                <a:latin typeface="Calibri" panose="020F0502020204030204"/>
                <a:ea typeface="+mn-ea"/>
                <a:cs typeface="Arial"/>
              </a:rPr>
              <a:t>not</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rPr>
              <a:t>quantity</a:t>
            </a:r>
          </a:p>
          <a:p>
            <a:pPr marL="685800" marR="0" lvl="1" indent="-228600" algn="l" defTabSz="914400" rtl="0" eaLnBrk="1" fontAlgn="auto" latinLnBrk="0" hangingPunct="1">
              <a:lnSpc>
                <a:spcPct val="90000"/>
              </a:lnSpc>
              <a:spcBef>
                <a:spcPts val="500"/>
              </a:spcBef>
              <a:spcAft>
                <a:spcPts val="0"/>
              </a:spcAft>
              <a:buClr>
                <a:srgbClr val="000066"/>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srgbClr val="345071"/>
                </a:solidFill>
                <a:effectLst/>
                <a:uLnTx/>
                <a:uFillTx/>
                <a:latin typeface="Calibri" panose="020F0502020204030204"/>
                <a:ea typeface="+mn-ea"/>
                <a:cs typeface="Arial"/>
              </a:rPr>
              <a:t>Representativeness, timeliness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 standardized, systematic and continuous collection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Arial"/>
            </a:endParaRPr>
          </a:p>
          <a:p>
            <a:pPr marL="228600" marR="0" lvl="0" indent="-228600" algn="l" defTabSz="914400" rtl="0" eaLnBrk="1" fontAlgn="auto" latinLnBrk="0" hangingPunct="1">
              <a:lnSpc>
                <a:spcPct val="90000"/>
              </a:lnSpc>
              <a:spcBef>
                <a:spcPts val="1000"/>
              </a:spcBef>
              <a:spcAft>
                <a:spcPts val="0"/>
              </a:spcAft>
              <a:buClr>
                <a:srgbClr val="000066"/>
              </a:buClr>
              <a:buSzTx/>
              <a:buFont typeface="Wingdings" panose="05000000000000000000" pitchFamily="2" charset="2"/>
              <a:buChar char="§"/>
              <a:tabLst/>
              <a:defRPr/>
            </a:pPr>
            <a:r>
              <a:rPr kumimoji="0" lang="en-US" sz="1800" b="1" i="0" u="none" strike="noStrike" kern="1200" cap="none" spc="0" normalizeH="0" baseline="0" noProof="0" dirty="0">
                <a:ln>
                  <a:noFill/>
                </a:ln>
                <a:solidFill>
                  <a:srgbClr val="345071"/>
                </a:solidFill>
                <a:effectLst/>
                <a:uLnTx/>
                <a:uFillTx/>
                <a:latin typeface="Calibri" panose="020F0502020204030204"/>
                <a:ea typeface="+mn-ea"/>
                <a:cs typeface="Arial"/>
              </a:rPr>
              <a:t>Sampling</a:t>
            </a:r>
            <a:endParaRPr kumimoji="0" lang="en-US" sz="1800" b="1" i="0" u="none" strike="noStrike" kern="1200" cap="none" spc="0" normalizeH="0" baseline="0" noProof="0" dirty="0">
              <a:ln>
                <a:noFill/>
              </a:ln>
              <a:solidFill>
                <a:srgbClr val="345071"/>
              </a:solidFill>
              <a:effectLst/>
              <a:uLnTx/>
              <a:uFillTx/>
              <a:latin typeface="Calibri" panose="020F0502020204030204"/>
              <a:ea typeface="Calibri"/>
              <a:cs typeface="Arial"/>
            </a:endParaRPr>
          </a:p>
          <a:p>
            <a:pPr marL="685800" marR="0" lvl="1" indent="-228600" algn="l" defTabSz="914400" rtl="0" eaLnBrk="1" fontAlgn="auto" latinLnBrk="0" hangingPunct="1">
              <a:lnSpc>
                <a:spcPct val="90000"/>
              </a:lnSpc>
              <a:spcBef>
                <a:spcPts val="500"/>
              </a:spcBef>
              <a:spcAft>
                <a:spcPts val="0"/>
              </a:spcAft>
              <a:buClr>
                <a:srgbClr val="000066"/>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srgbClr val="141414"/>
                </a:solidFill>
                <a:effectLst/>
                <a:uLnTx/>
                <a:uFillTx/>
                <a:latin typeface="Calibri" panose="020F0502020204030204"/>
                <a:ea typeface="+mn-ea"/>
                <a:cs typeface="Arial"/>
              </a:rPr>
              <a:t>Weekly</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Arial"/>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minimum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Arial"/>
              </a:rPr>
              <a:t>50-100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specimens (from ILI/ARI, SARI case definitions) </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Arial"/>
            </a:endParaRPr>
          </a:p>
          <a:p>
            <a:pPr marL="228600" marR="0" lvl="0" indent="-228600" algn="l" defTabSz="914400" rtl="0" eaLnBrk="1" fontAlgn="auto" latinLnBrk="0" hangingPunct="1">
              <a:lnSpc>
                <a:spcPct val="90000"/>
              </a:lnSpc>
              <a:spcBef>
                <a:spcPts val="1000"/>
              </a:spcBef>
              <a:spcAft>
                <a:spcPts val="0"/>
              </a:spcAft>
              <a:buClr>
                <a:srgbClr val="000066"/>
              </a:buClr>
              <a:buSzTx/>
              <a:buFont typeface="Wingdings" panose="05000000000000000000" pitchFamily="2" charset="2"/>
              <a:buChar char="§"/>
              <a:tabLst/>
              <a:defRPr/>
            </a:pPr>
            <a:r>
              <a:rPr kumimoji="0" lang="en-US" sz="1800" b="1" i="0" u="none" strike="noStrike" kern="1200" cap="none" spc="0" normalizeH="0" baseline="0" noProof="0" dirty="0">
                <a:ln>
                  <a:noFill/>
                </a:ln>
                <a:solidFill>
                  <a:srgbClr val="345071"/>
                </a:solidFill>
                <a:effectLst/>
                <a:uLnTx/>
                <a:uFillTx/>
                <a:latin typeface="Calibri" panose="020F0502020204030204"/>
                <a:ea typeface="+mn-ea"/>
                <a:cs typeface="Arial"/>
              </a:rPr>
              <a:t>Testing</a:t>
            </a:r>
            <a:endParaRPr kumimoji="0" lang="en-US" sz="1800" b="1" i="0" u="none" strike="noStrike" kern="1200" cap="none" spc="0" normalizeH="0" baseline="0" noProof="0" dirty="0">
              <a:ln>
                <a:noFill/>
              </a:ln>
              <a:solidFill>
                <a:srgbClr val="345071"/>
              </a:solidFill>
              <a:effectLst/>
              <a:uLnTx/>
              <a:uFillTx/>
              <a:latin typeface="Calibri" panose="020F0502020204030204"/>
              <a:ea typeface="Calibri"/>
              <a:cs typeface="Arial"/>
            </a:endParaRPr>
          </a:p>
          <a:p>
            <a:pPr marL="685800" marR="0" lvl="1" indent="-228600" algn="l" defTabSz="914400" rtl="0" eaLnBrk="1" fontAlgn="auto" latinLnBrk="0" hangingPunct="1">
              <a:lnSpc>
                <a:spcPct val="90000"/>
              </a:lnSpc>
              <a:spcBef>
                <a:spcPts val="500"/>
              </a:spcBef>
              <a:spcAft>
                <a:spcPts val="0"/>
              </a:spcAft>
              <a:buClr>
                <a:srgbClr val="000066"/>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multiplex reagents kits from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International Reagent Resource (IRR)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with ancillary reagents support from IRR and WHO</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Arial"/>
            </a:endParaRPr>
          </a:p>
          <a:p>
            <a:pPr marL="685800" marR="0" lvl="1" indent="-228600" algn="l" defTabSz="914400" rtl="0" eaLnBrk="1" fontAlgn="auto" latinLnBrk="0" hangingPunct="1">
              <a:lnSpc>
                <a:spcPct val="90000"/>
              </a:lnSpc>
              <a:spcBef>
                <a:spcPts val="500"/>
              </a:spcBef>
              <a:spcAft>
                <a:spcPts val="0"/>
              </a:spcAft>
              <a:buClr>
                <a:srgbClr val="000066"/>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Timeliness of surveillance data reporting -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rPr>
              <a:t>weekly reporting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228600" marR="0" lvl="0" indent="-228600" algn="l" defTabSz="914400" rtl="0" eaLnBrk="1" fontAlgn="auto" latinLnBrk="0" hangingPunct="1">
              <a:lnSpc>
                <a:spcPct val="90000"/>
              </a:lnSpc>
              <a:spcBef>
                <a:spcPts val="1000"/>
              </a:spcBef>
              <a:spcAft>
                <a:spcPts val="0"/>
              </a:spcAft>
              <a:buClr>
                <a:srgbClr val="000066"/>
              </a:buClr>
              <a:buSzTx/>
              <a:buFont typeface="Wingdings" panose="05000000000000000000" pitchFamily="2" charset="2"/>
              <a:buChar char="§"/>
              <a:tabLst/>
              <a:defRPr/>
            </a:pPr>
            <a:r>
              <a:rPr kumimoji="0" lang="en-US" sz="1800" b="1" i="0" u="none" strike="noStrike" kern="1200" cap="none" spc="0" normalizeH="0" baseline="0" noProof="0" dirty="0">
                <a:ln>
                  <a:noFill/>
                </a:ln>
                <a:solidFill>
                  <a:srgbClr val="345071"/>
                </a:solidFill>
                <a:effectLst/>
                <a:uLnTx/>
                <a:uFillTx/>
                <a:latin typeface="Calibri" panose="020F0502020204030204"/>
                <a:ea typeface="+mn-ea"/>
                <a:cs typeface="Arial"/>
              </a:rPr>
              <a:t>Quality </a:t>
            </a:r>
            <a:r>
              <a:rPr kumimoji="0" lang="en-US" sz="1800" b="1" i="0" u="none" strike="noStrike" kern="1200" cap="none" spc="0" normalizeH="0" baseline="0" noProof="0" dirty="0" err="1">
                <a:ln>
                  <a:noFill/>
                </a:ln>
                <a:solidFill>
                  <a:srgbClr val="345071"/>
                </a:solidFill>
                <a:effectLst/>
                <a:uLnTx/>
                <a:uFillTx/>
                <a:latin typeface="Calibri" panose="020F0502020204030204"/>
                <a:ea typeface="+mn-ea"/>
                <a:cs typeface="Arial"/>
              </a:rPr>
              <a:t>Programme</a:t>
            </a:r>
            <a:r>
              <a:rPr kumimoji="0" lang="en-US" sz="1800" b="1" i="0" u="none" strike="noStrike" kern="1200" cap="none" spc="0" normalizeH="0" baseline="0" noProof="0" dirty="0">
                <a:ln>
                  <a:noFill/>
                </a:ln>
                <a:solidFill>
                  <a:srgbClr val="345071"/>
                </a:solidFill>
                <a:effectLst/>
                <a:uLnTx/>
                <a:uFillTx/>
                <a:latin typeface="Calibri" panose="020F0502020204030204"/>
                <a:ea typeface="+mn-ea"/>
                <a:cs typeface="Arial"/>
              </a:rPr>
              <a:t> </a:t>
            </a:r>
            <a:endParaRPr kumimoji="0" lang="en-US" sz="1800" b="1" i="0" u="none" strike="noStrike" kern="1200" cap="none" spc="0" normalizeH="0" baseline="0" noProof="0" dirty="0">
              <a:ln>
                <a:noFill/>
              </a:ln>
              <a:solidFill>
                <a:srgbClr val="345071"/>
              </a:solidFill>
              <a:effectLst/>
              <a:uLnTx/>
              <a:uFillTx/>
              <a:latin typeface="Calibri" panose="020F0502020204030204"/>
              <a:ea typeface="Calibri"/>
              <a:cs typeface="Arial"/>
            </a:endParaRPr>
          </a:p>
          <a:p>
            <a:pPr marL="685800" marR="0" lvl="1" indent="-228600" algn="l" defTabSz="914400" rtl="0" eaLnBrk="1" fontAlgn="auto" latinLnBrk="0" hangingPunct="1">
              <a:lnSpc>
                <a:spcPct val="90000"/>
              </a:lnSpc>
              <a:spcBef>
                <a:spcPts val="500"/>
              </a:spcBef>
              <a:spcAft>
                <a:spcPts val="0"/>
              </a:spcAft>
              <a:buClr>
                <a:srgbClr val="000066"/>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srgbClr val="141414"/>
                </a:solidFill>
                <a:effectLst/>
                <a:uLnTx/>
                <a:uFillTx/>
                <a:latin typeface="Calibri" panose="020F0502020204030204"/>
                <a:ea typeface="+mn-ea"/>
                <a:cs typeface="Arial"/>
              </a:rPr>
              <a:t>SARS-CoV-2 integrated into GISRS </a:t>
            </a:r>
            <a:r>
              <a:rPr kumimoji="0" lang="en-US" sz="1800" b="0" i="0" u="none" strike="noStrike" kern="1200" cap="none" spc="0" normalizeH="0" baseline="0" noProof="0" dirty="0">
                <a:ln>
                  <a:noFill/>
                </a:ln>
                <a:solidFill>
                  <a:srgbClr val="141414"/>
                </a:solidFill>
                <a:effectLst/>
                <a:uLnTx/>
                <a:uFillTx/>
                <a:latin typeface="Calibri"/>
                <a:ea typeface="Calibri"/>
                <a:cs typeface="Arial"/>
              </a:rPr>
              <a:t>External Quality Assessment </a:t>
            </a:r>
            <a:r>
              <a:rPr kumimoji="0" lang="en-US" sz="1800" b="0" i="0" u="none" strike="noStrike" kern="1200" cap="none" spc="0" normalizeH="0" baseline="0" noProof="0" dirty="0" err="1">
                <a:ln>
                  <a:noFill/>
                </a:ln>
                <a:solidFill>
                  <a:srgbClr val="141414"/>
                </a:solidFill>
                <a:effectLst/>
                <a:uLnTx/>
                <a:uFillTx/>
                <a:latin typeface="Calibri"/>
                <a:ea typeface="Calibri"/>
                <a:cs typeface="Arial"/>
              </a:rPr>
              <a:t>Programme</a:t>
            </a:r>
            <a:r>
              <a:rPr kumimoji="0" lang="en-US" sz="1800" b="0" i="0" u="none" strike="noStrike" kern="1200" cap="none" spc="0" normalizeH="0" baseline="0" noProof="0" dirty="0">
                <a:ln>
                  <a:noFill/>
                </a:ln>
                <a:solidFill>
                  <a:srgbClr val="141414"/>
                </a:solidFill>
                <a:effectLst/>
                <a:uLnTx/>
                <a:uFillTx/>
                <a:latin typeface="Calibri"/>
                <a:ea typeface="Calibri"/>
                <a:cs typeface="Arial"/>
              </a:rPr>
              <a:t> </a:t>
            </a:r>
            <a:r>
              <a:rPr kumimoji="0" lang="en-US" sz="1800" b="0" i="0" u="none" strike="noStrike" kern="1200" cap="none" spc="0" normalizeH="0" baseline="0" noProof="0" dirty="0">
                <a:ln>
                  <a:noFill/>
                </a:ln>
                <a:solidFill>
                  <a:srgbClr val="141414"/>
                </a:solidFill>
                <a:effectLst/>
                <a:uLnTx/>
                <a:uFillTx/>
                <a:latin typeface="Calibri" panose="020F0502020204030204"/>
                <a:ea typeface="+mn-ea"/>
                <a:cs typeface="Arial"/>
              </a:rPr>
              <a:t>(EQAP) panel since April 2020</a:t>
            </a:r>
            <a:endParaRPr kumimoji="0" lang="en-US" sz="1800" b="0" i="0" u="none" strike="noStrike" kern="1200" cap="none" spc="0" normalizeH="0" baseline="0" noProof="0" dirty="0">
              <a:ln>
                <a:noFill/>
              </a:ln>
              <a:solidFill>
                <a:srgbClr val="141414"/>
              </a:solidFill>
              <a:effectLst/>
              <a:uLnTx/>
              <a:uFillTx/>
              <a:latin typeface="Calibri" panose="020F0502020204030204"/>
              <a:ea typeface="Calibri"/>
              <a:cs typeface="Arial"/>
            </a:endParaRPr>
          </a:p>
          <a:p>
            <a:pPr marL="685800" marR="0" lvl="1" indent="-228600" algn="l" defTabSz="914400" rtl="0" eaLnBrk="1" fontAlgn="auto" latinLnBrk="0" hangingPunct="1">
              <a:lnSpc>
                <a:spcPct val="90000"/>
              </a:lnSpc>
              <a:spcBef>
                <a:spcPts val="500"/>
              </a:spcBef>
              <a:spcAft>
                <a:spcPts val="0"/>
              </a:spcAft>
              <a:buClr>
                <a:srgbClr val="000066"/>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srgbClr val="141414"/>
                </a:solidFill>
                <a:effectLst/>
                <a:uLnTx/>
                <a:uFillTx/>
                <a:latin typeface="Calibri" panose="020F0502020204030204"/>
                <a:ea typeface="+mn-ea"/>
                <a:cs typeface="Arial"/>
              </a:rPr>
              <a:t>Influenza PCR EQAP since 2007  </a:t>
            </a:r>
            <a:endParaRPr kumimoji="0" lang="en-US" sz="1800" b="0" i="0" u="none" strike="noStrike" kern="1200" cap="none" spc="0" normalizeH="0" baseline="0" noProof="0" dirty="0">
              <a:ln>
                <a:noFill/>
              </a:ln>
              <a:solidFill>
                <a:srgbClr val="141414"/>
              </a:solidFill>
              <a:effectLst/>
              <a:uLnTx/>
              <a:uFillTx/>
              <a:latin typeface="Calibri" panose="020F0502020204030204"/>
              <a:ea typeface="Calibri"/>
              <a:cs typeface="Arial"/>
            </a:endParaRPr>
          </a:p>
          <a:p>
            <a:pPr marL="228600" marR="0" lvl="0" indent="-228600" algn="l" defTabSz="914400" rtl="0" eaLnBrk="1" fontAlgn="auto" latinLnBrk="0" hangingPunct="1">
              <a:lnSpc>
                <a:spcPct val="90000"/>
              </a:lnSpc>
              <a:spcBef>
                <a:spcPts val="1000"/>
              </a:spcBef>
              <a:spcAft>
                <a:spcPts val="0"/>
              </a:spcAft>
              <a:buClr>
                <a:srgbClr val="000066"/>
              </a:buClr>
              <a:buSzTx/>
              <a:buFont typeface="Wingdings" panose="05000000000000000000" pitchFamily="2" charset="2"/>
              <a:buChar char="§"/>
              <a:tabLst/>
              <a:defRPr/>
            </a:pPr>
            <a:r>
              <a:rPr kumimoji="0" lang="en-US" sz="1800" b="1" i="0" u="none" strike="noStrike" kern="1200" cap="none" spc="0" normalizeH="0" baseline="0" noProof="0" dirty="0">
                <a:ln>
                  <a:noFill/>
                </a:ln>
                <a:solidFill>
                  <a:srgbClr val="345071"/>
                </a:solidFill>
                <a:effectLst/>
                <a:uLnTx/>
                <a:uFillTx/>
                <a:latin typeface="Calibri" panose="020F0502020204030204"/>
                <a:ea typeface="+mn-ea"/>
                <a:cs typeface="Arial"/>
              </a:rPr>
              <a:t>Sequencing</a:t>
            </a:r>
            <a:endParaRPr kumimoji="0" lang="en-US" sz="1800" b="1" i="0" u="none" strike="noStrike" kern="1200" cap="none" spc="0" normalizeH="0" baseline="0" noProof="0" dirty="0">
              <a:ln>
                <a:noFill/>
              </a:ln>
              <a:solidFill>
                <a:srgbClr val="345071"/>
              </a:solidFill>
              <a:effectLst/>
              <a:uLnTx/>
              <a:uFillTx/>
              <a:latin typeface="Calibri" panose="020F0502020204030204"/>
              <a:ea typeface="Calibri"/>
              <a:cs typeface="Arial"/>
            </a:endParaRPr>
          </a:p>
          <a:p>
            <a:pPr marL="685800" marR="0" lvl="1" indent="-228600" algn="l" defTabSz="914400" rtl="0" eaLnBrk="1" fontAlgn="auto" latinLnBrk="0" hangingPunct="1">
              <a:lnSpc>
                <a:spcPct val="90000"/>
              </a:lnSpc>
              <a:spcBef>
                <a:spcPts val="500"/>
              </a:spcBef>
              <a:spcAft>
                <a:spcPts val="0"/>
              </a:spcAft>
              <a:buClr>
                <a:srgbClr val="000066"/>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srgbClr val="141414"/>
                </a:solidFill>
                <a:effectLst/>
                <a:uLnTx/>
                <a:uFillTx/>
                <a:latin typeface="Calibri" panose="020F0502020204030204"/>
                <a:ea typeface="+mn-ea"/>
                <a:cs typeface="Arial"/>
              </a:rPr>
              <a:t>Weekly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sequencing minimum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Arial"/>
              </a:rPr>
              <a:t>15 sentinel viruses</a:t>
            </a:r>
            <a:endParaRPr kumimoji="0" lang="en-US" sz="1800" b="0" i="0" u="none" strike="noStrike" kern="1200" cap="none" spc="0" normalizeH="0" baseline="0" noProof="0" dirty="0">
              <a:ln>
                <a:noFill/>
              </a:ln>
              <a:solidFill>
                <a:srgbClr val="C00000"/>
              </a:solidFill>
              <a:effectLst/>
              <a:uLnTx/>
              <a:uFillTx/>
              <a:latin typeface="Calibri" panose="020F0502020204030204"/>
              <a:ea typeface="Calibri"/>
              <a:cs typeface="Arial"/>
            </a:endParaRPr>
          </a:p>
          <a:p>
            <a:pPr marL="685800" marR="0" lvl="1" indent="-228600" algn="l" defTabSz="914400" rtl="0" eaLnBrk="1" fontAlgn="auto" latinLnBrk="0" hangingPunct="1">
              <a:lnSpc>
                <a:spcPct val="90000"/>
              </a:lnSpc>
              <a:spcBef>
                <a:spcPts val="500"/>
              </a:spcBef>
              <a:spcAft>
                <a:spcPts val="0"/>
              </a:spcAft>
              <a:buClr>
                <a:srgbClr val="000066"/>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SARS-CoV-2 </a:t>
            </a:r>
            <a:r>
              <a:rPr kumimoji="0" lang="en-US" sz="1800" b="0" i="0" u="none" strike="noStrike" kern="1200" cap="none" spc="0" normalizeH="0" baseline="0" noProof="0" dirty="0">
                <a:ln>
                  <a:noFill/>
                </a:ln>
                <a:solidFill>
                  <a:srgbClr val="141414"/>
                </a:solidFill>
                <a:effectLst/>
                <a:uLnTx/>
                <a:uFillTx/>
                <a:latin typeface="Calibri" panose="020F0502020204030204"/>
                <a:ea typeface="+mn-ea"/>
                <a:cs typeface="Arial"/>
              </a:rPr>
              <a:t>Spike and Influenza A full genome nanopore sequencing methods and reagents available through IRR</a:t>
            </a:r>
            <a:endParaRPr kumimoji="0" lang="en-US" sz="1800" b="0" i="0" u="none" strike="noStrike" kern="1200" cap="none" spc="0" normalizeH="0" baseline="0" noProof="0" dirty="0">
              <a:ln>
                <a:noFill/>
              </a:ln>
              <a:solidFill>
                <a:srgbClr val="141414"/>
              </a:solidFill>
              <a:effectLst/>
              <a:uLnTx/>
              <a:uFillTx/>
              <a:latin typeface="Calibri" panose="020F0502020204030204"/>
              <a:ea typeface="Calibri"/>
              <a:cs typeface="Arial"/>
            </a:endParaRPr>
          </a:p>
          <a:p>
            <a:pPr marL="685800" marR="0" lvl="1" indent="-228600" algn="l" defTabSz="914400" rtl="0" eaLnBrk="1" fontAlgn="auto" latinLnBrk="0" hangingPunct="1">
              <a:lnSpc>
                <a:spcPct val="90000"/>
              </a:lnSpc>
              <a:spcBef>
                <a:spcPts val="500"/>
              </a:spcBef>
              <a:spcAft>
                <a:spcPts val="0"/>
              </a:spcAft>
              <a:buClr>
                <a:srgbClr val="000066"/>
              </a:buClr>
              <a:buSzPct val="8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Submit GSD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rPr>
              <a:t>timely and regularly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 (e.g. weekly or fortnightly) to GISAID or other publicly accessible database</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Arial"/>
            </a:endParaRPr>
          </a:p>
          <a:p>
            <a:pPr marL="1143000" marR="0" lvl="2" indent="-228600" algn="l" defTabSz="914400" rtl="0" eaLnBrk="1" fontAlgn="auto" latinLnBrk="0" hangingPunct="1">
              <a:lnSpc>
                <a:spcPct val="90000"/>
              </a:lnSpc>
              <a:spcBef>
                <a:spcPts val="500"/>
              </a:spcBef>
              <a:spcAft>
                <a:spcPts val="0"/>
              </a:spcAft>
              <a:buClr>
                <a:srgbClr val="000066"/>
              </a:buClr>
              <a:buSzPct val="6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Tick "GISRS" under the “Network” field and "Sentinel Surveillance" under the “Sampling Strategy” field in GISAID.</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Arial"/>
            </a:endParaRPr>
          </a:p>
        </p:txBody>
      </p:sp>
      <p:sp>
        <p:nvSpPr>
          <p:cNvPr id="4" name="Title 3">
            <a:extLst>
              <a:ext uri="{FF2B5EF4-FFF2-40B4-BE49-F238E27FC236}">
                <a16:creationId xmlns:a16="http://schemas.microsoft.com/office/drawing/2014/main" id="{9CB1B8EE-40E1-7CCB-33D5-18415375C0D4}"/>
              </a:ext>
            </a:extLst>
          </p:cNvPr>
          <p:cNvSpPr>
            <a:spLocks noGrp="1"/>
          </p:cNvSpPr>
          <p:nvPr>
            <p:ph type="title"/>
          </p:nvPr>
        </p:nvSpPr>
        <p:spPr>
          <a:xfrm>
            <a:off x="523876" y="231780"/>
            <a:ext cx="10515600" cy="676771"/>
          </a:xfrm>
        </p:spPr>
        <p:txBody>
          <a:bodyPr>
            <a:normAutofit/>
          </a:bodyPr>
          <a:lstStyle/>
          <a:p>
            <a:r>
              <a:rPr lang="en-US" b="1" dirty="0"/>
              <a:t>Key points for NICs on integrated surveillance</a:t>
            </a:r>
          </a:p>
        </p:txBody>
      </p:sp>
    </p:spTree>
    <p:extLst>
      <p:ext uri="{BB962C8B-B14F-4D97-AF65-F5344CB8AC3E}">
        <p14:creationId xmlns:p14="http://schemas.microsoft.com/office/powerpoint/2010/main" val="111811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2247A-9AD1-86D6-40C5-377C4E228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F8300-1E62-4CE7-018E-E7D64A91912C}"/>
              </a:ext>
            </a:extLst>
          </p:cNvPr>
          <p:cNvSpPr>
            <a:spLocks noGrp="1"/>
          </p:cNvSpPr>
          <p:nvPr>
            <p:ph type="title"/>
          </p:nvPr>
        </p:nvSpPr>
        <p:spPr/>
        <p:txBody>
          <a:bodyPr/>
          <a:lstStyle/>
          <a:p>
            <a:r>
              <a:rPr lang="en-US" dirty="0"/>
              <a:t>EPI-WIN webinar</a:t>
            </a:r>
          </a:p>
        </p:txBody>
      </p:sp>
      <p:sp>
        <p:nvSpPr>
          <p:cNvPr id="3" name="Content Placeholder 2">
            <a:extLst>
              <a:ext uri="{FF2B5EF4-FFF2-40B4-BE49-F238E27FC236}">
                <a16:creationId xmlns:a16="http://schemas.microsoft.com/office/drawing/2014/main" id="{F1063AD7-D14D-352F-E57E-E8490765C731}"/>
              </a:ext>
            </a:extLst>
          </p:cNvPr>
          <p:cNvSpPr>
            <a:spLocks noGrp="1"/>
          </p:cNvSpPr>
          <p:nvPr>
            <p:ph idx="1"/>
          </p:nvPr>
        </p:nvSpPr>
        <p:spPr>
          <a:xfrm>
            <a:off x="457200" y="1481959"/>
            <a:ext cx="7450667" cy="4695004"/>
          </a:xfrm>
        </p:spPr>
        <p:txBody>
          <a:bodyPr>
            <a:normAutofit/>
          </a:bodyPr>
          <a:lstStyle/>
          <a:p>
            <a:r>
              <a:rPr lang="en-US" dirty="0"/>
              <a:t>View webinar “</a:t>
            </a:r>
            <a:r>
              <a:rPr lang="en-US" sz="2800" dirty="0">
                <a:latin typeface="Calibri" panose="020F0502020204030204" pitchFamily="34" charset="0"/>
                <a:ea typeface="Times New Roman" panose="02020603050405020304" pitchFamily="18" charset="0"/>
                <a:cs typeface="Times New Roman" panose="02020603050405020304" pitchFamily="18" charset="0"/>
              </a:rPr>
              <a:t>Integrated sentinel surveillance for influenza and other respiratory viruses: standards and implementation”</a:t>
            </a:r>
            <a:endParaRPr lang="en-US" dirty="0"/>
          </a:p>
          <a:p>
            <a:r>
              <a:rPr lang="en-US" dirty="0"/>
              <a:t>Speakers</a:t>
            </a:r>
          </a:p>
          <a:p>
            <a:pPr lvl="1"/>
            <a:r>
              <a:rPr lang="nl-NL" dirty="0">
                <a:effectLst/>
              </a:rPr>
              <a:t>Dr. </a:t>
            </a:r>
            <a:r>
              <a:rPr lang="nl-NL" dirty="0" err="1">
                <a:effectLst/>
              </a:rPr>
              <a:t>Wenqing</a:t>
            </a:r>
            <a:r>
              <a:rPr lang="nl-NL" dirty="0">
                <a:effectLst/>
              </a:rPr>
              <a:t> Zhang, WHO </a:t>
            </a:r>
            <a:endParaRPr lang="nl-NL" i="0" dirty="0">
              <a:effectLst/>
            </a:endParaRPr>
          </a:p>
          <a:p>
            <a:pPr lvl="1"/>
            <a:r>
              <a:rPr lang="en-US" i="0" kern="1200" dirty="0">
                <a:solidFill>
                  <a:schemeClr val="tx1"/>
                </a:solidFill>
                <a:effectLst/>
                <a:latin typeface="+mn-lt"/>
                <a:ea typeface="+mn-ea"/>
                <a:cs typeface="+mn-cs"/>
              </a:rPr>
              <a:t>Dr. </a:t>
            </a:r>
            <a:r>
              <a:rPr lang="en-US" dirty="0"/>
              <a:t>Aspen Hammond</a:t>
            </a:r>
            <a:r>
              <a:rPr lang="en-US" i="0" kern="1200" dirty="0">
                <a:solidFill>
                  <a:schemeClr val="tx1"/>
                </a:solidFill>
                <a:effectLst/>
                <a:latin typeface="+mn-lt"/>
                <a:ea typeface="+mn-ea"/>
                <a:cs typeface="+mn-cs"/>
              </a:rPr>
              <a:t>, WHO</a:t>
            </a:r>
            <a:r>
              <a:rPr lang="en-US" dirty="0">
                <a:effectLst/>
              </a:rPr>
              <a:t> </a:t>
            </a:r>
            <a:endParaRPr lang="en-US" i="0" dirty="0">
              <a:effectLst/>
            </a:endParaRPr>
          </a:p>
          <a:p>
            <a:pPr lvl="1"/>
            <a:r>
              <a:rPr lang="en-GB" i="0" kern="1200" dirty="0">
                <a:solidFill>
                  <a:schemeClr val="tx1"/>
                </a:solidFill>
                <a:effectLst/>
                <a:latin typeface="+mn-lt"/>
                <a:ea typeface="+mn-ea"/>
                <a:cs typeface="+mn-cs"/>
              </a:rPr>
              <a:t>Dr. Dmitriy </a:t>
            </a:r>
            <a:r>
              <a:rPr lang="en-GB" i="0" kern="1200" dirty="0" err="1">
                <a:solidFill>
                  <a:schemeClr val="tx1"/>
                </a:solidFill>
                <a:effectLst/>
                <a:latin typeface="+mn-lt"/>
                <a:ea typeface="+mn-ea"/>
                <a:cs typeface="+mn-cs"/>
              </a:rPr>
              <a:t>Pereyaslov</a:t>
            </a:r>
            <a:r>
              <a:rPr lang="en-GB" i="0" kern="1200" dirty="0">
                <a:solidFill>
                  <a:schemeClr val="tx1"/>
                </a:solidFill>
                <a:effectLst/>
                <a:latin typeface="+mn-lt"/>
                <a:ea typeface="+mn-ea"/>
                <a:cs typeface="+mn-cs"/>
              </a:rPr>
              <a:t>, WHO</a:t>
            </a:r>
            <a:endParaRPr lang="de-DE" dirty="0"/>
          </a:p>
          <a:p>
            <a:pPr lvl="1"/>
            <a:r>
              <a:rPr lang="en-GB" i="0" kern="1200" dirty="0">
                <a:solidFill>
                  <a:schemeClr val="tx1"/>
                </a:solidFill>
                <a:effectLst/>
                <a:latin typeface="+mn-lt"/>
                <a:ea typeface="+mn-ea"/>
                <a:cs typeface="+mn-cs"/>
              </a:rPr>
              <a:t>Dr. </a:t>
            </a:r>
            <a:r>
              <a:rPr lang="en-GB" dirty="0"/>
              <a:t>Melissa Rolfes</a:t>
            </a:r>
            <a:r>
              <a:rPr lang="en-GB" i="0" kern="1200" dirty="0">
                <a:solidFill>
                  <a:schemeClr val="tx1"/>
                </a:solidFill>
                <a:effectLst/>
                <a:latin typeface="+mn-lt"/>
                <a:ea typeface="+mn-ea"/>
                <a:cs typeface="+mn-cs"/>
              </a:rPr>
              <a:t>, </a:t>
            </a:r>
            <a:r>
              <a:rPr lang="en-GB" dirty="0"/>
              <a:t>WHO</a:t>
            </a:r>
            <a:r>
              <a:rPr lang="en-GB" i="0" kern="1200" dirty="0">
                <a:solidFill>
                  <a:schemeClr val="tx1"/>
                </a:solidFill>
                <a:effectLst/>
                <a:latin typeface="+mn-lt"/>
                <a:ea typeface="+mn-ea"/>
                <a:cs typeface="+mn-cs"/>
              </a:rPr>
              <a:t> </a:t>
            </a:r>
          </a:p>
          <a:p>
            <a:pPr lvl="1"/>
            <a:r>
              <a:rPr lang="en-GB" i="0" kern="1200" dirty="0">
                <a:solidFill>
                  <a:schemeClr val="tx1"/>
                </a:solidFill>
                <a:effectLst/>
                <a:latin typeface="+mn-lt"/>
                <a:ea typeface="+mn-ea"/>
                <a:cs typeface="+mn-cs"/>
              </a:rPr>
              <a:t>Dr. </a:t>
            </a:r>
            <a:r>
              <a:rPr lang="en-GB" dirty="0"/>
              <a:t>Siddhi </a:t>
            </a:r>
            <a:r>
              <a:rPr lang="en-GB" dirty="0" err="1"/>
              <a:t>Hirve</a:t>
            </a:r>
            <a:r>
              <a:rPr lang="en-GB" i="0" kern="1200" dirty="0">
                <a:solidFill>
                  <a:schemeClr val="tx1"/>
                </a:solidFill>
                <a:effectLst/>
                <a:latin typeface="+mn-lt"/>
                <a:ea typeface="+mn-ea"/>
                <a:cs typeface="+mn-cs"/>
              </a:rPr>
              <a:t>, </a:t>
            </a:r>
            <a:r>
              <a:rPr lang="en-GB" dirty="0"/>
              <a:t>WHO</a:t>
            </a:r>
            <a:r>
              <a:rPr lang="en-GB" i="0" kern="1200" dirty="0">
                <a:solidFill>
                  <a:schemeClr val="tx1"/>
                </a:solidFill>
                <a:effectLst/>
                <a:latin typeface="+mn-lt"/>
                <a:ea typeface="+mn-ea"/>
                <a:cs typeface="+mn-cs"/>
              </a:rPr>
              <a:t>  </a:t>
            </a:r>
          </a:p>
          <a:p>
            <a:r>
              <a:rPr lang="en-GB" dirty="0"/>
              <a:t>Reference: </a:t>
            </a:r>
            <a:r>
              <a:rPr lang="en-GB" dirty="0">
                <a:hlinkClick r:id="rId2"/>
              </a:rPr>
              <a:t>Integrated sentinel surveillance guidance</a:t>
            </a:r>
            <a:endParaRPr lang="en-GB" dirty="0"/>
          </a:p>
          <a:p>
            <a:r>
              <a:rPr lang="en-GB" dirty="0"/>
              <a:t>For more information: </a:t>
            </a:r>
            <a:r>
              <a:rPr lang="en-US" sz="2400" b="1" dirty="0">
                <a:hlinkClick r:id="rId3"/>
              </a:rPr>
              <a:t>www.who.int/teams/global-influenza-programme</a:t>
            </a:r>
            <a:endParaRPr lang="en-GB" sz="2400" b="1" dirty="0"/>
          </a:p>
          <a:p>
            <a:endParaRPr lang="en-GB" i="0" kern="1200" dirty="0">
              <a:solidFill>
                <a:schemeClr val="tx1"/>
              </a:solidFill>
              <a:effectLst/>
              <a:latin typeface="+mn-lt"/>
              <a:ea typeface="+mn-ea"/>
              <a:cs typeface="+mn-cs"/>
            </a:endParaRPr>
          </a:p>
          <a:p>
            <a:pPr marL="0" indent="0">
              <a:buNone/>
            </a:pPr>
            <a:endParaRPr lang="en-GB" i="0" kern="1200" dirty="0">
              <a:solidFill>
                <a:schemeClr val="tx1"/>
              </a:solidFill>
              <a:effectLst/>
              <a:latin typeface="+mn-lt"/>
              <a:ea typeface="+mn-ea"/>
              <a:cs typeface="+mn-cs"/>
            </a:endParaRPr>
          </a:p>
          <a:p>
            <a:pPr lvl="1"/>
            <a:endParaRPr lang="en-US" dirty="0"/>
          </a:p>
        </p:txBody>
      </p:sp>
    </p:spTree>
    <p:extLst>
      <p:ext uri="{BB962C8B-B14F-4D97-AF65-F5344CB8AC3E}">
        <p14:creationId xmlns:p14="http://schemas.microsoft.com/office/powerpoint/2010/main" val="316223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EAF3-36E2-39BB-486C-C14B35A2A1F9}"/>
              </a:ext>
            </a:extLst>
          </p:cNvPr>
          <p:cNvSpPr>
            <a:spLocks noGrp="1"/>
          </p:cNvSpPr>
          <p:nvPr>
            <p:ph type="title"/>
          </p:nvPr>
        </p:nvSpPr>
        <p:spPr/>
        <p:txBody>
          <a:bodyPr/>
          <a:lstStyle/>
          <a:p>
            <a:r>
              <a:rPr lang="en-US" dirty="0"/>
              <a:t>What is integrated surveillance?</a:t>
            </a:r>
          </a:p>
        </p:txBody>
      </p:sp>
      <p:sp>
        <p:nvSpPr>
          <p:cNvPr id="3" name="Content Placeholder 2">
            <a:extLst>
              <a:ext uri="{FF2B5EF4-FFF2-40B4-BE49-F238E27FC236}">
                <a16:creationId xmlns:a16="http://schemas.microsoft.com/office/drawing/2014/main" id="{6AD591EE-8657-9E2D-0AA5-DBC0CA7588F8}"/>
              </a:ext>
            </a:extLst>
          </p:cNvPr>
          <p:cNvSpPr>
            <a:spLocks noGrp="1"/>
          </p:cNvSpPr>
          <p:nvPr>
            <p:ph idx="1"/>
          </p:nvPr>
        </p:nvSpPr>
        <p:spPr>
          <a:xfrm>
            <a:off x="457200" y="1481959"/>
            <a:ext cx="5842000" cy="4695004"/>
          </a:xfrm>
        </p:spPr>
        <p:txBody>
          <a:bodyPr>
            <a:normAutofit fontScale="70000" lnSpcReduction="20000"/>
          </a:bodyPr>
          <a:lstStyle/>
          <a:p>
            <a:pPr>
              <a:lnSpc>
                <a:spcPct val="120000"/>
              </a:lnSpc>
            </a:pPr>
            <a:r>
              <a:rPr lang="en-US" dirty="0"/>
              <a:t>Integrated surveillance are approaches to public health surveillance that combine various systems and data sources to monitor  multiple diseases, conditions and events. It allows efficient, effective and coordinated responses to public health threats.</a:t>
            </a:r>
          </a:p>
          <a:p>
            <a:pPr>
              <a:lnSpc>
                <a:spcPct val="120000"/>
              </a:lnSpc>
            </a:pPr>
            <a:r>
              <a:rPr lang="en-US" dirty="0">
                <a:latin typeface="+mn-lt"/>
              </a:rPr>
              <a:t>Primary objectives</a:t>
            </a:r>
          </a:p>
          <a:p>
            <a:pPr lvl="1">
              <a:lnSpc>
                <a:spcPct val="120000"/>
              </a:lnSpc>
            </a:pPr>
            <a:r>
              <a:rPr lang="en-US" dirty="0">
                <a:latin typeface="+mn-lt"/>
              </a:rPr>
              <a:t>Monitor epidemiologic and clinical characteristics of acute respiratory infections</a:t>
            </a:r>
          </a:p>
          <a:p>
            <a:pPr lvl="1">
              <a:lnSpc>
                <a:spcPct val="120000"/>
              </a:lnSpc>
            </a:pPr>
            <a:r>
              <a:rPr lang="en-US" dirty="0">
                <a:latin typeface="+mn-lt"/>
              </a:rPr>
              <a:t>Monitor virologic patterns and characteristics of circulating viruses causing acute respiratory infections</a:t>
            </a:r>
          </a:p>
          <a:p>
            <a:pPr lvl="1">
              <a:lnSpc>
                <a:spcPct val="120000"/>
              </a:lnSpc>
            </a:pPr>
            <a:r>
              <a:rPr lang="en-US" dirty="0">
                <a:latin typeface="+mn-lt"/>
              </a:rPr>
              <a:t>Generate evidence to guide public health action</a:t>
            </a:r>
          </a:p>
          <a:p>
            <a:pPr lvl="1">
              <a:lnSpc>
                <a:spcPct val="120000"/>
              </a:lnSpc>
            </a:pPr>
            <a:r>
              <a:rPr lang="en-US" dirty="0">
                <a:latin typeface="+mn-lt"/>
              </a:rPr>
              <a:t>Support early warning and event-based surveillance</a:t>
            </a:r>
          </a:p>
          <a:p>
            <a:pPr algn="just">
              <a:lnSpc>
                <a:spcPct val="120000"/>
              </a:lnSpc>
            </a:pPr>
            <a:r>
              <a:rPr lang="en-US" dirty="0">
                <a:latin typeface="+mn-lt"/>
              </a:rPr>
              <a:t>Secondary objectives</a:t>
            </a:r>
          </a:p>
          <a:p>
            <a:pPr lvl="1">
              <a:lnSpc>
                <a:spcPct val="120000"/>
              </a:lnSpc>
            </a:pPr>
            <a:r>
              <a:rPr lang="en-US" dirty="0">
                <a:latin typeface="+mn-lt"/>
              </a:rPr>
              <a:t>Monitor clinical severity and high-risk groups/settings</a:t>
            </a:r>
          </a:p>
          <a:p>
            <a:pPr lvl="1">
              <a:lnSpc>
                <a:spcPct val="120000"/>
              </a:lnSpc>
            </a:pPr>
            <a:r>
              <a:rPr lang="en-US" dirty="0">
                <a:latin typeface="+mn-lt"/>
              </a:rPr>
              <a:t>Provide platform for special studies or specialized investigations (e.g., vaccine/treatment effectiveness, antiviral susceptibility, disease outcomes, disease burden, etc.)</a:t>
            </a:r>
          </a:p>
          <a:p>
            <a:pPr>
              <a:lnSpc>
                <a:spcPct val="120000"/>
              </a:lnSpc>
            </a:pPr>
            <a:endParaRPr lang="en-US" dirty="0">
              <a:latin typeface="+mn-lt"/>
            </a:endParaRPr>
          </a:p>
          <a:p>
            <a:pPr>
              <a:lnSpc>
                <a:spcPct val="120000"/>
              </a:lnSpc>
            </a:pPr>
            <a:endParaRPr lang="en-US" dirty="0"/>
          </a:p>
        </p:txBody>
      </p:sp>
      <p:pic>
        <p:nvPicPr>
          <p:cNvPr id="4" name="Picture 3" descr="A close-up of a book cover&#10;&#10;Description automatically generated">
            <a:extLst>
              <a:ext uri="{FF2B5EF4-FFF2-40B4-BE49-F238E27FC236}">
                <a16:creationId xmlns:a16="http://schemas.microsoft.com/office/drawing/2014/main" id="{5EA0184C-CDFE-0B05-858C-665E9EFB5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502" y="1548284"/>
            <a:ext cx="3255256" cy="4562354"/>
          </a:xfrm>
          <a:prstGeom prst="rect">
            <a:avLst/>
          </a:prstGeom>
        </p:spPr>
      </p:pic>
      <p:sp>
        <p:nvSpPr>
          <p:cNvPr id="5" name="Explosion: 8 Points 10">
            <a:extLst>
              <a:ext uri="{FF2B5EF4-FFF2-40B4-BE49-F238E27FC236}">
                <a16:creationId xmlns:a16="http://schemas.microsoft.com/office/drawing/2014/main" id="{8B292C8E-4A57-2C09-BA3F-2C6461200105}"/>
              </a:ext>
            </a:extLst>
          </p:cNvPr>
          <p:cNvSpPr/>
          <p:nvPr/>
        </p:nvSpPr>
        <p:spPr>
          <a:xfrm>
            <a:off x="9672300" y="1685023"/>
            <a:ext cx="1880415" cy="1854336"/>
          </a:xfrm>
          <a:prstGeom prst="irregularSeal1">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89B253-7748-6370-A06B-67BFC6B7895D}"/>
              </a:ext>
            </a:extLst>
          </p:cNvPr>
          <p:cNvSpPr txBox="1"/>
          <p:nvPr/>
        </p:nvSpPr>
        <p:spPr>
          <a:xfrm>
            <a:off x="10070880" y="2214551"/>
            <a:ext cx="1401693" cy="646331"/>
          </a:xfrm>
          <a:prstGeom prst="rect">
            <a:avLst/>
          </a:prstGeom>
          <a:noFill/>
        </p:spPr>
        <p:txBody>
          <a:bodyPr wrap="square" rtlCol="0">
            <a:spAutoFit/>
          </a:bodyPr>
          <a:lstStyle/>
          <a:p>
            <a:r>
              <a:rPr lang="en-US" b="1" dirty="0">
                <a:solidFill>
                  <a:schemeClr val="bg1"/>
                </a:solidFill>
              </a:rPr>
              <a:t>JUST PUBLISHED</a:t>
            </a:r>
          </a:p>
        </p:txBody>
      </p:sp>
      <p:sp>
        <p:nvSpPr>
          <p:cNvPr id="7" name="TextBox 6">
            <a:extLst>
              <a:ext uri="{FF2B5EF4-FFF2-40B4-BE49-F238E27FC236}">
                <a16:creationId xmlns:a16="http://schemas.microsoft.com/office/drawing/2014/main" id="{C5C5F73E-81F9-43AB-675E-FAF301424344}"/>
              </a:ext>
            </a:extLst>
          </p:cNvPr>
          <p:cNvSpPr txBox="1"/>
          <p:nvPr/>
        </p:nvSpPr>
        <p:spPr>
          <a:xfrm>
            <a:off x="6604434" y="6110638"/>
            <a:ext cx="340042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Calibri"/>
                <a:cs typeface="Calibri"/>
              </a:rPr>
              <a:t>This updated guidance stands in as the new guidance and standards, superseding prior guidance.</a:t>
            </a:r>
          </a:p>
        </p:txBody>
      </p:sp>
      <p:sp>
        <p:nvSpPr>
          <p:cNvPr id="8" name="TextBox 7">
            <a:extLst>
              <a:ext uri="{FF2B5EF4-FFF2-40B4-BE49-F238E27FC236}">
                <a16:creationId xmlns:a16="http://schemas.microsoft.com/office/drawing/2014/main" id="{2D5DBFDD-B50B-5E55-19F7-ABAFF35DA595}"/>
              </a:ext>
            </a:extLst>
          </p:cNvPr>
          <p:cNvSpPr txBox="1"/>
          <p:nvPr/>
        </p:nvSpPr>
        <p:spPr>
          <a:xfrm>
            <a:off x="6604434" y="6438451"/>
            <a:ext cx="6096000" cy="276999"/>
          </a:xfrm>
          <a:prstGeom prst="rect">
            <a:avLst/>
          </a:prstGeom>
          <a:noFill/>
        </p:spPr>
        <p:txBody>
          <a:bodyPr wrap="square">
            <a:spAutoFit/>
          </a:bodyPr>
          <a:lstStyle/>
          <a:p>
            <a:r>
              <a:rPr lang="en-US" sz="1200" dirty="0">
                <a:hlinkClick r:id="rId3"/>
              </a:rPr>
              <a:t>https://iris.who.int/handle/10665/379678</a:t>
            </a:r>
            <a:endParaRPr lang="en-US" sz="1200" dirty="0"/>
          </a:p>
        </p:txBody>
      </p:sp>
    </p:spTree>
    <p:extLst>
      <p:ext uri="{BB962C8B-B14F-4D97-AF65-F5344CB8AC3E}">
        <p14:creationId xmlns:p14="http://schemas.microsoft.com/office/powerpoint/2010/main" val="240810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DBA99-8793-3022-88D1-EC9A37132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0BC86-D3CC-AB46-1529-DD4B38058A2E}"/>
              </a:ext>
            </a:extLst>
          </p:cNvPr>
          <p:cNvSpPr>
            <a:spLocks noGrp="1"/>
          </p:cNvSpPr>
          <p:nvPr>
            <p:ph type="title"/>
          </p:nvPr>
        </p:nvSpPr>
        <p:spPr/>
        <p:txBody>
          <a:bodyPr/>
          <a:lstStyle/>
          <a:p>
            <a:r>
              <a:rPr lang="en-US" dirty="0"/>
              <a:t>Updates on the new guidelines</a:t>
            </a:r>
          </a:p>
        </p:txBody>
      </p:sp>
      <p:sp>
        <p:nvSpPr>
          <p:cNvPr id="3" name="Content Placeholder 2">
            <a:extLst>
              <a:ext uri="{FF2B5EF4-FFF2-40B4-BE49-F238E27FC236}">
                <a16:creationId xmlns:a16="http://schemas.microsoft.com/office/drawing/2014/main" id="{84295D7A-29CD-8F7B-84BD-5E33A11A2517}"/>
              </a:ext>
            </a:extLst>
          </p:cNvPr>
          <p:cNvSpPr>
            <a:spLocks noGrp="1"/>
          </p:cNvSpPr>
          <p:nvPr>
            <p:ph idx="1"/>
          </p:nvPr>
        </p:nvSpPr>
        <p:spPr>
          <a:xfrm>
            <a:off x="457199" y="1481959"/>
            <a:ext cx="10631348" cy="4695004"/>
          </a:xfrm>
        </p:spPr>
        <p:txBody>
          <a:bodyPr>
            <a:normAutofit lnSpcReduction="10000"/>
          </a:bodyPr>
          <a:lstStyle/>
          <a:p>
            <a:pPr marL="228600" indent="-228600"/>
            <a:r>
              <a:rPr lang="en-US" sz="2000" dirty="0">
                <a:latin typeface="+mn-lt"/>
              </a:rPr>
              <a:t>Based on shared primary objectives of sentinel surveillance for respiratory viruses</a:t>
            </a:r>
            <a:endParaRPr lang="en-US" dirty="0"/>
          </a:p>
          <a:p>
            <a:pPr marL="587375" lvl="1" indent="-309245"/>
            <a:r>
              <a:rPr lang="en-US" sz="2000" dirty="0">
                <a:latin typeface="+mn-lt"/>
              </a:rPr>
              <a:t>Acknowledge additional objectives that sentinel surveillance, and </a:t>
            </a:r>
            <a:r>
              <a:rPr lang="en-US" sz="2000" dirty="0" err="1">
                <a:latin typeface="+mn-lt"/>
              </a:rPr>
              <a:t>eGISRS</a:t>
            </a:r>
            <a:r>
              <a:rPr lang="en-US" sz="2000" dirty="0">
                <a:latin typeface="+mn-lt"/>
              </a:rPr>
              <a:t> support</a:t>
            </a:r>
            <a:endParaRPr lang="en-US" sz="2000" dirty="0">
              <a:latin typeface="+mn-lt"/>
              <a:ea typeface="Calibri"/>
              <a:cs typeface="Calibri"/>
            </a:endParaRPr>
          </a:p>
          <a:p>
            <a:pPr marL="228600" indent="-228600"/>
            <a:r>
              <a:rPr lang="en-US" sz="2000" dirty="0">
                <a:latin typeface="+mn-lt"/>
              </a:rPr>
              <a:t>Allow size and approach to be guided by each country’s surveillance objectives</a:t>
            </a:r>
            <a:endParaRPr lang="en-US" sz="2000" dirty="0">
              <a:latin typeface="+mn-lt"/>
              <a:ea typeface="Calibri"/>
              <a:cs typeface="Calibri"/>
            </a:endParaRPr>
          </a:p>
          <a:p>
            <a:pPr marL="228600" indent="-228600"/>
            <a:r>
              <a:rPr lang="en-US" sz="2000" dirty="0">
                <a:latin typeface="+mn-lt"/>
              </a:rPr>
              <a:t>Maintain the core surveillance standards for influenza</a:t>
            </a:r>
            <a:endParaRPr lang="en-US" sz="2000" dirty="0">
              <a:latin typeface="+mn-lt"/>
              <a:ea typeface="Calibri"/>
              <a:cs typeface="Calibri"/>
            </a:endParaRPr>
          </a:p>
          <a:p>
            <a:pPr marL="228600" indent="-228600"/>
            <a:r>
              <a:rPr lang="en-US" sz="2000" dirty="0">
                <a:latin typeface="+mn-lt"/>
              </a:rPr>
              <a:t>Maintain SARS-CoV-2 testing from sentinel sites for representative and year-round awareness</a:t>
            </a:r>
            <a:endParaRPr lang="en-US" sz="2000" dirty="0">
              <a:latin typeface="+mn-lt"/>
              <a:ea typeface="Calibri"/>
              <a:cs typeface="Calibri"/>
            </a:endParaRPr>
          </a:p>
          <a:p>
            <a:pPr marL="228600" indent="-228600"/>
            <a:r>
              <a:rPr lang="en-US" sz="2000" dirty="0">
                <a:latin typeface="+mn-lt"/>
              </a:rPr>
              <a:t>Integrate RSV </a:t>
            </a:r>
            <a:endParaRPr lang="en-US" sz="2000" dirty="0">
              <a:latin typeface="+mn-lt"/>
              <a:ea typeface="Calibri"/>
              <a:cs typeface="Calibri"/>
            </a:endParaRPr>
          </a:p>
          <a:p>
            <a:pPr marL="228600" indent="-228600"/>
            <a:r>
              <a:rPr lang="en-US" sz="2000" b="1" i="0" u="none" strike="noStrike" baseline="0" dirty="0">
                <a:solidFill>
                  <a:srgbClr val="000000"/>
                </a:solidFill>
                <a:latin typeface="+mn-lt"/>
              </a:rPr>
              <a:t>Case definitions and sample size requirements </a:t>
            </a:r>
            <a:r>
              <a:rPr lang="en-US" sz="2000" b="0" i="0" u="none" strike="noStrike" baseline="0" dirty="0">
                <a:solidFill>
                  <a:srgbClr val="000000"/>
                </a:solidFill>
                <a:latin typeface="+mn-lt"/>
              </a:rPr>
              <a:t>based on evidence and national </a:t>
            </a:r>
            <a:r>
              <a:rPr lang="en-GB" sz="2000" b="0" i="0" u="none" strike="noStrike" baseline="0" dirty="0">
                <a:solidFill>
                  <a:srgbClr val="000000"/>
                </a:solidFill>
                <a:latin typeface="+mn-lt"/>
              </a:rPr>
              <a:t>operational feasibility and priorities</a:t>
            </a:r>
            <a:endParaRPr lang="en-GB" sz="2000" b="0" i="0" u="none" strike="noStrike" baseline="0" dirty="0">
              <a:solidFill>
                <a:srgbClr val="000000"/>
              </a:solidFill>
              <a:latin typeface="+mn-lt"/>
              <a:ea typeface="Calibri" panose="020F0502020204030204"/>
              <a:cs typeface="Calibri" panose="020F0502020204030204"/>
            </a:endParaRPr>
          </a:p>
          <a:p>
            <a:pPr marL="228600" indent="-228600"/>
            <a:r>
              <a:rPr lang="en-US" sz="2000" b="0" i="0" u="none" strike="noStrike" baseline="0" dirty="0">
                <a:solidFill>
                  <a:srgbClr val="000000"/>
                </a:solidFill>
                <a:latin typeface="+mn-lt"/>
              </a:rPr>
              <a:t>Considerations in the </a:t>
            </a:r>
            <a:r>
              <a:rPr lang="en-US" sz="2000" b="1" i="0" u="none" strike="noStrike" baseline="0" dirty="0">
                <a:solidFill>
                  <a:srgbClr val="000000"/>
                </a:solidFill>
                <a:latin typeface="+mn-lt"/>
              </a:rPr>
              <a:t>selection of sentinel sites based on the number of patients</a:t>
            </a:r>
            <a:endParaRPr lang="en-US" sz="2000" b="0" i="0" u="none" strike="noStrike" baseline="0" dirty="0">
              <a:solidFill>
                <a:srgbClr val="000000"/>
              </a:solidFill>
              <a:latin typeface="+mn-lt"/>
              <a:ea typeface="Calibri" panose="020F0502020204030204"/>
              <a:cs typeface="Calibri" panose="020F0502020204030204"/>
            </a:endParaRPr>
          </a:p>
          <a:p>
            <a:pPr marL="228600" indent="-228600"/>
            <a:r>
              <a:rPr lang="en-US" sz="2000" b="0" i="0" u="none" strike="noStrike" baseline="0" dirty="0">
                <a:solidFill>
                  <a:srgbClr val="000000"/>
                </a:solidFill>
                <a:latin typeface="+mn-lt"/>
              </a:rPr>
              <a:t>Strategic shift towards the </a:t>
            </a:r>
            <a:r>
              <a:rPr lang="en-US" sz="2000" b="1" i="0" u="none" strike="noStrike" baseline="0" dirty="0">
                <a:solidFill>
                  <a:srgbClr val="000000"/>
                </a:solidFill>
                <a:latin typeface="+mn-lt"/>
              </a:rPr>
              <a:t>reporting of case-based and age-disaggregated data </a:t>
            </a:r>
            <a:r>
              <a:rPr lang="en-US" sz="2000" b="0" i="0" u="none" strike="noStrike" baseline="0" dirty="0">
                <a:solidFill>
                  <a:srgbClr val="000000"/>
                </a:solidFill>
                <a:latin typeface="+mn-lt"/>
              </a:rPr>
              <a:t>to WHO regional office and global reporting platforms</a:t>
            </a:r>
          </a:p>
          <a:p>
            <a:pPr marL="228600" indent="-228600"/>
            <a:endParaRPr lang="en-GB" sz="2000" dirty="0">
              <a:solidFill>
                <a:srgbClr val="0070C0"/>
              </a:solidFill>
              <a:latin typeface="+mn-lt"/>
              <a:ea typeface="Calibri" panose="020F0502020204030204"/>
              <a:cs typeface="Calibri" panose="020F0502020204030204"/>
            </a:endParaRPr>
          </a:p>
          <a:p>
            <a:pPr marL="228600" indent="-228600"/>
            <a:r>
              <a:rPr lang="en-GB" sz="2000" dirty="0">
                <a:solidFill>
                  <a:srgbClr val="0070C0"/>
                </a:solidFill>
                <a:latin typeface="+mn-lt"/>
                <a:ea typeface="Calibri" panose="020F0502020204030204"/>
                <a:cs typeface="Calibri" panose="020F0502020204030204"/>
              </a:rPr>
              <a:t>The succeeding slides provide an overview of  essential contents.</a:t>
            </a:r>
          </a:p>
          <a:p>
            <a:endParaRPr lang="en-US" dirty="0"/>
          </a:p>
        </p:txBody>
      </p:sp>
    </p:spTree>
    <p:extLst>
      <p:ext uri="{BB962C8B-B14F-4D97-AF65-F5344CB8AC3E}">
        <p14:creationId xmlns:p14="http://schemas.microsoft.com/office/powerpoint/2010/main" val="66766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2F7E-B1BA-9CE0-A34C-FAAD12F13F2D}"/>
              </a:ext>
            </a:extLst>
          </p:cNvPr>
          <p:cNvSpPr>
            <a:spLocks noGrp="1"/>
          </p:cNvSpPr>
          <p:nvPr>
            <p:ph type="title"/>
          </p:nvPr>
        </p:nvSpPr>
        <p:spPr>
          <a:xfrm>
            <a:off x="838201" y="431805"/>
            <a:ext cx="10515600" cy="629146"/>
          </a:xfrm>
        </p:spPr>
        <p:txBody>
          <a:bodyPr/>
          <a:lstStyle/>
          <a:p>
            <a:r>
              <a:rPr lang="en-US" b="1" dirty="0">
                <a:latin typeface="Avenir Book"/>
              </a:rPr>
              <a:t>Which case definitions to use?</a:t>
            </a:r>
            <a:endParaRPr lang="en-US" b="1" dirty="0"/>
          </a:p>
        </p:txBody>
      </p:sp>
      <p:sp>
        <p:nvSpPr>
          <p:cNvPr id="4" name="Slide Number Placeholder 3">
            <a:extLst>
              <a:ext uri="{FF2B5EF4-FFF2-40B4-BE49-F238E27FC236}">
                <a16:creationId xmlns:a16="http://schemas.microsoft.com/office/drawing/2014/main" id="{EFF95AB0-C2D5-4490-B03F-73A6A0F9B0A5}"/>
              </a:ext>
            </a:extLst>
          </p:cNvPr>
          <p:cNvSpPr>
            <a:spLocks noGrp="1"/>
          </p:cNvSpPr>
          <p:nvPr>
            <p:ph type="sldNum" sz="quarter" idx="4294967295"/>
          </p:nvPr>
        </p:nvSpPr>
        <p:spPr>
          <a:xfrm>
            <a:off x="11426825" y="6507163"/>
            <a:ext cx="765175" cy="2508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141414">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141414">
                  <a:tint val="75000"/>
                </a:srgbClr>
              </a:solidFill>
              <a:effectLst/>
              <a:uLnTx/>
              <a:uFillTx/>
              <a:latin typeface="Calibri" panose="020F0502020204030204"/>
              <a:ea typeface="+mn-ea"/>
              <a:cs typeface="+mn-cs"/>
            </a:endParaRPr>
          </a:p>
        </p:txBody>
      </p:sp>
      <p:pic>
        <p:nvPicPr>
          <p:cNvPr id="7" name="Picture 6" descr="A close-up of a medical information&#10;&#10;Description automatically generated">
            <a:extLst>
              <a:ext uri="{FF2B5EF4-FFF2-40B4-BE49-F238E27FC236}">
                <a16:creationId xmlns:a16="http://schemas.microsoft.com/office/drawing/2014/main" id="{8851B6FF-BB4A-5369-CC0B-52B3064F3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560" y="1056317"/>
            <a:ext cx="7376531" cy="3958188"/>
          </a:xfrm>
          <a:prstGeom prst="rect">
            <a:avLst/>
          </a:prstGeom>
        </p:spPr>
      </p:pic>
      <p:sp>
        <p:nvSpPr>
          <p:cNvPr id="6" name="Rectangle 5">
            <a:extLst>
              <a:ext uri="{FF2B5EF4-FFF2-40B4-BE49-F238E27FC236}">
                <a16:creationId xmlns:a16="http://schemas.microsoft.com/office/drawing/2014/main" id="{4D580686-D6CD-ED5C-5FEE-A106321C233D}"/>
              </a:ext>
            </a:extLst>
          </p:cNvPr>
          <p:cNvSpPr/>
          <p:nvPr/>
        </p:nvSpPr>
        <p:spPr>
          <a:xfrm>
            <a:off x="1661369" y="1684422"/>
            <a:ext cx="6961521" cy="46923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029E366-B47B-C93C-1F89-16817B32E895}"/>
              </a:ext>
            </a:extLst>
          </p:cNvPr>
          <p:cNvPicPr>
            <a:picLocks noChangeAspect="1"/>
          </p:cNvPicPr>
          <p:nvPr/>
        </p:nvPicPr>
        <p:blipFill>
          <a:blip r:embed="rId4">
            <a:extLst>
              <a:ext uri="{28A0092B-C50C-407E-A947-70E740481C1C}">
                <a14:useLocalDpi xmlns:a14="http://schemas.microsoft.com/office/drawing/2010/main" val="0"/>
              </a:ext>
            </a:extLst>
          </a:blip>
          <a:srcRect t="22564"/>
          <a:stretch/>
        </p:blipFill>
        <p:spPr>
          <a:xfrm>
            <a:off x="1577560" y="5004980"/>
            <a:ext cx="7377830" cy="1851498"/>
          </a:xfrm>
          <a:prstGeom prst="rect">
            <a:avLst/>
          </a:prstGeom>
        </p:spPr>
      </p:pic>
    </p:spTree>
    <p:extLst>
      <p:ext uri="{BB962C8B-B14F-4D97-AF65-F5344CB8AC3E}">
        <p14:creationId xmlns:p14="http://schemas.microsoft.com/office/powerpoint/2010/main" val="388560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092B-87A3-C842-827E-7C316B32945E}"/>
              </a:ext>
            </a:extLst>
          </p:cNvPr>
          <p:cNvSpPr>
            <a:spLocks noGrp="1"/>
          </p:cNvSpPr>
          <p:nvPr>
            <p:ph type="title"/>
          </p:nvPr>
        </p:nvSpPr>
        <p:spPr/>
        <p:txBody>
          <a:bodyPr/>
          <a:lstStyle/>
          <a:p>
            <a:r>
              <a:rPr lang="en-US" b="1" dirty="0"/>
              <a:t>How many specimens to test?</a:t>
            </a:r>
          </a:p>
        </p:txBody>
      </p:sp>
      <p:sp>
        <p:nvSpPr>
          <p:cNvPr id="3" name="Content Placeholder 2">
            <a:extLst>
              <a:ext uri="{FF2B5EF4-FFF2-40B4-BE49-F238E27FC236}">
                <a16:creationId xmlns:a16="http://schemas.microsoft.com/office/drawing/2014/main" id="{B5CD8D99-277D-F2AA-FDB6-B0C38658EA25}"/>
              </a:ext>
            </a:extLst>
          </p:cNvPr>
          <p:cNvSpPr>
            <a:spLocks noGrp="1"/>
          </p:cNvSpPr>
          <p:nvPr>
            <p:ph idx="4294967295"/>
          </p:nvPr>
        </p:nvSpPr>
        <p:spPr>
          <a:xfrm>
            <a:off x="838201" y="1598607"/>
            <a:ext cx="7920788" cy="4894263"/>
          </a:xfrm>
        </p:spPr>
        <p:txBody>
          <a:bodyPr vert="horz" lIns="91440" tIns="45720" rIns="91440" bIns="45720" rtlCol="0" anchor="t">
            <a:normAutofit lnSpcReduction="10000"/>
          </a:bodyPr>
          <a:lstStyle/>
          <a:p>
            <a:pPr marL="228600" marR="0" indent="-228600" algn="l"/>
            <a:r>
              <a:rPr lang="en-US" sz="2000" b="1">
                <a:latin typeface="+mn-lt"/>
              </a:rPr>
              <a:t>Year-round </a:t>
            </a:r>
            <a:r>
              <a:rPr lang="en-US" sz="2000">
                <a:latin typeface="+mn-lt"/>
              </a:rPr>
              <a:t>testing for influenza and SARS-CoV-2</a:t>
            </a:r>
            <a:endParaRPr lang="en-US"/>
          </a:p>
          <a:p>
            <a:pPr marL="228600" marR="0" indent="-228600" algn="l"/>
            <a:r>
              <a:rPr lang="en-US" sz="2000" b="0" i="0" u="none" strike="noStrike" baseline="0">
                <a:latin typeface="+mn-lt"/>
              </a:rPr>
              <a:t>Aim to test at least 50 specimens from </a:t>
            </a:r>
            <a:r>
              <a:rPr lang="en-US" sz="2000" b="0" i="0" u="sng" strike="noStrike" baseline="0">
                <a:latin typeface="+mn-lt"/>
              </a:rPr>
              <a:t>ILI/ARI patients</a:t>
            </a:r>
            <a:r>
              <a:rPr lang="en-US" sz="2000" b="0" i="0" u="none" strike="noStrike" baseline="0">
                <a:latin typeface="+mn-lt"/>
              </a:rPr>
              <a:t> </a:t>
            </a:r>
            <a:r>
              <a:rPr lang="en-US" sz="2000" b="0" i="0" u="none" strike="noStrike" baseline="0">
                <a:solidFill>
                  <a:srgbClr val="FF0000"/>
                </a:solidFill>
                <a:latin typeface="+mn-lt"/>
              </a:rPr>
              <a:t>per week at national level</a:t>
            </a:r>
            <a:endParaRPr lang="en-US" sz="2000" b="0" i="0" u="none" strike="noStrike" baseline="0">
              <a:solidFill>
                <a:srgbClr val="FF0000"/>
              </a:solidFill>
              <a:latin typeface="+mn-lt"/>
              <a:ea typeface="Calibri"/>
              <a:cs typeface="Calibri"/>
            </a:endParaRPr>
          </a:p>
          <a:p>
            <a:pPr marL="228600" marR="0" indent="-228600" algn="l"/>
            <a:r>
              <a:rPr lang="en-US" sz="2000" b="0" i="0" u="none" strike="noStrike" baseline="0">
                <a:latin typeface="+mn-lt"/>
              </a:rPr>
              <a:t>Aim to test at least 50 specimens from </a:t>
            </a:r>
            <a:r>
              <a:rPr lang="en-US" sz="2000" b="0" i="0" u="sng" strike="noStrike" baseline="0">
                <a:latin typeface="+mn-lt"/>
              </a:rPr>
              <a:t>SARI patients</a:t>
            </a:r>
            <a:r>
              <a:rPr lang="en-US" sz="2000" b="0" i="0" u="none" strike="noStrike" baseline="0">
                <a:latin typeface="+mn-lt"/>
              </a:rPr>
              <a:t> </a:t>
            </a:r>
            <a:r>
              <a:rPr lang="en-US" sz="2000" b="0" i="0" u="none" strike="noStrike" baseline="0">
                <a:solidFill>
                  <a:srgbClr val="FF0000"/>
                </a:solidFill>
                <a:latin typeface="+mn-lt"/>
              </a:rPr>
              <a:t>per week at national level</a:t>
            </a:r>
            <a:endParaRPr lang="en-US" sz="2000" b="0" i="0" u="none" strike="noStrike" baseline="0">
              <a:latin typeface="+mn-lt"/>
              <a:ea typeface="Calibri" panose="020F0502020204030204"/>
              <a:cs typeface="Calibri" panose="020F0502020204030204"/>
            </a:endParaRPr>
          </a:p>
          <a:p>
            <a:pPr marL="228600" marR="0" indent="-228600" algn="l"/>
            <a:endParaRPr lang="en-US" sz="2000" b="0" i="0" u="none" strike="noStrike" baseline="0">
              <a:latin typeface="+mn-lt"/>
              <a:ea typeface="Calibri" panose="020F0502020204030204"/>
              <a:cs typeface="Calibri" panose="020F0502020204030204"/>
            </a:endParaRPr>
          </a:p>
          <a:p>
            <a:pPr marL="228600" marR="0" indent="-228600" algn="l"/>
            <a:r>
              <a:rPr lang="en-US" sz="2000" b="1" i="0" u="none" strike="noStrike" baseline="0">
                <a:latin typeface="+mn-lt"/>
              </a:rPr>
              <a:t>At a minimum, </a:t>
            </a:r>
            <a:endParaRPr lang="en-US" sz="2000">
              <a:latin typeface="+mn-lt"/>
              <a:ea typeface="Calibri" panose="020F0502020204030204"/>
              <a:cs typeface="Calibri" panose="020F0502020204030204"/>
            </a:endParaRPr>
          </a:p>
          <a:p>
            <a:pPr marL="587375" lvl="1" indent="-309245"/>
            <a:r>
              <a:rPr lang="en-US">
                <a:latin typeface="+mn-lt"/>
              </a:rPr>
              <a:t>Aim</a:t>
            </a:r>
            <a:r>
              <a:rPr lang="en-US" b="0" i="0" u="none" strike="noStrike" baseline="0">
                <a:latin typeface="+mn-lt"/>
              </a:rPr>
              <a:t> to test at least 50 specimens </a:t>
            </a:r>
            <a:r>
              <a:rPr lang="en-US" b="0" i="0" u="none" strike="noStrike" baseline="0">
                <a:solidFill>
                  <a:srgbClr val="FF0000"/>
                </a:solidFill>
                <a:latin typeface="+mn-lt"/>
              </a:rPr>
              <a:t>per week at national level</a:t>
            </a:r>
            <a:r>
              <a:rPr lang="en-US" b="0" i="0" u="none" strike="noStrike" baseline="0">
                <a:latin typeface="+mn-lt"/>
              </a:rPr>
              <a:t>. </a:t>
            </a:r>
            <a:endParaRPr lang="en-US">
              <a:latin typeface="+mn-lt"/>
              <a:ea typeface="Calibri"/>
              <a:cs typeface="Calibri"/>
            </a:endParaRPr>
          </a:p>
          <a:p>
            <a:pPr marL="278130" lvl="1" indent="0">
              <a:buNone/>
            </a:pPr>
            <a:r>
              <a:rPr lang="en-US">
                <a:latin typeface="+mn-lt"/>
              </a:rPr>
              <a:t>   --&gt; Specimens</a:t>
            </a:r>
            <a:r>
              <a:rPr lang="en-US" b="0" i="0" u="none" strike="noStrike" baseline="0">
                <a:latin typeface="+mn-lt"/>
              </a:rPr>
              <a:t> can be from </a:t>
            </a:r>
            <a:r>
              <a:rPr lang="en-US" b="0" i="0" u="sng" strike="noStrike" baseline="0">
                <a:latin typeface="+mn-lt"/>
              </a:rPr>
              <a:t>a mix of ILI/ARI or SARI patients</a:t>
            </a:r>
            <a:endParaRPr lang="en-US" b="0" i="0" u="sng" strike="noStrike" baseline="0">
              <a:latin typeface="+mn-lt"/>
              <a:ea typeface="Calibri"/>
              <a:cs typeface="Calibri"/>
            </a:endParaRPr>
          </a:p>
          <a:p>
            <a:pPr marL="228600" indent="-228600"/>
            <a:endParaRPr lang="en-US" sz="2000" b="0" i="0" u="none" strike="noStrike" baseline="0">
              <a:latin typeface="+mn-lt"/>
              <a:ea typeface="Calibri" panose="020F0502020204030204"/>
              <a:cs typeface="Calibri" panose="020F0502020204030204"/>
            </a:endParaRPr>
          </a:p>
          <a:p>
            <a:pPr marL="228600" indent="-228600"/>
            <a:r>
              <a:rPr lang="en-US" sz="2000" b="1">
                <a:latin typeface="+mn-lt"/>
                <a:cs typeface="Arial"/>
              </a:rPr>
              <a:t>If prioritizing RSV testing, aim to test 20 specimens per week a</a:t>
            </a:r>
            <a:r>
              <a:rPr lang="en-US" sz="2000" b="1" i="0" u="none" strike="noStrike" baseline="0">
                <a:latin typeface="+mn-lt"/>
              </a:rPr>
              <a:t>t</a:t>
            </a:r>
            <a:r>
              <a:rPr lang="en-US" sz="2000" b="0" i="0" u="none" strike="noStrike" baseline="0">
                <a:solidFill>
                  <a:srgbClr val="FF0000"/>
                </a:solidFill>
                <a:latin typeface="+mn-lt"/>
              </a:rPr>
              <a:t> national level </a:t>
            </a:r>
            <a:r>
              <a:rPr lang="en-US" sz="2000" b="1">
                <a:latin typeface="+mn-lt"/>
                <a:cs typeface="Arial"/>
              </a:rPr>
              <a:t>year-round</a:t>
            </a:r>
            <a:endParaRPr lang="en-US" sz="2000" b="1">
              <a:latin typeface="+mn-lt"/>
              <a:ea typeface="Calibri" panose="020F0502020204030204"/>
              <a:cs typeface="Arial" panose="020B0604020202020204" pitchFamily="34" charset="0"/>
            </a:endParaRPr>
          </a:p>
          <a:p>
            <a:pPr marL="587375" lvl="1" indent="-309245"/>
            <a:r>
              <a:rPr lang="en-US">
                <a:latin typeface="+mn-lt"/>
                <a:cs typeface="Arial" panose="020B0604020202020204" pitchFamily="34" charset="0"/>
              </a:rPr>
              <a:t>Ideally from hospitalized children aged &lt;2 years</a:t>
            </a:r>
            <a:endParaRPr lang="en-US">
              <a:latin typeface="+mn-lt"/>
              <a:ea typeface="Calibri" panose="020F0502020204030204"/>
              <a:cs typeface="Arial" panose="020B0604020202020204" pitchFamily="34" charset="0"/>
            </a:endParaRPr>
          </a:p>
          <a:p>
            <a:pPr marL="587375" lvl="1" indent="-309245"/>
            <a:r>
              <a:rPr lang="en-US">
                <a:latin typeface="+mn-lt"/>
                <a:cs typeface="Arial" panose="020B0604020202020204" pitchFamily="34" charset="0"/>
              </a:rPr>
              <a:t>May be a sub-sample of 50 SARI specimens </a:t>
            </a:r>
            <a:endParaRPr lang="en-US">
              <a:latin typeface="+mn-lt"/>
              <a:ea typeface="Calibri" panose="020F0502020204030204"/>
              <a:cs typeface="Arial" panose="020B0604020202020204" pitchFamily="34" charset="0"/>
            </a:endParaRPr>
          </a:p>
        </p:txBody>
      </p:sp>
      <p:sp>
        <p:nvSpPr>
          <p:cNvPr id="4" name="Slide Number Placeholder 3">
            <a:extLst>
              <a:ext uri="{FF2B5EF4-FFF2-40B4-BE49-F238E27FC236}">
                <a16:creationId xmlns:a16="http://schemas.microsoft.com/office/drawing/2014/main" id="{6713E55B-72A5-45CC-872F-1F24978561F6}"/>
              </a:ext>
            </a:extLst>
          </p:cNvPr>
          <p:cNvSpPr>
            <a:spLocks noGrp="1"/>
          </p:cNvSpPr>
          <p:nvPr>
            <p:ph type="sldNum" sz="quarter" idx="4294967295"/>
          </p:nvPr>
        </p:nvSpPr>
        <p:spPr>
          <a:xfrm>
            <a:off x="11426825" y="6507163"/>
            <a:ext cx="765175" cy="2508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141414">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141414">
                  <a:tint val="75000"/>
                </a:srgbClr>
              </a:solidFill>
              <a:effectLst/>
              <a:uLnTx/>
              <a:uFillTx/>
              <a:latin typeface="Calibri" panose="020F0502020204030204"/>
              <a:ea typeface="+mn-ea"/>
              <a:cs typeface="+mn-cs"/>
            </a:endParaRPr>
          </a:p>
        </p:txBody>
      </p:sp>
      <p:pic>
        <p:nvPicPr>
          <p:cNvPr id="6" name="Picture 5" descr="A person in a lab coat and mask using a spray object&#10;&#10;Description automatically generated">
            <a:extLst>
              <a:ext uri="{FF2B5EF4-FFF2-40B4-BE49-F238E27FC236}">
                <a16:creationId xmlns:a16="http://schemas.microsoft.com/office/drawing/2014/main" id="{C5C7C9EF-E55F-A95D-E842-34CB38A5A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802" y="1295066"/>
            <a:ext cx="3002045" cy="4607220"/>
          </a:xfrm>
          <a:prstGeom prst="rect">
            <a:avLst/>
          </a:prstGeom>
        </p:spPr>
      </p:pic>
    </p:spTree>
    <p:extLst>
      <p:ext uri="{BB962C8B-B14F-4D97-AF65-F5344CB8AC3E}">
        <p14:creationId xmlns:p14="http://schemas.microsoft.com/office/powerpoint/2010/main" val="59658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1D70-82BF-8877-BD07-1A91BA4F4A83}"/>
              </a:ext>
            </a:extLst>
          </p:cNvPr>
          <p:cNvSpPr>
            <a:spLocks noGrp="1"/>
          </p:cNvSpPr>
          <p:nvPr>
            <p:ph type="title"/>
          </p:nvPr>
        </p:nvSpPr>
        <p:spPr/>
        <p:txBody>
          <a:bodyPr/>
          <a:lstStyle/>
          <a:p>
            <a:r>
              <a:rPr lang="en-US" b="1" dirty="0"/>
              <a:t>Which patients to choose for testing?</a:t>
            </a:r>
          </a:p>
        </p:txBody>
      </p:sp>
      <p:sp>
        <p:nvSpPr>
          <p:cNvPr id="3" name="Content Placeholder 2">
            <a:extLst>
              <a:ext uri="{FF2B5EF4-FFF2-40B4-BE49-F238E27FC236}">
                <a16:creationId xmlns:a16="http://schemas.microsoft.com/office/drawing/2014/main" id="{4A75DCBC-A2B8-BE10-DA3B-7893F6A7A2F5}"/>
              </a:ext>
            </a:extLst>
          </p:cNvPr>
          <p:cNvSpPr>
            <a:spLocks noGrp="1"/>
          </p:cNvSpPr>
          <p:nvPr>
            <p:ph idx="4294967295"/>
          </p:nvPr>
        </p:nvSpPr>
        <p:spPr>
          <a:xfrm>
            <a:off x="715964" y="1836152"/>
            <a:ext cx="7429416" cy="4894263"/>
          </a:xfrm>
        </p:spPr>
        <p:txBody>
          <a:bodyPr>
            <a:normAutofit/>
          </a:bodyPr>
          <a:lstStyle/>
          <a:p>
            <a:r>
              <a:rPr lang="en-US" sz="2000">
                <a:latin typeface="+mn-lt"/>
              </a:rPr>
              <a:t>It is often </a:t>
            </a:r>
            <a:r>
              <a:rPr lang="en-US" sz="2000" u="sng">
                <a:latin typeface="+mn-lt"/>
              </a:rPr>
              <a:t>not feasible</a:t>
            </a:r>
            <a:r>
              <a:rPr lang="en-US" sz="2000">
                <a:latin typeface="+mn-lt"/>
              </a:rPr>
              <a:t> to test all patients with ILI/ARI or SARI</a:t>
            </a:r>
          </a:p>
          <a:p>
            <a:r>
              <a:rPr lang="en-US" sz="2000">
                <a:latin typeface="+mn-lt"/>
              </a:rPr>
              <a:t>Random sampling is ideal but impractical</a:t>
            </a:r>
          </a:p>
          <a:p>
            <a:r>
              <a:rPr lang="en-US" sz="2000">
                <a:latin typeface="+mn-lt"/>
              </a:rPr>
              <a:t>A pre-defined sampling scheme, for which patients are sampled for surveillance testing, can minimize bias</a:t>
            </a:r>
          </a:p>
          <a:p>
            <a:pPr lvl="1"/>
            <a:r>
              <a:rPr lang="en-US" i="1">
                <a:latin typeface="+mn-lt"/>
              </a:rPr>
              <a:t>Key point: sampling scheme should be systematically applied to reduce bias</a:t>
            </a:r>
            <a:endParaRPr lang="en-US">
              <a:latin typeface="+mn-lt"/>
            </a:endParaRPr>
          </a:p>
          <a:p>
            <a:pPr lvl="1"/>
            <a:r>
              <a:rPr lang="en-US">
                <a:latin typeface="+mn-lt"/>
              </a:rPr>
              <a:t>Sample every n</a:t>
            </a:r>
            <a:r>
              <a:rPr lang="en-US" baseline="30000">
                <a:latin typeface="+mn-lt"/>
              </a:rPr>
              <a:t>th</a:t>
            </a:r>
            <a:r>
              <a:rPr lang="en-US">
                <a:latin typeface="+mn-lt"/>
              </a:rPr>
              <a:t> patient (e.g., every 10</a:t>
            </a:r>
            <a:r>
              <a:rPr lang="en-US" baseline="30000">
                <a:latin typeface="+mn-lt"/>
              </a:rPr>
              <a:t>th</a:t>
            </a:r>
            <a:r>
              <a:rPr lang="en-US">
                <a:latin typeface="+mn-lt"/>
              </a:rPr>
              <a:t>, 20</a:t>
            </a:r>
            <a:r>
              <a:rPr lang="en-US" baseline="30000">
                <a:latin typeface="+mn-lt"/>
              </a:rPr>
              <a:t>th</a:t>
            </a:r>
            <a:r>
              <a:rPr lang="en-US">
                <a:latin typeface="+mn-lt"/>
              </a:rPr>
              <a:t>, etc.)</a:t>
            </a:r>
          </a:p>
          <a:p>
            <a:pPr lvl="1"/>
            <a:r>
              <a:rPr lang="en-US">
                <a:latin typeface="+mn-lt"/>
              </a:rPr>
              <a:t>Sample all patients on every other day</a:t>
            </a:r>
          </a:p>
          <a:p>
            <a:pPr lvl="1"/>
            <a:r>
              <a:rPr lang="en-US">
                <a:latin typeface="+mn-lt"/>
              </a:rPr>
              <a:t>Sample the first n patients each day</a:t>
            </a:r>
          </a:p>
          <a:p>
            <a:pPr lvl="1"/>
            <a:endParaRPr lang="en-US">
              <a:latin typeface="+mn-lt"/>
            </a:endParaRPr>
          </a:p>
        </p:txBody>
      </p:sp>
      <p:pic>
        <p:nvPicPr>
          <p:cNvPr id="5" name="Picture 4" descr="A person wearing a face shield and gloves&#10;&#10;Description automatically generated">
            <a:extLst>
              <a:ext uri="{FF2B5EF4-FFF2-40B4-BE49-F238E27FC236}">
                <a16:creationId xmlns:a16="http://schemas.microsoft.com/office/drawing/2014/main" id="{0A72EB41-8C12-73E5-1D67-5461232AC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671" y="1836152"/>
            <a:ext cx="2631128" cy="3946692"/>
          </a:xfrm>
          <a:prstGeom prst="rect">
            <a:avLst/>
          </a:prstGeom>
        </p:spPr>
      </p:pic>
    </p:spTree>
    <p:extLst>
      <p:ext uri="{BB962C8B-B14F-4D97-AF65-F5344CB8AC3E}">
        <p14:creationId xmlns:p14="http://schemas.microsoft.com/office/powerpoint/2010/main" val="243187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4DC3-9330-3992-B53F-F9B88AD70D7C}"/>
              </a:ext>
            </a:extLst>
          </p:cNvPr>
          <p:cNvSpPr>
            <a:spLocks noGrp="1"/>
          </p:cNvSpPr>
          <p:nvPr>
            <p:ph type="title"/>
          </p:nvPr>
        </p:nvSpPr>
        <p:spPr/>
        <p:txBody>
          <a:bodyPr/>
          <a:lstStyle/>
          <a:p>
            <a:r>
              <a:rPr lang="en-US" b="1" dirty="0"/>
              <a:t>How many sentinel sites?</a:t>
            </a:r>
          </a:p>
        </p:txBody>
      </p:sp>
      <p:sp>
        <p:nvSpPr>
          <p:cNvPr id="3" name="Content Placeholder 2">
            <a:extLst>
              <a:ext uri="{FF2B5EF4-FFF2-40B4-BE49-F238E27FC236}">
                <a16:creationId xmlns:a16="http://schemas.microsoft.com/office/drawing/2014/main" id="{1887409B-33E3-3C9C-1091-333C49AEA76E}"/>
              </a:ext>
            </a:extLst>
          </p:cNvPr>
          <p:cNvSpPr>
            <a:spLocks noGrp="1"/>
          </p:cNvSpPr>
          <p:nvPr>
            <p:ph idx="4294967295"/>
          </p:nvPr>
        </p:nvSpPr>
        <p:spPr>
          <a:xfrm>
            <a:off x="715964" y="1598607"/>
            <a:ext cx="7585825" cy="4894263"/>
          </a:xfrm>
        </p:spPr>
        <p:txBody>
          <a:bodyPr>
            <a:normAutofit/>
          </a:bodyPr>
          <a:lstStyle/>
          <a:p>
            <a:pPr marL="0" marR="0">
              <a:lnSpc>
                <a:spcPct val="107000"/>
              </a:lnSpc>
              <a:spcBef>
                <a:spcPts val="0"/>
              </a:spcBef>
              <a:spcAft>
                <a:spcPts val="800"/>
              </a:spcAft>
            </a:pPr>
            <a:r>
              <a:rPr lang="en-US" sz="2000">
                <a:effectLst/>
                <a:latin typeface="+mn-lt"/>
                <a:ea typeface="Calibri" panose="020F0502020204030204" pitchFamily="34" charset="0"/>
                <a:cs typeface="Arial" panose="020B0604020202020204" pitchFamily="34" charset="0"/>
              </a:rPr>
              <a:t>There is not a recommended target number of sites</a:t>
            </a:r>
          </a:p>
          <a:p>
            <a:pPr marL="0" marR="0">
              <a:lnSpc>
                <a:spcPct val="107000"/>
              </a:lnSpc>
              <a:spcBef>
                <a:spcPts val="0"/>
              </a:spcBef>
              <a:spcAft>
                <a:spcPts val="800"/>
              </a:spcAft>
            </a:pPr>
            <a:r>
              <a:rPr lang="en-US" sz="2000">
                <a:effectLst/>
                <a:latin typeface="+mn-lt"/>
                <a:ea typeface="Calibri" panose="020F0502020204030204" pitchFamily="34" charset="0"/>
                <a:cs typeface="Arial" panose="020B0604020202020204" pitchFamily="34" charset="0"/>
              </a:rPr>
              <a:t>A few sentinel sites providing good quality data are better than larger systems with poor quality data</a:t>
            </a:r>
          </a:p>
          <a:p>
            <a:pPr marL="0" marR="0">
              <a:lnSpc>
                <a:spcPct val="107000"/>
              </a:lnSpc>
              <a:spcBef>
                <a:spcPts val="0"/>
              </a:spcBef>
              <a:spcAft>
                <a:spcPts val="800"/>
              </a:spcAft>
            </a:pPr>
            <a:r>
              <a:rPr lang="en-US" sz="2000">
                <a:effectLst/>
                <a:latin typeface="+mn-lt"/>
                <a:ea typeface="Calibri" panose="020F0502020204030204" pitchFamily="34" charset="0"/>
                <a:cs typeface="Arial" panose="020B0604020202020204" pitchFamily="34" charset="0"/>
              </a:rPr>
              <a:t>Choose enough sites so that at least 1000 patients a week </a:t>
            </a:r>
            <a:r>
              <a:rPr lang="en-US" sz="2000" b="0" i="0" u="none" strike="noStrike" baseline="0">
                <a:solidFill>
                  <a:srgbClr val="FF0000"/>
                </a:solidFill>
                <a:latin typeface="+mn-lt"/>
              </a:rPr>
              <a:t>at national level </a:t>
            </a:r>
            <a:r>
              <a:rPr lang="en-US" sz="2000">
                <a:effectLst/>
                <a:latin typeface="+mn-lt"/>
                <a:ea typeface="Calibri" panose="020F0502020204030204" pitchFamily="34" charset="0"/>
                <a:cs typeface="Arial" panose="020B0604020202020204" pitchFamily="34" charset="0"/>
              </a:rPr>
              <a:t>are evaluated for the case definitions. </a:t>
            </a:r>
          </a:p>
          <a:p>
            <a:pPr marL="576291" lvl="2">
              <a:lnSpc>
                <a:spcPct val="107000"/>
              </a:lnSpc>
              <a:spcBef>
                <a:spcPts val="0"/>
              </a:spcBef>
              <a:spcAft>
                <a:spcPts val="800"/>
              </a:spcAft>
            </a:pPr>
            <a:r>
              <a:rPr lang="en-US" sz="2000" u="sng">
                <a:effectLst/>
                <a:latin typeface="+mn-lt"/>
                <a:ea typeface="Calibri" panose="020F0502020204030204" pitchFamily="34" charset="0"/>
                <a:cs typeface="Arial" panose="020B0604020202020204" pitchFamily="34" charset="0"/>
              </a:rPr>
              <a:t>&gt;</a:t>
            </a:r>
            <a:r>
              <a:rPr lang="en-US" sz="2000">
                <a:effectLst/>
                <a:latin typeface="+mn-lt"/>
                <a:ea typeface="Calibri" panose="020F0502020204030204" pitchFamily="34" charset="0"/>
                <a:cs typeface="Arial" panose="020B0604020202020204" pitchFamily="34" charset="0"/>
              </a:rPr>
              <a:t> 1000 patients will likely enroll </a:t>
            </a:r>
            <a:r>
              <a:rPr lang="en-US" sz="2000">
                <a:latin typeface="+mn-lt"/>
                <a:ea typeface="Calibri" panose="020F0502020204030204" pitchFamily="34" charset="0"/>
                <a:cs typeface="Arial" panose="020B0604020202020204" pitchFamily="34" charset="0"/>
              </a:rPr>
              <a:t>enough </a:t>
            </a:r>
            <a:r>
              <a:rPr lang="en-US" sz="2000">
                <a:effectLst/>
                <a:latin typeface="+mn-lt"/>
                <a:ea typeface="Calibri" panose="020F0502020204030204" pitchFamily="34" charset="0"/>
                <a:cs typeface="Arial" panose="020B0604020202020204" pitchFamily="34" charset="0"/>
              </a:rPr>
              <a:t>patients to meet testing goals and reach primary objectives</a:t>
            </a:r>
          </a:p>
          <a:p>
            <a:pPr marL="0" marR="0">
              <a:lnSpc>
                <a:spcPct val="107000"/>
              </a:lnSpc>
              <a:spcBef>
                <a:spcPts val="0"/>
              </a:spcBef>
              <a:spcAft>
                <a:spcPts val="800"/>
              </a:spcAft>
            </a:pPr>
            <a:r>
              <a:rPr lang="en-US" sz="2000">
                <a:effectLst/>
                <a:latin typeface="+mn-lt"/>
                <a:ea typeface="Calibri" panose="020F0502020204030204" pitchFamily="34" charset="0"/>
                <a:cs typeface="Arial" panose="020B0604020202020204" pitchFamily="34" charset="0"/>
              </a:rPr>
              <a:t>When choosing sites, prioritize sites that are: </a:t>
            </a:r>
          </a:p>
          <a:p>
            <a:pPr marL="576291" lvl="2">
              <a:lnSpc>
                <a:spcPct val="107000"/>
              </a:lnSpc>
              <a:spcBef>
                <a:spcPts val="0"/>
              </a:spcBef>
              <a:spcAft>
                <a:spcPts val="800"/>
              </a:spcAft>
            </a:pPr>
            <a:r>
              <a:rPr lang="en-US" sz="2000">
                <a:effectLst/>
                <a:latin typeface="+mn-lt"/>
                <a:ea typeface="Calibri" panose="020F0502020204030204" pitchFamily="34" charset="0"/>
                <a:cs typeface="Arial" panose="020B0604020202020204" pitchFamily="34" charset="0"/>
              </a:rPr>
              <a:t>Representative of the population</a:t>
            </a:r>
          </a:p>
          <a:p>
            <a:pPr marL="576291" lvl="2">
              <a:lnSpc>
                <a:spcPct val="107000"/>
              </a:lnSpc>
              <a:spcBef>
                <a:spcPts val="0"/>
              </a:spcBef>
              <a:spcAft>
                <a:spcPts val="800"/>
              </a:spcAft>
            </a:pPr>
            <a:r>
              <a:rPr lang="en-US" sz="2000">
                <a:latin typeface="+mn-lt"/>
                <a:ea typeface="Calibri" panose="020F0502020204030204" pitchFamily="34" charset="0"/>
                <a:cs typeface="Arial" panose="020B0604020202020204" pitchFamily="34" charset="0"/>
              </a:rPr>
              <a:t>Provide good </a:t>
            </a:r>
            <a:r>
              <a:rPr lang="en-US" sz="2000">
                <a:effectLst/>
                <a:latin typeface="+mn-lt"/>
                <a:ea typeface="Calibri" panose="020F0502020204030204" pitchFamily="34" charset="0"/>
                <a:cs typeface="Arial" panose="020B0604020202020204" pitchFamily="34" charset="0"/>
              </a:rPr>
              <a:t>quality and timely data</a:t>
            </a:r>
          </a:p>
          <a:p>
            <a:pPr marL="576291" lvl="2">
              <a:lnSpc>
                <a:spcPct val="107000"/>
              </a:lnSpc>
              <a:spcBef>
                <a:spcPts val="0"/>
              </a:spcBef>
              <a:spcAft>
                <a:spcPts val="800"/>
              </a:spcAft>
            </a:pPr>
            <a:r>
              <a:rPr lang="en-US" sz="2000">
                <a:latin typeface="+mn-lt"/>
                <a:ea typeface="Calibri" panose="020F0502020204030204" pitchFamily="34" charset="0"/>
                <a:cs typeface="Arial" panose="020B0604020202020204" pitchFamily="34" charset="0"/>
              </a:rPr>
              <a:t>Can </a:t>
            </a:r>
            <a:r>
              <a:rPr lang="en-US" sz="2000">
                <a:effectLst/>
                <a:latin typeface="+mn-lt"/>
                <a:ea typeface="Calibri" panose="020F0502020204030204" pitchFamily="34" charset="0"/>
                <a:cs typeface="Arial" panose="020B0604020202020204" pitchFamily="34" charset="0"/>
              </a:rPr>
              <a:t>sustainably perform surveillance</a:t>
            </a:r>
          </a:p>
          <a:p>
            <a:endParaRPr lang="en-US" sz="2000">
              <a:latin typeface="+mn-lt"/>
            </a:endParaRPr>
          </a:p>
        </p:txBody>
      </p:sp>
      <p:sp>
        <p:nvSpPr>
          <p:cNvPr id="4" name="Slide Number Placeholder 3">
            <a:extLst>
              <a:ext uri="{FF2B5EF4-FFF2-40B4-BE49-F238E27FC236}">
                <a16:creationId xmlns:a16="http://schemas.microsoft.com/office/drawing/2014/main" id="{12D69092-5BB4-486C-9C4F-BBA7BDF55DF8}"/>
              </a:ext>
            </a:extLst>
          </p:cNvPr>
          <p:cNvSpPr>
            <a:spLocks noGrp="1"/>
          </p:cNvSpPr>
          <p:nvPr>
            <p:ph type="sldNum" sz="quarter" idx="4294967295"/>
          </p:nvPr>
        </p:nvSpPr>
        <p:spPr>
          <a:xfrm>
            <a:off x="11426825" y="6507163"/>
            <a:ext cx="765175" cy="2508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141414">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141414">
                  <a:tint val="75000"/>
                </a:srgbClr>
              </a:solidFill>
              <a:effectLst/>
              <a:uLnTx/>
              <a:uFillTx/>
              <a:latin typeface="Calibri" panose="020F0502020204030204"/>
              <a:ea typeface="+mn-ea"/>
              <a:cs typeface="+mn-cs"/>
            </a:endParaRPr>
          </a:p>
        </p:txBody>
      </p:sp>
      <p:pic>
        <p:nvPicPr>
          <p:cNvPr id="6" name="Picture 5" descr="A person wearing a mask and gloves&#10;&#10;Description automatically generated">
            <a:extLst>
              <a:ext uri="{FF2B5EF4-FFF2-40B4-BE49-F238E27FC236}">
                <a16:creationId xmlns:a16="http://schemas.microsoft.com/office/drawing/2014/main" id="{67605C17-35D1-FCC5-4F45-CD13FE5E5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120" y="1299410"/>
            <a:ext cx="3015916" cy="4523874"/>
          </a:xfrm>
          <a:prstGeom prst="rect">
            <a:avLst/>
          </a:prstGeom>
        </p:spPr>
      </p:pic>
    </p:spTree>
    <p:extLst>
      <p:ext uri="{BB962C8B-B14F-4D97-AF65-F5344CB8AC3E}">
        <p14:creationId xmlns:p14="http://schemas.microsoft.com/office/powerpoint/2010/main" val="370417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6A4C1-E799-C770-A640-0D05A23C647D}"/>
              </a:ext>
            </a:extLst>
          </p:cNvPr>
          <p:cNvSpPr>
            <a:spLocks noGrp="1"/>
          </p:cNvSpPr>
          <p:nvPr>
            <p:ph type="title"/>
          </p:nvPr>
        </p:nvSpPr>
        <p:spPr/>
        <p:txBody>
          <a:bodyPr/>
          <a:lstStyle/>
          <a:p>
            <a:r>
              <a:rPr lang="en-US" b="1" dirty="0"/>
              <a:t>Data collection</a:t>
            </a:r>
          </a:p>
        </p:txBody>
      </p:sp>
      <p:sp>
        <p:nvSpPr>
          <p:cNvPr id="3" name="Content Placeholder 2">
            <a:extLst>
              <a:ext uri="{FF2B5EF4-FFF2-40B4-BE49-F238E27FC236}">
                <a16:creationId xmlns:a16="http://schemas.microsoft.com/office/drawing/2014/main" id="{EEBB9FAA-E105-0608-FFFF-A487F764EA68}"/>
              </a:ext>
            </a:extLst>
          </p:cNvPr>
          <p:cNvSpPr>
            <a:spLocks noGrp="1"/>
          </p:cNvSpPr>
          <p:nvPr>
            <p:ph idx="4294967295"/>
          </p:nvPr>
        </p:nvSpPr>
        <p:spPr>
          <a:xfrm>
            <a:off x="715963" y="1598607"/>
            <a:ext cx="11476037" cy="4894263"/>
          </a:xfrm>
        </p:spPr>
        <p:txBody>
          <a:bodyPr>
            <a:normAutofit/>
          </a:bodyPr>
          <a:lstStyle/>
          <a:p>
            <a:r>
              <a:rPr lang="en-US" sz="2000">
                <a:latin typeface="+mn-lt"/>
              </a:rPr>
              <a:t>Public health surveillance involves systematic collection of data and analysis</a:t>
            </a:r>
          </a:p>
          <a:p>
            <a:endParaRPr lang="en-US" sz="2000">
              <a:latin typeface="+mn-lt"/>
            </a:endParaRPr>
          </a:p>
        </p:txBody>
      </p:sp>
      <p:sp>
        <p:nvSpPr>
          <p:cNvPr id="4" name="Rectangle: Rounded Corners 3">
            <a:extLst>
              <a:ext uri="{FF2B5EF4-FFF2-40B4-BE49-F238E27FC236}">
                <a16:creationId xmlns:a16="http://schemas.microsoft.com/office/drawing/2014/main" id="{326D9249-56BF-096A-8EF0-320980AA1ADF}"/>
              </a:ext>
            </a:extLst>
          </p:cNvPr>
          <p:cNvSpPr/>
          <p:nvPr/>
        </p:nvSpPr>
        <p:spPr>
          <a:xfrm>
            <a:off x="886416" y="2424363"/>
            <a:ext cx="29436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From each sentinel site</a:t>
            </a:r>
          </a:p>
        </p:txBody>
      </p:sp>
      <p:sp>
        <p:nvSpPr>
          <p:cNvPr id="5" name="Rectangle: Rounded Corners 4">
            <a:extLst>
              <a:ext uri="{FF2B5EF4-FFF2-40B4-BE49-F238E27FC236}">
                <a16:creationId xmlns:a16="http://schemas.microsoft.com/office/drawing/2014/main" id="{164B9FC9-9541-2BF1-CB10-F82F30D920DB}"/>
              </a:ext>
            </a:extLst>
          </p:cNvPr>
          <p:cNvSpPr/>
          <p:nvPr/>
        </p:nvSpPr>
        <p:spPr>
          <a:xfrm>
            <a:off x="4300376" y="2424363"/>
            <a:ext cx="29436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From patients with specimen collected</a:t>
            </a:r>
          </a:p>
        </p:txBody>
      </p:sp>
      <p:sp>
        <p:nvSpPr>
          <p:cNvPr id="6" name="Rectangle: Rounded Corners 5">
            <a:extLst>
              <a:ext uri="{FF2B5EF4-FFF2-40B4-BE49-F238E27FC236}">
                <a16:creationId xmlns:a16="http://schemas.microsoft.com/office/drawing/2014/main" id="{C66AF51F-BD6C-D297-B6B4-25926103340D}"/>
              </a:ext>
            </a:extLst>
          </p:cNvPr>
          <p:cNvSpPr/>
          <p:nvPr/>
        </p:nvSpPr>
        <p:spPr>
          <a:xfrm>
            <a:off x="7714337" y="2424363"/>
            <a:ext cx="29436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From laboratory testing</a:t>
            </a:r>
          </a:p>
        </p:txBody>
      </p:sp>
      <p:sp>
        <p:nvSpPr>
          <p:cNvPr id="7" name="TextBox 6">
            <a:extLst>
              <a:ext uri="{FF2B5EF4-FFF2-40B4-BE49-F238E27FC236}">
                <a16:creationId xmlns:a16="http://schemas.microsoft.com/office/drawing/2014/main" id="{CCE59D59-0861-15D8-CD06-1951953D6ABA}"/>
              </a:ext>
            </a:extLst>
          </p:cNvPr>
          <p:cNvSpPr txBox="1"/>
          <p:nvPr/>
        </p:nvSpPr>
        <p:spPr>
          <a:xfrm>
            <a:off x="711959" y="3498717"/>
            <a:ext cx="3332562"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Number of patients evaluated for each case definition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Number of patients with ILI/ARI/SARI</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Number of patients with specimens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Number of specimens shipped to lab</a:t>
            </a:r>
          </a:p>
        </p:txBody>
      </p:sp>
      <p:sp>
        <p:nvSpPr>
          <p:cNvPr id="8" name="TextBox 7">
            <a:extLst>
              <a:ext uri="{FF2B5EF4-FFF2-40B4-BE49-F238E27FC236}">
                <a16:creationId xmlns:a16="http://schemas.microsoft.com/office/drawing/2014/main" id="{19FB8097-4561-57B2-B332-AD846E22B742}"/>
              </a:ext>
            </a:extLst>
          </p:cNvPr>
          <p:cNvSpPr txBox="1"/>
          <p:nvPr/>
        </p:nvSpPr>
        <p:spPr>
          <a:xfrm>
            <a:off x="4110879" y="3498717"/>
            <a:ext cx="3073149" cy="2462213"/>
          </a:xfrm>
          <a:prstGeom prst="rect">
            <a:avLst/>
          </a:prstGeom>
          <a:noFill/>
        </p:spPr>
        <p:txBody>
          <a:bodyPr wrap="non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Number of patients with specimens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Minimum data:</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Sentinel site</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Age, sex</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Onset date</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Case definition/symptoms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Hospitalized (Y/N)? </a:t>
            </a:r>
            <a:endParaRPr kumimoji="0" lang="en-US" sz="1400" b="0" i="0" u="none" strike="noStrike" kern="1200" cap="none" spc="0" normalizeH="0" baseline="0" noProof="0">
              <a:ln>
                <a:noFill/>
              </a:ln>
              <a:solidFill>
                <a:srgbClr val="141414"/>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Specimen collection date</a:t>
            </a: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Test results</a:t>
            </a: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5CA1B63-D54B-AE26-E57E-EB7C977B4804}"/>
              </a:ext>
            </a:extLst>
          </p:cNvPr>
          <p:cNvSpPr txBox="1"/>
          <p:nvPr/>
        </p:nvSpPr>
        <p:spPr>
          <a:xfrm>
            <a:off x="7533863" y="3498717"/>
            <a:ext cx="2732543" cy="160043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Number of specimens received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Number of specimens tested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Number of specimens positive</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Influenza</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SARS-CoV-2</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rPr>
              <a:t>RSV</a:t>
            </a: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a:ln>
                <a:noFill/>
              </a:ln>
              <a:solidFill>
                <a:srgbClr val="141414"/>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B9868635-AA96-DF10-DF22-03AA7F686E5B}"/>
              </a:ext>
            </a:extLst>
          </p:cNvPr>
          <p:cNvSpPr/>
          <p:nvPr/>
        </p:nvSpPr>
        <p:spPr>
          <a:xfrm rot="6932170">
            <a:off x="4699656" y="2362253"/>
            <a:ext cx="3438419" cy="4430544"/>
          </a:xfrm>
          <a:prstGeom prst="arc">
            <a:avLst>
              <a:gd name="adj1" fmla="val 15205321"/>
              <a:gd name="adj2" fmla="val 1457908"/>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41414"/>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7EA12CB-4711-F7D4-35DE-6988EC17536E}"/>
              </a:ext>
            </a:extLst>
          </p:cNvPr>
          <p:cNvSpPr txBox="1"/>
          <p:nvPr/>
        </p:nvSpPr>
        <p:spPr>
          <a:xfrm>
            <a:off x="7299726" y="5571846"/>
            <a:ext cx="3564950" cy="369332"/>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rPr>
              <a:t>Lab data links with the patient data</a:t>
            </a:r>
          </a:p>
        </p:txBody>
      </p:sp>
    </p:spTree>
    <p:extLst>
      <p:ext uri="{BB962C8B-B14F-4D97-AF65-F5344CB8AC3E}">
        <p14:creationId xmlns:p14="http://schemas.microsoft.com/office/powerpoint/2010/main" val="174081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04BA-829A-6C88-D699-2D0EE35DB1E1}"/>
              </a:ext>
            </a:extLst>
          </p:cNvPr>
          <p:cNvSpPr>
            <a:spLocks noGrp="1"/>
          </p:cNvSpPr>
          <p:nvPr>
            <p:ph type="title"/>
          </p:nvPr>
        </p:nvSpPr>
        <p:spPr/>
        <p:txBody>
          <a:bodyPr/>
          <a:lstStyle/>
          <a:p>
            <a:r>
              <a:rPr lang="en-US" b="1" dirty="0"/>
              <a:t>Data reporting to WHO</a:t>
            </a:r>
          </a:p>
        </p:txBody>
      </p:sp>
      <p:sp>
        <p:nvSpPr>
          <p:cNvPr id="3" name="Content Placeholder 2">
            <a:extLst>
              <a:ext uri="{FF2B5EF4-FFF2-40B4-BE49-F238E27FC236}">
                <a16:creationId xmlns:a16="http://schemas.microsoft.com/office/drawing/2014/main" id="{F2B97ADE-A96D-1130-A727-0411B500CDD8}"/>
              </a:ext>
            </a:extLst>
          </p:cNvPr>
          <p:cNvSpPr>
            <a:spLocks noGrp="1"/>
          </p:cNvSpPr>
          <p:nvPr>
            <p:ph idx="1"/>
          </p:nvPr>
        </p:nvSpPr>
        <p:spPr>
          <a:xfrm>
            <a:off x="838201" y="1611430"/>
            <a:ext cx="10515600" cy="1279452"/>
          </a:xfrm>
        </p:spPr>
        <p:txBody>
          <a:bodyPr vert="horz" lIns="91440" tIns="45720" rIns="91440" bIns="45720" rtlCol="0" anchor="t">
            <a:normAutofit/>
          </a:bodyPr>
          <a:lstStyle/>
          <a:p>
            <a:pPr marL="587375" lvl="1" indent="-309245">
              <a:buFont typeface="Arial"/>
              <a:buChar char="•"/>
            </a:pPr>
            <a:endParaRPr lang="en-US">
              <a:latin typeface="+mn-lt"/>
              <a:ea typeface="Calibri" panose="020F0502020204030204"/>
              <a:cs typeface="Calibri" panose="020F0502020204030204"/>
            </a:endParaRPr>
          </a:p>
          <a:p>
            <a:pPr marL="0" indent="0">
              <a:buNone/>
            </a:pPr>
            <a:endParaRPr lang="en-US">
              <a:latin typeface="+mn-lt"/>
            </a:endParaRPr>
          </a:p>
        </p:txBody>
      </p:sp>
      <p:sp>
        <p:nvSpPr>
          <p:cNvPr id="4" name="Content Placeholder 2">
            <a:extLst>
              <a:ext uri="{FF2B5EF4-FFF2-40B4-BE49-F238E27FC236}">
                <a16:creationId xmlns:a16="http://schemas.microsoft.com/office/drawing/2014/main" id="{58625734-0D87-7402-424C-C50979055C23}"/>
              </a:ext>
            </a:extLst>
          </p:cNvPr>
          <p:cNvSpPr txBox="1">
            <a:spLocks/>
          </p:cNvSpPr>
          <p:nvPr/>
        </p:nvSpPr>
        <p:spPr>
          <a:xfrm>
            <a:off x="595804" y="1469380"/>
            <a:ext cx="11000391" cy="4922199"/>
          </a:xfrm>
          <a:prstGeom prst="rect">
            <a:avLst/>
          </a:prstGeom>
        </p:spPr>
        <p:txBody>
          <a:bodyPr vert="horz" lIns="91440" tIns="45720" rIns="91440" bIns="45720" rtlCol="0" anchor="t">
            <a:normAutofit/>
          </a:bodyPr>
          <a:lstStyle>
            <a:lvl1pPr marL="228612" indent="-228612" algn="l" defTabSz="914446"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venir Book" panose="02000503020000020003" pitchFamily="2" charset="0"/>
                <a:ea typeface="+mn-ea"/>
                <a:cs typeface="+mn-cs"/>
              </a:defRPr>
            </a:lvl1pPr>
            <a:lvl2pPr marL="587405" indent="-309579" algn="l" defTabSz="914446" rtl="0" eaLnBrk="1" latinLnBrk="0" hangingPunct="1">
              <a:lnSpc>
                <a:spcPct val="90000"/>
              </a:lnSpc>
              <a:spcBef>
                <a:spcPts val="500"/>
              </a:spcBef>
              <a:buClr>
                <a:schemeClr val="accent2"/>
              </a:buClr>
              <a:buSzPct val="100000"/>
              <a:buFont typeface="System Font Regular"/>
              <a:buChar char="‣"/>
              <a:tabLst/>
              <a:defRPr sz="2000" kern="1200">
                <a:solidFill>
                  <a:schemeClr val="tx1"/>
                </a:solidFill>
                <a:latin typeface="Avenir Book" panose="02000503020000020003" pitchFamily="2" charset="0"/>
                <a:ea typeface="+mn-ea"/>
                <a:cs typeface="+mn-cs"/>
              </a:defRPr>
            </a:lvl2pPr>
            <a:lvl3pPr marL="804903" indent="-201623" algn="l" defTabSz="914446"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venir Book" panose="02000503020000020003" pitchFamily="2" charset="0"/>
                <a:ea typeface="+mn-ea"/>
                <a:cs typeface="+mn-cs"/>
              </a:defRPr>
            </a:lvl3pPr>
            <a:lvl4pPr marL="1068442" indent="-233375" algn="l" defTabSz="914446" rtl="0" eaLnBrk="1" latinLnBrk="0" hangingPunct="1">
              <a:lnSpc>
                <a:spcPct val="90000"/>
              </a:lnSpc>
              <a:spcBef>
                <a:spcPts val="500"/>
              </a:spcBef>
              <a:buClr>
                <a:schemeClr val="accent3"/>
              </a:buClr>
              <a:buFont typeface="System Font Regular"/>
              <a:buChar char="‣"/>
              <a:tabLst/>
              <a:defRPr sz="1600" kern="1200">
                <a:solidFill>
                  <a:schemeClr val="tx1"/>
                </a:solidFill>
                <a:latin typeface="Avenir Book" panose="02000503020000020003" pitchFamily="2" charset="0"/>
                <a:ea typeface="+mn-ea"/>
                <a:cs typeface="+mn-cs"/>
              </a:defRPr>
            </a:lvl4pPr>
            <a:lvl5pPr marL="1300228" indent="-217498" algn="l" defTabSz="914446" rtl="0" eaLnBrk="1" latinLnBrk="0" hangingPunct="1">
              <a:lnSpc>
                <a:spcPct val="90000"/>
              </a:lnSpc>
              <a:spcBef>
                <a:spcPts val="500"/>
              </a:spcBef>
              <a:buClr>
                <a:schemeClr val="accent3"/>
              </a:buClr>
              <a:buSzPct val="80000"/>
              <a:buFont typeface="Courier New" panose="02070309020205020404" pitchFamily="49" charset="0"/>
              <a:buChar char="o"/>
              <a:tabLst/>
              <a:defRPr sz="1600" kern="1200">
                <a:solidFill>
                  <a:schemeClr val="tx1"/>
                </a:solidFill>
                <a:latin typeface="Avenir Book" panose="02000503020000020003" pitchFamily="2" charset="0"/>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2255" marR="0" lvl="0" indent="-342900" algn="l" defTabSz="914446" rtl="0" eaLnBrk="1" fontAlgn="auto" latinLnBrk="0" hangingPunct="1">
              <a:lnSpc>
                <a:spcPct val="90000"/>
              </a:lnSpc>
              <a:spcBef>
                <a:spcPts val="1000"/>
              </a:spcBef>
              <a:spcAft>
                <a:spcPts val="0"/>
              </a:spcAft>
              <a:buClr>
                <a:srgbClr val="9E1F63"/>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141414"/>
                </a:solidFill>
                <a:effectLst/>
                <a:uLnTx/>
                <a:uFillTx/>
                <a:latin typeface="Calibri" panose="020F0502020204030204"/>
                <a:ea typeface="+mn-ea"/>
                <a:cs typeface="+mn-cs"/>
              </a:rPr>
              <a:t>Report to WHO (regional or global) by Thursday the week following the end of an epi-week</a:t>
            </a:r>
            <a:endParaRPr kumimoji="0" lang="en-US" sz="2400" b="0" i="0" u="none" strike="noStrike" kern="1200" cap="none" spc="0" normalizeH="0" baseline="0" noProof="0" dirty="0">
              <a:ln>
                <a:noFill/>
              </a:ln>
              <a:solidFill>
                <a:srgbClr val="141414"/>
              </a:solidFill>
              <a:effectLst/>
              <a:uLnTx/>
              <a:uFillTx/>
              <a:latin typeface="Avenir Book" panose="02000503020000020003" pitchFamily="2" charset="0"/>
              <a:ea typeface="+mn-ea"/>
              <a:cs typeface="+mn-cs"/>
            </a:endParaRPr>
          </a:p>
          <a:p>
            <a:pPr marL="262255" marR="0" lvl="0" indent="-342900" algn="l" defTabSz="914446" rtl="0" eaLnBrk="1" fontAlgn="auto" latinLnBrk="0" hangingPunct="1">
              <a:lnSpc>
                <a:spcPct val="90000"/>
              </a:lnSpc>
              <a:spcBef>
                <a:spcPts val="1000"/>
              </a:spcBef>
              <a:spcAft>
                <a:spcPts val="0"/>
              </a:spcAft>
              <a:buClr>
                <a:srgbClr val="9E1F63"/>
              </a:buClr>
              <a:buSzTx/>
              <a:buFont typeface="Arial"/>
              <a:buChar char="•"/>
              <a:tabLst/>
              <a:defRPr/>
            </a:pPr>
            <a:r>
              <a:rPr kumimoji="0" lang="en-US" sz="2400" b="1" i="0" u="none" strike="noStrike" kern="1200" cap="none" spc="0" normalizeH="0" baseline="0" noProof="0" dirty="0">
                <a:ln>
                  <a:noFill/>
                </a:ln>
                <a:solidFill>
                  <a:srgbClr val="141414"/>
                </a:solidFill>
                <a:effectLst/>
                <a:uLnTx/>
                <a:uFillTx/>
                <a:latin typeface="Calibri" panose="020F0502020204030204"/>
                <a:ea typeface="+mn-ea"/>
                <a:cs typeface="+mn-cs"/>
              </a:rPr>
              <a:t>Syndromic data </a:t>
            </a:r>
            <a:r>
              <a:rPr kumimoji="0" lang="en-US" sz="2400" b="0" i="0" u="none" strike="noStrike" kern="1200" cap="none" spc="0" normalizeH="0" baseline="0" noProof="0" dirty="0">
                <a:ln>
                  <a:noFill/>
                </a:ln>
                <a:solidFill>
                  <a:srgbClr val="141414"/>
                </a:solidFill>
                <a:effectLst/>
                <a:uLnTx/>
                <a:uFillTx/>
                <a:latin typeface="Calibri" panose="020F0502020204030204"/>
                <a:ea typeface="+mn-ea"/>
                <a:cs typeface="+mn-cs"/>
              </a:rPr>
              <a:t>should be reported in aggregate for each week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for each age group and case definition</a:t>
            </a:r>
            <a:endParaRPr kumimoji="0" lang="en-US" sz="2400" b="0" i="0" u="none" strike="noStrike" kern="1200" cap="none" spc="0" normalizeH="0" baseline="0" noProof="0" dirty="0">
              <a:ln>
                <a:noFill/>
              </a:ln>
              <a:solidFill>
                <a:srgbClr val="FF0000"/>
              </a:solidFill>
              <a:effectLst/>
              <a:uLnTx/>
              <a:uFillTx/>
              <a:latin typeface="Avenir Book" panose="02000503020000020003" pitchFamily="2" charset="0"/>
              <a:ea typeface="+mn-ea"/>
              <a:cs typeface="+mn-cs"/>
            </a:endParaRPr>
          </a:p>
          <a:p>
            <a:pPr marL="587375" marR="0" lvl="1" indent="-309245" algn="l" defTabSz="914446" rtl="0" eaLnBrk="1" fontAlgn="auto" latinLnBrk="0" hangingPunct="1">
              <a:lnSpc>
                <a:spcPct val="90000"/>
              </a:lnSpc>
              <a:spcBef>
                <a:spcPts val="500"/>
              </a:spcBef>
              <a:spcAft>
                <a:spcPts val="0"/>
              </a:spcAft>
              <a:buClr>
                <a:srgbClr val="9E1F63"/>
              </a:buClr>
              <a:buSzPct val="100000"/>
              <a:buFont typeface="System Font Regular"/>
              <a:buChar char="‣"/>
              <a:tabLst/>
              <a:defRPr/>
            </a:pPr>
            <a:r>
              <a:rPr kumimoji="0" lang="en-US" sz="2000" b="0" i="0" u="none" strike="noStrike" kern="1200" cap="none" spc="0" normalizeH="0" baseline="0" noProof="0" dirty="0">
                <a:ln>
                  <a:noFill/>
                </a:ln>
                <a:solidFill>
                  <a:srgbClr val="141414"/>
                </a:solidFill>
                <a:effectLst/>
                <a:uLnTx/>
                <a:uFillTx/>
                <a:latin typeface="Calibri" panose="020F0502020204030204"/>
                <a:ea typeface="+mn-ea"/>
                <a:cs typeface="+mn-cs"/>
              </a:rPr>
              <a:t>Number of patients evaluated in each age group for each ILI/ARI and SARI that week</a:t>
            </a:r>
            <a:endParaRPr kumimoji="0" lang="en-US" sz="2000" b="0"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endParaRPr>
          </a:p>
          <a:p>
            <a:pPr marL="587375" marR="0" lvl="1" indent="-309245" algn="l" defTabSz="914446" rtl="0" eaLnBrk="1" fontAlgn="auto" latinLnBrk="0" hangingPunct="1">
              <a:lnSpc>
                <a:spcPct val="90000"/>
              </a:lnSpc>
              <a:spcBef>
                <a:spcPts val="500"/>
              </a:spcBef>
              <a:spcAft>
                <a:spcPts val="0"/>
              </a:spcAft>
              <a:buClr>
                <a:srgbClr val="9E1F63"/>
              </a:buClr>
              <a:buSzPct val="100000"/>
              <a:buFont typeface="System Font Regular"/>
              <a:buChar char="‣"/>
              <a:tabLst/>
              <a:defRPr/>
            </a:pPr>
            <a:r>
              <a:rPr kumimoji="0" lang="en-US" sz="2000" b="0" i="0" u="none" strike="noStrike" kern="1200" cap="none" spc="0" normalizeH="0" baseline="0" noProof="0" dirty="0">
                <a:ln>
                  <a:noFill/>
                </a:ln>
                <a:solidFill>
                  <a:srgbClr val="141414"/>
                </a:solidFill>
                <a:effectLst/>
                <a:uLnTx/>
                <a:uFillTx/>
                <a:latin typeface="Calibri" panose="020F0502020204030204"/>
                <a:ea typeface="+mn-ea"/>
                <a:cs typeface="+mn-cs"/>
              </a:rPr>
              <a:t>Number of patients in each age group with ILI/ARI and SARI that week</a:t>
            </a:r>
          </a:p>
          <a:p>
            <a:pPr marL="228600" marR="0" lvl="0" indent="-228600" algn="l" defTabSz="914446" rtl="0" eaLnBrk="1" fontAlgn="auto" latinLnBrk="0" hangingPunct="1">
              <a:lnSpc>
                <a:spcPct val="90000"/>
              </a:lnSpc>
              <a:spcBef>
                <a:spcPts val="1000"/>
              </a:spcBef>
              <a:spcAft>
                <a:spcPts val="0"/>
              </a:spcAft>
              <a:buClr>
                <a:srgbClr val="9E1F63"/>
              </a:buClr>
              <a:buSzTx/>
              <a:buFont typeface="Arial"/>
              <a:buChar char="•"/>
              <a:tabLst/>
              <a:defRPr/>
            </a:pPr>
            <a:r>
              <a:rPr kumimoji="0" lang="en-US" sz="2400" b="1"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rPr>
              <a:t>Virologic data </a:t>
            </a:r>
            <a:r>
              <a:rPr kumimoji="0" lang="en-US" sz="2400" b="0"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rPr>
              <a:t>should be reported in aggregate </a:t>
            </a:r>
            <a:r>
              <a:rPr kumimoji="0" lang="en-US" sz="2400" b="0" i="0" u="none" strike="noStrike" kern="120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rPr>
              <a:t>for each age group and case definition</a:t>
            </a:r>
          </a:p>
          <a:p>
            <a:pPr marL="587375" marR="0" lvl="1" indent="-309245" algn="l" defTabSz="914446" rtl="0" eaLnBrk="1" fontAlgn="auto" latinLnBrk="0" hangingPunct="1">
              <a:lnSpc>
                <a:spcPct val="90000"/>
              </a:lnSpc>
              <a:spcBef>
                <a:spcPts val="500"/>
              </a:spcBef>
              <a:spcAft>
                <a:spcPts val="0"/>
              </a:spcAft>
              <a:buClr>
                <a:srgbClr val="9E1F63"/>
              </a:buClr>
              <a:buSzPct val="100000"/>
              <a:buFont typeface="System Font Regular"/>
              <a:buChar char="‣"/>
              <a:tabLst/>
              <a:defRPr/>
            </a:pPr>
            <a:r>
              <a:rPr kumimoji="0" lang="en-US" sz="2000" b="0"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rPr>
              <a:t>Number of ILI/ARI patients in each age group that had specimens collected</a:t>
            </a:r>
          </a:p>
          <a:p>
            <a:pPr marL="804545" marR="0" lvl="2" indent="-201295" algn="l" defTabSz="914446" rtl="0" eaLnBrk="1" fontAlgn="auto" latinLnBrk="0" hangingPunct="1">
              <a:lnSpc>
                <a:spcPct val="90000"/>
              </a:lnSpc>
              <a:spcBef>
                <a:spcPts val="500"/>
              </a:spcBef>
              <a:spcAft>
                <a:spcPts val="0"/>
              </a:spcAft>
              <a:buClr>
                <a:srgbClr val="A5A5A5"/>
              </a:buClr>
              <a:buSzTx/>
              <a:buFont typeface="Wingdings"/>
              <a:buChar char="§"/>
              <a:tabLst/>
              <a:defRPr/>
            </a:pPr>
            <a:r>
              <a:rPr kumimoji="0" lang="en-US" sz="1800" b="0"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rPr>
              <a:t>Number tested for each virus in each age group</a:t>
            </a:r>
          </a:p>
          <a:p>
            <a:pPr marL="804545" marR="0" lvl="2" indent="-201295" algn="l" defTabSz="914446" rtl="0" eaLnBrk="1" fontAlgn="auto" latinLnBrk="0" hangingPunct="1">
              <a:lnSpc>
                <a:spcPct val="90000"/>
              </a:lnSpc>
              <a:spcBef>
                <a:spcPts val="500"/>
              </a:spcBef>
              <a:spcAft>
                <a:spcPts val="0"/>
              </a:spcAft>
              <a:buClr>
                <a:srgbClr val="A5A5A5"/>
              </a:buClr>
              <a:buSzTx/>
              <a:buFont typeface="Wingdings"/>
              <a:buChar char="§"/>
              <a:tabLst/>
              <a:defRPr/>
            </a:pPr>
            <a:r>
              <a:rPr kumimoji="0" lang="en-US" sz="1800" b="0"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rPr>
              <a:t>Number tested positive for each virus in each age group</a:t>
            </a:r>
          </a:p>
          <a:p>
            <a:pPr marL="587375" marR="0" lvl="1" indent="-309245" algn="l" defTabSz="914446" rtl="0" eaLnBrk="1" fontAlgn="auto" latinLnBrk="0" hangingPunct="1">
              <a:lnSpc>
                <a:spcPct val="90000"/>
              </a:lnSpc>
              <a:spcBef>
                <a:spcPts val="500"/>
              </a:spcBef>
              <a:spcAft>
                <a:spcPts val="0"/>
              </a:spcAft>
              <a:buClr>
                <a:srgbClr val="9E1F63"/>
              </a:buClr>
              <a:buSzPct val="100000"/>
              <a:buFont typeface="System Font Regular"/>
              <a:buChar char="‣"/>
              <a:tabLst/>
              <a:defRPr/>
            </a:pPr>
            <a:r>
              <a:rPr kumimoji="0" lang="en-US" sz="2000" b="0"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rPr>
              <a:t>Number of SARI patients in each age group that had specimens collected</a:t>
            </a:r>
          </a:p>
          <a:p>
            <a:pPr marL="804545" marR="0" lvl="2" indent="-201295" algn="l" defTabSz="914446" rtl="0" eaLnBrk="1" fontAlgn="auto" latinLnBrk="0" hangingPunct="1">
              <a:lnSpc>
                <a:spcPct val="90000"/>
              </a:lnSpc>
              <a:spcBef>
                <a:spcPts val="500"/>
              </a:spcBef>
              <a:spcAft>
                <a:spcPts val="0"/>
              </a:spcAft>
              <a:buClr>
                <a:srgbClr val="A5A5A5"/>
              </a:buClr>
              <a:buSzTx/>
              <a:buFont typeface="Wingdings"/>
              <a:buChar char="§"/>
              <a:tabLst/>
              <a:defRPr/>
            </a:pPr>
            <a:r>
              <a:rPr kumimoji="0" lang="en-US" sz="1800" b="0"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rPr>
              <a:t>Number tested for each virus in each age group</a:t>
            </a:r>
          </a:p>
          <a:p>
            <a:pPr marL="804545" marR="0" lvl="2" indent="-201295" algn="l" defTabSz="914446" rtl="0" eaLnBrk="1" fontAlgn="auto" latinLnBrk="0" hangingPunct="1">
              <a:lnSpc>
                <a:spcPct val="90000"/>
              </a:lnSpc>
              <a:spcBef>
                <a:spcPts val="500"/>
              </a:spcBef>
              <a:spcAft>
                <a:spcPts val="0"/>
              </a:spcAft>
              <a:buClr>
                <a:srgbClr val="A5A5A5"/>
              </a:buClr>
              <a:buSzTx/>
              <a:buFont typeface="Wingdings"/>
              <a:buChar char="§"/>
              <a:tabLst/>
              <a:defRPr/>
            </a:pPr>
            <a:r>
              <a:rPr kumimoji="0" lang="en-US" sz="1800" b="0"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rPr>
              <a:t>Number tested positive for each virus in each age group</a:t>
            </a:r>
          </a:p>
          <a:p>
            <a:pPr marL="587375" marR="0" lvl="1" indent="-309245" algn="l" defTabSz="914446" rtl="0" eaLnBrk="1" fontAlgn="auto" latinLnBrk="0" hangingPunct="1">
              <a:lnSpc>
                <a:spcPct val="90000"/>
              </a:lnSpc>
              <a:spcBef>
                <a:spcPts val="500"/>
              </a:spcBef>
              <a:spcAft>
                <a:spcPts val="0"/>
              </a:spcAft>
              <a:buClr>
                <a:srgbClr val="9E1F63"/>
              </a:buClr>
              <a:buSzPct val="100000"/>
              <a:buFont typeface="System Font Regular"/>
              <a:buChar char="‣"/>
              <a:tabLst/>
              <a:defRPr/>
            </a:pPr>
            <a:endParaRPr kumimoji="0" lang="en-US" sz="2000" b="0" i="0" u="none" strike="noStrike" kern="1200" cap="none" spc="0" normalizeH="0" baseline="0" noProof="0" dirty="0">
              <a:ln>
                <a:noFill/>
              </a:ln>
              <a:solidFill>
                <a:srgbClr val="141414"/>
              </a:solidFill>
              <a:effectLst/>
              <a:uLnTx/>
              <a:uFillTx/>
              <a:latin typeface="Calibri" panose="020F0502020204030204"/>
              <a:ea typeface="Calibri" panose="020F0502020204030204"/>
              <a:cs typeface="Calibri" panose="020F0502020204030204"/>
            </a:endParaRPr>
          </a:p>
        </p:txBody>
      </p:sp>
      <p:sp>
        <p:nvSpPr>
          <p:cNvPr id="5" name="TextBox 4">
            <a:extLst>
              <a:ext uri="{FF2B5EF4-FFF2-40B4-BE49-F238E27FC236}">
                <a16:creationId xmlns:a16="http://schemas.microsoft.com/office/drawing/2014/main" id="{AECD8694-888C-32F2-8866-2E6AC5D39A57}"/>
              </a:ext>
            </a:extLst>
          </p:cNvPr>
          <p:cNvSpPr txBox="1"/>
          <p:nvPr/>
        </p:nvSpPr>
        <p:spPr>
          <a:xfrm>
            <a:off x="9142886" y="4923404"/>
            <a:ext cx="2453309" cy="646331"/>
          </a:xfrm>
          <a:prstGeom prst="rect">
            <a:avLst/>
          </a:prstGeom>
          <a:noFill/>
          <a:ln w="28575">
            <a:solidFill>
              <a:schemeClr val="bg2">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1414"/>
                </a:solidFill>
                <a:effectLst/>
                <a:uLnTx/>
                <a:uFillTx/>
                <a:latin typeface="Calibri" panose="020F0502020204030204"/>
                <a:ea typeface="Calibri"/>
                <a:cs typeface="Calibri"/>
              </a:rPr>
              <a:t>Case-based reporting is also possible</a:t>
            </a:r>
          </a:p>
        </p:txBody>
      </p:sp>
      <p:sp>
        <p:nvSpPr>
          <p:cNvPr id="7" name="TextBox 6">
            <a:extLst>
              <a:ext uri="{FF2B5EF4-FFF2-40B4-BE49-F238E27FC236}">
                <a16:creationId xmlns:a16="http://schemas.microsoft.com/office/drawing/2014/main" id="{FF460D01-F5FB-35AD-1C1E-0BBD0EF1DB41}"/>
              </a:ext>
            </a:extLst>
          </p:cNvPr>
          <p:cNvSpPr txBox="1"/>
          <p:nvPr/>
        </p:nvSpPr>
        <p:spPr>
          <a:xfrm>
            <a:off x="6302950" y="383842"/>
            <a:ext cx="529324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141414"/>
                </a:solidFill>
                <a:effectLst/>
                <a:uLnTx/>
                <a:uFillTx/>
                <a:latin typeface="Calibri" panose="020F0502020204030204"/>
                <a:ea typeface="+mn-ea"/>
                <a:cs typeface="+mn-cs"/>
                <a:hlinkClick r:id="rId3"/>
              </a:rPr>
              <a:t>Global Respiratory Virus Activity Weekly Updates</a:t>
            </a:r>
            <a:endParaRPr kumimoji="0" lang="en-GB" sz="1800" b="1" i="0" u="none" strike="noStrike" kern="1200" cap="none" spc="0" normalizeH="0" baseline="0" noProof="0" dirty="0">
              <a:ln>
                <a:noFill/>
              </a:ln>
              <a:solidFill>
                <a:srgbClr val="14141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460186"/>
      </p:ext>
    </p:extLst>
  </p:cSld>
  <p:clrMapOvr>
    <a:masterClrMapping/>
  </p:clrMapOvr>
</p:sld>
</file>

<file path=ppt/theme/theme1.xml><?xml version="1.0" encoding="utf-8"?>
<a:theme xmlns:a="http://schemas.openxmlformats.org/drawingml/2006/main" name="Main screen">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16F85751-97A9-C842-87E1-8F923BBBD228}"/>
    </a:ext>
  </a:extLst>
</a:theme>
</file>

<file path=ppt/theme/theme2.xml><?xml version="1.0" encoding="utf-8"?>
<a:theme xmlns:a="http://schemas.openxmlformats.org/drawingml/2006/main" name="5_Office Theme">
  <a:themeElements>
    <a:clrScheme name="EPI-WIN">
      <a:dk1>
        <a:srgbClr val="000000"/>
      </a:dk1>
      <a:lt1>
        <a:srgbClr val="FFFFFF"/>
      </a:lt1>
      <a:dk2>
        <a:srgbClr val="0A225F"/>
      </a:dk2>
      <a:lt2>
        <a:srgbClr val="E8E8E8"/>
      </a:lt2>
      <a:accent1>
        <a:srgbClr val="285596"/>
      </a:accent1>
      <a:accent2>
        <a:srgbClr val="FFDE17"/>
      </a:accent2>
      <a:accent3>
        <a:srgbClr val="E28742"/>
      </a:accent3>
      <a:accent4>
        <a:srgbClr val="3DB4E1"/>
      </a:accent4>
      <a:accent5>
        <a:srgbClr val="A74242"/>
      </a:accent5>
      <a:accent6>
        <a:srgbClr val="161C51"/>
      </a:accent6>
      <a:hlink>
        <a:srgbClr val="2C6474"/>
      </a:hlink>
      <a:folHlink>
        <a:srgbClr val="7746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EPP">
      <a:dk1>
        <a:srgbClr val="141414"/>
      </a:dk1>
      <a:lt1>
        <a:srgbClr val="FFFFFF"/>
      </a:lt1>
      <a:dk2>
        <a:srgbClr val="222D3A"/>
      </a:dk2>
      <a:lt2>
        <a:srgbClr val="C8D3D3"/>
      </a:lt2>
      <a:accent1>
        <a:srgbClr val="345071"/>
      </a:accent1>
      <a:accent2>
        <a:srgbClr val="9E1F63"/>
      </a:accent2>
      <a:accent3>
        <a:srgbClr val="A5A5A5"/>
      </a:accent3>
      <a:accent4>
        <a:srgbClr val="F5B35F"/>
      </a:accent4>
      <a:accent5>
        <a:srgbClr val="5081AE"/>
      </a:accent5>
      <a:accent6>
        <a:srgbClr val="EA8689"/>
      </a:accent6>
      <a:hlink>
        <a:srgbClr val="5181AE"/>
      </a:hlink>
      <a:folHlink>
        <a:srgbClr val="99527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382e376d3ad2ebe9b60d661cacafeaa7">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c1ea21926a0006b5083e04c32c0cebda"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73E55A-296A-4A8C-84DB-162699711404}"/>
</file>

<file path=customXml/itemProps2.xml><?xml version="1.0" encoding="utf-8"?>
<ds:datastoreItem xmlns:ds="http://schemas.openxmlformats.org/officeDocument/2006/customXml" ds:itemID="{B5F02465-03D4-4EED-A7AB-3742B1B0966D}"/>
</file>

<file path=customXml/itemProps3.xml><?xml version="1.0" encoding="utf-8"?>
<ds:datastoreItem xmlns:ds="http://schemas.openxmlformats.org/officeDocument/2006/customXml" ds:itemID="{DBD75888-2478-4F0D-8A19-D672A85C2AA4}"/>
</file>

<file path=docProps/app.xml><?xml version="1.0" encoding="utf-8"?>
<Properties xmlns="http://schemas.openxmlformats.org/officeDocument/2006/extended-properties" xmlns:vt="http://schemas.openxmlformats.org/officeDocument/2006/docPropsVTypes">
  <TotalTime>94</TotalTime>
  <Words>1149</Words>
  <Application>Microsoft Macintosh PowerPoint</Application>
  <PresentationFormat>Widescreen</PresentationFormat>
  <Paragraphs>151</Paragraphs>
  <Slides>13</Slides>
  <Notes>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.AppleSystemUIFont</vt:lpstr>
      <vt:lpstr>Aptos</vt:lpstr>
      <vt:lpstr>Aptos ExtraBold</vt:lpstr>
      <vt:lpstr>Arial</vt:lpstr>
      <vt:lpstr>Avenir Black</vt:lpstr>
      <vt:lpstr>Avenir Book</vt:lpstr>
      <vt:lpstr>Calibri</vt:lpstr>
      <vt:lpstr>Courier New</vt:lpstr>
      <vt:lpstr>Segoe UI</vt:lpstr>
      <vt:lpstr>System Font Regular</vt:lpstr>
      <vt:lpstr>Wingdings</vt:lpstr>
      <vt:lpstr>Main screen</vt:lpstr>
      <vt:lpstr>5_Office Theme</vt:lpstr>
      <vt:lpstr>3_Office Theme</vt:lpstr>
      <vt:lpstr>Integrated Sentinel Surveillance for Influenza and other Respiratory Viruses: standards and implementation</vt:lpstr>
      <vt:lpstr>What is integrated surveillance?</vt:lpstr>
      <vt:lpstr>Updates on the new guidelines</vt:lpstr>
      <vt:lpstr>Which case definitions to use?</vt:lpstr>
      <vt:lpstr>How many specimens to test?</vt:lpstr>
      <vt:lpstr>Which patients to choose for testing?</vt:lpstr>
      <vt:lpstr>How many sentinel sites?</vt:lpstr>
      <vt:lpstr>Data collection</vt:lpstr>
      <vt:lpstr>Data reporting to WHO</vt:lpstr>
      <vt:lpstr>Monitoring and Evaluation </vt:lpstr>
      <vt:lpstr>Other contents of the guidance</vt:lpstr>
      <vt:lpstr>Key points for NICs on integrated surveillance</vt:lpstr>
      <vt:lpstr>EPI-WIN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GEROY, Lester Sam</dc:creator>
  <cp:lastModifiedBy>GEROY, Lester Sam</cp:lastModifiedBy>
  <cp:revision>6</cp:revision>
  <dcterms:created xsi:type="dcterms:W3CDTF">2025-03-01T09:16:51Z</dcterms:created>
  <dcterms:modified xsi:type="dcterms:W3CDTF">2025-05-21T08:32:18Z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ies>
</file>