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5" r:id="rId5"/>
  </p:sldMasterIdLst>
  <p:notesMasterIdLst>
    <p:notesMasterId r:id="rId17"/>
  </p:notesMasterIdLst>
  <p:sldIdLst>
    <p:sldId id="2147483641" r:id="rId6"/>
    <p:sldId id="2147483643" r:id="rId7"/>
    <p:sldId id="2147483644" r:id="rId8"/>
    <p:sldId id="260" r:id="rId9"/>
    <p:sldId id="2147483645" r:id="rId10"/>
    <p:sldId id="257" r:id="rId11"/>
    <p:sldId id="256" r:id="rId12"/>
    <p:sldId id="258" r:id="rId13"/>
    <p:sldId id="259" r:id="rId14"/>
    <p:sldId id="2147483647" r:id="rId15"/>
    <p:sldId id="21474836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/>
    <p:restoredTop sz="92219"/>
  </p:normalViewPr>
  <p:slideViewPr>
    <p:cSldViewPr snapToGrid="0">
      <p:cViewPr varScale="1">
        <p:scale>
          <a:sx n="89" d="100"/>
          <a:sy n="89" d="100"/>
        </p:scale>
        <p:origin x="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OGLU, Berk" userId="89cddd40-c38f-45e8-9542-f8ef5bcc4256" providerId="ADAL" clId="{65140680-54A2-4310-B89D-53FE9C553E0A}"/>
    <pc:docChg chg="modSld">
      <pc:chgData name="GEROGLU, Berk" userId="89cddd40-c38f-45e8-9542-f8ef5bcc4256" providerId="ADAL" clId="{65140680-54A2-4310-B89D-53FE9C553E0A}" dt="2025-06-27T11:46:10.589" v="11" actId="20577"/>
      <pc:docMkLst>
        <pc:docMk/>
      </pc:docMkLst>
      <pc:sldChg chg="modSp mod">
        <pc:chgData name="GEROGLU, Berk" userId="89cddd40-c38f-45e8-9542-f8ef5bcc4256" providerId="ADAL" clId="{65140680-54A2-4310-B89D-53FE9C553E0A}" dt="2025-06-27T11:46:10.589" v="11" actId="20577"/>
        <pc:sldMkLst>
          <pc:docMk/>
          <pc:sldMk cId="2340187326" sldId="2147483641"/>
        </pc:sldMkLst>
        <pc:spChg chg="mod">
          <ac:chgData name="GEROGLU, Berk" userId="89cddd40-c38f-45e8-9542-f8ef5bcc4256" providerId="ADAL" clId="{65140680-54A2-4310-B89D-53FE9C553E0A}" dt="2025-06-27T11:46:10.589" v="11" actId="20577"/>
          <ac:spMkLst>
            <pc:docMk/>
            <pc:sldMk cId="2340187326" sldId="2147483641"/>
            <ac:spMk id="3" creationId="{DB981237-2B5E-D410-1E07-8CF4099658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01F6-E81D-2C47-9B7B-DE546BA6671E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72F15-0732-BC48-8114-9F906605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3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78800" y="1188000"/>
            <a:ext cx="5382919" cy="359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6" y="2160000"/>
            <a:ext cx="5951983" cy="3609304"/>
          </a:xfrm>
          <a:prstGeom prst="rect">
            <a:avLst/>
          </a:prstGeom>
        </p:spPr>
        <p:txBody>
          <a:bodyPr lIns="0" tIns="0" rIns="54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</a:defRPr>
            </a:lvl2pPr>
            <a:lvl3pPr marL="612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864000" indent="-180000" algn="l">
              <a:buClr>
                <a:schemeClr val="tx1"/>
              </a:buClr>
              <a:buFont typeface=".AppleSystemUIFont" charset="-120"/>
              <a:buChar char="–"/>
              <a:defRPr sz="2000">
                <a:solidFill>
                  <a:schemeClr val="tx1"/>
                </a:solidFill>
              </a:defRPr>
            </a:lvl4pPr>
            <a:lvl5pPr marL="1080000" indent="-180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1080000" indent="-180000" algn="l">
              <a:buClr>
                <a:schemeClr val="bg2">
                  <a:lumMod val="75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List 1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 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99583D8E-5B3B-3843-83A2-A85ED2635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16" y="1188000"/>
            <a:ext cx="5951983" cy="863895"/>
          </a:xfrm>
          <a:prstGeom prst="rect">
            <a:avLst/>
          </a:prstGeom>
          <a:noFill/>
        </p:spPr>
        <p:txBody>
          <a:bodyPr vert="horz" lIns="0" tIns="0" rIns="540000" bIns="45720" rtlCol="0" anchor="t" anchorCtr="0">
            <a:noAutofit/>
          </a:bodyPr>
          <a:lstStyle>
            <a:lvl1pPr>
              <a:defRPr sz="280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/>
              <a:t>Click to edit Section title</a:t>
            </a:r>
            <a:br>
              <a:rPr lang="en-US"/>
            </a:br>
            <a:r>
              <a:rPr lang="en-US"/>
              <a:t>lorem ipsum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E2C7A0F-E71F-BB43-99DF-878861BE73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504000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6217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8C98D-187B-F05F-81EB-5494F140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49A63-C043-391A-8DB5-3BAE2D5E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4AFDB-5A93-67FE-7A2C-F657C088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9A8EF-5366-1945-6A17-C45A76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1737F-3A2D-16D5-2937-2C62B192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510FE-251F-3650-E105-6A02B6C1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39D0-87F8-5A77-0350-5680398C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98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4831-DF71-87B3-67A9-7E2895E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AB38B-9426-5219-BF88-CDF1B29A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CC298-C34D-46B1-9FBF-0D3BDE9A9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E7C71-5FCA-7733-09EE-D408381E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00BDA-431F-2D13-BBF3-94D79F8E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2030D-EEBF-B6C5-EF08-208B8897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1AD3-F912-540D-ABD7-8DDC035F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E896E-AAC7-BD19-7070-631AB6995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1F012-6ED5-99A2-DB48-43DC1386A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8E42C-4301-43EC-82DE-01DE0540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9654A-947C-974F-44D5-2A99CB6E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99988-8AF4-68EB-8B84-FA06160A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6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2C07-3134-019A-C960-232684BC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7900E-5E1C-DE09-E1AD-1D1D8C17D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C7320-E7E7-431C-D568-58206678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97C18-F5C0-2E09-F261-2EAB2A6E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AFC60-C42C-5D83-7E4A-2001E4CD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7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B0442-542A-E9F1-641B-A990A4135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C0833-5D3B-1656-959A-15BABF797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A4E5D-BD64-C0DD-0D89-40DE335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986EF-6BD4-1A67-EFBF-0133EF1B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83EA8-457A-700C-AD53-13233605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8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EEA8EE-B0CD-79F7-3CC5-3D0F5B6A4223}"/>
              </a:ext>
            </a:extLst>
          </p:cNvPr>
          <p:cNvCxnSpPr>
            <a:cxnSpLocks/>
          </p:cNvCxnSpPr>
          <p:nvPr userDrawn="1"/>
        </p:nvCxnSpPr>
        <p:spPr>
          <a:xfrm>
            <a:off x="443170" y="1080246"/>
            <a:ext cx="1115577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8">
            <a:extLst>
              <a:ext uri="{FF2B5EF4-FFF2-40B4-BE49-F238E27FC236}">
                <a16:creationId xmlns:a16="http://schemas.microsoft.com/office/drawing/2014/main" id="{2D532D14-37A1-94A4-0E5C-DC4CBC1CB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463" y="31353"/>
            <a:ext cx="10515600" cy="1048894"/>
          </a:xfrm>
        </p:spPr>
        <p:txBody>
          <a:bodyPr/>
          <a:lstStyle/>
          <a:p>
            <a:r>
              <a:rPr lang="en-GB" dirty="0"/>
              <a:t>Blank slide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61EAA8D-6383-2F09-62A8-F2D0DE2EB5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869" y="1195556"/>
            <a:ext cx="10552193" cy="35494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8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656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Txt 2 columns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  <a:endParaRPr lang="it-IT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188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1CB7F7-5499-4B4D-B455-C61D53845A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68000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5025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188000"/>
            <a:ext cx="3681895" cy="4473296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rgbClr val="5792C9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txt</a:t>
            </a:r>
            <a:br>
              <a:rPr lang="en-US"/>
            </a:b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88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txt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AB57E31-58FC-B942-88CB-138F827EA6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68000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1326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D8F646-5F3D-0C96-AC66-E6997C3C42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4288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35036C-CA16-5394-D5CA-033664A3A1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373" y="0"/>
            <a:ext cx="5717626" cy="4288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6EF85-C834-39AD-A4C9-585EDAF48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08545"/>
            <a:ext cx="9144000" cy="247967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20945-669C-5735-3DD7-127B3E0D0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374357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C23CC-17BE-5365-CEB9-3FD61490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6386E-67FB-F8C5-5E61-1AF4302D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C35C-0710-4A75-ABF8-147290E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AD210F-177D-0257-BFED-231219BA2024}"/>
              </a:ext>
            </a:extLst>
          </p:cNvPr>
          <p:cNvSpPr txBox="1"/>
          <p:nvPr userDrawn="1"/>
        </p:nvSpPr>
        <p:spPr>
          <a:xfrm>
            <a:off x="-5253" y="914017"/>
            <a:ext cx="4534391" cy="400110"/>
          </a:xfrm>
          <a:prstGeom prst="rect">
            <a:avLst/>
          </a:prstGeom>
          <a:solidFill>
            <a:schemeClr val="accent2"/>
          </a:solidFill>
        </p:spPr>
        <p:txBody>
          <a:bodyPr wrap="square" lIns="180000" rIns="180000">
            <a:spAutoFit/>
          </a:bodyPr>
          <a:lstStyle/>
          <a:p>
            <a:pPr algn="r"/>
            <a:r>
              <a:rPr lang="en-US" sz="2000" b="1" i="0" spc="500" baseline="0">
                <a:solidFill>
                  <a:schemeClr val="tx2"/>
                </a:solidFill>
                <a:latin typeface="Avenir Black" panose="02000503020000020003" pitchFamily="2" charset="0"/>
              </a:rPr>
              <a:t>WHO EPI-WIN DIGEST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9FD0655-9A2B-F56D-98EC-DD19E8C49935}"/>
              </a:ext>
            </a:extLst>
          </p:cNvPr>
          <p:cNvGrpSpPr/>
          <p:nvPr userDrawn="1"/>
        </p:nvGrpSpPr>
        <p:grpSpPr>
          <a:xfrm>
            <a:off x="11377534" y="279942"/>
            <a:ext cx="563886" cy="3780823"/>
            <a:chOff x="11581420" y="279942"/>
            <a:chExt cx="360000" cy="2413779"/>
          </a:xfrm>
        </p:grpSpPr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195FD391-E83A-9149-5ADB-12D7DD6BA9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51654" y="279942"/>
              <a:ext cx="219533" cy="323901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17DB8334-30FC-B964-E682-60A0B541A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05052" y="800564"/>
              <a:ext cx="312736" cy="323901"/>
            </a:xfrm>
            <a:prstGeom prst="rect">
              <a:avLst/>
            </a:prstGeom>
          </p:spPr>
        </p:pic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7B1C6507-EEA7-75F3-F66B-B063DA21A3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703694" y="1841808"/>
              <a:ext cx="115453" cy="323901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8DEF7177-3A4E-0C58-256A-9826027C6C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667534" y="1321186"/>
              <a:ext cx="187773" cy="323901"/>
            </a:xfrm>
            <a:prstGeom prst="rect">
              <a:avLst/>
            </a:prstGeom>
          </p:spPr>
        </p:pic>
        <p:pic>
          <p:nvPicPr>
            <p:cNvPr id="97" name="Graphic 96" descr="Ui Ux with solid fill">
              <a:extLst>
                <a:ext uri="{FF2B5EF4-FFF2-40B4-BE49-F238E27FC236}">
                  <a16:creationId xmlns:a16="http://schemas.microsoft.com/office/drawing/2014/main" id="{000AF2D5-FD16-52C5-10BD-306505C029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581420" y="2333721"/>
              <a:ext cx="360000" cy="360000"/>
            </a:xfrm>
            <a:prstGeom prst="rect">
              <a:avLst/>
            </a:prstGeom>
          </p:spPr>
        </p:pic>
      </p:grpSp>
      <p:pic>
        <p:nvPicPr>
          <p:cNvPr id="100" name="Picture 9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F92CB6A-9DD3-8621-D4A7-261A8AAA570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345249"/>
            <a:ext cx="1450975" cy="442035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DE860CC7-4A6E-B4B8-D9A0-D0042D36BEF1}"/>
              </a:ext>
            </a:extLst>
          </p:cNvPr>
          <p:cNvSpPr/>
          <p:nvPr userDrawn="1"/>
        </p:nvSpPr>
        <p:spPr>
          <a:xfrm>
            <a:off x="342900" y="6378575"/>
            <a:ext cx="302895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6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5C4A51-D0C2-E828-1B68-8FAF8DDE0BB2}"/>
              </a:ext>
            </a:extLst>
          </p:cNvPr>
          <p:cNvSpPr/>
          <p:nvPr userDrawn="1"/>
        </p:nvSpPr>
        <p:spPr>
          <a:xfrm>
            <a:off x="0" y="0"/>
            <a:ext cx="12192000" cy="123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5EB7B5-846B-E06B-7802-1419E1321B1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25000"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6" t="15857" b="40971"/>
          <a:stretch/>
        </p:blipFill>
        <p:spPr>
          <a:xfrm>
            <a:off x="8349521" y="1"/>
            <a:ext cx="3842478" cy="1234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E44F6-8906-8BEC-1355-9722E2A3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5AC52-85FE-D376-4B0B-5BC7A824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80FB-00A6-16D8-F4CE-B9299F63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9515" y="6399345"/>
            <a:ext cx="1305910" cy="228600"/>
          </a:xfrm>
        </p:spPr>
        <p:txBody>
          <a:bodyPr/>
          <a:lstStyle/>
          <a:p>
            <a:fld id="{263BB19C-BF31-BC4C-A83D-3084712DA4DA}" type="datetimeFigureOut"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548F3-6818-6373-1E06-6C86FA48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885" y="6399345"/>
            <a:ext cx="2630214" cy="228600"/>
          </a:xfrm>
        </p:spPr>
        <p:txBody>
          <a:bodyPr/>
          <a:lstStyle>
            <a:lvl1pPr>
              <a:defRPr b="0" i="0" spc="0" baseline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B2FA-61BC-8F81-FC32-C1784D3B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2645" y="6399345"/>
            <a:ext cx="583324" cy="228600"/>
          </a:xfrm>
        </p:spPr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65C0AB-1630-BC40-0577-3DAE02480931}"/>
              </a:ext>
            </a:extLst>
          </p:cNvPr>
          <p:cNvCxnSpPr/>
          <p:nvPr userDrawn="1"/>
        </p:nvCxnSpPr>
        <p:spPr>
          <a:xfrm>
            <a:off x="457200" y="330200"/>
            <a:ext cx="11277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81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44F6-8906-8BEC-1355-9722E2A3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5AC52-85FE-D376-4B0B-5BC7A824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80FB-00A6-16D8-F4CE-B9299F63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9515" y="6399345"/>
            <a:ext cx="1305910" cy="228600"/>
          </a:xfrm>
        </p:spPr>
        <p:txBody>
          <a:bodyPr/>
          <a:lstStyle/>
          <a:p>
            <a:fld id="{263BB19C-BF31-BC4C-A83D-3084712DA4DA}" type="datetimeFigureOut"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548F3-6818-6373-1E06-6C86FA48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885" y="6399345"/>
            <a:ext cx="2630214" cy="228600"/>
          </a:xfrm>
        </p:spPr>
        <p:txBody>
          <a:bodyPr/>
          <a:lstStyle>
            <a:lvl1pPr>
              <a:defRPr b="0" i="0" spc="0" baseline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B2FA-61BC-8F81-FC32-C1784D3B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2645" y="6399345"/>
            <a:ext cx="583324" cy="228600"/>
          </a:xfrm>
        </p:spPr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240CA0-D6BC-98AF-CB94-2E99D66E1295}"/>
              </a:ext>
            </a:extLst>
          </p:cNvPr>
          <p:cNvCxnSpPr/>
          <p:nvPr userDrawn="1"/>
        </p:nvCxnSpPr>
        <p:spPr>
          <a:xfrm>
            <a:off x="457200" y="330200"/>
            <a:ext cx="11277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50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CA33-396A-80EA-8DE7-C6A3B6E5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12649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49013-0DBA-7B3B-BCB5-2AABB7FBD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12649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A61CB-F889-9621-B8AD-3676F87C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59E4B-48F3-5861-00DA-EF49F4D8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C1887-877C-1E50-165B-77EABD43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8448-36B0-C08E-1C34-C25543E7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314CE-4168-098B-0041-673B15681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64105"/>
            <a:ext cx="5562600" cy="4812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EC306-1654-BFDA-8994-FECADBBD1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4105"/>
            <a:ext cx="5562600" cy="4812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B9A72-0532-3545-A79A-85A23D9C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D6D08-6AA6-E41D-DC12-9ED8CE240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5519D-9457-AD2E-B5FA-ED90FFD3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0301-026E-90B4-3907-D923561A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8077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F34D8-A54F-86B0-D31D-95C1990D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53849"/>
            <a:ext cx="5540375" cy="7062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9AE89-4AE0-54BF-2B89-A26DEFC2F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BA874-B7AC-3158-70ED-AD0544FFC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3849"/>
            <a:ext cx="5562600" cy="7062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D9EC6-1D22-D4A6-4BD0-0F423017E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EF5B1C-5801-AAE9-0D03-C13FD379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D6DBF-FFC6-7CAA-73E5-8FDA3EE1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9E877-185B-6501-8583-757DF85F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1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/>
          <a:srcRect t="53808" r="8574" b="12115"/>
          <a:stretch/>
        </p:blipFill>
        <p:spPr>
          <a:xfrm>
            <a:off x="9296401" y="0"/>
            <a:ext cx="2895600" cy="449707"/>
          </a:xfrm>
          <a:prstGeom prst="rect">
            <a:avLst/>
          </a:prstGeom>
        </p:spPr>
      </p:pic>
      <p:cxnSp>
        <p:nvCxnSpPr>
          <p:cNvPr id="5" name="Connettore 1 31">
            <a:extLst>
              <a:ext uri="{FF2B5EF4-FFF2-40B4-BE49-F238E27FC236}">
                <a16:creationId xmlns:a16="http://schemas.microsoft.com/office/drawing/2014/main" id="{A404F81B-237A-2048-9BA4-0D5B4B6AFB7E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F7AEFE-1625-FC4A-AC32-4661ACD8DDCE}"/>
              </a:ext>
            </a:extLst>
          </p:cNvPr>
          <p:cNvSpPr txBox="1">
            <a:spLocks/>
          </p:cNvSpPr>
          <p:nvPr userDrawn="1"/>
        </p:nvSpPr>
        <p:spPr>
          <a:xfrm>
            <a:off x="0" y="6435622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Epi WIN Webinar, November 28</a:t>
            </a:r>
            <a:r>
              <a:rPr lang="en-US" baseline="30000"/>
              <a:t>th</a:t>
            </a:r>
            <a:r>
              <a:rPr lang="en-US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8175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2E924-449B-7F83-897B-417AE181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8693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8E3FF-9D7A-BB80-45A7-9AF678881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81959"/>
            <a:ext cx="11277600" cy="469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EF9B3-35AD-CAE0-8470-2F3F53D47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07005" y="6378575"/>
            <a:ext cx="130591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3BB19C-BF31-BC4C-A83D-3084712DA4DA}" type="datetimeFigureOut"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68B9C-B029-8232-EAEE-A39E3C7C5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6375" y="6378575"/>
            <a:ext cx="263021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spc="200" baseline="0">
                <a:solidFill>
                  <a:schemeClr val="tx2"/>
                </a:solidFill>
                <a:latin typeface="Aptos ExtraBold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F3510-CB7E-786F-79D1-82F40DCA0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0135" y="6378575"/>
            <a:ext cx="58332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125607-3CCB-FC49-88FF-D0E21707BB1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B617F27-A966-E19A-E045-2578718E3A5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831" y="6330622"/>
            <a:ext cx="1282969" cy="390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D68516-0A78-E646-685E-BA5F869DAEEC}"/>
              </a:ext>
            </a:extLst>
          </p:cNvPr>
          <p:cNvSpPr txBox="1"/>
          <p:nvPr userDrawn="1"/>
        </p:nvSpPr>
        <p:spPr>
          <a:xfrm>
            <a:off x="337278" y="6375146"/>
            <a:ext cx="4759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spc="500" baseline="0">
                <a:solidFill>
                  <a:schemeClr val="accent1"/>
                </a:solidFill>
                <a:latin typeface="Avenir Black" panose="02000503020000020003" pitchFamily="2" charset="0"/>
              </a:rPr>
              <a:t>WHO EPI-WIN DIGEST</a:t>
            </a:r>
          </a:p>
        </p:txBody>
      </p:sp>
    </p:spTree>
    <p:extLst>
      <p:ext uri="{BB962C8B-B14F-4D97-AF65-F5344CB8AC3E}">
        <p14:creationId xmlns:p14="http://schemas.microsoft.com/office/powerpoint/2010/main" val="370853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39800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788" indent="-2349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2275" indent="-2349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who.int/initiatives/international-pathogen-surveillance-network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initiatives/international-pathogen-surveillance-network" TargetMode="External"/><Relationship Id="rId2" Type="http://schemas.openxmlformats.org/officeDocument/2006/relationships/hyperlink" Target="https://www.youtube.com/watch?v=7ZJbfTpNkfc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who.int/emergencies/disease-outbreak-news/item/2022-DON426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initiatives/international-pathogen-surveillance-network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220E8-C9BE-B2FA-8056-1F42D087A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E9A4-95A9-72E2-DB11-BE277E6AD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08545"/>
            <a:ext cx="9144000" cy="1950655"/>
          </a:xfrm>
        </p:spPr>
        <p:txBody>
          <a:bodyPr>
            <a:normAutofit/>
          </a:bodyPr>
          <a:lstStyle/>
          <a:p>
            <a:r>
              <a:rPr lang="en-PH" sz="3600" b="1" dirty="0">
                <a:latin typeface="+mn-lt"/>
              </a:rPr>
              <a:t>Pathogen Genomics in Health Emergencies</a:t>
            </a:r>
            <a:r>
              <a:rPr lang="en-PH" sz="3600" b="1" i="0" dirty="0">
                <a:effectLst/>
                <a:latin typeface="+mn-lt"/>
              </a:rPr>
              <a:t>: </a:t>
            </a:r>
            <a:r>
              <a:rPr lang="en-PH" sz="3600" b="1" i="0" dirty="0">
                <a:solidFill>
                  <a:schemeClr val="accent2"/>
                </a:solidFill>
                <a:effectLst/>
                <a:latin typeface="+mn-lt"/>
              </a:rPr>
              <a:t>Spotlight Cholera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81237-2B5E-D410-1E07-8CF409965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12 December </a:t>
            </a:r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34018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D638E-42AD-78A9-BAED-EE2ACFDC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A4888-2C6A-D596-FFB1-14A7559D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5638800" cy="869315"/>
          </a:xfrm>
        </p:spPr>
        <p:txBody>
          <a:bodyPr/>
          <a:lstStyle/>
          <a:p>
            <a:r>
              <a:rPr lang="en-US" dirty="0"/>
              <a:t>International Pathogen Surveillance Network (IPSN)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EC39-EECA-1031-BFDA-DE581ACE2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7657"/>
            <a:ext cx="11277600" cy="4430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PH" sz="2000" b="1" i="0" u="none" strike="noStrike" dirty="0">
                <a:solidFill>
                  <a:srgbClr val="3C4245"/>
                </a:solidFill>
                <a:effectLst/>
              </a:rPr>
              <a:t>The International Pathogen Surveillance Network (IPSN)</a:t>
            </a:r>
            <a:r>
              <a:rPr lang="en-PH" sz="2000" b="0" i="0" u="none" strike="noStrike" dirty="0">
                <a:solidFill>
                  <a:srgbClr val="3C4245"/>
                </a:solidFill>
                <a:effectLst/>
              </a:rPr>
              <a:t> is a global network of pathogen genomic actors, brought together by the WHO Hub for Pandemic and Epidemic Intelligence, to accelerate progress in pathogen genomics, and improve public health decision-making.</a:t>
            </a:r>
          </a:p>
          <a:p>
            <a:pPr algn="l">
              <a:buNone/>
            </a:pPr>
            <a:r>
              <a:rPr lang="en-PH" sz="2000" b="0" i="0" u="none" strike="noStrike" dirty="0">
                <a:solidFill>
                  <a:srgbClr val="3C4245"/>
                </a:solidFill>
                <a:effectLst/>
              </a:rPr>
              <a:t>The IPSN brings together organizations from across sectors, income levels and geographies with a commitment to international cooperation and equity, and deep expertise in genomics data and technologies or scale-up of surveillance systems. </a:t>
            </a:r>
          </a:p>
          <a:p>
            <a:pPr algn="l">
              <a:buNone/>
            </a:pPr>
            <a:r>
              <a:rPr lang="en-PH" sz="2000" b="0" i="0" u="none" strike="noStrike" dirty="0">
                <a:solidFill>
                  <a:srgbClr val="3C4245"/>
                </a:solidFill>
                <a:effectLst/>
              </a:rPr>
              <a:t>It sets out to create a mutually supportive global network of genomic surveillance actors that amplifies and accelerates the work of its members to improve access and equity.</a:t>
            </a:r>
          </a:p>
          <a:p>
            <a:pPr algn="l">
              <a:buNone/>
            </a:pPr>
            <a:endParaRPr lang="en-PH" sz="2000" dirty="0">
              <a:solidFill>
                <a:srgbClr val="3C4245"/>
              </a:solidFill>
            </a:endParaRPr>
          </a:p>
          <a:p>
            <a:pPr algn="l">
              <a:buNone/>
            </a:pPr>
            <a:endParaRPr lang="en-PH" sz="2000" b="0" i="0" u="none" strike="noStrike" dirty="0">
              <a:solidFill>
                <a:srgbClr val="3C4245"/>
              </a:solidFill>
              <a:effectLst/>
            </a:endParaRPr>
          </a:p>
          <a:p>
            <a:pPr algn="l">
              <a:buNone/>
            </a:pPr>
            <a:endParaRPr lang="en-PH" sz="2000" b="0" i="0" u="none" strike="noStrike" dirty="0">
              <a:solidFill>
                <a:srgbClr val="3C4245"/>
              </a:solidFill>
              <a:effectLst/>
            </a:endParaRPr>
          </a:p>
          <a:p>
            <a:pPr marL="0" indent="0" algn="l">
              <a:buNone/>
            </a:pPr>
            <a:r>
              <a:rPr lang="en-PH" sz="2000" dirty="0">
                <a:solidFill>
                  <a:srgbClr val="3C4245"/>
                </a:solidFill>
              </a:rPr>
              <a:t>For more information: </a:t>
            </a:r>
            <a:r>
              <a:rPr lang="en-PH" sz="2000" dirty="0">
                <a:solidFill>
                  <a:srgbClr val="3C4245"/>
                </a:solidFill>
                <a:hlinkClick r:id="rId2"/>
              </a:rPr>
              <a:t>https://www.who.int/initiatives/international-pathogen-surveillance-network</a:t>
            </a:r>
            <a:r>
              <a:rPr lang="en-PH" sz="2000" dirty="0">
                <a:solidFill>
                  <a:srgbClr val="3C4245"/>
                </a:solidFill>
              </a:rPr>
              <a:t> </a:t>
            </a:r>
            <a:endParaRPr lang="en-PH" sz="2000" b="0" i="0" u="none" strike="noStrike" dirty="0">
              <a:solidFill>
                <a:srgbClr val="3C4245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1E822-A460-B293-73A7-5F9710F5E1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64" t="16865" r="10891" b="18117"/>
          <a:stretch/>
        </p:blipFill>
        <p:spPr>
          <a:xfrm>
            <a:off x="6444340" y="577198"/>
            <a:ext cx="4201887" cy="113211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2137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396F-4B4B-C5FC-18E7-47B8DB515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0CC7-C7C6-DAE4-6B3D-8C0E819F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EPI-WIN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859B-4C7F-E362-E5BA-A74A7EC6B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959"/>
            <a:ext cx="7450667" cy="46950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View webinar “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Pathogen Genomics in Health Emergencies: Spotlight Cholera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/>
          </a:p>
          <a:p>
            <a:r>
              <a:rPr lang="en-US" dirty="0"/>
              <a:t>Speakers</a:t>
            </a:r>
          </a:p>
          <a:p>
            <a:pPr lvl="1"/>
            <a:r>
              <a:rPr lang="en-US" dirty="0">
                <a:effectLst/>
              </a:rPr>
              <a:t>Dr Timothy Dallman, WHO Genomics and Analytics</a:t>
            </a:r>
          </a:p>
          <a:p>
            <a:pPr lvl="1"/>
            <a:r>
              <a:rPr lang="en-US" dirty="0"/>
              <a:t>Prof. François-Xavier Weill, </a:t>
            </a:r>
            <a:r>
              <a:rPr lang="en-US" dirty="0" err="1"/>
              <a:t>Institut</a:t>
            </a:r>
            <a:r>
              <a:rPr lang="en-US" dirty="0"/>
              <a:t> Pasteur, France</a:t>
            </a:r>
          </a:p>
          <a:p>
            <a:pPr lvl="1"/>
            <a:r>
              <a:rPr lang="en-US" dirty="0">
                <a:effectLst/>
              </a:rPr>
              <a:t>Dr Antoine Abou Fayad, American University of Beirut, Lebanon</a:t>
            </a:r>
          </a:p>
          <a:p>
            <a:pPr lvl="1"/>
            <a:r>
              <a:rPr lang="en-US" dirty="0"/>
              <a:t>Dr Gerlad </a:t>
            </a:r>
            <a:r>
              <a:rPr lang="en-US" dirty="0" err="1"/>
              <a:t>Mboowa</a:t>
            </a:r>
            <a:r>
              <a:rPr lang="en-US" dirty="0"/>
              <a:t>, Broad Institute, USA</a:t>
            </a:r>
          </a:p>
          <a:p>
            <a:pPr lvl="1"/>
            <a:r>
              <a:rPr lang="en-US" dirty="0">
                <a:effectLst/>
              </a:rPr>
              <a:t>Dr Nadia </a:t>
            </a:r>
            <a:r>
              <a:rPr lang="en-US" dirty="0" err="1">
                <a:effectLst/>
              </a:rPr>
              <a:t>Wauquier</a:t>
            </a:r>
            <a:r>
              <a:rPr lang="en-US" dirty="0">
                <a:effectLst/>
              </a:rPr>
              <a:t>, WHO Cholera Team</a:t>
            </a:r>
          </a:p>
          <a:p>
            <a:endParaRPr lang="en-US" dirty="0"/>
          </a:p>
          <a:p>
            <a:r>
              <a:rPr lang="en-PH" sz="2400" dirty="0">
                <a:solidFill>
                  <a:srgbClr val="3C4245"/>
                </a:solidFill>
              </a:rPr>
              <a:t>For more information: </a:t>
            </a:r>
            <a:r>
              <a:rPr lang="en-PH" sz="2400" dirty="0">
                <a:solidFill>
                  <a:srgbClr val="3C4245"/>
                </a:solidFill>
                <a:hlinkClick r:id="rId3"/>
              </a:rPr>
              <a:t>https://www.who.int/initiatives/international-pathogen-surveillance-network</a:t>
            </a:r>
            <a:r>
              <a:rPr lang="en-PH" sz="2400" dirty="0">
                <a:solidFill>
                  <a:srgbClr val="3C4245"/>
                </a:solidFill>
              </a:rPr>
              <a:t> </a:t>
            </a:r>
            <a:endParaRPr lang="en-PH" sz="2400" b="0" i="0" u="none" strike="noStrike" dirty="0">
              <a:solidFill>
                <a:srgbClr val="3C4245"/>
              </a:solidFill>
              <a:effectLst/>
            </a:endParaRPr>
          </a:p>
          <a:p>
            <a:endParaRPr lang="de-DE" dirty="0">
              <a:effectLst/>
            </a:endParaRPr>
          </a:p>
          <a:p>
            <a:pPr marL="0" indent="0">
              <a:buNone/>
            </a:pPr>
            <a:endParaRPr lang="en-GB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9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FA5D0-D7EE-964B-B545-18536C9B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cholera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08F6F-6E78-9A6D-2997-8DA8D4D91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959"/>
            <a:ext cx="7493000" cy="46950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Bacterial infection caused by </a:t>
            </a:r>
            <a:r>
              <a:rPr lang="en-US" i="1" dirty="0"/>
              <a:t>Vibrio cholerae</a:t>
            </a:r>
            <a:r>
              <a:rPr lang="en-US" dirty="0"/>
              <a:t> (serogroup O1/O139, toxigenic)</a:t>
            </a:r>
          </a:p>
          <a:p>
            <a:r>
              <a:rPr lang="en-US" dirty="0"/>
              <a:t>Clinical sign: Acute watery diarrhea that rapidly leads to severe dehydration (case fatality rate 30-50% within hours if left untreated). </a:t>
            </a:r>
          </a:p>
          <a:p>
            <a:r>
              <a:rPr lang="en-US" dirty="0"/>
              <a:t>Managed through rehydration by oral rehydration solution and often antibiotics.</a:t>
            </a:r>
          </a:p>
          <a:p>
            <a:r>
              <a:rPr lang="en-US" dirty="0"/>
              <a:t>Transmitted among humans through direct or indirect contacts.</a:t>
            </a:r>
          </a:p>
          <a:p>
            <a:pPr lvl="1"/>
            <a:r>
              <a:rPr lang="en-US" dirty="0"/>
              <a:t>Direct e.g. body fluids, hands, mortuary toilet</a:t>
            </a:r>
          </a:p>
          <a:p>
            <a:pPr lvl="1"/>
            <a:r>
              <a:rPr lang="en-US" dirty="0"/>
              <a:t>Indirect e.g. water, food, flies</a:t>
            </a:r>
          </a:p>
          <a:p>
            <a:r>
              <a:rPr lang="en-US" dirty="0"/>
              <a:t>Causes explosive outbreaks in context of wars, civil conflicts and refugee camps without clean water, decent sanitation and good hygiene.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D77E6-AD63-9F00-91DF-3604369E4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00" y="1481959"/>
            <a:ext cx="2717800" cy="2020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D868A0-9360-9372-A6FA-739915B50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800" y="3829461"/>
            <a:ext cx="2691980" cy="1760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79EB2-E333-6987-7EAA-21EA7877CBB8}"/>
              </a:ext>
            </a:extLst>
          </p:cNvPr>
          <p:cNvSpPr txBox="1"/>
          <p:nvPr/>
        </p:nvSpPr>
        <p:spPr>
          <a:xfrm>
            <a:off x="8559800" y="3502271"/>
            <a:ext cx="1487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Vibrio cholerae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88293E-249A-00FA-06A7-4B0033864226}"/>
              </a:ext>
            </a:extLst>
          </p:cNvPr>
          <p:cNvSpPr txBox="1"/>
          <p:nvPr/>
        </p:nvSpPr>
        <p:spPr>
          <a:xfrm>
            <a:off x="8559799" y="5653388"/>
            <a:ext cx="2837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Cholera outbreak in Goma, 1994</a:t>
            </a:r>
          </a:p>
        </p:txBody>
      </p:sp>
    </p:spTree>
    <p:extLst>
      <p:ext uri="{BB962C8B-B14F-4D97-AF65-F5344CB8AC3E}">
        <p14:creationId xmlns:p14="http://schemas.microsoft.com/office/powerpoint/2010/main" val="387161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BC2E9-2E80-D9C4-20F4-FC3A99499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B416F-F30D-9416-6AD1-8FA55E7B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Cholera pandemics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1DE8A-957F-9F03-F559-6DB2AC87A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81959"/>
            <a:ext cx="5638799" cy="4695004"/>
          </a:xfrm>
        </p:spPr>
        <p:txBody>
          <a:bodyPr>
            <a:normAutofit/>
          </a:bodyPr>
          <a:lstStyle/>
          <a:p>
            <a:r>
              <a:rPr lang="en-US" dirty="0"/>
              <a:t>Past cholera outbreaks:</a:t>
            </a:r>
          </a:p>
          <a:p>
            <a:pPr lvl="1"/>
            <a:endParaRPr lang="en-US" dirty="0"/>
          </a:p>
          <a:p>
            <a:r>
              <a:rPr lang="en-US" dirty="0"/>
              <a:t>In 2022, the global resurgence of cholera was classified as a grade 3 emergency by WHO.</a:t>
            </a:r>
          </a:p>
          <a:p>
            <a:pPr lvl="1"/>
            <a:r>
              <a:rPr lang="en-US" dirty="0"/>
              <a:t>New countries affected: Lebanon (6000 cases), Syria (&gt;70,000 cases)</a:t>
            </a:r>
          </a:p>
          <a:p>
            <a:pPr lvl="1"/>
            <a:r>
              <a:rPr lang="en-US" dirty="0"/>
              <a:t>Large outbreaks (&gt;10,000 cases) in Afghanistan, Cameroon, Malawi, Nigeria, Democratic Republic of the Congo and Somalia</a:t>
            </a:r>
          </a:p>
          <a:p>
            <a:pPr lvl="1"/>
            <a:r>
              <a:rPr lang="en-US" dirty="0"/>
              <a:t>Resurgence of the outbreak in Haiti and Yemen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7EF3A-4267-83FF-FFA1-E7742B9FB6B0}"/>
              </a:ext>
            </a:extLst>
          </p:cNvPr>
          <p:cNvSpPr txBox="1"/>
          <p:nvPr/>
        </p:nvSpPr>
        <p:spPr>
          <a:xfrm>
            <a:off x="6095998" y="4327607"/>
            <a:ext cx="5736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i="0" u="none" strike="noStrike" dirty="0">
                <a:solidFill>
                  <a:srgbClr val="3C42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Incidence of cholera </a:t>
            </a:r>
            <a:r>
              <a:rPr lang="en-PH" sz="1000" i="0" u="none" strike="noStrike" dirty="0" err="1">
                <a:solidFill>
                  <a:srgbClr val="3C42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en-PH" sz="1000" i="0" u="none" strike="noStrike" baseline="30000" dirty="0" err="1">
                <a:solidFill>
                  <a:srgbClr val="3C42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en-PH" sz="1000" i="0" u="none" strike="noStrike" dirty="0">
                <a:solidFill>
                  <a:srgbClr val="3C42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(including estimated cases of acute watery </a:t>
            </a:r>
            <a:r>
              <a:rPr lang="en-PH" sz="1000" i="0" u="none" strike="noStrike" dirty="0" err="1">
                <a:solidFill>
                  <a:srgbClr val="3C42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diarrhoea</a:t>
            </a:r>
            <a:r>
              <a:rPr lang="en-PH" sz="1000" i="0" u="none" strike="noStrike" dirty="0">
                <a:solidFill>
                  <a:srgbClr val="3C42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(AWD)</a:t>
            </a:r>
            <a:r>
              <a:rPr lang="en-PH" sz="1000" i="0" u="none" strike="noStrike" baseline="30000" dirty="0">
                <a:solidFill>
                  <a:srgbClr val="3C42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  <a:r>
              <a:rPr lang="en-PH" sz="1000" i="0" u="none" strike="noStrike" dirty="0">
                <a:solidFill>
                  <a:srgbClr val="3C42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 per 100,000 population reported to WHO from 1 January to 30 November 2022</a:t>
            </a:r>
            <a:r>
              <a:rPr lang="en-PH" sz="1000" i="0" u="none" strike="noStrike" baseline="30000" dirty="0">
                <a:solidFill>
                  <a:srgbClr val="3C42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v. </a:t>
            </a:r>
            <a:r>
              <a:rPr lang="en-PH" sz="1000" i="0" u="none" strike="noStrike" baseline="30000" dirty="0">
                <a:solidFill>
                  <a:srgbClr val="3C42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https://www.who.int/emergencies/disease-outbreak-news/item/2022-DON426</a:t>
            </a:r>
            <a:r>
              <a:rPr lang="en-PH" sz="1000" i="0" u="none" strike="noStrike" baseline="30000" dirty="0">
                <a:solidFill>
                  <a:srgbClr val="3C42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16D4FD-F19C-DAF7-D76B-A6626D423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447536"/>
            <a:ext cx="5736771" cy="29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0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97F36-1EAB-4831-8B07-BDA997B89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9AF5-4549-7012-F247-28FC440C9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 genomic surveillance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219E1-F4C9-EA90-3379-CEFDF51F4D76}"/>
              </a:ext>
            </a:extLst>
          </p:cNvPr>
          <p:cNvSpPr/>
          <p:nvPr/>
        </p:nvSpPr>
        <p:spPr>
          <a:xfrm>
            <a:off x="5431971" y="3951514"/>
            <a:ext cx="1524000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3EFA62-F18E-EE57-8155-2402E78D885C}"/>
              </a:ext>
            </a:extLst>
          </p:cNvPr>
          <p:cNvSpPr/>
          <p:nvPr/>
        </p:nvSpPr>
        <p:spPr>
          <a:xfrm>
            <a:off x="10221686" y="3951514"/>
            <a:ext cx="1513114" cy="224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2777AB3-2C2C-A7F3-E16E-BC2BC61F1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958"/>
            <a:ext cx="11277600" cy="454872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PH" b="0" i="0" u="none" strike="noStrike" dirty="0">
                <a:solidFill>
                  <a:srgbClr val="3C4245"/>
                </a:solidFill>
                <a:effectLst/>
                <a:latin typeface="Aptos" panose="020B0004020202020204" pitchFamily="34" charset="0"/>
              </a:rPr>
              <a:t>Pathogen genomic surveillance is the monitoring and analysis of the genetic material (the genome) of pathogens, such as viruses, bacteria, fungi, and parasites. </a:t>
            </a:r>
          </a:p>
          <a:p>
            <a:pPr marL="0" indent="0" algn="l">
              <a:buNone/>
            </a:pPr>
            <a:r>
              <a:rPr lang="en-PH" b="0" i="0" u="none" strike="noStrike" dirty="0">
                <a:solidFill>
                  <a:srgbClr val="3C4245"/>
                </a:solidFill>
                <a:effectLst/>
                <a:latin typeface="Aptos" panose="020B0004020202020204" pitchFamily="34" charset="0"/>
              </a:rPr>
              <a:t>This surveillance involves the collection, sequencing, and analysis of genomic information of pathogens to understand their genetic makeup, evolution, and how they spread. </a:t>
            </a:r>
          </a:p>
          <a:p>
            <a:pPr marL="0" indent="0" algn="l">
              <a:buNone/>
            </a:pPr>
            <a:r>
              <a:rPr lang="en-PH" b="0" i="0" u="none" strike="noStrike" dirty="0">
                <a:solidFill>
                  <a:srgbClr val="3C4245"/>
                </a:solidFill>
                <a:effectLst/>
                <a:latin typeface="Aptos" panose="020B0004020202020204" pitchFamily="34" charset="0"/>
              </a:rPr>
              <a:t>Pathogen genomic surveillance was used widely during the COVID-19 pandemic to track and predict the evolution of the virus itself and can be used across diseases to inform public health outcomes and prepare for future pandemics and epidemics.</a:t>
            </a:r>
          </a:p>
          <a:p>
            <a:pPr marL="0" indent="0" algn="l">
              <a:buNone/>
            </a:pPr>
            <a:endParaRPr lang="en-PH" dirty="0">
              <a:solidFill>
                <a:srgbClr val="3C4245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PH" sz="2400" dirty="0">
                <a:solidFill>
                  <a:srgbClr val="3C4245"/>
                </a:solidFill>
              </a:rPr>
              <a:t>For more information: </a:t>
            </a:r>
            <a:r>
              <a:rPr lang="en-PH" sz="2400" dirty="0">
                <a:solidFill>
                  <a:srgbClr val="3C4245"/>
                </a:solidFill>
                <a:hlinkClick r:id="rId2"/>
              </a:rPr>
              <a:t>https://www.who.int/initiatives/international-pathogen-surveillance-network</a:t>
            </a:r>
            <a:r>
              <a:rPr lang="en-PH" sz="2400" dirty="0">
                <a:solidFill>
                  <a:srgbClr val="3C4245"/>
                </a:solidFill>
              </a:rPr>
              <a:t> </a:t>
            </a:r>
            <a:endParaRPr lang="en-PH" sz="2400" b="0" i="0" u="none" strike="noStrike" dirty="0">
              <a:solidFill>
                <a:srgbClr val="3C4245"/>
              </a:solidFill>
              <a:effectLst/>
            </a:endParaRPr>
          </a:p>
          <a:p>
            <a:pPr marL="0" indent="0" algn="l">
              <a:buNone/>
            </a:pPr>
            <a:endParaRPr lang="en-PH" b="0" i="0" u="none" strike="noStrike" dirty="0">
              <a:solidFill>
                <a:srgbClr val="3C4245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0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F6519-B397-4F0B-992C-07C2ACA31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D0D4-CC14-B982-29E8-97B4F1A8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Typing of cholera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02513-F0EA-31B6-30B0-2353D051E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959"/>
            <a:ext cx="4140200" cy="4695004"/>
          </a:xfrm>
        </p:spPr>
        <p:txBody>
          <a:bodyPr/>
          <a:lstStyle/>
          <a:p>
            <a:r>
              <a:rPr lang="en-US" dirty="0"/>
              <a:t>Typing of </a:t>
            </a:r>
            <a:r>
              <a:rPr lang="en-US" i="1" dirty="0"/>
              <a:t>Vibrio cholerae</a:t>
            </a:r>
            <a:r>
              <a:rPr lang="en-US" dirty="0"/>
              <a:t> developed from classical laboratory methods in the 1990s to genomics in the 2000s.</a:t>
            </a:r>
          </a:p>
          <a:p>
            <a:r>
              <a:rPr lang="en-US" dirty="0"/>
              <a:t>Uses of genomics </a:t>
            </a:r>
          </a:p>
          <a:p>
            <a:pPr lvl="1"/>
            <a:r>
              <a:rPr lang="en-US" dirty="0"/>
              <a:t>Identification of the cholera pandemic agent</a:t>
            </a:r>
          </a:p>
          <a:p>
            <a:pPr lvl="1"/>
            <a:r>
              <a:rPr lang="en-US" dirty="0"/>
              <a:t>Detection of spread of the cholera agent</a:t>
            </a:r>
          </a:p>
          <a:p>
            <a:pPr lvl="1"/>
            <a:r>
              <a:rPr lang="en-US" dirty="0"/>
              <a:t>Detection of antimicrobial resistance of the cholera agent</a:t>
            </a:r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5E7E07-5F3F-B798-FAED-1EA2DA645534}"/>
              </a:ext>
            </a:extLst>
          </p:cNvPr>
          <p:cNvSpPr/>
          <p:nvPr/>
        </p:nvSpPr>
        <p:spPr>
          <a:xfrm>
            <a:off x="5431971" y="3951514"/>
            <a:ext cx="1524000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57001-A75D-4E54-EDEF-617F3FDC7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0" y="1481959"/>
            <a:ext cx="3479800" cy="410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A0936F-7D70-D879-ADD2-2D5709959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1481959"/>
            <a:ext cx="2954182" cy="26942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891B29-8D54-8D88-01C7-863C29C53B94}"/>
              </a:ext>
            </a:extLst>
          </p:cNvPr>
          <p:cNvSpPr/>
          <p:nvPr/>
        </p:nvSpPr>
        <p:spPr>
          <a:xfrm>
            <a:off x="10221686" y="3951514"/>
            <a:ext cx="1513114" cy="224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262EC-95F9-E148-AFED-3D1B19BB5F89}"/>
              </a:ext>
            </a:extLst>
          </p:cNvPr>
          <p:cNvSpPr txBox="1"/>
          <p:nvPr/>
        </p:nvSpPr>
        <p:spPr>
          <a:xfrm>
            <a:off x="4889500" y="5584059"/>
            <a:ext cx="347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Spread of cholera from Middle East to Africa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E57ECA-4EC4-00BC-5878-252CAFA545F3}"/>
              </a:ext>
            </a:extLst>
          </p:cNvPr>
          <p:cNvSpPr txBox="1"/>
          <p:nvPr/>
        </p:nvSpPr>
        <p:spPr>
          <a:xfrm>
            <a:off x="8661400" y="4212419"/>
            <a:ext cx="3479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Circular genome map showing AMR in cholera. Genomics can detect specific mechanisms of AMR in </a:t>
            </a:r>
            <a:r>
              <a:rPr lang="en-US" sz="1100" dirty="0"/>
              <a:t>Vibrio</a:t>
            </a:r>
            <a:r>
              <a:rPr lang="en-US" sz="1100" i="1" dirty="0"/>
              <a:t> genome.</a:t>
            </a:r>
          </a:p>
        </p:txBody>
      </p:sp>
    </p:spTree>
    <p:extLst>
      <p:ext uri="{BB962C8B-B14F-4D97-AF65-F5344CB8AC3E}">
        <p14:creationId xmlns:p14="http://schemas.microsoft.com/office/powerpoint/2010/main" val="419145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E8355-D90E-D730-27FF-0DD6869A4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D19C-8122-C9A2-D287-97F3E9AA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genomics: An unusual cholera outbreak in Lebanon, 2022-23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3EFCD-5FFF-6061-A3E7-71276B87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959"/>
            <a:ext cx="6978650" cy="4695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Laboratory response actions during the outbreak</a:t>
            </a:r>
          </a:p>
          <a:p>
            <a:r>
              <a:rPr lang="en-US" sz="1800" dirty="0"/>
              <a:t>A total of 671 </a:t>
            </a:r>
            <a:r>
              <a:rPr lang="en-US" sz="1800" i="1" dirty="0"/>
              <a:t>Vibrio cholerae</a:t>
            </a:r>
            <a:r>
              <a:rPr lang="en-US" sz="1800" dirty="0"/>
              <a:t> O1 isolates were recovered during the outbreak.</a:t>
            </a:r>
          </a:p>
          <a:p>
            <a:r>
              <a:rPr lang="en-US" sz="1800" dirty="0"/>
              <a:t>AST was performed on all 671 isolates.</a:t>
            </a:r>
          </a:p>
          <a:p>
            <a:r>
              <a:rPr lang="en-US" sz="1800" dirty="0"/>
              <a:t>636 isolates (94.7%) had the AMR profile.</a:t>
            </a:r>
          </a:p>
          <a:p>
            <a:r>
              <a:rPr lang="en-US" sz="1800" dirty="0"/>
              <a:t>35 isolates </a:t>
            </a:r>
            <a:r>
              <a:rPr lang="en-US" sz="1800" dirty="0">
                <a:latin typeface="Aptos" panose="020B0004020202020204" pitchFamily="34" charset="0"/>
              </a:rPr>
              <a:t>(5.6%) had the XDR profile.</a:t>
            </a:r>
          </a:p>
          <a:p>
            <a:r>
              <a:rPr lang="en-US" sz="1800" dirty="0">
                <a:latin typeface="Aptos" panose="020B0004020202020204" pitchFamily="34" charset="0"/>
              </a:rPr>
              <a:t>XDR profile was exclusive to two areas in the country: Tyr (south) and the Beqaa Valley.</a:t>
            </a:r>
          </a:p>
          <a:p>
            <a:r>
              <a:rPr lang="en-US" sz="1800" dirty="0">
                <a:latin typeface="Aptos" panose="020B0004020202020204" pitchFamily="34" charset="0"/>
              </a:rPr>
              <a:t>PCR confirmed the presence of the toxin gene </a:t>
            </a:r>
            <a:r>
              <a:rPr lang="en-US" sz="1800" i="1" dirty="0" err="1">
                <a:latin typeface="Aptos" panose="020B0004020202020204" pitchFamily="34" charset="0"/>
              </a:rPr>
              <a:t>ctx</a:t>
            </a:r>
            <a:r>
              <a:rPr lang="en-US" sz="1800" i="1" dirty="0">
                <a:latin typeface="Aptos" panose="020B0004020202020204" pitchFamily="34" charset="0"/>
              </a:rPr>
              <a:t>.</a:t>
            </a:r>
          </a:p>
          <a:p>
            <a:r>
              <a:rPr lang="en-US" sz="1800" dirty="0">
                <a:latin typeface="Aptos" panose="020B0004020202020204" pitchFamily="34" charset="0"/>
              </a:rPr>
              <a:t>34 isolates were chosen for WGS based on their AMR profile.</a:t>
            </a:r>
          </a:p>
          <a:p>
            <a:endParaRPr lang="en-US" sz="1800" dirty="0">
              <a:latin typeface="Aptos" panose="020B0004020202020204" pitchFamily="34" charset="0"/>
            </a:endParaRPr>
          </a:p>
          <a:p>
            <a:r>
              <a:rPr lang="en-US" sz="1800" dirty="0">
                <a:latin typeface="Aptos" panose="020B0004020202020204" pitchFamily="34" charset="0"/>
              </a:rPr>
              <a:t>Lesson: </a:t>
            </a:r>
            <a:r>
              <a:rPr lang="en-US" sz="18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Sequencing gives more information than needed, but did not change outbreak response</a:t>
            </a:r>
            <a:endParaRPr lang="en-PH" sz="180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8F2ED8-BF2B-87F5-9253-61B829BF2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850" y="1481959"/>
            <a:ext cx="3994150" cy="4429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1AEF1-DB23-0570-BA19-74E0BA40551B}"/>
              </a:ext>
            </a:extLst>
          </p:cNvPr>
          <p:cNvSpPr txBox="1"/>
          <p:nvPr/>
        </p:nvSpPr>
        <p:spPr>
          <a:xfrm>
            <a:off x="7435850" y="5915353"/>
            <a:ext cx="347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Map showing AMR and XDR cholera in Lebanon.</a:t>
            </a:r>
          </a:p>
        </p:txBody>
      </p:sp>
    </p:spTree>
    <p:extLst>
      <p:ext uri="{BB962C8B-B14F-4D97-AF65-F5344CB8AC3E}">
        <p14:creationId xmlns:p14="http://schemas.microsoft.com/office/powerpoint/2010/main" val="354567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C4B5D-B804-C59D-3A09-864D8F768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743E-3732-D2DE-E567-6E21FAC57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483961"/>
          </a:xfrm>
        </p:spPr>
        <p:txBody>
          <a:bodyPr/>
          <a:lstStyle/>
          <a:p>
            <a:r>
              <a:rPr lang="en-US" dirty="0"/>
              <a:t>Enhanced Cholera Genomic Surveillance in Africa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E5CD-B51A-8078-859A-A4C65EBAC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2"/>
          <a:stretch/>
        </p:blipFill>
        <p:spPr>
          <a:xfrm>
            <a:off x="1314567" y="849086"/>
            <a:ext cx="9562865" cy="54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1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9D41A-4DB6-AD34-2A55-F9254C4DC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70055-E391-1091-6C05-CDBA0704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capacity for cholera surveillance in Africa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60216-417D-E836-F2CB-FE1CE407B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98" y="1234440"/>
            <a:ext cx="10641204" cy="450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CC191-99C4-4912-26D1-EFC1D5C58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A63C-2A4C-073A-0353-4B04D8DF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Cholera Genomic Surveillance in Africa: </a:t>
            </a:r>
            <a:r>
              <a:rPr lang="en-US" dirty="0" err="1"/>
              <a:t>CholGen</a:t>
            </a:r>
            <a:r>
              <a:rPr lang="en-US" dirty="0"/>
              <a:t> Consortium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CF820-4519-A015-69E1-E6015CFA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232" y="1234440"/>
            <a:ext cx="8979536" cy="4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67000"/>
      </p:ext>
    </p:extLst>
  </p:cSld>
  <p:clrMapOvr>
    <a:masterClrMapping/>
  </p:clrMapOvr>
</p:sld>
</file>

<file path=ppt/theme/theme1.xml><?xml version="1.0" encoding="utf-8"?>
<a:theme xmlns:a="http://schemas.openxmlformats.org/drawingml/2006/main" name="Main screen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16F85751-97A9-C842-87E1-8F923BBBD228}"/>
    </a:ext>
  </a:extLst>
</a:theme>
</file>

<file path=ppt/theme/theme2.xml><?xml version="1.0" encoding="utf-8"?>
<a:theme xmlns:a="http://schemas.openxmlformats.org/drawingml/2006/main" name="5_Office Theme">
  <a:themeElements>
    <a:clrScheme name="EPI-WIN">
      <a:dk1>
        <a:srgbClr val="000000"/>
      </a:dk1>
      <a:lt1>
        <a:srgbClr val="FFFFFF"/>
      </a:lt1>
      <a:dk2>
        <a:srgbClr val="0A225F"/>
      </a:dk2>
      <a:lt2>
        <a:srgbClr val="E8E8E8"/>
      </a:lt2>
      <a:accent1>
        <a:srgbClr val="285596"/>
      </a:accent1>
      <a:accent2>
        <a:srgbClr val="FFDE17"/>
      </a:accent2>
      <a:accent3>
        <a:srgbClr val="E28742"/>
      </a:accent3>
      <a:accent4>
        <a:srgbClr val="3DB4E1"/>
      </a:accent4>
      <a:accent5>
        <a:srgbClr val="A74242"/>
      </a:accent5>
      <a:accent6>
        <a:srgbClr val="161C51"/>
      </a:accent6>
      <a:hlink>
        <a:srgbClr val="2C6474"/>
      </a:hlink>
      <a:folHlink>
        <a:srgbClr val="77468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89C59ADE53C49B45E3B489436BC07" ma:contentTypeVersion="18" ma:contentTypeDescription="Create a new document." ma:contentTypeScope="" ma:versionID="382e376d3ad2ebe9b60d661cacafeaa7">
  <xsd:schema xmlns:xsd="http://www.w3.org/2001/XMLSchema" xmlns:xs="http://www.w3.org/2001/XMLSchema" xmlns:p="http://schemas.microsoft.com/office/2006/metadata/properties" xmlns:ns2="f94a4242-da51-4b1d-bad4-07d006b730d3" xmlns:ns3="bd879b36-96f5-4c4e-979a-9eb1cd712529" targetNamespace="http://schemas.microsoft.com/office/2006/metadata/properties" ma:root="true" ma:fieldsID="c1ea21926a0006b5083e04c32c0cebda" ns2:_="" ns3:_="">
    <xsd:import namespace="f94a4242-da51-4b1d-bad4-07d006b730d3"/>
    <xsd:import namespace="bd879b36-96f5-4c4e-979a-9eb1cd7125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a4242-da51-4b1d-bad4-07d006b73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79b36-96f5-4c4e-979a-9eb1cd7125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2edfb5-6ab5-4a67-b8c8-74eaf5c36299}" ma:internalName="TaxCatchAll" ma:showField="CatchAllData" ma:web="bd879b36-96f5-4c4e-979a-9eb1cd7125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879b36-96f5-4c4e-979a-9eb1cd712529" xsi:nil="true"/>
    <lcf76f155ced4ddcb4097134ff3c332f xmlns="f94a4242-da51-4b1d-bad4-07d006b730d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040290-DB6C-47F5-AE80-74D77DEEB9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a4242-da51-4b1d-bad4-07d006b730d3"/>
    <ds:schemaRef ds:uri="bd879b36-96f5-4c4e-979a-9eb1cd7125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E61B0-6F60-4301-97A8-6554B727E78E}">
  <ds:schemaRefs>
    <ds:schemaRef ds:uri="http://schemas.microsoft.com/office/2006/metadata/properties"/>
    <ds:schemaRef ds:uri="http://schemas.microsoft.com/office/infopath/2007/PartnerControls"/>
    <ds:schemaRef ds:uri="bd879b36-96f5-4c4e-979a-9eb1cd712529"/>
    <ds:schemaRef ds:uri="f94a4242-da51-4b1d-bad4-07d006b730d3"/>
  </ds:schemaRefs>
</ds:datastoreItem>
</file>

<file path=customXml/itemProps3.xml><?xml version="1.0" encoding="utf-8"?>
<ds:datastoreItem xmlns:ds="http://schemas.openxmlformats.org/officeDocument/2006/customXml" ds:itemID="{3E450E0C-CACA-42F6-995F-2D969B0BEB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776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.AppleSystemUIFont</vt:lpstr>
      <vt:lpstr>Aptos</vt:lpstr>
      <vt:lpstr>Aptos ExtraBold</vt:lpstr>
      <vt:lpstr>Arial</vt:lpstr>
      <vt:lpstr>Avenir Black</vt:lpstr>
      <vt:lpstr>Calibri</vt:lpstr>
      <vt:lpstr>Wingdings</vt:lpstr>
      <vt:lpstr>Main screen</vt:lpstr>
      <vt:lpstr>5_Office Theme</vt:lpstr>
      <vt:lpstr>Pathogen Genomics in Health Emergencies: Spotlight Cholera</vt:lpstr>
      <vt:lpstr>Review of cholera</vt:lpstr>
      <vt:lpstr>Cholera pandemics</vt:lpstr>
      <vt:lpstr>Pathogen genomic surveillance</vt:lpstr>
      <vt:lpstr>Typing of cholera</vt:lpstr>
      <vt:lpstr>Application of genomics: An unusual cholera outbreak in Lebanon, 2022-23</vt:lpstr>
      <vt:lpstr>Enhanced Cholera Genomic Surveillance in Africa</vt:lpstr>
      <vt:lpstr>Establishing capacity for cholera surveillance in Africa</vt:lpstr>
      <vt:lpstr>Enhanced Cholera Genomic Surveillance in Africa: CholGen Consortium</vt:lpstr>
      <vt:lpstr>International Pathogen Surveillance Network (IPSN)</vt:lpstr>
      <vt:lpstr>EPI-WIN webinar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GEROY, Lester Sam</dc:creator>
  <cp:lastModifiedBy>GEROGLU, Berk</cp:lastModifiedBy>
  <cp:revision>6</cp:revision>
  <dcterms:created xsi:type="dcterms:W3CDTF">2025-03-01T09:16:51Z</dcterms:created>
  <dcterms:modified xsi:type="dcterms:W3CDTF">2025-06-27T11:46:12Z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0x010100C4389C59ADE53C49B45E3B489436BC07</vt:lpwstr>
  </property>
</Properties>
</file>