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4" r:id="rId5"/>
  </p:sldMasterIdLst>
  <p:notesMasterIdLst>
    <p:notesMasterId r:id="rId19"/>
  </p:notesMasterIdLst>
  <p:sldIdLst>
    <p:sldId id="316" r:id="rId6"/>
    <p:sldId id="317" r:id="rId7"/>
    <p:sldId id="318" r:id="rId8"/>
    <p:sldId id="319" r:id="rId9"/>
    <p:sldId id="320" r:id="rId10"/>
    <p:sldId id="321" r:id="rId11"/>
    <p:sldId id="322" r:id="rId12"/>
    <p:sldId id="323" r:id="rId13"/>
    <p:sldId id="324" r:id="rId14"/>
    <p:sldId id="325" r:id="rId15"/>
    <p:sldId id="326" r:id="rId16"/>
    <p:sldId id="327" r:id="rId17"/>
    <p:sldId id="32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77"/>
    <p:restoredTop sz="80352"/>
  </p:normalViewPr>
  <p:slideViewPr>
    <p:cSldViewPr snapToGrid="0">
      <p:cViewPr varScale="1">
        <p:scale>
          <a:sx n="89" d="100"/>
          <a:sy n="89" d="100"/>
        </p:scale>
        <p:origin x="2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96E57-733E-8F40-8900-E45C5781A4DF}"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4BCDA-6166-0842-A5E1-BB8DAAF21E81}" type="slidenum">
              <a:rPr lang="en-US" smtClean="0"/>
              <a:t>‹#›</a:t>
            </a:fld>
            <a:endParaRPr lang="en-US"/>
          </a:p>
        </p:txBody>
      </p:sp>
    </p:spTree>
    <p:extLst>
      <p:ext uri="{BB962C8B-B14F-4D97-AF65-F5344CB8AC3E}">
        <p14:creationId xmlns:p14="http://schemas.microsoft.com/office/powerpoint/2010/main" val="2996843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9416C-1F52-1433-91F1-9BD660728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B47FD-C427-9D46-7C52-250DFB9AD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0C1B7-B58F-10EB-2429-432BCBE189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771659-7B6F-F82B-18F5-013D600A740D}"/>
              </a:ext>
            </a:extLst>
          </p:cNvPr>
          <p:cNvSpPr>
            <a:spLocks noGrp="1"/>
          </p:cNvSpPr>
          <p:nvPr>
            <p:ph type="sldNum" sz="quarter" idx="5"/>
          </p:nvPr>
        </p:nvSpPr>
        <p:spPr/>
        <p:txBody>
          <a:bodyPr/>
          <a:lstStyle/>
          <a:p>
            <a:fld id="{A8D4BCDA-6166-0842-A5E1-BB8DAAF21E81}" type="slidenum">
              <a:rPr lang="en-US" smtClean="0"/>
              <a:t>1</a:t>
            </a:fld>
            <a:endParaRPr lang="en-US"/>
          </a:p>
        </p:txBody>
      </p:sp>
    </p:spTree>
    <p:extLst>
      <p:ext uri="{BB962C8B-B14F-4D97-AF65-F5344CB8AC3E}">
        <p14:creationId xmlns:p14="http://schemas.microsoft.com/office/powerpoint/2010/main" val="3548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F99E9-B8AA-ECC2-1C32-78D0E77C7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A8D9B-D1FF-DBDC-36E0-5303300111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E94C5-7FA6-BA4B-DC57-554CD9B740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effectLst/>
            </a:endParaRPr>
          </a:p>
        </p:txBody>
      </p:sp>
      <p:sp>
        <p:nvSpPr>
          <p:cNvPr id="4" name="Slide Number Placeholder 3">
            <a:extLst>
              <a:ext uri="{FF2B5EF4-FFF2-40B4-BE49-F238E27FC236}">
                <a16:creationId xmlns:a16="http://schemas.microsoft.com/office/drawing/2014/main" id="{857F5ECA-F48B-1B64-FDB8-4246AF0B64E8}"/>
              </a:ext>
            </a:extLst>
          </p:cNvPr>
          <p:cNvSpPr>
            <a:spLocks noGrp="1"/>
          </p:cNvSpPr>
          <p:nvPr>
            <p:ph type="sldNum" sz="quarter" idx="5"/>
          </p:nvPr>
        </p:nvSpPr>
        <p:spPr/>
        <p:txBody>
          <a:bodyPr/>
          <a:lstStyle/>
          <a:p>
            <a:fld id="{A8D4BCDA-6166-0842-A5E1-BB8DAAF21E81}" type="slidenum">
              <a:rPr lang="en-US" smtClean="0"/>
              <a:t>13</a:t>
            </a:fld>
            <a:endParaRPr lang="en-US"/>
          </a:p>
        </p:txBody>
      </p:sp>
    </p:spTree>
    <p:extLst>
      <p:ext uri="{BB962C8B-B14F-4D97-AF65-F5344CB8AC3E}">
        <p14:creationId xmlns:p14="http://schemas.microsoft.com/office/powerpoint/2010/main" val="1150955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emf"/><Relationship Id="rId7"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074F7C-017B-20D3-1612-FD2B3A9B93CA}"/>
              </a:ext>
            </a:extLst>
          </p:cNvPr>
          <p:cNvSpPr/>
          <p:nvPr userDrawn="1"/>
        </p:nvSpPr>
        <p:spPr>
          <a:xfrm>
            <a:off x="5" y="0"/>
            <a:ext cx="12191999"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5223E3D-CE76-66E2-48D3-B10E405C3F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6" y="2520"/>
            <a:ext cx="12192001" cy="6855480"/>
          </a:xfrm>
          <a:prstGeom prst="rect">
            <a:avLst/>
          </a:prstGeom>
          <a:ln>
            <a:noFill/>
          </a:ln>
        </p:spPr>
      </p:pic>
      <p:sp>
        <p:nvSpPr>
          <p:cNvPr id="2" name="Title 1"/>
          <p:cNvSpPr>
            <a:spLocks noGrp="1"/>
          </p:cNvSpPr>
          <p:nvPr>
            <p:ph type="ctrTitle"/>
          </p:nvPr>
        </p:nvSpPr>
        <p:spPr>
          <a:xfrm>
            <a:off x="914403" y="1860602"/>
            <a:ext cx="8286364" cy="2387600"/>
          </a:xfrm>
        </p:spPr>
        <p:txBody>
          <a:bodyPr anchor="b">
            <a:normAutofit/>
          </a:bodyPr>
          <a:lstStyle>
            <a:lvl1pPr algn="l">
              <a:defRPr sz="4800">
                <a:solidFill>
                  <a:schemeClr val="accent1"/>
                </a:solidFill>
                <a:latin typeface="Avenir Book" panose="02000503020000020003" pitchFamily="2" charset="0"/>
              </a:defRPr>
            </a:lvl1pPr>
          </a:lstStyle>
          <a:p>
            <a:r>
              <a:rPr lang="en-US" dirty="0"/>
              <a:t>Click to edit Master title style</a:t>
            </a:r>
          </a:p>
        </p:txBody>
      </p:sp>
      <p:sp>
        <p:nvSpPr>
          <p:cNvPr id="3" name="Subtitle 2"/>
          <p:cNvSpPr>
            <a:spLocks noGrp="1"/>
          </p:cNvSpPr>
          <p:nvPr>
            <p:ph type="subTitle" idx="1"/>
          </p:nvPr>
        </p:nvSpPr>
        <p:spPr>
          <a:xfrm>
            <a:off x="914403" y="4328932"/>
            <a:ext cx="8286364" cy="928868"/>
          </a:xfrm>
        </p:spPr>
        <p:txBody>
          <a:bodyPr>
            <a:normAutofit/>
          </a:bodyPr>
          <a:lstStyle>
            <a:lvl1pPr marL="0" indent="0" algn="l">
              <a:buNone/>
              <a:defRPr sz="2000">
                <a:solidFill>
                  <a:schemeClr val="accent2"/>
                </a:solidFill>
                <a:latin typeface="Avenir Book" panose="02000503020000020003" pitchFamily="2" charset="0"/>
              </a:defRPr>
            </a:lvl1pPr>
            <a:lvl2pPr marL="457224" indent="0" algn="ctr">
              <a:buNone/>
              <a:defRPr sz="2000"/>
            </a:lvl2pPr>
            <a:lvl3pPr marL="914446" indent="0" algn="ctr">
              <a:buNone/>
              <a:defRPr sz="1800"/>
            </a:lvl3pPr>
            <a:lvl4pPr marL="1371668" indent="0" algn="ctr">
              <a:buNone/>
              <a:defRPr sz="1600"/>
            </a:lvl4pPr>
            <a:lvl5pPr marL="1828892" indent="0" algn="ctr">
              <a:buNone/>
              <a:defRPr sz="1600"/>
            </a:lvl5pPr>
            <a:lvl6pPr marL="2286114" indent="0" algn="ctr">
              <a:buNone/>
              <a:defRPr sz="1600"/>
            </a:lvl6pPr>
            <a:lvl7pPr marL="2743337" indent="0" algn="ctr">
              <a:buNone/>
              <a:defRPr sz="1600"/>
            </a:lvl7pPr>
            <a:lvl8pPr marL="3200560" indent="0" algn="ctr">
              <a:buNone/>
              <a:defRPr sz="1600"/>
            </a:lvl8pPr>
            <a:lvl9pPr marL="3657782" indent="0" algn="ctr">
              <a:buNone/>
              <a:defRPr sz="1600"/>
            </a:lvl9pPr>
          </a:lstStyle>
          <a:p>
            <a:r>
              <a:rPr lang="en-US" dirty="0"/>
              <a:t>Click to edit Master subtitle style</a:t>
            </a:r>
          </a:p>
        </p:txBody>
      </p:sp>
      <p:cxnSp>
        <p:nvCxnSpPr>
          <p:cNvPr id="7" name="Straight Connector 6">
            <a:extLst>
              <a:ext uri="{FF2B5EF4-FFF2-40B4-BE49-F238E27FC236}">
                <a16:creationId xmlns:a16="http://schemas.microsoft.com/office/drawing/2014/main" id="{80D23820-CC2F-8F5A-8AE1-39B7ED9F4030}"/>
              </a:ext>
            </a:extLst>
          </p:cNvPr>
          <p:cNvCxnSpPr/>
          <p:nvPr userDrawn="1"/>
        </p:nvCxnSpPr>
        <p:spPr>
          <a:xfrm>
            <a:off x="0" y="4266236"/>
            <a:ext cx="9200767" cy="0"/>
          </a:xfrm>
          <a:prstGeom prst="line">
            <a:avLst/>
          </a:prstGeom>
          <a:ln w="12700">
            <a:solidFill>
              <a:schemeClr val="accent2"/>
            </a:solidFill>
          </a:ln>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EBFF6D48-18AC-7397-BD93-0EFA9580F08F}"/>
              </a:ext>
            </a:extLst>
          </p:cNvPr>
          <p:cNvGrpSpPr/>
          <p:nvPr userDrawn="1"/>
        </p:nvGrpSpPr>
        <p:grpSpPr>
          <a:xfrm>
            <a:off x="770009" y="5719308"/>
            <a:ext cx="3467467" cy="517320"/>
            <a:chOff x="770009" y="5719308"/>
            <a:chExt cx="3467467" cy="517320"/>
          </a:xfrm>
        </p:grpSpPr>
        <p:grpSp>
          <p:nvGrpSpPr>
            <p:cNvPr id="11" name="Group 10">
              <a:extLst>
                <a:ext uri="{FF2B5EF4-FFF2-40B4-BE49-F238E27FC236}">
                  <a16:creationId xmlns:a16="http://schemas.microsoft.com/office/drawing/2014/main" id="{58C05C84-29AB-4B9E-6F3D-F290FA450F67}"/>
                </a:ext>
              </a:extLst>
            </p:cNvPr>
            <p:cNvGrpSpPr/>
            <p:nvPr userDrawn="1"/>
          </p:nvGrpSpPr>
          <p:grpSpPr>
            <a:xfrm>
              <a:off x="770009" y="5719308"/>
              <a:ext cx="3467467" cy="517320"/>
              <a:chOff x="770009" y="5719308"/>
              <a:chExt cx="3467467" cy="517320"/>
            </a:xfrm>
          </p:grpSpPr>
          <p:pic>
            <p:nvPicPr>
              <p:cNvPr id="13" name="Picture 44">
                <a:extLst>
                  <a:ext uri="{FF2B5EF4-FFF2-40B4-BE49-F238E27FC236}">
                    <a16:creationId xmlns:a16="http://schemas.microsoft.com/office/drawing/2014/main" id="{6DD1648C-EB4D-7C12-40D1-5E1FFCA8766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421" r="-9421"/>
              <a:stretch/>
            </p:blipFill>
            <p:spPr>
              <a:xfrm>
                <a:off x="2686707" y="5720108"/>
                <a:ext cx="1550769" cy="516520"/>
              </a:xfrm>
              <a:prstGeom prst="rect">
                <a:avLst/>
              </a:prstGeom>
            </p:spPr>
          </p:pic>
          <p:pic>
            <p:nvPicPr>
              <p:cNvPr id="14" name="Picture 8">
                <a:extLst>
                  <a:ext uri="{FF2B5EF4-FFF2-40B4-BE49-F238E27FC236}">
                    <a16:creationId xmlns:a16="http://schemas.microsoft.com/office/drawing/2014/main" id="{42B3CEED-1A2C-3ED7-DE3F-A6A323A8EDE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1604" r="-11604"/>
              <a:stretch/>
            </p:blipFill>
            <p:spPr>
              <a:xfrm>
                <a:off x="770009" y="5719308"/>
                <a:ext cx="1772304" cy="440275"/>
              </a:xfrm>
              <a:prstGeom prst="rect">
                <a:avLst/>
              </a:prstGeom>
            </p:spPr>
          </p:pic>
        </p:grpSp>
        <p:cxnSp>
          <p:nvCxnSpPr>
            <p:cNvPr id="12" name="Straight Connector 11">
              <a:extLst>
                <a:ext uri="{FF2B5EF4-FFF2-40B4-BE49-F238E27FC236}">
                  <a16:creationId xmlns:a16="http://schemas.microsoft.com/office/drawing/2014/main" id="{1BFFC573-F09E-38A1-8AAD-010923BA97B1}"/>
                </a:ext>
              </a:extLst>
            </p:cNvPr>
            <p:cNvCxnSpPr/>
            <p:nvPr userDrawn="1"/>
          </p:nvCxnSpPr>
          <p:spPr>
            <a:xfrm>
              <a:off x="2601395" y="5760063"/>
              <a:ext cx="0" cy="358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8358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40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3" y="987427"/>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0"/>
            <a:ext cx="3932238" cy="3811588"/>
          </a:xfrm>
        </p:spPr>
        <p:txBody>
          <a:bodyPr/>
          <a:lstStyle>
            <a:lvl1pPr marL="0" indent="0">
              <a:buNone/>
              <a:defRPr sz="1600"/>
            </a:lvl1pPr>
            <a:lvl2pPr marL="457224"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2" indent="0">
              <a:buNone/>
              <a:defRPr sz="1000"/>
            </a:lvl9pPr>
          </a:lstStyle>
          <a:p>
            <a:pPr lvl="0"/>
            <a:r>
              <a:rPr lang="en-US"/>
              <a:t>Click to edit Master text styles</a:t>
            </a:r>
          </a:p>
        </p:txBody>
      </p:sp>
    </p:spTree>
    <p:extLst>
      <p:ext uri="{BB962C8B-B14F-4D97-AF65-F5344CB8AC3E}">
        <p14:creationId xmlns:p14="http://schemas.microsoft.com/office/powerpoint/2010/main" val="979805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9622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6195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D8F646-5F3D-0C96-AC66-E6997C3C4210}"/>
              </a:ext>
            </a:extLst>
          </p:cNvPr>
          <p:cNvSpPr>
            <a:spLocks noGrp="1" noRot="1" noMove="1" noResize="1" noEditPoints="1" noAdjustHandles="1" noChangeArrowheads="1" noChangeShapeType="1"/>
          </p:cNvSpPr>
          <p:nvPr userDrawn="1"/>
        </p:nvSpPr>
        <p:spPr>
          <a:xfrm>
            <a:off x="0" y="0"/>
            <a:ext cx="12192000" cy="428822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935036C-CA16-5394-D5CA-033664A3A1A2}"/>
              </a:ext>
            </a:extLst>
          </p:cNvPr>
          <p:cNvPicPr>
            <a:picLocks noGrp="1" noRot="1" noChangeAspect="1" noMove="1" noResize="1" noEditPoints="1" noAdjustHandles="1" noChangeArrowheads="1" noChangeShapeType="1" noCrop="1"/>
          </p:cNvPicPr>
          <p:nvPr userDrawn="1"/>
        </p:nvPicPr>
        <p:blipFill>
          <a:blip r:embed="rId2" cstate="print">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474373" y="0"/>
            <a:ext cx="5717626" cy="4288220"/>
          </a:xfrm>
          <a:prstGeom prst="rect">
            <a:avLst/>
          </a:prstGeom>
        </p:spPr>
      </p:pic>
      <p:sp>
        <p:nvSpPr>
          <p:cNvPr id="2" name="Title 1">
            <a:extLst>
              <a:ext uri="{FF2B5EF4-FFF2-40B4-BE49-F238E27FC236}">
                <a16:creationId xmlns:a16="http://schemas.microsoft.com/office/drawing/2014/main" id="{4806EF85-C834-39AD-A4C9-585EDAF48606}"/>
              </a:ext>
            </a:extLst>
          </p:cNvPr>
          <p:cNvSpPr>
            <a:spLocks noGrp="1"/>
          </p:cNvSpPr>
          <p:nvPr>
            <p:ph type="ctrTitle"/>
          </p:nvPr>
        </p:nvSpPr>
        <p:spPr>
          <a:xfrm>
            <a:off x="457200" y="1808545"/>
            <a:ext cx="9144000" cy="2479675"/>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EA820945-669C-5735-3DD7-127B3E0D0201}"/>
              </a:ext>
            </a:extLst>
          </p:cNvPr>
          <p:cNvSpPr>
            <a:spLocks noGrp="1"/>
          </p:cNvSpPr>
          <p:nvPr>
            <p:ph type="subTitle" idx="1"/>
          </p:nvPr>
        </p:nvSpPr>
        <p:spPr>
          <a:xfrm>
            <a:off x="457200" y="4374357"/>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6C23CC-17BE-5365-CEB9-3FD614902CA3}"/>
              </a:ext>
            </a:extLst>
          </p:cNvPr>
          <p:cNvSpPr>
            <a:spLocks noGrp="1"/>
          </p:cNvSpPr>
          <p:nvPr>
            <p:ph type="dt" sz="half" idx="10"/>
          </p:nvPr>
        </p:nvSpPr>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2546386E-67FB-F8C5-5E61-1AF4302D4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AC35C-0710-4A75-ABF8-147290E753A8}"/>
              </a:ext>
            </a:extLst>
          </p:cNvPr>
          <p:cNvSpPr>
            <a:spLocks noGrp="1"/>
          </p:cNvSpPr>
          <p:nvPr>
            <p:ph type="sldNum" sz="quarter" idx="12"/>
          </p:nvPr>
        </p:nvSpPr>
        <p:spPr/>
        <p:txBody>
          <a:bodyPr/>
          <a:lstStyle/>
          <a:p>
            <a:fld id="{48125607-3CCB-FC49-88FF-D0E21707BB11}" type="slidenum">
              <a:t>‹#›</a:t>
            </a:fld>
            <a:endParaRPr lang="en-US"/>
          </a:p>
        </p:txBody>
      </p:sp>
      <p:sp>
        <p:nvSpPr>
          <p:cNvPr id="9" name="TextBox 8">
            <a:extLst>
              <a:ext uri="{FF2B5EF4-FFF2-40B4-BE49-F238E27FC236}">
                <a16:creationId xmlns:a16="http://schemas.microsoft.com/office/drawing/2014/main" id="{F3AD210F-177D-0257-BFED-231219BA2024}"/>
              </a:ext>
            </a:extLst>
          </p:cNvPr>
          <p:cNvSpPr txBox="1"/>
          <p:nvPr userDrawn="1"/>
        </p:nvSpPr>
        <p:spPr>
          <a:xfrm>
            <a:off x="-5253" y="914017"/>
            <a:ext cx="4534391" cy="400110"/>
          </a:xfrm>
          <a:prstGeom prst="rect">
            <a:avLst/>
          </a:prstGeom>
          <a:solidFill>
            <a:schemeClr val="accent2"/>
          </a:solidFill>
        </p:spPr>
        <p:txBody>
          <a:bodyPr wrap="square" lIns="180000" rIns="180000">
            <a:spAutoFit/>
          </a:bodyPr>
          <a:lstStyle/>
          <a:p>
            <a:pPr algn="r"/>
            <a:r>
              <a:rPr lang="en-US" sz="2000" b="1" i="0" spc="500" baseline="0">
                <a:solidFill>
                  <a:schemeClr val="tx2"/>
                </a:solidFill>
                <a:latin typeface="Avenir Black" panose="02000503020000020003" pitchFamily="2" charset="0"/>
              </a:rPr>
              <a:t>WHO EPI-WIN DIGEST</a:t>
            </a:r>
          </a:p>
        </p:txBody>
      </p:sp>
      <p:grpSp>
        <p:nvGrpSpPr>
          <p:cNvPr id="98" name="Group 97">
            <a:extLst>
              <a:ext uri="{FF2B5EF4-FFF2-40B4-BE49-F238E27FC236}">
                <a16:creationId xmlns:a16="http://schemas.microsoft.com/office/drawing/2014/main" id="{59FD0655-9A2B-F56D-98EC-DD19E8C49935}"/>
              </a:ext>
            </a:extLst>
          </p:cNvPr>
          <p:cNvGrpSpPr/>
          <p:nvPr userDrawn="1"/>
        </p:nvGrpSpPr>
        <p:grpSpPr>
          <a:xfrm>
            <a:off x="11377534" y="279942"/>
            <a:ext cx="563886" cy="3780823"/>
            <a:chOff x="11581420" y="279942"/>
            <a:chExt cx="360000" cy="2413779"/>
          </a:xfrm>
        </p:grpSpPr>
        <p:pic>
          <p:nvPicPr>
            <p:cNvPr id="51" name="Graphic 50">
              <a:extLst>
                <a:ext uri="{FF2B5EF4-FFF2-40B4-BE49-F238E27FC236}">
                  <a16:creationId xmlns:a16="http://schemas.microsoft.com/office/drawing/2014/main" id="{195FD391-E83A-9149-5ADB-12D7DD6BA9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1654" y="279942"/>
              <a:ext cx="219533" cy="323901"/>
            </a:xfrm>
            <a:prstGeom prst="rect">
              <a:avLst/>
            </a:prstGeom>
          </p:spPr>
        </p:pic>
        <p:pic>
          <p:nvPicPr>
            <p:cNvPr id="69" name="Graphic 68">
              <a:extLst>
                <a:ext uri="{FF2B5EF4-FFF2-40B4-BE49-F238E27FC236}">
                  <a16:creationId xmlns:a16="http://schemas.microsoft.com/office/drawing/2014/main" id="{17DB8334-30FC-B964-E682-60A0B541A42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605052" y="800564"/>
              <a:ext cx="312736" cy="323901"/>
            </a:xfrm>
            <a:prstGeom prst="rect">
              <a:avLst/>
            </a:prstGeom>
          </p:spPr>
        </p:pic>
        <p:pic>
          <p:nvPicPr>
            <p:cNvPr id="87" name="Graphic 86">
              <a:extLst>
                <a:ext uri="{FF2B5EF4-FFF2-40B4-BE49-F238E27FC236}">
                  <a16:creationId xmlns:a16="http://schemas.microsoft.com/office/drawing/2014/main" id="{7B1C6507-EEA7-75F3-F66B-B063DA21A34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703694" y="1841808"/>
              <a:ext cx="115453" cy="323901"/>
            </a:xfrm>
            <a:prstGeom prst="rect">
              <a:avLst/>
            </a:prstGeom>
          </p:spPr>
        </p:pic>
        <p:pic>
          <p:nvPicPr>
            <p:cNvPr id="77" name="Graphic 76">
              <a:extLst>
                <a:ext uri="{FF2B5EF4-FFF2-40B4-BE49-F238E27FC236}">
                  <a16:creationId xmlns:a16="http://schemas.microsoft.com/office/drawing/2014/main" id="{8DEF7177-3A4E-0C58-256A-9826027C6C43}"/>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667534" y="1321186"/>
              <a:ext cx="187773" cy="323901"/>
            </a:xfrm>
            <a:prstGeom prst="rect">
              <a:avLst/>
            </a:prstGeom>
          </p:spPr>
        </p:pic>
        <p:pic>
          <p:nvPicPr>
            <p:cNvPr id="97" name="Graphic 96" descr="Ui Ux with solid fill">
              <a:extLst>
                <a:ext uri="{FF2B5EF4-FFF2-40B4-BE49-F238E27FC236}">
                  <a16:creationId xmlns:a16="http://schemas.microsoft.com/office/drawing/2014/main" id="{000AF2D5-FD16-52C5-10BD-306505C029F5}"/>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581420" y="2333721"/>
              <a:ext cx="360000" cy="360000"/>
            </a:xfrm>
            <a:prstGeom prst="rect">
              <a:avLst/>
            </a:prstGeom>
          </p:spPr>
        </p:pic>
      </p:grpSp>
      <p:pic>
        <p:nvPicPr>
          <p:cNvPr id="100" name="Picture 99" descr="A black and white sign with white text&#10;&#10;Description automatically generated">
            <a:extLst>
              <a:ext uri="{FF2B5EF4-FFF2-40B4-BE49-F238E27FC236}">
                <a16:creationId xmlns:a16="http://schemas.microsoft.com/office/drawing/2014/main" id="{3F92CB6A-9DD3-8621-D4A7-261A8AAA5709}"/>
              </a:ext>
            </a:extLst>
          </p:cNvPr>
          <p:cNvPicPr>
            <a:picLocks noChangeAspect="1"/>
          </p:cNvPicPr>
          <p:nvPr userDrawn="1"/>
        </p:nvPicPr>
        <p:blipFill>
          <a:blip r:embed="rId13"/>
          <a:stretch>
            <a:fillRect/>
          </a:stretch>
        </p:blipFill>
        <p:spPr>
          <a:xfrm>
            <a:off x="457200" y="345249"/>
            <a:ext cx="1450975" cy="442035"/>
          </a:xfrm>
          <a:prstGeom prst="rect">
            <a:avLst/>
          </a:prstGeom>
        </p:spPr>
      </p:pic>
      <p:sp>
        <p:nvSpPr>
          <p:cNvPr id="101" name="Rectangle 100">
            <a:extLst>
              <a:ext uri="{FF2B5EF4-FFF2-40B4-BE49-F238E27FC236}">
                <a16:creationId xmlns:a16="http://schemas.microsoft.com/office/drawing/2014/main" id="{DE860CC7-4A6E-B4B8-D9A0-D0042D36BEF1}"/>
              </a:ext>
            </a:extLst>
          </p:cNvPr>
          <p:cNvSpPr/>
          <p:nvPr userDrawn="1"/>
        </p:nvSpPr>
        <p:spPr>
          <a:xfrm>
            <a:off x="342900" y="6378575"/>
            <a:ext cx="3028950"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867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5C4A51-D0C2-E828-1B68-8FAF8DDE0BB2}"/>
              </a:ext>
            </a:extLst>
          </p:cNvPr>
          <p:cNvSpPr/>
          <p:nvPr userDrawn="1"/>
        </p:nvSpPr>
        <p:spPr>
          <a:xfrm>
            <a:off x="0" y="0"/>
            <a:ext cx="12192000" cy="123444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65EB7B5-846B-E06B-7802-1419E1321B18}"/>
              </a:ext>
            </a:extLst>
          </p:cNvPr>
          <p:cNvPicPr>
            <a:picLocks noGrp="1" noRot="1" noMove="1" noResize="1" noEditPoints="1" noAdjustHandles="1" noChangeArrowheads="1" noChangeShapeType="1" noCrop="1"/>
          </p:cNvPicPr>
          <p:nvPr userDrawn="1"/>
        </p:nvPicPr>
        <p:blipFill>
          <a:blip r:embed="rId2" cstate="print">
            <a:alphaModFix amt="25000"/>
            <a:duotone>
              <a:prstClr val="black"/>
              <a:schemeClr val="accent4">
                <a:tint val="45000"/>
                <a:satMod val="400000"/>
              </a:schemeClr>
            </a:duotone>
            <a:extLst>
              <a:ext uri="{28A0092B-C50C-407E-A947-70E740481C1C}">
                <a14:useLocalDpi xmlns:a14="http://schemas.microsoft.com/office/drawing/2010/main"/>
              </a:ext>
            </a:extLst>
          </a:blip>
          <a:srcRect l="-786" t="15857" b="40971"/>
          <a:stretch/>
        </p:blipFill>
        <p:spPr>
          <a:xfrm>
            <a:off x="8349521" y="1"/>
            <a:ext cx="3842478" cy="1234440"/>
          </a:xfrm>
          <a:prstGeom prst="rect">
            <a:avLst/>
          </a:prstGeom>
        </p:spPr>
      </p:pic>
      <p:sp>
        <p:nvSpPr>
          <p:cNvPr id="2" name="Title 1">
            <a:extLst>
              <a:ext uri="{FF2B5EF4-FFF2-40B4-BE49-F238E27FC236}">
                <a16:creationId xmlns:a16="http://schemas.microsoft.com/office/drawing/2014/main" id="{D30E44F6-8906-8BEC-1355-9722E2A3DF21}"/>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E95AC52-85FE-D376-4B0B-5BC7A8244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180FB-00A6-16D8-F4CE-B9299F638FFA}"/>
              </a:ext>
            </a:extLst>
          </p:cNvPr>
          <p:cNvSpPr>
            <a:spLocks noGrp="1"/>
          </p:cNvSpPr>
          <p:nvPr>
            <p:ph type="dt" sz="half" idx="10"/>
          </p:nvPr>
        </p:nvSpPr>
        <p:spPr>
          <a:xfrm>
            <a:off x="8929515" y="6399345"/>
            <a:ext cx="1305910" cy="228600"/>
          </a:xfrm>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F10548F3-6818-6373-1E06-6C86FA48DC1F}"/>
              </a:ext>
            </a:extLst>
          </p:cNvPr>
          <p:cNvSpPr>
            <a:spLocks noGrp="1"/>
          </p:cNvSpPr>
          <p:nvPr>
            <p:ph type="ftr" sz="quarter" idx="11"/>
          </p:nvPr>
        </p:nvSpPr>
        <p:spPr>
          <a:xfrm>
            <a:off x="5508885" y="6399345"/>
            <a:ext cx="2630214" cy="228600"/>
          </a:xfrm>
        </p:spPr>
        <p:txBody>
          <a:bodyPr/>
          <a:lstStyle>
            <a:lvl1pPr>
              <a:defRPr b="0" i="0" spc="0" baseline="0">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F328B2FA-61BC-8F81-FC32-C1784D3B1B9B}"/>
              </a:ext>
            </a:extLst>
          </p:cNvPr>
          <p:cNvSpPr>
            <a:spLocks noGrp="1"/>
          </p:cNvSpPr>
          <p:nvPr>
            <p:ph type="sldNum" sz="quarter" idx="12"/>
          </p:nvPr>
        </p:nvSpPr>
        <p:spPr>
          <a:xfrm>
            <a:off x="8242645" y="6399345"/>
            <a:ext cx="583324" cy="228600"/>
          </a:xfrm>
        </p:spPr>
        <p:txBody>
          <a:bodyPr/>
          <a:lstStyle/>
          <a:p>
            <a:fld id="{48125607-3CCB-FC49-88FF-D0E21707BB11}" type="slidenum">
              <a:t>‹#›</a:t>
            </a:fld>
            <a:endParaRPr lang="en-US"/>
          </a:p>
        </p:txBody>
      </p:sp>
      <p:cxnSp>
        <p:nvCxnSpPr>
          <p:cNvPr id="13" name="Straight Connector 12">
            <a:extLst>
              <a:ext uri="{FF2B5EF4-FFF2-40B4-BE49-F238E27FC236}">
                <a16:creationId xmlns:a16="http://schemas.microsoft.com/office/drawing/2014/main" id="{A265C0AB-1630-BC40-0577-3DAE02480931}"/>
              </a:ext>
            </a:extLst>
          </p:cNvPr>
          <p:cNvCxnSpPr/>
          <p:nvPr userDrawn="1"/>
        </p:nvCxnSpPr>
        <p:spPr>
          <a:xfrm>
            <a:off x="457200" y="330200"/>
            <a:ext cx="1127760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684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E44F6-8906-8BEC-1355-9722E2A3DF21}"/>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E95AC52-85FE-D376-4B0B-5BC7A8244D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9180FB-00A6-16D8-F4CE-B9299F638FFA}"/>
              </a:ext>
            </a:extLst>
          </p:cNvPr>
          <p:cNvSpPr>
            <a:spLocks noGrp="1"/>
          </p:cNvSpPr>
          <p:nvPr>
            <p:ph type="dt" sz="half" idx="10"/>
          </p:nvPr>
        </p:nvSpPr>
        <p:spPr>
          <a:xfrm>
            <a:off x="8929515" y="6399345"/>
            <a:ext cx="1305910" cy="228600"/>
          </a:xfrm>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F10548F3-6818-6373-1E06-6C86FA48DC1F}"/>
              </a:ext>
            </a:extLst>
          </p:cNvPr>
          <p:cNvSpPr>
            <a:spLocks noGrp="1"/>
          </p:cNvSpPr>
          <p:nvPr>
            <p:ph type="ftr" sz="quarter" idx="11"/>
          </p:nvPr>
        </p:nvSpPr>
        <p:spPr>
          <a:xfrm>
            <a:off x="5508885" y="6399345"/>
            <a:ext cx="2630214" cy="228600"/>
          </a:xfrm>
        </p:spPr>
        <p:txBody>
          <a:bodyPr/>
          <a:lstStyle>
            <a:lvl1pPr>
              <a:defRPr b="0" i="0" spc="0" baseline="0">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F328B2FA-61BC-8F81-FC32-C1784D3B1B9B}"/>
              </a:ext>
            </a:extLst>
          </p:cNvPr>
          <p:cNvSpPr>
            <a:spLocks noGrp="1"/>
          </p:cNvSpPr>
          <p:nvPr>
            <p:ph type="sldNum" sz="quarter" idx="12"/>
          </p:nvPr>
        </p:nvSpPr>
        <p:spPr>
          <a:xfrm>
            <a:off x="8242645" y="6399345"/>
            <a:ext cx="583324" cy="228600"/>
          </a:xfrm>
        </p:spPr>
        <p:txBody>
          <a:bodyPr/>
          <a:lstStyle/>
          <a:p>
            <a:fld id="{48125607-3CCB-FC49-88FF-D0E21707BB11}" type="slidenum">
              <a:t>‹#›</a:t>
            </a:fld>
            <a:endParaRPr lang="en-US"/>
          </a:p>
        </p:txBody>
      </p:sp>
      <p:cxnSp>
        <p:nvCxnSpPr>
          <p:cNvPr id="8" name="Straight Connector 7">
            <a:extLst>
              <a:ext uri="{FF2B5EF4-FFF2-40B4-BE49-F238E27FC236}">
                <a16:creationId xmlns:a16="http://schemas.microsoft.com/office/drawing/2014/main" id="{A9240CA0-D6BC-98AF-CB94-2E99D66E1295}"/>
              </a:ext>
            </a:extLst>
          </p:cNvPr>
          <p:cNvCxnSpPr/>
          <p:nvPr userDrawn="1"/>
        </p:nvCxnSpPr>
        <p:spPr>
          <a:xfrm>
            <a:off x="457200" y="330200"/>
            <a:ext cx="11277600" cy="0"/>
          </a:xfrm>
          <a:prstGeom prst="line">
            <a:avLst/>
          </a:prstGeom>
          <a:ln w="28575">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433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5CA33-396A-80EA-8DE7-C6A3B6E5581E}"/>
              </a:ext>
            </a:extLst>
          </p:cNvPr>
          <p:cNvSpPr>
            <a:spLocks noGrp="1"/>
          </p:cNvSpPr>
          <p:nvPr>
            <p:ph type="title"/>
          </p:nvPr>
        </p:nvSpPr>
        <p:spPr>
          <a:xfrm>
            <a:off x="457200" y="1709738"/>
            <a:ext cx="112649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49013-0DBA-7B3B-BCB5-2AABB7FBD20D}"/>
              </a:ext>
            </a:extLst>
          </p:cNvPr>
          <p:cNvSpPr>
            <a:spLocks noGrp="1"/>
          </p:cNvSpPr>
          <p:nvPr>
            <p:ph type="body" idx="1"/>
          </p:nvPr>
        </p:nvSpPr>
        <p:spPr>
          <a:xfrm>
            <a:off x="457200" y="4589463"/>
            <a:ext cx="112649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DA61CB-F889-9621-B8AD-3676F87C1B6E}"/>
              </a:ext>
            </a:extLst>
          </p:cNvPr>
          <p:cNvSpPr>
            <a:spLocks noGrp="1"/>
          </p:cNvSpPr>
          <p:nvPr>
            <p:ph type="dt" sz="half" idx="10"/>
          </p:nvPr>
        </p:nvSpPr>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99759E4B-48F3-5861-00DA-EF49F4D81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C1887-877C-1E50-165B-77EABD438DF8}"/>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724458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D8448-36B0-C08E-1C34-C25543E76B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314CE-4168-098B-0041-673B15681966}"/>
              </a:ext>
            </a:extLst>
          </p:cNvPr>
          <p:cNvSpPr>
            <a:spLocks noGrp="1"/>
          </p:cNvSpPr>
          <p:nvPr>
            <p:ph sz="half" idx="1"/>
          </p:nvPr>
        </p:nvSpPr>
        <p:spPr>
          <a:xfrm>
            <a:off x="457200" y="1364105"/>
            <a:ext cx="5562600" cy="4812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0EC306-1654-BFDA-8994-FECADBBD1962}"/>
              </a:ext>
            </a:extLst>
          </p:cNvPr>
          <p:cNvSpPr>
            <a:spLocks noGrp="1"/>
          </p:cNvSpPr>
          <p:nvPr>
            <p:ph sz="half" idx="2"/>
          </p:nvPr>
        </p:nvSpPr>
        <p:spPr>
          <a:xfrm>
            <a:off x="6172200" y="1364105"/>
            <a:ext cx="5562600" cy="48128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B9A72-0532-3545-A79A-85A23D9CF663}"/>
              </a:ext>
            </a:extLst>
          </p:cNvPr>
          <p:cNvSpPr>
            <a:spLocks noGrp="1"/>
          </p:cNvSpPr>
          <p:nvPr>
            <p:ph type="dt" sz="half" idx="10"/>
          </p:nvPr>
        </p:nvSpPr>
        <p:spPr/>
        <p:txBody>
          <a:bodyPr/>
          <a:lstStyle/>
          <a:p>
            <a:fld id="{263BB19C-BF31-BC4C-A83D-3084712DA4DA}" type="datetimeFigureOut">
              <a:t>11/27/2024</a:t>
            </a:fld>
            <a:endParaRPr lang="en-US"/>
          </a:p>
        </p:txBody>
      </p:sp>
      <p:sp>
        <p:nvSpPr>
          <p:cNvPr id="6" name="Footer Placeholder 5">
            <a:extLst>
              <a:ext uri="{FF2B5EF4-FFF2-40B4-BE49-F238E27FC236}">
                <a16:creationId xmlns:a16="http://schemas.microsoft.com/office/drawing/2014/main" id="{2BDD6D08-6AA6-E41D-DC12-9ED8CE240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5519D-9457-AD2E-B5FA-ED90FFD3E6FD}"/>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2715860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D0301-026E-90B4-3907-D923561A74E4}"/>
              </a:ext>
            </a:extLst>
          </p:cNvPr>
          <p:cNvSpPr>
            <a:spLocks noGrp="1"/>
          </p:cNvSpPr>
          <p:nvPr>
            <p:ph type="title"/>
          </p:nvPr>
        </p:nvSpPr>
        <p:spPr>
          <a:xfrm>
            <a:off x="457200" y="365125"/>
            <a:ext cx="11280776"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6F34D8-A54F-86B0-D31D-95C1990DCD0F}"/>
              </a:ext>
            </a:extLst>
          </p:cNvPr>
          <p:cNvSpPr>
            <a:spLocks noGrp="1"/>
          </p:cNvSpPr>
          <p:nvPr>
            <p:ph type="body" idx="1"/>
          </p:nvPr>
        </p:nvSpPr>
        <p:spPr>
          <a:xfrm>
            <a:off x="457200" y="1753849"/>
            <a:ext cx="5540375" cy="7062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19AE89-4AE0-54BF-2B89-A26DEFC2F7B1}"/>
              </a:ext>
            </a:extLst>
          </p:cNvPr>
          <p:cNvSpPr>
            <a:spLocks noGrp="1"/>
          </p:cNvSpPr>
          <p:nvPr>
            <p:ph sz="half" idx="2"/>
          </p:nvPr>
        </p:nvSpPr>
        <p:spPr>
          <a:xfrm>
            <a:off x="457200" y="2505075"/>
            <a:ext cx="55403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1BA874-B7AC-3158-70ED-AD0544FFC0F2}"/>
              </a:ext>
            </a:extLst>
          </p:cNvPr>
          <p:cNvSpPr>
            <a:spLocks noGrp="1"/>
          </p:cNvSpPr>
          <p:nvPr>
            <p:ph type="body" sz="quarter" idx="3"/>
          </p:nvPr>
        </p:nvSpPr>
        <p:spPr>
          <a:xfrm>
            <a:off x="6172200" y="1753849"/>
            <a:ext cx="5562600" cy="70625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D9EC6-1D22-D4A6-4BD0-0F423017E9A2}"/>
              </a:ext>
            </a:extLst>
          </p:cNvPr>
          <p:cNvSpPr>
            <a:spLocks noGrp="1"/>
          </p:cNvSpPr>
          <p:nvPr>
            <p:ph sz="quarter" idx="4"/>
          </p:nvPr>
        </p:nvSpPr>
        <p:spPr>
          <a:xfrm>
            <a:off x="6172200" y="2505075"/>
            <a:ext cx="5562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EF5B1C-5801-AAE9-0D03-C13FD379B820}"/>
              </a:ext>
            </a:extLst>
          </p:cNvPr>
          <p:cNvSpPr>
            <a:spLocks noGrp="1"/>
          </p:cNvSpPr>
          <p:nvPr>
            <p:ph type="dt" sz="half" idx="10"/>
          </p:nvPr>
        </p:nvSpPr>
        <p:spPr/>
        <p:txBody>
          <a:bodyPr/>
          <a:lstStyle/>
          <a:p>
            <a:fld id="{263BB19C-BF31-BC4C-A83D-3084712DA4DA}" type="datetimeFigureOut">
              <a:t>11/27/2024</a:t>
            </a:fld>
            <a:endParaRPr lang="en-US"/>
          </a:p>
        </p:txBody>
      </p:sp>
      <p:sp>
        <p:nvSpPr>
          <p:cNvPr id="8" name="Footer Placeholder 7">
            <a:extLst>
              <a:ext uri="{FF2B5EF4-FFF2-40B4-BE49-F238E27FC236}">
                <a16:creationId xmlns:a16="http://schemas.microsoft.com/office/drawing/2014/main" id="{06BD6DBF-FFC6-7CAA-73E5-8FDA3EE1C1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9E877-185B-6501-8583-757DF85F8D41}"/>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447789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074F7C-017B-20D3-1612-FD2B3A9B93CA}"/>
              </a:ext>
            </a:extLst>
          </p:cNvPr>
          <p:cNvSpPr/>
          <p:nvPr userDrawn="1"/>
        </p:nvSpPr>
        <p:spPr>
          <a:xfrm>
            <a:off x="5" y="0"/>
            <a:ext cx="12191999"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D5223E3D-CE76-66E2-48D3-B10E405C3F80}"/>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rcRect/>
          <a:stretch/>
        </p:blipFill>
        <p:spPr>
          <a:xfrm>
            <a:off x="-1" y="1260"/>
            <a:ext cx="12192001" cy="6855480"/>
          </a:xfrm>
          <a:prstGeom prst="rect">
            <a:avLst/>
          </a:prstGeom>
          <a:ln>
            <a:noFill/>
          </a:ln>
        </p:spPr>
      </p:pic>
      <p:sp>
        <p:nvSpPr>
          <p:cNvPr id="2" name="Title 1"/>
          <p:cNvSpPr>
            <a:spLocks noGrp="1"/>
          </p:cNvSpPr>
          <p:nvPr>
            <p:ph type="ctrTitle"/>
          </p:nvPr>
        </p:nvSpPr>
        <p:spPr>
          <a:xfrm>
            <a:off x="2991228" y="1860602"/>
            <a:ext cx="8286364" cy="2387600"/>
          </a:xfrm>
        </p:spPr>
        <p:txBody>
          <a:bodyPr anchor="b">
            <a:normAutofit/>
          </a:bodyPr>
          <a:lstStyle>
            <a:lvl1pPr algn="l">
              <a:defRPr sz="4800">
                <a:solidFill>
                  <a:schemeClr val="accent1"/>
                </a:solidFill>
                <a:latin typeface="Avenir Book" panose="02000503020000020003" pitchFamily="2" charset="0"/>
              </a:defRPr>
            </a:lvl1pPr>
          </a:lstStyle>
          <a:p>
            <a:r>
              <a:rPr lang="en-US" dirty="0"/>
              <a:t>Click to edit Master title style</a:t>
            </a:r>
          </a:p>
        </p:txBody>
      </p:sp>
      <p:sp>
        <p:nvSpPr>
          <p:cNvPr id="3" name="Subtitle 2"/>
          <p:cNvSpPr>
            <a:spLocks noGrp="1"/>
          </p:cNvSpPr>
          <p:nvPr>
            <p:ph type="subTitle" idx="1"/>
          </p:nvPr>
        </p:nvSpPr>
        <p:spPr>
          <a:xfrm>
            <a:off x="2991228" y="4328932"/>
            <a:ext cx="8286364" cy="928868"/>
          </a:xfrm>
        </p:spPr>
        <p:txBody>
          <a:bodyPr>
            <a:normAutofit/>
          </a:bodyPr>
          <a:lstStyle>
            <a:lvl1pPr marL="0" indent="0" algn="l">
              <a:buNone/>
              <a:defRPr sz="2000">
                <a:solidFill>
                  <a:schemeClr val="accent2"/>
                </a:solidFill>
                <a:latin typeface="Avenir Book" panose="02000503020000020003" pitchFamily="2" charset="0"/>
              </a:defRPr>
            </a:lvl1pPr>
            <a:lvl2pPr marL="457224" indent="0" algn="ctr">
              <a:buNone/>
              <a:defRPr sz="2000"/>
            </a:lvl2pPr>
            <a:lvl3pPr marL="914446" indent="0" algn="ctr">
              <a:buNone/>
              <a:defRPr sz="1800"/>
            </a:lvl3pPr>
            <a:lvl4pPr marL="1371668" indent="0" algn="ctr">
              <a:buNone/>
              <a:defRPr sz="1600"/>
            </a:lvl4pPr>
            <a:lvl5pPr marL="1828892" indent="0" algn="ctr">
              <a:buNone/>
              <a:defRPr sz="1600"/>
            </a:lvl5pPr>
            <a:lvl6pPr marL="2286114" indent="0" algn="ctr">
              <a:buNone/>
              <a:defRPr sz="1600"/>
            </a:lvl6pPr>
            <a:lvl7pPr marL="2743337" indent="0" algn="ctr">
              <a:buNone/>
              <a:defRPr sz="1600"/>
            </a:lvl7pPr>
            <a:lvl8pPr marL="3200560" indent="0" algn="ctr">
              <a:buNone/>
              <a:defRPr sz="1600"/>
            </a:lvl8pPr>
            <a:lvl9pPr marL="3657782" indent="0" algn="ctr">
              <a:buNone/>
              <a:defRPr sz="1600"/>
            </a:lvl9pPr>
          </a:lstStyle>
          <a:p>
            <a:r>
              <a:rPr lang="en-US" dirty="0"/>
              <a:t>Click to edit Master subtitle style</a:t>
            </a:r>
          </a:p>
        </p:txBody>
      </p:sp>
      <p:cxnSp>
        <p:nvCxnSpPr>
          <p:cNvPr id="7" name="Straight Connector 6">
            <a:extLst>
              <a:ext uri="{FF2B5EF4-FFF2-40B4-BE49-F238E27FC236}">
                <a16:creationId xmlns:a16="http://schemas.microsoft.com/office/drawing/2014/main" id="{80D23820-CC2F-8F5A-8AE1-39B7ED9F4030}"/>
              </a:ext>
            </a:extLst>
          </p:cNvPr>
          <p:cNvCxnSpPr>
            <a:cxnSpLocks/>
          </p:cNvCxnSpPr>
          <p:nvPr userDrawn="1"/>
        </p:nvCxnSpPr>
        <p:spPr>
          <a:xfrm>
            <a:off x="2991233" y="4266236"/>
            <a:ext cx="9200767" cy="0"/>
          </a:xfrm>
          <a:prstGeom prst="line">
            <a:avLst/>
          </a:prstGeom>
          <a:ln w="12700">
            <a:solidFill>
              <a:schemeClr val="accent2"/>
            </a:solidFill>
          </a:ln>
        </p:spPr>
        <p:style>
          <a:lnRef idx="1">
            <a:schemeClr val="accent2"/>
          </a:lnRef>
          <a:fillRef idx="0">
            <a:schemeClr val="accent2"/>
          </a:fillRef>
          <a:effectRef idx="0">
            <a:schemeClr val="accent2"/>
          </a:effectRef>
          <a:fontRef idx="minor">
            <a:schemeClr val="tx1"/>
          </a:fontRef>
        </p:style>
      </p:cxnSp>
      <p:grpSp>
        <p:nvGrpSpPr>
          <p:cNvPr id="14" name="Group 13">
            <a:extLst>
              <a:ext uri="{FF2B5EF4-FFF2-40B4-BE49-F238E27FC236}">
                <a16:creationId xmlns:a16="http://schemas.microsoft.com/office/drawing/2014/main" id="{A16E6A5D-B6B6-C5F7-E593-A5A885FE2C9C}"/>
              </a:ext>
            </a:extLst>
          </p:cNvPr>
          <p:cNvGrpSpPr/>
          <p:nvPr userDrawn="1"/>
        </p:nvGrpSpPr>
        <p:grpSpPr>
          <a:xfrm>
            <a:off x="7810125" y="5719308"/>
            <a:ext cx="3467467" cy="517320"/>
            <a:chOff x="770009" y="5719308"/>
            <a:chExt cx="3467467" cy="517320"/>
          </a:xfrm>
        </p:grpSpPr>
        <p:grpSp>
          <p:nvGrpSpPr>
            <p:cNvPr id="15" name="Group 14">
              <a:extLst>
                <a:ext uri="{FF2B5EF4-FFF2-40B4-BE49-F238E27FC236}">
                  <a16:creationId xmlns:a16="http://schemas.microsoft.com/office/drawing/2014/main" id="{6E9319AD-4907-BA45-C6D1-5ABCDA5107AE}"/>
                </a:ext>
              </a:extLst>
            </p:cNvPr>
            <p:cNvGrpSpPr/>
            <p:nvPr userDrawn="1"/>
          </p:nvGrpSpPr>
          <p:grpSpPr>
            <a:xfrm>
              <a:off x="770009" y="5719308"/>
              <a:ext cx="3467467" cy="517320"/>
              <a:chOff x="770009" y="5719308"/>
              <a:chExt cx="3467467" cy="517320"/>
            </a:xfrm>
          </p:grpSpPr>
          <p:pic>
            <p:nvPicPr>
              <p:cNvPr id="17" name="Picture 44">
                <a:extLst>
                  <a:ext uri="{FF2B5EF4-FFF2-40B4-BE49-F238E27FC236}">
                    <a16:creationId xmlns:a16="http://schemas.microsoft.com/office/drawing/2014/main" id="{675BA04A-DC5B-6FCF-4469-B6BD53E644B0}"/>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421" r="-9421"/>
              <a:stretch/>
            </p:blipFill>
            <p:spPr>
              <a:xfrm>
                <a:off x="2686707" y="5720108"/>
                <a:ext cx="1550769" cy="516520"/>
              </a:xfrm>
              <a:prstGeom prst="rect">
                <a:avLst/>
              </a:prstGeom>
            </p:spPr>
          </p:pic>
          <p:pic>
            <p:nvPicPr>
              <p:cNvPr id="18" name="Picture 8">
                <a:extLst>
                  <a:ext uri="{FF2B5EF4-FFF2-40B4-BE49-F238E27FC236}">
                    <a16:creationId xmlns:a16="http://schemas.microsoft.com/office/drawing/2014/main" id="{84ECCED7-D677-B33C-7C1D-D0D63E88EAF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1604" r="-11604"/>
              <a:stretch/>
            </p:blipFill>
            <p:spPr>
              <a:xfrm>
                <a:off x="770009" y="5719308"/>
                <a:ext cx="1772304" cy="440275"/>
              </a:xfrm>
              <a:prstGeom prst="rect">
                <a:avLst/>
              </a:prstGeom>
            </p:spPr>
          </p:pic>
        </p:grpSp>
        <p:cxnSp>
          <p:nvCxnSpPr>
            <p:cNvPr id="16" name="Straight Connector 15">
              <a:extLst>
                <a:ext uri="{FF2B5EF4-FFF2-40B4-BE49-F238E27FC236}">
                  <a16:creationId xmlns:a16="http://schemas.microsoft.com/office/drawing/2014/main" id="{4F4ED5AE-291D-5D1A-1F9F-2D5D625634FF}"/>
                </a:ext>
              </a:extLst>
            </p:cNvPr>
            <p:cNvCxnSpPr/>
            <p:nvPr userDrawn="1"/>
          </p:nvCxnSpPr>
          <p:spPr>
            <a:xfrm>
              <a:off x="2601395" y="5760063"/>
              <a:ext cx="0" cy="358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1970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C98D-187B-F05F-81EB-5494F1402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D49A63-C043-391A-8DB5-3BAE2D5E094D}"/>
              </a:ext>
            </a:extLst>
          </p:cNvPr>
          <p:cNvSpPr>
            <a:spLocks noGrp="1"/>
          </p:cNvSpPr>
          <p:nvPr>
            <p:ph type="dt" sz="half" idx="10"/>
          </p:nvPr>
        </p:nvSpPr>
        <p:spPr/>
        <p:txBody>
          <a:bodyPr/>
          <a:lstStyle/>
          <a:p>
            <a:fld id="{263BB19C-BF31-BC4C-A83D-3084712DA4DA}" type="datetimeFigureOut">
              <a:t>11/27/2024</a:t>
            </a:fld>
            <a:endParaRPr lang="en-US"/>
          </a:p>
        </p:txBody>
      </p:sp>
      <p:sp>
        <p:nvSpPr>
          <p:cNvPr id="4" name="Footer Placeholder 3">
            <a:extLst>
              <a:ext uri="{FF2B5EF4-FFF2-40B4-BE49-F238E27FC236}">
                <a16:creationId xmlns:a16="http://schemas.microsoft.com/office/drawing/2014/main" id="{FDB4AFDB-5A93-67FE-7A2C-F657C088FC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B9A8EF-5366-1945-6A17-C45A763D5DEA}"/>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860566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1737F-3A2D-16D5-2937-2C62B1926FD2}"/>
              </a:ext>
            </a:extLst>
          </p:cNvPr>
          <p:cNvSpPr>
            <a:spLocks noGrp="1"/>
          </p:cNvSpPr>
          <p:nvPr>
            <p:ph type="dt" sz="half" idx="10"/>
          </p:nvPr>
        </p:nvSpPr>
        <p:spPr/>
        <p:txBody>
          <a:bodyPr/>
          <a:lstStyle/>
          <a:p>
            <a:fld id="{263BB19C-BF31-BC4C-A83D-3084712DA4DA}" type="datetimeFigureOut">
              <a:t>11/27/2024</a:t>
            </a:fld>
            <a:endParaRPr lang="en-US"/>
          </a:p>
        </p:txBody>
      </p:sp>
      <p:sp>
        <p:nvSpPr>
          <p:cNvPr id="3" name="Footer Placeholder 2">
            <a:extLst>
              <a:ext uri="{FF2B5EF4-FFF2-40B4-BE49-F238E27FC236}">
                <a16:creationId xmlns:a16="http://schemas.microsoft.com/office/drawing/2014/main" id="{CE4510FE-251F-3650-E105-6A02B6C15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939D0-87F8-5A77-0350-5680398C5E69}"/>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184468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4831-DF71-87B3-67A9-7E2895EAD5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AAB38B-9426-5219-BF88-CDF1B29A3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ECC298-C34D-46B1-9FBF-0D3BDE9A9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0E7C71-5FCA-7733-09EE-D408381EA58C}"/>
              </a:ext>
            </a:extLst>
          </p:cNvPr>
          <p:cNvSpPr>
            <a:spLocks noGrp="1"/>
          </p:cNvSpPr>
          <p:nvPr>
            <p:ph type="dt" sz="half" idx="10"/>
          </p:nvPr>
        </p:nvSpPr>
        <p:spPr/>
        <p:txBody>
          <a:bodyPr/>
          <a:lstStyle/>
          <a:p>
            <a:fld id="{263BB19C-BF31-BC4C-A83D-3084712DA4DA}" type="datetimeFigureOut">
              <a:t>11/27/2024</a:t>
            </a:fld>
            <a:endParaRPr lang="en-US"/>
          </a:p>
        </p:txBody>
      </p:sp>
      <p:sp>
        <p:nvSpPr>
          <p:cNvPr id="6" name="Footer Placeholder 5">
            <a:extLst>
              <a:ext uri="{FF2B5EF4-FFF2-40B4-BE49-F238E27FC236}">
                <a16:creationId xmlns:a16="http://schemas.microsoft.com/office/drawing/2014/main" id="{82B00BDA-431F-2D13-BBF3-94D79F8EA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72030D-EEBF-B6C5-EF08-208B889792E9}"/>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1287560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1AD3-F912-540D-ABD7-8DDC035F4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8E896E-AAC7-BD19-7070-631AB6995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71F012-6ED5-99A2-DB48-43DC1386A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E8E42C-4301-43EC-82DE-01DE0540310A}"/>
              </a:ext>
            </a:extLst>
          </p:cNvPr>
          <p:cNvSpPr>
            <a:spLocks noGrp="1"/>
          </p:cNvSpPr>
          <p:nvPr>
            <p:ph type="dt" sz="half" idx="10"/>
          </p:nvPr>
        </p:nvSpPr>
        <p:spPr/>
        <p:txBody>
          <a:bodyPr/>
          <a:lstStyle/>
          <a:p>
            <a:fld id="{263BB19C-BF31-BC4C-A83D-3084712DA4DA}" type="datetimeFigureOut">
              <a:t>11/27/2024</a:t>
            </a:fld>
            <a:endParaRPr lang="en-US"/>
          </a:p>
        </p:txBody>
      </p:sp>
      <p:sp>
        <p:nvSpPr>
          <p:cNvPr id="6" name="Footer Placeholder 5">
            <a:extLst>
              <a:ext uri="{FF2B5EF4-FFF2-40B4-BE49-F238E27FC236}">
                <a16:creationId xmlns:a16="http://schemas.microsoft.com/office/drawing/2014/main" id="{A179654A-947C-974F-44D5-2A99CB6E6B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99988-8AF4-68EB-8B84-FA06160AC7B3}"/>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757801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2C07-3134-019A-C960-232684BC12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97900E-5E1C-DE09-E1AD-1D1D8C17DB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C7320-E7E7-431C-D568-582066789939}"/>
              </a:ext>
            </a:extLst>
          </p:cNvPr>
          <p:cNvSpPr>
            <a:spLocks noGrp="1"/>
          </p:cNvSpPr>
          <p:nvPr>
            <p:ph type="dt" sz="half" idx="10"/>
          </p:nvPr>
        </p:nvSpPr>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F8797C18-F5C0-2E09-F261-2EAB2A6EE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AFC60-C42C-5D83-7E4A-2001E4CD7031}"/>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048319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FB0442-542A-E9F1-641B-A990A4135F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C0833-5D3B-1656-959A-15BABF7975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A4E5D-BD64-C0DD-0D89-40DE3357F33B}"/>
              </a:ext>
            </a:extLst>
          </p:cNvPr>
          <p:cNvSpPr>
            <a:spLocks noGrp="1"/>
          </p:cNvSpPr>
          <p:nvPr>
            <p:ph type="dt" sz="half" idx="10"/>
          </p:nvPr>
        </p:nvSpPr>
        <p:spPr/>
        <p:txBody>
          <a:body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606986EF-6BD4-1A67-EFBF-0133EF1BE3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83EA8-457A-700C-AD53-13233605113B}"/>
              </a:ext>
            </a:extLst>
          </p:cNvPr>
          <p:cNvSpPr>
            <a:spLocks noGrp="1"/>
          </p:cNvSpPr>
          <p:nvPr>
            <p:ph type="sldNum" sz="quarter" idx="12"/>
          </p:nvPr>
        </p:nvSpPr>
        <p:spPr/>
        <p:txBody>
          <a:bodyPr/>
          <a:lstStyle/>
          <a:p>
            <a:fld id="{48125607-3CCB-FC49-88FF-D0E21707BB11}" type="slidenum">
              <a:t>‹#›</a:t>
            </a:fld>
            <a:endParaRPr lang="en-US"/>
          </a:p>
        </p:txBody>
      </p:sp>
    </p:spTree>
    <p:extLst>
      <p:ext uri="{BB962C8B-B14F-4D97-AF65-F5344CB8AC3E}">
        <p14:creationId xmlns:p14="http://schemas.microsoft.com/office/powerpoint/2010/main" val="386777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1" y="1611430"/>
            <a:ext cx="10515600" cy="44988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885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4" y="1709743"/>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4" y="4589466"/>
            <a:ext cx="10515600" cy="1225548"/>
          </a:xfrm>
        </p:spPr>
        <p:txBody>
          <a:bodyPr/>
          <a:lstStyle>
            <a:lvl1pPr marL="0" indent="0">
              <a:buNone/>
              <a:defRPr sz="2400">
                <a:solidFill>
                  <a:schemeClr val="accent2"/>
                </a:solidFill>
              </a:defRPr>
            </a:lvl1pPr>
            <a:lvl2pPr marL="457224" indent="0">
              <a:buNone/>
              <a:defRPr sz="2000">
                <a:solidFill>
                  <a:schemeClr val="tx1">
                    <a:tint val="75000"/>
                  </a:schemeClr>
                </a:solidFill>
              </a:defRPr>
            </a:lvl2pPr>
            <a:lvl3pPr marL="914446" indent="0">
              <a:buNone/>
              <a:defRPr sz="1800">
                <a:solidFill>
                  <a:schemeClr val="tx1">
                    <a:tint val="75000"/>
                  </a:schemeClr>
                </a:solidFill>
              </a:defRPr>
            </a:lvl3pPr>
            <a:lvl4pPr marL="1371668" indent="0">
              <a:buNone/>
              <a:defRPr sz="1600">
                <a:solidFill>
                  <a:schemeClr val="tx1">
                    <a:tint val="75000"/>
                  </a:schemeClr>
                </a:solidFill>
              </a:defRPr>
            </a:lvl4pPr>
            <a:lvl5pPr marL="1828892"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2"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5783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31"/>
            <a:ext cx="5181600" cy="4017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1" y="1825631"/>
            <a:ext cx="5181600" cy="4017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80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2" y="1681163"/>
            <a:ext cx="5157787" cy="823912"/>
          </a:xfrm>
        </p:spPr>
        <p:txBody>
          <a:bodyPr anchor="b"/>
          <a:lstStyle>
            <a:lvl1pPr marL="0" indent="0">
              <a:buNone/>
              <a:defRPr sz="24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2" y="2505075"/>
            <a:ext cx="5157787" cy="332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32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822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C59BF1-2582-DBFB-38DD-20ED84CDD7D3}"/>
              </a:ext>
            </a:extLst>
          </p:cNvPr>
          <p:cNvPicPr/>
          <p:nvPr userDrawn="1"/>
        </p:nvPicPr>
        <p:blipFill>
          <a:blip r:embed="rId2" cstate="print">
            <a:extLst>
              <a:ext uri="{28A0092B-C50C-407E-A947-70E740481C1C}">
                <a14:useLocalDpi xmlns:a14="http://schemas.microsoft.com/office/drawing/2010/main"/>
              </a:ext>
            </a:extLst>
          </a:blip>
          <a:srcRect/>
          <a:stretch/>
        </p:blipFill>
        <p:spPr>
          <a:xfrm>
            <a:off x="-1" y="1260"/>
            <a:ext cx="12192001" cy="6855480"/>
          </a:xfrm>
          <a:prstGeom prst="rect">
            <a:avLst/>
          </a:prstGeom>
          <a:ln>
            <a:noFill/>
          </a:ln>
        </p:spPr>
      </p:pic>
      <p:pic>
        <p:nvPicPr>
          <p:cNvPr id="6" name="Picture 5">
            <a:extLst>
              <a:ext uri="{FF2B5EF4-FFF2-40B4-BE49-F238E27FC236}">
                <a16:creationId xmlns:a16="http://schemas.microsoft.com/office/drawing/2014/main" id="{8AB6863E-04F1-8017-0EA5-99097896EC43}"/>
              </a:ext>
            </a:extLst>
          </p:cNvPr>
          <p:cNvPicPr>
            <a:picLocks noChangeAspect="1"/>
          </p:cNvPicPr>
          <p:nvPr userDrawn="1"/>
        </p:nvPicPr>
        <p:blipFill>
          <a:blip r:embed="rId3"/>
          <a:stretch>
            <a:fillRect/>
          </a:stretch>
        </p:blipFill>
        <p:spPr>
          <a:xfrm>
            <a:off x="7001201" y="2360058"/>
            <a:ext cx="860427" cy="453852"/>
          </a:xfrm>
          <a:prstGeom prst="rect">
            <a:avLst/>
          </a:prstGeom>
        </p:spPr>
      </p:pic>
      <p:sp>
        <p:nvSpPr>
          <p:cNvPr id="8" name="Rectangle 7">
            <a:extLst>
              <a:ext uri="{FF2B5EF4-FFF2-40B4-BE49-F238E27FC236}">
                <a16:creationId xmlns:a16="http://schemas.microsoft.com/office/drawing/2014/main" id="{C88F3AF5-B1C2-28F6-4FCE-24B4992DB9DE}"/>
              </a:ext>
            </a:extLst>
          </p:cNvPr>
          <p:cNvSpPr/>
          <p:nvPr userDrawn="1"/>
        </p:nvSpPr>
        <p:spPr>
          <a:xfrm>
            <a:off x="5588927" y="2944682"/>
            <a:ext cx="6237472" cy="2882685"/>
          </a:xfrm>
          <a:prstGeom prst="rect">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7001418" y="3153905"/>
            <a:ext cx="4428679"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761904" y="1"/>
            <a:ext cx="5818917" cy="6369802"/>
          </a:xfrm>
        </p:spPr>
        <p:txBody>
          <a:bodyPr anchor="t"/>
          <a:lstStyle>
            <a:lvl1pPr marL="0" indent="0">
              <a:buNone/>
              <a:defRPr sz="3200"/>
            </a:lvl1pPr>
            <a:lvl2pPr marL="457224" indent="0">
              <a:buNone/>
              <a:defRPr sz="2800"/>
            </a:lvl2pPr>
            <a:lvl3pPr marL="914446" indent="0">
              <a:buNone/>
              <a:defRPr sz="2400"/>
            </a:lvl3pPr>
            <a:lvl4pPr marL="1371668" indent="0">
              <a:buNone/>
              <a:defRPr sz="2000"/>
            </a:lvl4pPr>
            <a:lvl5pPr marL="1828892" indent="0">
              <a:buNone/>
              <a:defRPr sz="2000"/>
            </a:lvl5pPr>
            <a:lvl6pPr marL="2286114" indent="0">
              <a:buNone/>
              <a:defRPr sz="2000"/>
            </a:lvl6pPr>
            <a:lvl7pPr marL="2743337" indent="0">
              <a:buNone/>
              <a:defRPr sz="2000"/>
            </a:lvl7pPr>
            <a:lvl8pPr marL="3200560" indent="0">
              <a:buNone/>
              <a:defRPr sz="2000"/>
            </a:lvl8pPr>
            <a:lvl9pPr marL="3657782"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01418" y="4839345"/>
            <a:ext cx="4428679" cy="785544"/>
          </a:xfrm>
        </p:spPr>
        <p:txBody>
          <a:bodyPr/>
          <a:lstStyle>
            <a:lvl1pPr marL="0" indent="0">
              <a:buNone/>
              <a:defRPr sz="1600"/>
            </a:lvl1pPr>
            <a:lvl2pPr marL="457224"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2" indent="0">
              <a:buNone/>
              <a:defRPr sz="1000"/>
            </a:lvl9pPr>
          </a:lstStyle>
          <a:p>
            <a:pPr lvl="0"/>
            <a:r>
              <a:rPr lang="en-US" dirty="0"/>
              <a:t>Click to edit Master text styles</a:t>
            </a:r>
          </a:p>
        </p:txBody>
      </p:sp>
      <p:grpSp>
        <p:nvGrpSpPr>
          <p:cNvPr id="27" name="Group 26">
            <a:extLst>
              <a:ext uri="{FF2B5EF4-FFF2-40B4-BE49-F238E27FC236}">
                <a16:creationId xmlns:a16="http://schemas.microsoft.com/office/drawing/2014/main" id="{B884DB58-3538-1AA1-B907-0094924D26F5}"/>
              </a:ext>
            </a:extLst>
          </p:cNvPr>
          <p:cNvGrpSpPr/>
          <p:nvPr userDrawn="1"/>
        </p:nvGrpSpPr>
        <p:grpSpPr>
          <a:xfrm>
            <a:off x="8355067" y="6230532"/>
            <a:ext cx="3173226" cy="446110"/>
            <a:chOff x="742951" y="5719299"/>
            <a:chExt cx="2989846" cy="517329"/>
          </a:xfrm>
        </p:grpSpPr>
        <p:pic>
          <p:nvPicPr>
            <p:cNvPr id="28" name="Picture 44">
              <a:extLst>
                <a:ext uri="{FF2B5EF4-FFF2-40B4-BE49-F238E27FC236}">
                  <a16:creationId xmlns:a16="http://schemas.microsoft.com/office/drawing/2014/main" id="{60598DCF-0A8B-D74E-BA9E-645DEBADB49B}"/>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421" r="-9421"/>
            <a:stretch/>
          </p:blipFill>
          <p:spPr>
            <a:xfrm>
              <a:off x="2472797" y="5720108"/>
              <a:ext cx="1260000" cy="516520"/>
            </a:xfrm>
            <a:prstGeom prst="rect">
              <a:avLst/>
            </a:prstGeom>
          </p:spPr>
        </p:pic>
        <p:pic>
          <p:nvPicPr>
            <p:cNvPr id="29" name="Picture 24">
              <a:extLst>
                <a:ext uri="{FF2B5EF4-FFF2-40B4-BE49-F238E27FC236}">
                  <a16:creationId xmlns:a16="http://schemas.microsoft.com/office/drawing/2014/main" id="{30B44D16-A5A3-2B29-ADC6-0D16C2969EE7}"/>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1664" r="-11664"/>
            <a:stretch/>
          </p:blipFill>
          <p:spPr>
            <a:xfrm>
              <a:off x="742951" y="5719299"/>
              <a:ext cx="1439996" cy="440275"/>
            </a:xfrm>
            <a:prstGeom prst="rect">
              <a:avLst/>
            </a:prstGeom>
          </p:spPr>
        </p:pic>
      </p:grpSp>
      <p:grpSp>
        <p:nvGrpSpPr>
          <p:cNvPr id="7" name="Group 6">
            <a:extLst>
              <a:ext uri="{FF2B5EF4-FFF2-40B4-BE49-F238E27FC236}">
                <a16:creationId xmlns:a16="http://schemas.microsoft.com/office/drawing/2014/main" id="{D9F29343-E915-B5A7-BD1A-425AA90F18B3}"/>
              </a:ext>
            </a:extLst>
          </p:cNvPr>
          <p:cNvGrpSpPr/>
          <p:nvPr userDrawn="1"/>
        </p:nvGrpSpPr>
        <p:grpSpPr>
          <a:xfrm>
            <a:off x="8662695" y="6230532"/>
            <a:ext cx="2865598" cy="446110"/>
            <a:chOff x="1032801" y="5719299"/>
            <a:chExt cx="2699996" cy="517329"/>
          </a:xfrm>
        </p:grpSpPr>
        <p:pic>
          <p:nvPicPr>
            <p:cNvPr id="26" name="Picture 44">
              <a:extLst>
                <a:ext uri="{FF2B5EF4-FFF2-40B4-BE49-F238E27FC236}">
                  <a16:creationId xmlns:a16="http://schemas.microsoft.com/office/drawing/2014/main" id="{CE1C33F3-DB87-8F74-B789-4B2F80D99E44}"/>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l="-9527" r="-9527"/>
            <a:stretch/>
          </p:blipFill>
          <p:spPr>
            <a:xfrm>
              <a:off x="2472797" y="5720108"/>
              <a:ext cx="1260000" cy="516520"/>
            </a:xfrm>
            <a:prstGeom prst="rect">
              <a:avLst/>
            </a:prstGeom>
          </p:spPr>
        </p:pic>
        <p:pic>
          <p:nvPicPr>
            <p:cNvPr id="30" name="Picture 24">
              <a:extLst>
                <a:ext uri="{FF2B5EF4-FFF2-40B4-BE49-F238E27FC236}">
                  <a16:creationId xmlns:a16="http://schemas.microsoft.com/office/drawing/2014/main" id="{00D10E8C-13D2-31D3-0CBE-893593A44359}"/>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l="-11604" r="-11604"/>
            <a:stretch/>
          </p:blipFill>
          <p:spPr>
            <a:xfrm>
              <a:off x="1032801" y="5719299"/>
              <a:ext cx="1439996" cy="440275"/>
            </a:xfrm>
            <a:prstGeom prst="rect">
              <a:avLst/>
            </a:prstGeom>
          </p:spPr>
        </p:pic>
      </p:grpSp>
    </p:spTree>
    <p:extLst>
      <p:ext uri="{BB962C8B-B14F-4D97-AF65-F5344CB8AC3E}">
        <p14:creationId xmlns:p14="http://schemas.microsoft.com/office/powerpoint/2010/main" val="836949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CB6FE63-A032-4BF5-03A4-CFAF308F1A4A}"/>
              </a:ext>
            </a:extLst>
          </p:cNvPr>
          <p:cNvPicPr>
            <a:picLocks noChangeAspect="1"/>
          </p:cNvPicPr>
          <p:nvPr userDrawn="1"/>
        </p:nvPicPr>
        <p:blipFill rotWithShape="1">
          <a:blip r:embed="rId2"/>
          <a:srcRect/>
          <a:stretch/>
        </p:blipFill>
        <p:spPr>
          <a:xfrm>
            <a:off x="-1" y="0"/>
            <a:ext cx="12192000" cy="6858000"/>
          </a:xfrm>
          <a:prstGeom prst="rect">
            <a:avLst/>
          </a:prstGeom>
          <a:solidFill>
            <a:schemeClr val="bg1"/>
          </a:solidFill>
        </p:spPr>
      </p:pic>
      <p:sp>
        <p:nvSpPr>
          <p:cNvPr id="21" name="Rectangle 20">
            <a:extLst>
              <a:ext uri="{FF2B5EF4-FFF2-40B4-BE49-F238E27FC236}">
                <a16:creationId xmlns:a16="http://schemas.microsoft.com/office/drawing/2014/main" id="{08D7E330-79B2-C173-B532-F35D5FACC227}"/>
              </a:ext>
            </a:extLst>
          </p:cNvPr>
          <p:cNvSpPr/>
          <p:nvPr userDrawn="1"/>
        </p:nvSpPr>
        <p:spPr>
          <a:xfrm>
            <a:off x="3" y="1143000"/>
            <a:ext cx="10978662" cy="42291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a:extLst>
              <a:ext uri="{FF2B5EF4-FFF2-40B4-BE49-F238E27FC236}">
                <a16:creationId xmlns:a16="http://schemas.microsoft.com/office/drawing/2014/main" id="{DFA85A1A-8E25-59E6-8423-8FB7A2E1B269}"/>
              </a:ext>
            </a:extLst>
          </p:cNvPr>
          <p:cNvPicPr>
            <a:picLocks noChangeAspect="1"/>
          </p:cNvPicPr>
          <p:nvPr userDrawn="1"/>
        </p:nvPicPr>
        <p:blipFill>
          <a:blip r:embed="rId3"/>
          <a:stretch>
            <a:fillRect/>
          </a:stretch>
        </p:blipFill>
        <p:spPr>
          <a:xfrm>
            <a:off x="10625100" y="1920700"/>
            <a:ext cx="860427" cy="453852"/>
          </a:xfrm>
          <a:prstGeom prst="rect">
            <a:avLst/>
          </a:prstGeom>
        </p:spPr>
      </p:pic>
      <p:sp>
        <p:nvSpPr>
          <p:cNvPr id="25" name="Text Placeholder 24">
            <a:extLst>
              <a:ext uri="{FF2B5EF4-FFF2-40B4-BE49-F238E27FC236}">
                <a16:creationId xmlns:a16="http://schemas.microsoft.com/office/drawing/2014/main" id="{E726BFD9-F417-F53D-B52C-FC67F1776E3F}"/>
              </a:ext>
            </a:extLst>
          </p:cNvPr>
          <p:cNvSpPr>
            <a:spLocks noGrp="1"/>
          </p:cNvSpPr>
          <p:nvPr>
            <p:ph type="body" sz="quarter" idx="10"/>
          </p:nvPr>
        </p:nvSpPr>
        <p:spPr>
          <a:xfrm>
            <a:off x="2082001" y="1907053"/>
            <a:ext cx="7901514" cy="2250101"/>
          </a:xfrm>
        </p:spPr>
        <p:txBody>
          <a:bodyPr>
            <a:normAutofit/>
          </a:bodyPr>
          <a:lstStyle>
            <a:lvl1pPr marL="0" indent="0">
              <a:buNone/>
              <a:defRPr sz="4800">
                <a:solidFill>
                  <a:schemeClr val="bg1"/>
                </a:solidFill>
              </a:defRPr>
            </a:lvl1pPr>
            <a:lvl2pPr marL="277826" indent="0">
              <a:buNone/>
              <a:defRPr sz="3200">
                <a:solidFill>
                  <a:schemeClr val="bg1"/>
                </a:solidFill>
              </a:defRPr>
            </a:lvl2pPr>
            <a:lvl3pPr marL="603280" indent="0">
              <a:buNone/>
              <a:defRPr sz="2800">
                <a:solidFill>
                  <a:schemeClr val="bg1"/>
                </a:solidFill>
              </a:defRPr>
            </a:lvl3pPr>
            <a:lvl4pPr marL="835067" indent="0">
              <a:buNone/>
              <a:defRPr sz="2400">
                <a:solidFill>
                  <a:schemeClr val="bg1"/>
                </a:solidFill>
              </a:defRPr>
            </a:lvl4pPr>
            <a:lvl5pPr marL="1082729" indent="0">
              <a:buNone/>
              <a:defRPr sz="2400">
                <a:solidFill>
                  <a:schemeClr val="bg1"/>
                </a:solidFill>
              </a:defRPr>
            </a:lvl5pPr>
          </a:lstStyle>
          <a:p>
            <a:pPr lvl="0"/>
            <a:r>
              <a:rPr lang="en-US" dirty="0"/>
              <a:t>Click to edit Master text styles</a:t>
            </a:r>
          </a:p>
        </p:txBody>
      </p:sp>
      <p:sp>
        <p:nvSpPr>
          <p:cNvPr id="26" name="Text Placeholder 3">
            <a:extLst>
              <a:ext uri="{FF2B5EF4-FFF2-40B4-BE49-F238E27FC236}">
                <a16:creationId xmlns:a16="http://schemas.microsoft.com/office/drawing/2014/main" id="{F141B7BD-C4A3-9EC4-7F5C-E6E0CEBC574B}"/>
              </a:ext>
            </a:extLst>
          </p:cNvPr>
          <p:cNvSpPr>
            <a:spLocks noGrp="1"/>
          </p:cNvSpPr>
          <p:nvPr>
            <p:ph type="body" sz="half" idx="2"/>
          </p:nvPr>
        </p:nvSpPr>
        <p:spPr>
          <a:xfrm>
            <a:off x="5551605" y="4267521"/>
            <a:ext cx="4428679" cy="785544"/>
          </a:xfrm>
        </p:spPr>
        <p:txBody>
          <a:bodyPr/>
          <a:lstStyle>
            <a:lvl1pPr marL="0" indent="0" algn="r">
              <a:buNone/>
              <a:defRPr sz="1600" b="1">
                <a:solidFill>
                  <a:schemeClr val="bg1"/>
                </a:solidFill>
              </a:defRPr>
            </a:lvl1pPr>
            <a:lvl2pPr marL="457224" indent="0">
              <a:buNone/>
              <a:defRPr sz="1400"/>
            </a:lvl2pPr>
            <a:lvl3pPr marL="914446" indent="0">
              <a:buNone/>
              <a:defRPr sz="1200"/>
            </a:lvl3pPr>
            <a:lvl4pPr marL="1371668" indent="0">
              <a:buNone/>
              <a:defRPr sz="1000"/>
            </a:lvl4pPr>
            <a:lvl5pPr marL="1828892" indent="0">
              <a:buNone/>
              <a:defRPr sz="1000"/>
            </a:lvl5pPr>
            <a:lvl6pPr marL="2286114" indent="0">
              <a:buNone/>
              <a:defRPr sz="1000"/>
            </a:lvl6pPr>
            <a:lvl7pPr marL="2743337" indent="0">
              <a:buNone/>
              <a:defRPr sz="1000"/>
            </a:lvl7pPr>
            <a:lvl8pPr marL="3200560" indent="0">
              <a:buNone/>
              <a:defRPr sz="1000"/>
            </a:lvl8pPr>
            <a:lvl9pPr marL="3657782" indent="0">
              <a:buNone/>
              <a:defRPr sz="1000"/>
            </a:lvl9pPr>
          </a:lstStyle>
          <a:p>
            <a:pPr lvl="0"/>
            <a:r>
              <a:rPr lang="en-US" dirty="0"/>
              <a:t>Click to edit Master text styles</a:t>
            </a:r>
          </a:p>
        </p:txBody>
      </p:sp>
      <p:sp>
        <p:nvSpPr>
          <p:cNvPr id="27" name="TextBox 26">
            <a:extLst>
              <a:ext uri="{FF2B5EF4-FFF2-40B4-BE49-F238E27FC236}">
                <a16:creationId xmlns:a16="http://schemas.microsoft.com/office/drawing/2014/main" id="{A998C17D-7CD7-CA39-FF67-CB8452F1BA1C}"/>
              </a:ext>
            </a:extLst>
          </p:cNvPr>
          <p:cNvSpPr txBox="1"/>
          <p:nvPr userDrawn="1"/>
        </p:nvSpPr>
        <p:spPr>
          <a:xfrm>
            <a:off x="1136686" y="1485907"/>
            <a:ext cx="720969" cy="1323439"/>
          </a:xfrm>
          <a:prstGeom prst="rect">
            <a:avLst/>
          </a:prstGeom>
          <a:noFill/>
        </p:spPr>
        <p:txBody>
          <a:bodyPr wrap="square" rtlCol="0">
            <a:spAutoFit/>
          </a:bodyPr>
          <a:lstStyle/>
          <a:p>
            <a:r>
              <a:rPr lang="en-US" sz="8000" dirty="0">
                <a:solidFill>
                  <a:schemeClr val="accent4"/>
                </a:solidFill>
                <a:latin typeface="Avenir Book" panose="02000503020000020003" pitchFamily="2" charset="0"/>
              </a:rPr>
              <a:t>“</a:t>
            </a:r>
          </a:p>
        </p:txBody>
      </p:sp>
      <p:grpSp>
        <p:nvGrpSpPr>
          <p:cNvPr id="3" name="Group 2">
            <a:extLst>
              <a:ext uri="{FF2B5EF4-FFF2-40B4-BE49-F238E27FC236}">
                <a16:creationId xmlns:a16="http://schemas.microsoft.com/office/drawing/2014/main" id="{EE25A38C-842F-3FB0-8791-4FF284BD7442}"/>
              </a:ext>
            </a:extLst>
          </p:cNvPr>
          <p:cNvGrpSpPr/>
          <p:nvPr userDrawn="1"/>
        </p:nvGrpSpPr>
        <p:grpSpPr>
          <a:xfrm>
            <a:off x="8662695" y="6230532"/>
            <a:ext cx="2865598" cy="446110"/>
            <a:chOff x="1032801" y="5719299"/>
            <a:chExt cx="2699996" cy="517329"/>
          </a:xfrm>
        </p:grpSpPr>
        <p:pic>
          <p:nvPicPr>
            <p:cNvPr id="4" name="Picture 44">
              <a:extLst>
                <a:ext uri="{FF2B5EF4-FFF2-40B4-BE49-F238E27FC236}">
                  <a16:creationId xmlns:a16="http://schemas.microsoft.com/office/drawing/2014/main" id="{8CE6BBED-36DF-A99A-C019-DC60DD803CEA}"/>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9527" r="-9527"/>
            <a:stretch/>
          </p:blipFill>
          <p:spPr>
            <a:xfrm>
              <a:off x="2472797" y="5720108"/>
              <a:ext cx="1260000" cy="516520"/>
            </a:xfrm>
            <a:prstGeom prst="rect">
              <a:avLst/>
            </a:prstGeom>
          </p:spPr>
        </p:pic>
        <p:pic>
          <p:nvPicPr>
            <p:cNvPr id="5" name="Picture 24">
              <a:extLst>
                <a:ext uri="{FF2B5EF4-FFF2-40B4-BE49-F238E27FC236}">
                  <a16:creationId xmlns:a16="http://schemas.microsoft.com/office/drawing/2014/main" id="{1B3CE847-6732-70FE-1C72-9E7C6DAA22CA}"/>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11604" r="-11604"/>
            <a:stretch/>
          </p:blipFill>
          <p:spPr>
            <a:xfrm>
              <a:off x="1032801" y="5719299"/>
              <a:ext cx="1439996" cy="440275"/>
            </a:xfrm>
            <a:prstGeom prst="rect">
              <a:avLst/>
            </a:prstGeom>
          </p:spPr>
        </p:pic>
      </p:grpSp>
    </p:spTree>
    <p:extLst>
      <p:ext uri="{BB962C8B-B14F-4D97-AF65-F5344CB8AC3E}">
        <p14:creationId xmlns:p14="http://schemas.microsoft.com/office/powerpoint/2010/main" val="89931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4788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90122-BC2C-1E20-4BEA-F4BB7055AB09}"/>
              </a:ext>
            </a:extLst>
          </p:cNvPr>
          <p:cNvPicPr>
            <a:picLocks noChangeAspect="1"/>
          </p:cNvPicPr>
          <p:nvPr userDrawn="1"/>
        </p:nvPicPr>
        <p:blipFill>
          <a:blip r:embed="rId15" cstate="print">
            <a:extLst>
              <a:ext uri="{28A0092B-C50C-407E-A947-70E740481C1C}">
                <a14:useLocalDpi xmlns:a14="http://schemas.microsoft.com/office/drawing/2010/main"/>
              </a:ext>
            </a:extLst>
          </a:blip>
          <a:srcRect/>
          <a:stretch/>
        </p:blipFill>
        <p:spPr>
          <a:xfrm>
            <a:off x="-1" y="1260"/>
            <a:ext cx="12192001" cy="6855480"/>
          </a:xfrm>
          <a:prstGeom prst="rect">
            <a:avLst/>
          </a:prstGeom>
        </p:spPr>
      </p:pic>
      <p:sp>
        <p:nvSpPr>
          <p:cNvPr id="2" name="Title Placeholder 1"/>
          <p:cNvSpPr>
            <a:spLocks noGrp="1"/>
          </p:cNvSpPr>
          <p:nvPr>
            <p:ph type="title"/>
          </p:nvPr>
        </p:nvSpPr>
        <p:spPr>
          <a:xfrm>
            <a:off x="838201" y="365130"/>
            <a:ext cx="10515600" cy="1086346"/>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838201" y="1628522"/>
            <a:ext cx="10515600" cy="42285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8201" y="635636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D87C7-E5C9-2642-AF71-C7D3F04A8E32}" type="slidenum">
              <a:rPr lang="en-US" smtClean="0"/>
              <a:pPr/>
              <a:t>‹#›</a:t>
            </a:fld>
            <a:endParaRPr lang="en-US"/>
          </a:p>
        </p:txBody>
      </p:sp>
      <p:pic>
        <p:nvPicPr>
          <p:cNvPr id="11" name="Picture 10">
            <a:extLst>
              <a:ext uri="{FF2B5EF4-FFF2-40B4-BE49-F238E27FC236}">
                <a16:creationId xmlns:a16="http://schemas.microsoft.com/office/drawing/2014/main" id="{59BB2D92-EC9F-9943-E038-65D67185FFD1}"/>
              </a:ext>
            </a:extLst>
          </p:cNvPr>
          <p:cNvPicPr>
            <a:picLocks noChangeAspect="1"/>
          </p:cNvPicPr>
          <p:nvPr userDrawn="1"/>
        </p:nvPicPr>
        <p:blipFill>
          <a:blip r:embed="rId16" cstate="print">
            <a:alphaModFix amt="20000"/>
            <a:extLst>
              <a:ext uri="{28A0092B-C50C-407E-A947-70E740481C1C}">
                <a14:useLocalDpi xmlns:a14="http://schemas.microsoft.com/office/drawing/2010/main"/>
              </a:ext>
            </a:extLst>
          </a:blip>
          <a:stretch>
            <a:fillRect/>
          </a:stretch>
        </p:blipFill>
        <p:spPr>
          <a:xfrm>
            <a:off x="11868745" y="0"/>
            <a:ext cx="268065" cy="6858000"/>
          </a:xfrm>
          <a:prstGeom prst="rect">
            <a:avLst/>
          </a:prstGeom>
        </p:spPr>
      </p:pic>
      <p:grpSp>
        <p:nvGrpSpPr>
          <p:cNvPr id="14" name="Group 13">
            <a:extLst>
              <a:ext uri="{FF2B5EF4-FFF2-40B4-BE49-F238E27FC236}">
                <a16:creationId xmlns:a16="http://schemas.microsoft.com/office/drawing/2014/main" id="{70C04F22-694E-0958-A441-B8EA5D4F6ED7}"/>
              </a:ext>
            </a:extLst>
          </p:cNvPr>
          <p:cNvGrpSpPr/>
          <p:nvPr userDrawn="1"/>
        </p:nvGrpSpPr>
        <p:grpSpPr>
          <a:xfrm>
            <a:off x="8521143" y="6230532"/>
            <a:ext cx="3007150" cy="446110"/>
            <a:chOff x="8521143" y="6230532"/>
            <a:chExt cx="3007150" cy="446110"/>
          </a:xfrm>
        </p:grpSpPr>
        <p:pic>
          <p:nvPicPr>
            <p:cNvPr id="15" name="Picture 44">
              <a:extLst>
                <a:ext uri="{FF2B5EF4-FFF2-40B4-BE49-F238E27FC236}">
                  <a16:creationId xmlns:a16="http://schemas.microsoft.com/office/drawing/2014/main" id="{8F5AE883-A253-B76D-2D87-F9113A0C17C6}"/>
                </a:ext>
              </a:extLst>
            </p:cNvPr>
            <p:cNvPicPr>
              <a:picLocks noChangeAspect="1"/>
            </p:cNvPicPr>
            <p:nvPr userDrawn="1"/>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l="-9421" r="-9421"/>
            <a:stretch/>
          </p:blipFill>
          <p:spPr>
            <a:xfrm>
              <a:off x="10191012" y="6231230"/>
              <a:ext cx="1337281" cy="445412"/>
            </a:xfrm>
            <a:prstGeom prst="rect">
              <a:avLst/>
            </a:prstGeom>
          </p:spPr>
        </p:pic>
        <p:pic>
          <p:nvPicPr>
            <p:cNvPr id="16" name="Picture 24">
              <a:extLst>
                <a:ext uri="{FF2B5EF4-FFF2-40B4-BE49-F238E27FC236}">
                  <a16:creationId xmlns:a16="http://schemas.microsoft.com/office/drawing/2014/main" id="{D8804E08-10C2-3D7F-14B3-D555F6D632C2}"/>
                </a:ext>
              </a:extLst>
            </p:cNvPr>
            <p:cNvPicPr>
              <a:picLocks noChangeAspect="1"/>
            </p:cNvPicPr>
            <p:nvPr userDrawn="1"/>
          </p:nvPicPr>
          <p:blipFill rotWithShape="1">
            <a:blip r:embed="rId19" cstate="print">
              <a:extLst>
                <a:ext uri="{28A0092B-C50C-407E-A947-70E740481C1C}">
                  <a14:useLocalDpi xmlns:a14="http://schemas.microsoft.com/office/drawing/2010/main"/>
                </a:ext>
              </a:extLst>
            </a:blip>
            <a:srcRect l="-11604" r="-11604"/>
            <a:stretch/>
          </p:blipFill>
          <p:spPr>
            <a:xfrm>
              <a:off x="8521143" y="6230532"/>
              <a:ext cx="1528316" cy="379664"/>
            </a:xfrm>
            <a:prstGeom prst="rect">
              <a:avLst/>
            </a:prstGeom>
          </p:spPr>
        </p:pic>
        <p:cxnSp>
          <p:nvCxnSpPr>
            <p:cNvPr id="17" name="Straight Connector 16">
              <a:extLst>
                <a:ext uri="{FF2B5EF4-FFF2-40B4-BE49-F238E27FC236}">
                  <a16:creationId xmlns:a16="http://schemas.microsoft.com/office/drawing/2014/main" id="{64681262-687C-303D-2F00-78550FAD2910}"/>
                </a:ext>
              </a:extLst>
            </p:cNvPr>
            <p:cNvCxnSpPr>
              <a:cxnSpLocks/>
            </p:cNvCxnSpPr>
            <p:nvPr userDrawn="1"/>
          </p:nvCxnSpPr>
          <p:spPr>
            <a:xfrm>
              <a:off x="10092155" y="6283325"/>
              <a:ext cx="0" cy="288000"/>
            </a:xfrm>
            <a:prstGeom prst="line">
              <a:avLst/>
            </a:prstGeom>
            <a:ln>
              <a:solidFill>
                <a:schemeClr val="tx1"/>
              </a:solidFill>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417404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46" rtl="0" eaLnBrk="1" latinLnBrk="0" hangingPunct="1">
        <a:lnSpc>
          <a:spcPct val="90000"/>
        </a:lnSpc>
        <a:spcBef>
          <a:spcPct val="0"/>
        </a:spcBef>
        <a:buNone/>
        <a:defRPr sz="3600" kern="1200">
          <a:solidFill>
            <a:schemeClr val="accent1"/>
          </a:solidFill>
          <a:latin typeface="Avenir Book" panose="02000503020000020003" pitchFamily="2" charset="0"/>
          <a:ea typeface="+mj-ea"/>
          <a:cs typeface="+mj-cs"/>
        </a:defRPr>
      </a:lvl1pPr>
    </p:titleStyle>
    <p:bodyStyle>
      <a:lvl1pPr marL="228612" indent="-228612" algn="l" defTabSz="914446"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Avenir Book" panose="02000503020000020003" pitchFamily="2" charset="0"/>
          <a:ea typeface="+mn-ea"/>
          <a:cs typeface="+mn-cs"/>
        </a:defRPr>
      </a:lvl1pPr>
      <a:lvl2pPr marL="587405" indent="-309579" algn="l" defTabSz="914446" rtl="0" eaLnBrk="1" latinLnBrk="0" hangingPunct="1">
        <a:lnSpc>
          <a:spcPct val="90000"/>
        </a:lnSpc>
        <a:spcBef>
          <a:spcPts val="500"/>
        </a:spcBef>
        <a:buClr>
          <a:schemeClr val="accent2"/>
        </a:buClr>
        <a:buSzPct val="100000"/>
        <a:buFont typeface="System Font Regular"/>
        <a:buChar char="‣"/>
        <a:tabLst/>
        <a:defRPr sz="2000" kern="1200">
          <a:solidFill>
            <a:schemeClr val="tx1"/>
          </a:solidFill>
          <a:latin typeface="Avenir Book" panose="02000503020000020003" pitchFamily="2" charset="0"/>
          <a:ea typeface="+mn-ea"/>
          <a:cs typeface="+mn-cs"/>
        </a:defRPr>
      </a:lvl2pPr>
      <a:lvl3pPr marL="804903" indent="-201623" algn="l" defTabSz="914446" rtl="0" eaLnBrk="1" latinLnBrk="0" hangingPunct="1">
        <a:lnSpc>
          <a:spcPct val="90000"/>
        </a:lnSpc>
        <a:spcBef>
          <a:spcPts val="500"/>
        </a:spcBef>
        <a:buClr>
          <a:schemeClr val="accent3"/>
        </a:buClr>
        <a:buFont typeface="Arial" panose="020B0604020202020204" pitchFamily="34" charset="0"/>
        <a:buChar char="•"/>
        <a:tabLst/>
        <a:defRPr sz="1800" kern="1200">
          <a:solidFill>
            <a:schemeClr val="tx1"/>
          </a:solidFill>
          <a:latin typeface="Avenir Book" panose="02000503020000020003" pitchFamily="2" charset="0"/>
          <a:ea typeface="+mn-ea"/>
          <a:cs typeface="+mn-cs"/>
        </a:defRPr>
      </a:lvl3pPr>
      <a:lvl4pPr marL="1068442" indent="-233375" algn="l" defTabSz="914446" rtl="0" eaLnBrk="1" latinLnBrk="0" hangingPunct="1">
        <a:lnSpc>
          <a:spcPct val="90000"/>
        </a:lnSpc>
        <a:spcBef>
          <a:spcPts val="500"/>
        </a:spcBef>
        <a:buClr>
          <a:schemeClr val="accent3"/>
        </a:buClr>
        <a:buFont typeface="System Font Regular"/>
        <a:buChar char="‣"/>
        <a:tabLst/>
        <a:defRPr sz="1600" kern="1200">
          <a:solidFill>
            <a:schemeClr val="tx1"/>
          </a:solidFill>
          <a:latin typeface="Avenir Book" panose="02000503020000020003" pitchFamily="2" charset="0"/>
          <a:ea typeface="+mn-ea"/>
          <a:cs typeface="+mn-cs"/>
        </a:defRPr>
      </a:lvl4pPr>
      <a:lvl5pPr marL="1300228" indent="-217498" algn="l" defTabSz="914446" rtl="0" eaLnBrk="1" latinLnBrk="0" hangingPunct="1">
        <a:lnSpc>
          <a:spcPct val="90000"/>
        </a:lnSpc>
        <a:spcBef>
          <a:spcPts val="500"/>
        </a:spcBef>
        <a:buClr>
          <a:schemeClr val="accent3"/>
        </a:buClr>
        <a:buSzPct val="80000"/>
        <a:buFont typeface="Courier New" panose="02070309020205020404" pitchFamily="49" charset="0"/>
        <a:buChar char="o"/>
        <a:tabLst/>
        <a:defRPr sz="1600" kern="1200">
          <a:solidFill>
            <a:schemeClr val="tx1"/>
          </a:solidFill>
          <a:latin typeface="Avenir Book" panose="02000503020000020003" pitchFamily="2" charset="0"/>
          <a:ea typeface="+mn-ea"/>
          <a:cs typeface="+mn-cs"/>
        </a:defRPr>
      </a:lvl5pPr>
      <a:lvl6pPr marL="2514726"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2"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2"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4"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8"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2"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02E924-449B-7F83-897B-417AE181E8E2}"/>
              </a:ext>
            </a:extLst>
          </p:cNvPr>
          <p:cNvSpPr>
            <a:spLocks noGrp="1"/>
          </p:cNvSpPr>
          <p:nvPr>
            <p:ph type="title"/>
          </p:nvPr>
        </p:nvSpPr>
        <p:spPr>
          <a:xfrm>
            <a:off x="457200" y="365125"/>
            <a:ext cx="11277600" cy="869315"/>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AC48E3FF-9D7A-BB80-45A7-9AF6788811C3}"/>
              </a:ext>
            </a:extLst>
          </p:cNvPr>
          <p:cNvSpPr>
            <a:spLocks noGrp="1"/>
          </p:cNvSpPr>
          <p:nvPr>
            <p:ph type="body" idx="1"/>
          </p:nvPr>
        </p:nvSpPr>
        <p:spPr>
          <a:xfrm>
            <a:off x="457200" y="1481959"/>
            <a:ext cx="11277600" cy="46950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7EF9B3-35AD-CAE0-8470-2F3F53D47CCD}"/>
              </a:ext>
            </a:extLst>
          </p:cNvPr>
          <p:cNvSpPr>
            <a:spLocks noGrp="1"/>
          </p:cNvSpPr>
          <p:nvPr>
            <p:ph type="dt" sz="half" idx="2"/>
          </p:nvPr>
        </p:nvSpPr>
        <p:spPr>
          <a:xfrm>
            <a:off x="8707005" y="6378575"/>
            <a:ext cx="1305910" cy="228600"/>
          </a:xfrm>
          <a:prstGeom prst="rect">
            <a:avLst/>
          </a:prstGeom>
        </p:spPr>
        <p:txBody>
          <a:bodyPr vert="horz" lIns="91440" tIns="45720" rIns="91440" bIns="45720" rtlCol="0" anchor="ctr"/>
          <a:lstStyle>
            <a:lvl1pPr algn="l">
              <a:defRPr sz="1200">
                <a:solidFill>
                  <a:schemeClr val="tx1">
                    <a:tint val="82000"/>
                  </a:schemeClr>
                </a:solidFill>
              </a:defRPr>
            </a:lvl1pPr>
          </a:lstStyle>
          <a:p>
            <a:fld id="{263BB19C-BF31-BC4C-A83D-3084712DA4DA}" type="datetimeFigureOut">
              <a:t>11/27/2024</a:t>
            </a:fld>
            <a:endParaRPr lang="en-US"/>
          </a:p>
        </p:txBody>
      </p:sp>
      <p:sp>
        <p:nvSpPr>
          <p:cNvPr id="5" name="Footer Placeholder 4">
            <a:extLst>
              <a:ext uri="{FF2B5EF4-FFF2-40B4-BE49-F238E27FC236}">
                <a16:creationId xmlns:a16="http://schemas.microsoft.com/office/drawing/2014/main" id="{1EF68B9C-B029-8232-EAEE-A39E3C7C5074}"/>
              </a:ext>
            </a:extLst>
          </p:cNvPr>
          <p:cNvSpPr>
            <a:spLocks noGrp="1"/>
          </p:cNvSpPr>
          <p:nvPr>
            <p:ph type="ftr" sz="quarter" idx="3"/>
          </p:nvPr>
        </p:nvSpPr>
        <p:spPr>
          <a:xfrm>
            <a:off x="5286375" y="6378575"/>
            <a:ext cx="2630214" cy="228600"/>
          </a:xfrm>
          <a:prstGeom prst="rect">
            <a:avLst/>
          </a:prstGeom>
        </p:spPr>
        <p:txBody>
          <a:bodyPr vert="horz" lIns="91440" tIns="45720" rIns="91440" bIns="45720" rtlCol="0" anchor="ctr"/>
          <a:lstStyle>
            <a:lvl1pPr algn="l">
              <a:defRPr sz="1200" b="1" i="0" spc="200" baseline="0">
                <a:solidFill>
                  <a:schemeClr val="tx2"/>
                </a:solidFill>
                <a:latin typeface="Aptos ExtraBold"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B6EF3510-CB7E-786F-79D1-82F40DCA0ABE}"/>
              </a:ext>
            </a:extLst>
          </p:cNvPr>
          <p:cNvSpPr>
            <a:spLocks noGrp="1"/>
          </p:cNvSpPr>
          <p:nvPr>
            <p:ph type="sldNum" sz="quarter" idx="4"/>
          </p:nvPr>
        </p:nvSpPr>
        <p:spPr>
          <a:xfrm>
            <a:off x="8020135" y="6378575"/>
            <a:ext cx="583324" cy="228600"/>
          </a:xfrm>
          <a:prstGeom prst="rect">
            <a:avLst/>
          </a:prstGeom>
        </p:spPr>
        <p:txBody>
          <a:bodyPr vert="horz" lIns="91440" tIns="45720" rIns="91440" bIns="45720" rtlCol="0" anchor="ctr"/>
          <a:lstStyle>
            <a:lvl1pPr algn="l">
              <a:defRPr sz="1200">
                <a:solidFill>
                  <a:schemeClr val="tx1">
                    <a:tint val="82000"/>
                  </a:schemeClr>
                </a:solidFill>
              </a:defRPr>
            </a:lvl1pPr>
          </a:lstStyle>
          <a:p>
            <a:fld id="{48125607-3CCB-FC49-88FF-D0E21707BB11}" type="slidenum">
              <a:rPr lang="en-US"/>
              <a:pPr/>
              <a:t>‹#›</a:t>
            </a:fld>
            <a:endParaRPr lang="en-US"/>
          </a:p>
        </p:txBody>
      </p:sp>
      <p:pic>
        <p:nvPicPr>
          <p:cNvPr id="8" name="Picture 7" descr="A blue text on a black background&#10;&#10;Description automatically generated">
            <a:extLst>
              <a:ext uri="{FF2B5EF4-FFF2-40B4-BE49-F238E27FC236}">
                <a16:creationId xmlns:a16="http://schemas.microsoft.com/office/drawing/2014/main" id="{1B617F27-A966-E19A-E045-2578718E3A50}"/>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451831" y="6330622"/>
            <a:ext cx="1282969" cy="390853"/>
          </a:xfrm>
          <a:prstGeom prst="rect">
            <a:avLst/>
          </a:prstGeom>
        </p:spPr>
      </p:pic>
      <p:sp>
        <p:nvSpPr>
          <p:cNvPr id="10" name="TextBox 9">
            <a:extLst>
              <a:ext uri="{FF2B5EF4-FFF2-40B4-BE49-F238E27FC236}">
                <a16:creationId xmlns:a16="http://schemas.microsoft.com/office/drawing/2014/main" id="{60D68516-0A78-E646-685E-BA5F869DAEEC}"/>
              </a:ext>
            </a:extLst>
          </p:cNvPr>
          <p:cNvSpPr txBox="1"/>
          <p:nvPr userDrawn="1"/>
        </p:nvSpPr>
        <p:spPr>
          <a:xfrm>
            <a:off x="337278" y="6375146"/>
            <a:ext cx="4759377" cy="276999"/>
          </a:xfrm>
          <a:prstGeom prst="rect">
            <a:avLst/>
          </a:prstGeom>
          <a:noFill/>
        </p:spPr>
        <p:txBody>
          <a:bodyPr wrap="square">
            <a:spAutoFit/>
          </a:bodyPr>
          <a:lstStyle/>
          <a:p>
            <a:r>
              <a:rPr lang="en-US" sz="1200" b="1" i="0" spc="500" baseline="0">
                <a:solidFill>
                  <a:schemeClr val="accent1"/>
                </a:solidFill>
                <a:latin typeface="Avenir Black" panose="02000503020000020003" pitchFamily="2" charset="0"/>
              </a:rPr>
              <a:t>WHO EPI-WIN DIGEST</a:t>
            </a:r>
          </a:p>
        </p:txBody>
      </p:sp>
    </p:spTree>
    <p:extLst>
      <p:ext uri="{BB962C8B-B14F-4D97-AF65-F5344CB8AC3E}">
        <p14:creationId xmlns:p14="http://schemas.microsoft.com/office/powerpoint/2010/main" val="25654863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2800" b="1" i="0" kern="1200">
          <a:solidFill>
            <a:schemeClr val="tx2"/>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579438" indent="-219075" algn="l" defTabSz="914400" rtl="0" eaLnBrk="1" latinLnBrk="0" hangingPunct="1">
        <a:lnSpc>
          <a:spcPct val="90000"/>
        </a:lnSpc>
        <a:spcBef>
          <a:spcPts val="500"/>
        </a:spcBef>
        <a:buClr>
          <a:schemeClr val="accent1"/>
        </a:buClr>
        <a:buFont typeface="Arial" panose="020B0604020202020204" pitchFamily="34" charset="0"/>
        <a:buChar char="•"/>
        <a:tabLst/>
        <a:defRPr sz="2000" kern="1200">
          <a:solidFill>
            <a:schemeClr val="tx1"/>
          </a:solidFill>
          <a:latin typeface="+mn-lt"/>
          <a:ea typeface="+mn-ea"/>
          <a:cs typeface="+mn-cs"/>
        </a:defRPr>
      </a:lvl2pPr>
      <a:lvl3pPr marL="939800" indent="-219075"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tx1"/>
          </a:solidFill>
          <a:latin typeface="+mn-lt"/>
          <a:ea typeface="+mn-ea"/>
          <a:cs typeface="+mn-cs"/>
        </a:defRPr>
      </a:lvl3pPr>
      <a:lvl4pPr marL="1347788" indent="-2349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tx1"/>
          </a:solidFill>
          <a:latin typeface="+mn-lt"/>
          <a:ea typeface="+mn-ea"/>
          <a:cs typeface="+mn-cs"/>
        </a:defRPr>
      </a:lvl4pPr>
      <a:lvl5pPr marL="1692275" indent="-2349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iris.who.int/handle/10665/371405" TargetMode="External"/><Relationship Id="rId7" Type="http://schemas.openxmlformats.org/officeDocument/2006/relationships/hyperlink" Target="https://www.who.int/publications/m/item/public-health-advice-on-mpox-and-congregate-settings--settings-in-which-people-live--stay-or-work-in-proximity" TargetMode="External"/><Relationship Id="rId2" Type="http://schemas.openxmlformats.org/officeDocument/2006/relationships/hyperlink" Target="https://iris.who.int/handle/10665/355798" TargetMode="External"/><Relationship Id="rId1" Type="http://schemas.openxmlformats.org/officeDocument/2006/relationships/slideLayout" Target="../slideLayouts/slideLayout15.xml"/><Relationship Id="rId6" Type="http://schemas.openxmlformats.org/officeDocument/2006/relationships/hyperlink" Target="https://iris.who.int/handle/10665/376839" TargetMode="External"/><Relationship Id="rId5" Type="http://schemas.openxmlformats.org/officeDocument/2006/relationships/hyperlink" Target="https://iris.who.int/handle/10665/376589" TargetMode="External"/><Relationship Id="rId4" Type="http://schemas.openxmlformats.org/officeDocument/2006/relationships/hyperlink" Target="https://iris.who.int/handle/10665/37630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7qtdCcLtlUM"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494AF-88A9-A3A1-8EF3-6C18EED0C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FD6FF-2ECE-2E22-B976-5AA533BD19A8}"/>
              </a:ext>
            </a:extLst>
          </p:cNvPr>
          <p:cNvSpPr>
            <a:spLocks noGrp="1"/>
          </p:cNvSpPr>
          <p:nvPr>
            <p:ph type="ctrTitle"/>
          </p:nvPr>
        </p:nvSpPr>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lang="en-US" sz="6000" kern="100" dirty="0">
                <a:effectLst/>
                <a:latin typeface="Calibri" panose="020F0502020204030204" pitchFamily="34" charset="0"/>
                <a:ea typeface="Calibri" panose="020F0502020204030204" pitchFamily="34" charset="0"/>
                <a:cs typeface="Times New Roman" panose="02020603050405020304" pitchFamily="18" charset="0"/>
              </a:rPr>
              <a:t>Treatment and medical support for patients with mpox, and their families</a:t>
            </a:r>
            <a:endParaRPr lang="en-US" dirty="0"/>
          </a:p>
        </p:txBody>
      </p:sp>
      <p:sp>
        <p:nvSpPr>
          <p:cNvPr id="3" name="Subtitle 2">
            <a:extLst>
              <a:ext uri="{FF2B5EF4-FFF2-40B4-BE49-F238E27FC236}">
                <a16:creationId xmlns:a16="http://schemas.microsoft.com/office/drawing/2014/main" id="{E1375C8E-D58B-E0B4-40EC-BA81A5321BBC}"/>
              </a:ext>
            </a:extLst>
          </p:cNvPr>
          <p:cNvSpPr>
            <a:spLocks noGrp="1"/>
          </p:cNvSpPr>
          <p:nvPr>
            <p:ph type="subTitle" idx="1"/>
          </p:nvPr>
        </p:nvSpPr>
        <p:spPr/>
        <p:txBody>
          <a:bodyPr/>
          <a:lstStyle/>
          <a:p>
            <a:r>
              <a:rPr lang="en-US" dirty="0"/>
              <a:t>18 September 2024</a:t>
            </a:r>
          </a:p>
        </p:txBody>
      </p:sp>
    </p:spTree>
    <p:extLst>
      <p:ext uri="{BB962C8B-B14F-4D97-AF65-F5344CB8AC3E}">
        <p14:creationId xmlns:p14="http://schemas.microsoft.com/office/powerpoint/2010/main" val="2818001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59705-CEEE-5CDA-8DD6-D76A6C3A5A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4FE39-69B8-EB5D-E28A-F7355ACF59AD}"/>
              </a:ext>
            </a:extLst>
          </p:cNvPr>
          <p:cNvSpPr>
            <a:spLocks noGrp="1"/>
          </p:cNvSpPr>
          <p:nvPr>
            <p:ph type="title"/>
          </p:nvPr>
        </p:nvSpPr>
        <p:spPr/>
        <p:txBody>
          <a:bodyPr>
            <a:normAutofit fontScale="90000"/>
          </a:bodyPr>
          <a:lstStyle/>
          <a:p>
            <a:r>
              <a:rPr lang="en-US" sz="3200" dirty="0"/>
              <a:t>Range of cases among HIV+ patients may vary in severity, depending on viral load and ARV therapy</a:t>
            </a:r>
          </a:p>
        </p:txBody>
      </p:sp>
      <p:pic>
        <p:nvPicPr>
          <p:cNvPr id="4" name="Content Placeholder 3">
            <a:extLst>
              <a:ext uri="{FF2B5EF4-FFF2-40B4-BE49-F238E27FC236}">
                <a16:creationId xmlns:a16="http://schemas.microsoft.com/office/drawing/2014/main" id="{02B92184-0869-7F2D-1F64-25B97F0FF1F5}"/>
              </a:ext>
            </a:extLst>
          </p:cNvPr>
          <p:cNvPicPr>
            <a:picLocks noGrp="1" noChangeAspect="1"/>
          </p:cNvPicPr>
          <p:nvPr>
            <p:ph idx="1"/>
          </p:nvPr>
        </p:nvPicPr>
        <p:blipFill>
          <a:blip r:embed="rId2"/>
          <a:stretch>
            <a:fillRect/>
          </a:stretch>
        </p:blipFill>
        <p:spPr>
          <a:xfrm>
            <a:off x="838200" y="2420518"/>
            <a:ext cx="10515600" cy="3161552"/>
          </a:xfrm>
          <a:prstGeom prst="rect">
            <a:avLst/>
          </a:prstGeom>
        </p:spPr>
      </p:pic>
      <p:sp>
        <p:nvSpPr>
          <p:cNvPr id="3" name="TextBox 2">
            <a:extLst>
              <a:ext uri="{FF2B5EF4-FFF2-40B4-BE49-F238E27FC236}">
                <a16:creationId xmlns:a16="http://schemas.microsoft.com/office/drawing/2014/main" id="{2F3FB66A-D9AC-33D0-9B62-80AAF0EA7F90}"/>
              </a:ext>
            </a:extLst>
          </p:cNvPr>
          <p:cNvSpPr txBox="1"/>
          <p:nvPr/>
        </p:nvSpPr>
        <p:spPr>
          <a:xfrm>
            <a:off x="838200" y="5582070"/>
            <a:ext cx="5005039" cy="307777"/>
          </a:xfrm>
          <a:prstGeom prst="rect">
            <a:avLst/>
          </a:prstGeom>
          <a:noFill/>
        </p:spPr>
        <p:txBody>
          <a:bodyPr wrap="square" rtlCol="0">
            <a:spAutoFit/>
          </a:bodyPr>
          <a:lstStyle/>
          <a:p>
            <a:r>
              <a:rPr lang="en-PH" sz="1400" i="1" dirty="0">
                <a:solidFill>
                  <a:srgbClr val="000000"/>
                </a:solidFill>
                <a:effectLst/>
              </a:rPr>
              <a:t>Dr Nerissa Moodley, Dermatologist, South Africa</a:t>
            </a:r>
          </a:p>
        </p:txBody>
      </p:sp>
    </p:spTree>
    <p:extLst>
      <p:ext uri="{BB962C8B-B14F-4D97-AF65-F5344CB8AC3E}">
        <p14:creationId xmlns:p14="http://schemas.microsoft.com/office/powerpoint/2010/main" val="1380550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F402-7193-2276-762E-A40CE4F9B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3C8BB5-AAC9-DD1A-47F8-CE021262F63B}"/>
              </a:ext>
            </a:extLst>
          </p:cNvPr>
          <p:cNvSpPr>
            <a:spLocks noGrp="1"/>
          </p:cNvSpPr>
          <p:nvPr>
            <p:ph type="title"/>
          </p:nvPr>
        </p:nvSpPr>
        <p:spPr>
          <a:xfrm>
            <a:off x="838200" y="365125"/>
            <a:ext cx="10515600" cy="549275"/>
          </a:xfrm>
        </p:spPr>
        <p:txBody>
          <a:bodyPr>
            <a:normAutofit/>
          </a:bodyPr>
          <a:lstStyle/>
          <a:p>
            <a:r>
              <a:rPr lang="en-US" dirty="0"/>
              <a:t>Severe cases and complications</a:t>
            </a:r>
          </a:p>
        </p:txBody>
      </p:sp>
      <p:sp>
        <p:nvSpPr>
          <p:cNvPr id="3" name="Content Placeholder 2">
            <a:extLst>
              <a:ext uri="{FF2B5EF4-FFF2-40B4-BE49-F238E27FC236}">
                <a16:creationId xmlns:a16="http://schemas.microsoft.com/office/drawing/2014/main" id="{58CE646F-AD16-231C-282D-3D25A4216910}"/>
              </a:ext>
            </a:extLst>
          </p:cNvPr>
          <p:cNvSpPr>
            <a:spLocks noGrp="1"/>
          </p:cNvSpPr>
          <p:nvPr>
            <p:ph sz="half" idx="1"/>
          </p:nvPr>
        </p:nvSpPr>
        <p:spPr>
          <a:xfrm>
            <a:off x="838199" y="1449658"/>
            <a:ext cx="6508531" cy="4661209"/>
          </a:xfrm>
        </p:spPr>
        <p:txBody>
          <a:bodyPr>
            <a:normAutofit lnSpcReduction="10000"/>
          </a:bodyPr>
          <a:lstStyle/>
          <a:p>
            <a:r>
              <a:rPr lang="en-US" sz="2200" dirty="0"/>
              <a:t>Severe cases: CNS disease (encephalitis &amp; myelitis), ophthalmic disease, neuropsychiatric (e.g. depression), internal infections and co-infections</a:t>
            </a:r>
          </a:p>
          <a:p>
            <a:r>
              <a:rPr lang="en-US" sz="2200" dirty="0"/>
              <a:t>Possible HIV Immune Reconstitution Inflammatory Syndrome (IRIS), </a:t>
            </a:r>
            <a:r>
              <a:rPr lang="en-PH" sz="2200" b="0" i="0" u="none" strike="noStrike" dirty="0">
                <a:solidFill>
                  <a:srgbClr val="000000"/>
                </a:solidFill>
                <a:effectLst/>
              </a:rPr>
              <a:t>an exaggerated inflammatory reaction to a disease-causing microorganism that sometimes occurs when the immune system begins to recover following treatment with antiretroviral (ARV). More </a:t>
            </a:r>
            <a:r>
              <a:rPr lang="en-PH" sz="2200" dirty="0">
                <a:solidFill>
                  <a:srgbClr val="000000"/>
                </a:solidFill>
              </a:rPr>
              <a:t>evidence is still needed.</a:t>
            </a:r>
            <a:endParaRPr lang="en-US" sz="2200" dirty="0"/>
          </a:p>
          <a:p>
            <a:r>
              <a:rPr lang="en-US" sz="2200" dirty="0"/>
              <a:t>Ophthalmic features of mpox: periocular, umbilicated lesions; blepharitis; conjunctivitis; keratitis; uveitis</a:t>
            </a:r>
          </a:p>
          <a:p>
            <a:r>
              <a:rPr lang="en-US" sz="2200" dirty="0"/>
              <a:t>Therapies for these conditions are included in the presentations.</a:t>
            </a:r>
          </a:p>
          <a:p>
            <a:endParaRPr lang="en-US" sz="2200" dirty="0"/>
          </a:p>
        </p:txBody>
      </p:sp>
      <p:pic>
        <p:nvPicPr>
          <p:cNvPr id="5" name="Content Placeholder 4">
            <a:extLst>
              <a:ext uri="{FF2B5EF4-FFF2-40B4-BE49-F238E27FC236}">
                <a16:creationId xmlns:a16="http://schemas.microsoft.com/office/drawing/2014/main" id="{883E754C-533F-2D48-F328-576BA12B42B7}"/>
              </a:ext>
            </a:extLst>
          </p:cNvPr>
          <p:cNvPicPr>
            <a:picLocks noGrp="1" noChangeAspect="1"/>
          </p:cNvPicPr>
          <p:nvPr>
            <p:ph sz="half" idx="2"/>
          </p:nvPr>
        </p:nvPicPr>
        <p:blipFill>
          <a:blip r:embed="rId2"/>
          <a:stretch>
            <a:fillRect/>
          </a:stretch>
        </p:blipFill>
        <p:spPr>
          <a:xfrm>
            <a:off x="7603132" y="2098406"/>
            <a:ext cx="3750668" cy="2661188"/>
          </a:xfrm>
          <a:prstGeom prst="rect">
            <a:avLst/>
          </a:prstGeom>
        </p:spPr>
      </p:pic>
      <p:sp>
        <p:nvSpPr>
          <p:cNvPr id="6" name="TextBox 5">
            <a:extLst>
              <a:ext uri="{FF2B5EF4-FFF2-40B4-BE49-F238E27FC236}">
                <a16:creationId xmlns:a16="http://schemas.microsoft.com/office/drawing/2014/main" id="{A73E761C-9C32-CEEC-F465-6D40053082FE}"/>
              </a:ext>
            </a:extLst>
          </p:cNvPr>
          <p:cNvSpPr txBox="1"/>
          <p:nvPr/>
        </p:nvSpPr>
        <p:spPr>
          <a:xfrm>
            <a:off x="7603132" y="4951141"/>
            <a:ext cx="3325063" cy="307777"/>
          </a:xfrm>
          <a:prstGeom prst="rect">
            <a:avLst/>
          </a:prstGeom>
          <a:noFill/>
        </p:spPr>
        <p:txBody>
          <a:bodyPr wrap="square" rtlCol="0">
            <a:spAutoFit/>
          </a:bodyPr>
          <a:lstStyle/>
          <a:p>
            <a:r>
              <a:rPr lang="en-PH" sz="1400" i="1" dirty="0">
                <a:solidFill>
                  <a:srgbClr val="000000"/>
                </a:solidFill>
                <a:effectLst/>
              </a:rPr>
              <a:t>Dr Steve Yeh</a:t>
            </a:r>
            <a:r>
              <a:rPr lang="en-PH" sz="1400" i="1" dirty="0">
                <a:solidFill>
                  <a:srgbClr val="000000"/>
                </a:solidFill>
              </a:rPr>
              <a:t>, </a:t>
            </a:r>
            <a:r>
              <a:rPr lang="en-PH" sz="1400" i="1" dirty="0" err="1">
                <a:solidFill>
                  <a:srgbClr val="000000"/>
                </a:solidFill>
                <a:effectLst/>
              </a:rPr>
              <a:t>Opthalmologist</a:t>
            </a:r>
            <a:r>
              <a:rPr lang="en-PH" sz="1400" i="1" dirty="0">
                <a:solidFill>
                  <a:srgbClr val="000000"/>
                </a:solidFill>
                <a:effectLst/>
              </a:rPr>
              <a:t>, UNMC, USA</a:t>
            </a:r>
          </a:p>
        </p:txBody>
      </p:sp>
    </p:spTree>
    <p:extLst>
      <p:ext uri="{BB962C8B-B14F-4D97-AF65-F5344CB8AC3E}">
        <p14:creationId xmlns:p14="http://schemas.microsoft.com/office/powerpoint/2010/main" val="1013595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67D2D-6EBE-159F-C576-9CBB1AC17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DB9373-9E9F-F49B-233D-13A57CB3A648}"/>
              </a:ext>
            </a:extLst>
          </p:cNvPr>
          <p:cNvSpPr>
            <a:spLocks noGrp="1"/>
          </p:cNvSpPr>
          <p:nvPr>
            <p:ph type="title"/>
          </p:nvPr>
        </p:nvSpPr>
        <p:spPr/>
        <p:txBody>
          <a:bodyPr/>
          <a:lstStyle/>
          <a:p>
            <a:r>
              <a:rPr lang="en-US" dirty="0"/>
              <a:t>Useful links</a:t>
            </a:r>
          </a:p>
        </p:txBody>
      </p:sp>
      <p:sp>
        <p:nvSpPr>
          <p:cNvPr id="3" name="Content Placeholder 2">
            <a:extLst>
              <a:ext uri="{FF2B5EF4-FFF2-40B4-BE49-F238E27FC236}">
                <a16:creationId xmlns:a16="http://schemas.microsoft.com/office/drawing/2014/main" id="{4E5BD82E-C88A-8F77-FEC4-94D2B68104C7}"/>
              </a:ext>
            </a:extLst>
          </p:cNvPr>
          <p:cNvSpPr>
            <a:spLocks noGrp="1"/>
          </p:cNvSpPr>
          <p:nvPr>
            <p:ph idx="1"/>
          </p:nvPr>
        </p:nvSpPr>
        <p:spPr/>
        <p:txBody>
          <a:bodyPr>
            <a:normAutofit fontScale="85000" lnSpcReduction="20000"/>
          </a:bodyPr>
          <a:lstStyle/>
          <a:p>
            <a:pPr lvl="1">
              <a:lnSpc>
                <a:spcPct val="115000"/>
              </a:lnSpc>
              <a:buFont typeface="Symbol" pitchFamily="2" charset="2"/>
              <a:buChar char=""/>
            </a:pPr>
            <a:r>
              <a:rPr lang="en-GB" dirty="0">
                <a:effectLst/>
                <a:latin typeface="Calibri" panose="020F0502020204030204" pitchFamily="34" charset="0"/>
                <a:ea typeface="Calibri" panose="020F0502020204030204" pitchFamily="34" charset="0"/>
                <a:cs typeface="Arial" panose="020B0604020202020204" pitchFamily="34" charset="0"/>
              </a:rPr>
              <a:t>Clinical management and infection prevention and control for monkeypox: interim rapid response guidance, 10 June 2022. Geneva: World Health Organization; 2022. </a:t>
            </a:r>
            <a:r>
              <a:rPr lang="en-GB" u="sng" dirty="0">
                <a:solidFill>
                  <a:srgbClr val="004C6F"/>
                </a:solidFill>
                <a:effectLst/>
                <a:latin typeface="Calibri" panose="020F0502020204030204" pitchFamily="34" charset="0"/>
                <a:ea typeface="Calibri" panose="020F0502020204030204" pitchFamily="34" charset="0"/>
                <a:cs typeface="Arial" panose="020B0604020202020204" pitchFamily="34" charset="0"/>
                <a:hlinkClick r:id="rId2"/>
              </a:rPr>
              <a:t>https://iris.who.int/handle/10665/355798</a:t>
            </a:r>
            <a:r>
              <a:rPr lang="en-GB" dirty="0">
                <a:effectLst/>
                <a:latin typeface="Calibri" panose="020F0502020204030204" pitchFamily="34" charset="0"/>
                <a:ea typeface="Calibri" panose="020F0502020204030204" pitchFamily="34" charset="0"/>
                <a:cs typeface="Arial" panose="020B0604020202020204" pitchFamily="34" charset="0"/>
              </a:rPr>
              <a:t>. </a:t>
            </a:r>
            <a:endParaRPr lang="en-PH" dirty="0">
              <a:effectLst/>
              <a:latin typeface="Source Sans Pro" panose="020B0503030403020204" pitchFamily="34" charset="0"/>
              <a:ea typeface="Calibri" panose="020F0502020204030204" pitchFamily="34" charset="0"/>
              <a:cs typeface="Calibri" panose="020F0502020204030204" pitchFamily="34" charset="0"/>
            </a:endParaRPr>
          </a:p>
          <a:p>
            <a:pPr lvl="1">
              <a:lnSpc>
                <a:spcPct val="115000"/>
              </a:lnSpc>
              <a:buFont typeface="Symbol" pitchFamily="2" charset="2"/>
              <a:buChar char=""/>
            </a:pPr>
            <a:r>
              <a:rPr lang="en-GB" dirty="0">
                <a:solidFill>
                  <a:srgbClr val="222222"/>
                </a:solidFill>
                <a:effectLst/>
                <a:latin typeface="Calibri" panose="020F0502020204030204" pitchFamily="34" charset="0"/>
                <a:ea typeface="Calibri" panose="020F0502020204030204" pitchFamily="34" charset="0"/>
                <a:cs typeface="Arial" panose="020B0604020202020204" pitchFamily="34" charset="0"/>
              </a:rPr>
              <a:t>Maal-Bared, R., Gerba, C., Bibby, K., </a:t>
            </a:r>
            <a:r>
              <a:rPr lang="en-GB" dirty="0" err="1">
                <a:solidFill>
                  <a:srgbClr val="222222"/>
                </a:solidFill>
                <a:effectLst/>
                <a:latin typeface="Calibri" panose="020F0502020204030204" pitchFamily="34" charset="0"/>
                <a:ea typeface="Calibri" panose="020F0502020204030204" pitchFamily="34" charset="0"/>
                <a:cs typeface="Arial" panose="020B0604020202020204" pitchFamily="34" charset="0"/>
              </a:rPr>
              <a:t>Munakata</a:t>
            </a:r>
            <a:r>
              <a:rPr lang="en-GB" dirty="0">
                <a:solidFill>
                  <a:srgbClr val="222222"/>
                </a:solidFill>
                <a:effectLst/>
                <a:latin typeface="Calibri" panose="020F0502020204030204" pitchFamily="34" charset="0"/>
                <a:ea typeface="Calibri" panose="020F0502020204030204" pitchFamily="34" charset="0"/>
                <a:cs typeface="Arial" panose="020B0604020202020204" pitchFamily="34" charset="0"/>
              </a:rPr>
              <a:t>, N., Mehrotra, A.S., </a:t>
            </a:r>
            <a:r>
              <a:rPr lang="en-GB" dirty="0" err="1">
                <a:solidFill>
                  <a:srgbClr val="222222"/>
                </a:solidFill>
                <a:effectLst/>
                <a:latin typeface="Calibri" panose="020F0502020204030204" pitchFamily="34" charset="0"/>
                <a:ea typeface="Calibri" panose="020F0502020204030204" pitchFamily="34" charset="0"/>
                <a:cs typeface="Arial" panose="020B0604020202020204" pitchFamily="34" charset="0"/>
              </a:rPr>
              <a:t>Brisolara</a:t>
            </a:r>
            <a:r>
              <a:rPr lang="en-GB" dirty="0">
                <a:solidFill>
                  <a:srgbClr val="222222"/>
                </a:solidFill>
                <a:effectLst/>
                <a:latin typeface="Calibri" panose="020F0502020204030204" pitchFamily="34" charset="0"/>
                <a:ea typeface="Calibri" panose="020F0502020204030204" pitchFamily="34" charset="0"/>
                <a:cs typeface="Arial" panose="020B0604020202020204" pitchFamily="34" charset="0"/>
              </a:rPr>
              <a:t>, K.F., Haas, C., Gary, L., Nayak, B., Swift, J. and </a:t>
            </a:r>
            <a:r>
              <a:rPr lang="en-GB" dirty="0" err="1">
                <a:solidFill>
                  <a:srgbClr val="222222"/>
                </a:solidFill>
                <a:effectLst/>
                <a:latin typeface="Calibri" panose="020F0502020204030204" pitchFamily="34" charset="0"/>
                <a:ea typeface="Calibri" panose="020F0502020204030204" pitchFamily="34" charset="0"/>
                <a:cs typeface="Arial" panose="020B0604020202020204" pitchFamily="34" charset="0"/>
              </a:rPr>
              <a:t>Sherchan</a:t>
            </a:r>
            <a:r>
              <a:rPr lang="en-GB" dirty="0">
                <a:solidFill>
                  <a:srgbClr val="222222"/>
                </a:solidFill>
                <a:effectLst/>
                <a:latin typeface="Calibri" panose="020F0502020204030204" pitchFamily="34" charset="0"/>
                <a:ea typeface="Calibri" panose="020F0502020204030204" pitchFamily="34" charset="0"/>
                <a:cs typeface="Arial" panose="020B0604020202020204" pitchFamily="34" charset="0"/>
              </a:rPr>
              <a:t>, S., 2022. The current </a:t>
            </a:r>
            <a:r>
              <a:rPr lang="en-GB" dirty="0" err="1">
                <a:solidFill>
                  <a:srgbClr val="222222"/>
                </a:solidFill>
                <a:effectLst/>
                <a:latin typeface="Calibri" panose="020F0502020204030204" pitchFamily="34" charset="0"/>
                <a:ea typeface="Calibri" panose="020F0502020204030204" pitchFamily="34" charset="0"/>
                <a:cs typeface="Arial" panose="020B0604020202020204" pitchFamily="34" charset="0"/>
              </a:rPr>
              <a:t>multicountry</a:t>
            </a:r>
            <a:r>
              <a:rPr lang="en-GB" dirty="0">
                <a:solidFill>
                  <a:srgbClr val="222222"/>
                </a:solidFill>
                <a:effectLst/>
                <a:latin typeface="Calibri" panose="020F0502020204030204" pitchFamily="34" charset="0"/>
                <a:ea typeface="Calibri" panose="020F0502020204030204" pitchFamily="34" charset="0"/>
                <a:cs typeface="Arial" panose="020B0604020202020204" pitchFamily="34" charset="0"/>
              </a:rPr>
              <a:t> monkeypox outbreak: what water professionals should know. </a:t>
            </a:r>
            <a:r>
              <a:rPr lang="en-GB" i="1" dirty="0">
                <a:solidFill>
                  <a:srgbClr val="222222"/>
                </a:solidFill>
                <a:effectLst/>
                <a:latin typeface="Calibri" panose="020F0502020204030204" pitchFamily="34" charset="0"/>
                <a:ea typeface="Calibri" panose="020F0502020204030204" pitchFamily="34" charset="0"/>
                <a:cs typeface="Arial" panose="020B0604020202020204" pitchFamily="34" charset="0"/>
              </a:rPr>
              <a:t>ACS ES&amp;T Water</a:t>
            </a:r>
            <a:r>
              <a:rPr lang="en-GB" dirty="0">
                <a:solidFill>
                  <a:srgbClr val="222222"/>
                </a:solidFill>
                <a:effectLst/>
                <a:latin typeface="Calibri" panose="020F0502020204030204" pitchFamily="34" charset="0"/>
                <a:ea typeface="Calibri" panose="020F0502020204030204" pitchFamily="34" charset="0"/>
                <a:cs typeface="Arial" panose="020B0604020202020204" pitchFamily="34" charset="0"/>
              </a:rPr>
              <a:t>, </a:t>
            </a:r>
            <a:r>
              <a:rPr lang="en-GB" i="1" dirty="0">
                <a:solidFill>
                  <a:srgbClr val="222222"/>
                </a:solidFill>
                <a:effectLst/>
                <a:latin typeface="Calibri" panose="020F0502020204030204" pitchFamily="34" charset="0"/>
                <a:ea typeface="Calibri" panose="020F0502020204030204" pitchFamily="34" charset="0"/>
                <a:cs typeface="Arial" panose="020B0604020202020204" pitchFamily="34" charset="0"/>
              </a:rPr>
              <a:t>2</a:t>
            </a:r>
            <a:r>
              <a:rPr lang="en-GB" dirty="0">
                <a:solidFill>
                  <a:srgbClr val="222222"/>
                </a:solidFill>
                <a:effectLst/>
                <a:latin typeface="Calibri" panose="020F0502020204030204" pitchFamily="34" charset="0"/>
                <a:ea typeface="Calibri" panose="020F0502020204030204" pitchFamily="34" charset="0"/>
                <a:cs typeface="Arial" panose="020B0604020202020204" pitchFamily="34" charset="0"/>
              </a:rPr>
              <a:t>(10), pp.1628-1638.</a:t>
            </a:r>
            <a:endParaRPr lang="en-PH" dirty="0">
              <a:effectLst/>
              <a:latin typeface="Source Sans Pro" panose="020B0503030403020204" pitchFamily="34" charset="0"/>
              <a:ea typeface="Calibri" panose="020F0502020204030204" pitchFamily="34" charset="0"/>
              <a:cs typeface="Calibri" panose="020F0502020204030204" pitchFamily="34" charset="0"/>
            </a:endParaRPr>
          </a:p>
          <a:p>
            <a:pPr lvl="1">
              <a:lnSpc>
                <a:spcPct val="115000"/>
              </a:lnSpc>
              <a:buFont typeface="Symbol" pitchFamily="2" charset="2"/>
              <a:buChar char=""/>
            </a:pPr>
            <a:r>
              <a:rPr lang="en-GB" dirty="0">
                <a:effectLst/>
                <a:latin typeface="Calibri" panose="020F0502020204030204" pitchFamily="34" charset="0"/>
                <a:ea typeface="Calibri" panose="020F0502020204030204" pitchFamily="34" charset="0"/>
                <a:cs typeface="Arial" panose="020B0604020202020204" pitchFamily="34" charset="0"/>
              </a:rPr>
              <a:t>Responding to the global mpox outbreak: ethics issues and considerations: a policy brief, 19 July 2023. Geneva: World Health Organization; 2023. </a:t>
            </a:r>
            <a:r>
              <a:rPr lang="en-GB" u="sng" dirty="0">
                <a:solidFill>
                  <a:srgbClr val="004C6F"/>
                </a:solidFill>
                <a:effectLst/>
                <a:latin typeface="Calibri" panose="020F0502020204030204" pitchFamily="34" charset="0"/>
                <a:ea typeface="Calibri" panose="020F0502020204030204" pitchFamily="34" charset="0"/>
                <a:cs typeface="Arial" panose="020B0604020202020204" pitchFamily="34" charset="0"/>
                <a:hlinkClick r:id="rId3"/>
              </a:rPr>
              <a:t>https://iris.who.int/handle/10665/371405</a:t>
            </a:r>
            <a:r>
              <a:rPr lang="en-GB" dirty="0">
                <a:effectLst/>
                <a:latin typeface="Calibri" panose="020F0502020204030204" pitchFamily="34" charset="0"/>
                <a:ea typeface="Calibri" panose="020F0502020204030204" pitchFamily="34" charset="0"/>
                <a:cs typeface="Arial" panose="020B0604020202020204" pitchFamily="34" charset="0"/>
              </a:rPr>
              <a:t>.</a:t>
            </a:r>
            <a:endParaRPr lang="en-PH" dirty="0">
              <a:effectLst/>
              <a:latin typeface="Source Sans Pro" panose="020B0503030403020204" pitchFamily="34" charset="0"/>
              <a:ea typeface="Calibri" panose="020F0502020204030204" pitchFamily="34" charset="0"/>
              <a:cs typeface="Calibri" panose="020F0502020204030204" pitchFamily="34" charset="0"/>
            </a:endParaRPr>
          </a:p>
          <a:p>
            <a:pPr lvl="1">
              <a:lnSpc>
                <a:spcPct val="115000"/>
              </a:lnSpc>
              <a:buFont typeface="Symbol" pitchFamily="2" charset="2"/>
              <a:buChar char=""/>
            </a:pPr>
            <a:r>
              <a:rPr lang="en-GB" dirty="0">
                <a:effectLst/>
                <a:latin typeface="Calibri" panose="020F0502020204030204" pitchFamily="34" charset="0"/>
                <a:ea typeface="Calibri" panose="020F0502020204030204" pitchFamily="34" charset="0"/>
                <a:cs typeface="Arial" panose="020B0604020202020204" pitchFamily="34" charset="0"/>
              </a:rPr>
              <a:t>Surveillance, case investigation and contact tracing for mpox (‎monkeypox)‎: interim guidance, 20 March 2024. Geneva: World Health Organization; 2024. </a:t>
            </a:r>
            <a:r>
              <a:rPr lang="en-GB" u="sng" dirty="0">
                <a:solidFill>
                  <a:srgbClr val="004C6F"/>
                </a:solidFill>
                <a:effectLst/>
                <a:latin typeface="Calibri" panose="020F0502020204030204" pitchFamily="34" charset="0"/>
                <a:ea typeface="Calibri" panose="020F0502020204030204" pitchFamily="34" charset="0"/>
                <a:cs typeface="Arial" panose="020B0604020202020204" pitchFamily="34" charset="0"/>
                <a:hlinkClick r:id="rId4"/>
              </a:rPr>
              <a:t>https://iris.who.int/handle/10665/376306</a:t>
            </a:r>
            <a:endParaRPr lang="en-PH" dirty="0">
              <a:effectLst/>
              <a:latin typeface="Source Sans Pro" panose="020B0503030403020204" pitchFamily="34" charset="0"/>
              <a:ea typeface="Calibri" panose="020F0502020204030204" pitchFamily="34" charset="0"/>
              <a:cs typeface="Calibri" panose="020F0502020204030204" pitchFamily="34" charset="0"/>
            </a:endParaRPr>
          </a:p>
          <a:p>
            <a:pPr lvl="1">
              <a:lnSpc>
                <a:spcPct val="115000"/>
              </a:lnSpc>
              <a:buFont typeface="Symbol" pitchFamily="2" charset="2"/>
              <a:buChar char=""/>
            </a:pPr>
            <a:r>
              <a:rPr lang="en-GB" dirty="0">
                <a:effectLst/>
                <a:latin typeface="Calibri" panose="020F0502020204030204" pitchFamily="34" charset="0"/>
                <a:ea typeface="Calibri" panose="020F0502020204030204" pitchFamily="34" charset="0"/>
                <a:cs typeface="Arial" panose="020B0604020202020204" pitchFamily="34" charset="0"/>
              </a:rPr>
              <a:t>Risk communication and community engagement readiness and response toolkit: mpox. Geneva: World Health Organization; 2024. </a:t>
            </a:r>
            <a:r>
              <a:rPr lang="en-GB" u="sng" dirty="0">
                <a:solidFill>
                  <a:srgbClr val="004C6F"/>
                </a:solidFill>
                <a:effectLst/>
                <a:latin typeface="Calibri" panose="020F0502020204030204" pitchFamily="34" charset="0"/>
                <a:ea typeface="Calibri" panose="020F0502020204030204" pitchFamily="34" charset="0"/>
                <a:cs typeface="Arial" panose="020B0604020202020204" pitchFamily="34" charset="0"/>
                <a:hlinkClick r:id="rId5"/>
              </a:rPr>
              <a:t>https://iris.who.int/handle/10665/376589</a:t>
            </a:r>
            <a:r>
              <a:rPr lang="en-GB" dirty="0">
                <a:effectLst/>
                <a:latin typeface="Calibri" panose="020F0502020204030204" pitchFamily="34" charset="0"/>
                <a:ea typeface="Calibri" panose="020F0502020204030204" pitchFamily="34" charset="0"/>
                <a:cs typeface="Arial" panose="020B0604020202020204" pitchFamily="34" charset="0"/>
              </a:rPr>
              <a:t>.</a:t>
            </a:r>
            <a:endParaRPr lang="en-PH" dirty="0">
              <a:effectLst/>
              <a:latin typeface="Source Sans Pro" panose="020B0503030403020204" pitchFamily="34" charset="0"/>
              <a:ea typeface="Calibri" panose="020F0502020204030204" pitchFamily="34" charset="0"/>
              <a:cs typeface="Calibri" panose="020F0502020204030204" pitchFamily="34" charset="0"/>
            </a:endParaRPr>
          </a:p>
          <a:p>
            <a:pPr lvl="1">
              <a:lnSpc>
                <a:spcPct val="115000"/>
              </a:lnSpc>
              <a:buFont typeface="Symbol" pitchFamily="2" charset="2"/>
              <a:buChar char=""/>
            </a:pPr>
            <a:r>
              <a:rPr lang="en-GB" dirty="0">
                <a:effectLst/>
                <a:latin typeface="Calibri" panose="020F0502020204030204" pitchFamily="34" charset="0"/>
                <a:ea typeface="Calibri" panose="020F0502020204030204" pitchFamily="34" charset="0"/>
                <a:cs typeface="Arial" panose="020B0604020202020204" pitchFamily="34" charset="0"/>
              </a:rPr>
              <a:t>Strategic framework for enhancing prevention and control of mpox 2024-2027. World Health Organization; 2024. </a:t>
            </a:r>
            <a:r>
              <a:rPr lang="en-GB" u="sng" dirty="0">
                <a:solidFill>
                  <a:srgbClr val="004C6F"/>
                </a:solidFill>
                <a:effectLst/>
                <a:latin typeface="Calibri" panose="020F0502020204030204" pitchFamily="34" charset="0"/>
                <a:ea typeface="Calibri" panose="020F0502020204030204" pitchFamily="34" charset="0"/>
                <a:cs typeface="Arial" panose="020B0604020202020204" pitchFamily="34" charset="0"/>
                <a:hlinkClick r:id="rId6"/>
              </a:rPr>
              <a:t>https://iris.who.int/handle/10665/376839</a:t>
            </a:r>
            <a:r>
              <a:rPr lang="en-GB" dirty="0">
                <a:effectLst/>
                <a:latin typeface="Calibri" panose="020F0502020204030204" pitchFamily="34" charset="0"/>
                <a:ea typeface="Calibri" panose="020F0502020204030204" pitchFamily="34" charset="0"/>
                <a:cs typeface="Arial" panose="020B0604020202020204" pitchFamily="34" charset="0"/>
              </a:rPr>
              <a:t>.</a:t>
            </a:r>
            <a:endParaRPr lang="en-PH" dirty="0">
              <a:effectLst/>
              <a:latin typeface="Source Sans Pro" panose="020B0503030403020204" pitchFamily="34" charset="0"/>
              <a:ea typeface="Calibri" panose="020F0502020204030204" pitchFamily="34" charset="0"/>
              <a:cs typeface="Calibri" panose="020F0502020204030204" pitchFamily="34" charset="0"/>
            </a:endParaRPr>
          </a:p>
          <a:p>
            <a:pPr lvl="1">
              <a:lnSpc>
                <a:spcPct val="115000"/>
              </a:lnSpc>
              <a:buFont typeface="Symbol" pitchFamily="2" charset="2"/>
              <a:buChar char=""/>
            </a:pPr>
            <a:r>
              <a:rPr lang="en-GB" dirty="0">
                <a:effectLst/>
                <a:latin typeface="Calibri" panose="020F0502020204030204" pitchFamily="34" charset="0"/>
                <a:ea typeface="Calibri" panose="020F0502020204030204" pitchFamily="34" charset="0"/>
                <a:cs typeface="Arial" panose="020B0604020202020204" pitchFamily="34" charset="0"/>
              </a:rPr>
              <a:t>Public health advice on mpox and congregate settings: settings in which people live, stay or work in proximity. Geneva: World Health Organization; 2023. </a:t>
            </a:r>
            <a:r>
              <a:rPr lang="en-GB" u="sng" dirty="0">
                <a:solidFill>
                  <a:srgbClr val="004C6F"/>
                </a:solidFill>
                <a:effectLst/>
                <a:latin typeface="Calibri" panose="020F0502020204030204" pitchFamily="34" charset="0"/>
                <a:ea typeface="Calibri" panose="020F0502020204030204" pitchFamily="34" charset="0"/>
                <a:cs typeface="Arial" panose="020B0604020202020204" pitchFamily="34" charset="0"/>
                <a:hlinkClick r:id="rId7"/>
              </a:rPr>
              <a:t>https://www.who.int/publications/m/item/public-health-advice-on-mpox-and-congregate-settings--settings-in-which-people-live--stay-or-work-in-proximity</a:t>
            </a:r>
            <a:r>
              <a:rPr lang="en-GB" dirty="0">
                <a:effectLst/>
                <a:latin typeface="Calibri" panose="020F0502020204030204" pitchFamily="34" charset="0"/>
                <a:ea typeface="Calibri" panose="020F0502020204030204" pitchFamily="34" charset="0"/>
                <a:cs typeface="Arial" panose="020B0604020202020204" pitchFamily="34" charset="0"/>
              </a:rPr>
              <a:t> </a:t>
            </a:r>
            <a:endParaRPr lang="en-PH" dirty="0">
              <a:effectLst/>
              <a:latin typeface="Source Sans Pro" panose="020B0503030403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7287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335DA-AA1B-498B-A95F-2FC74DFAA3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ED4E8-F38C-8A81-5DB7-AF8FAAE634B6}"/>
              </a:ext>
            </a:extLst>
          </p:cNvPr>
          <p:cNvSpPr>
            <a:spLocks noGrp="1"/>
          </p:cNvSpPr>
          <p:nvPr>
            <p:ph type="title"/>
          </p:nvPr>
        </p:nvSpPr>
        <p:spPr/>
        <p:txBody>
          <a:bodyPr/>
          <a:lstStyle/>
          <a:p>
            <a:r>
              <a:rPr lang="en-US" dirty="0"/>
              <a:t>EPI-WIN webinar</a:t>
            </a:r>
          </a:p>
        </p:txBody>
      </p:sp>
      <p:sp>
        <p:nvSpPr>
          <p:cNvPr id="3" name="Content Placeholder 2">
            <a:extLst>
              <a:ext uri="{FF2B5EF4-FFF2-40B4-BE49-F238E27FC236}">
                <a16:creationId xmlns:a16="http://schemas.microsoft.com/office/drawing/2014/main" id="{D661376C-040B-2431-06AC-9327B94DAB49}"/>
              </a:ext>
            </a:extLst>
          </p:cNvPr>
          <p:cNvSpPr>
            <a:spLocks noGrp="1"/>
          </p:cNvSpPr>
          <p:nvPr>
            <p:ph sz="half" idx="1"/>
          </p:nvPr>
        </p:nvSpPr>
        <p:spPr>
          <a:xfrm>
            <a:off x="838200" y="1825625"/>
            <a:ext cx="3599985" cy="4351338"/>
          </a:xfrm>
        </p:spPr>
        <p:txBody>
          <a:bodyPr>
            <a:normAutofit/>
          </a:bodyPr>
          <a:lstStyle/>
          <a:p>
            <a:r>
              <a:rPr lang="en-US" sz="2000" dirty="0"/>
              <a:t>View “</a:t>
            </a:r>
            <a:r>
              <a:rPr lang="en-US" sz="2000" kern="100" dirty="0">
                <a:effectLst/>
                <a:latin typeface="Calibri" panose="020F0502020204030204" pitchFamily="34" charset="0"/>
                <a:ea typeface="Calibri" panose="020F0502020204030204" pitchFamily="34" charset="0"/>
                <a:cs typeface="Times New Roman" panose="02020603050405020304" pitchFamily="18" charset="0"/>
                <a:hlinkClick r:id="rId3"/>
              </a:rPr>
              <a:t>Treatment and medical support of patients with mpox</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18 September 2024</a:t>
            </a:r>
          </a:p>
          <a:p>
            <a:pPr marL="0" indent="0">
              <a:buNone/>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C0D73DCF-43C8-4035-3C9F-CC398D59C558}"/>
              </a:ext>
            </a:extLst>
          </p:cNvPr>
          <p:cNvSpPr>
            <a:spLocks noGrp="1"/>
          </p:cNvSpPr>
          <p:nvPr>
            <p:ph sz="half" idx="2"/>
          </p:nvPr>
        </p:nvSpPr>
        <p:spPr>
          <a:xfrm>
            <a:off x="4438185" y="1825625"/>
            <a:ext cx="6915615" cy="4351338"/>
          </a:xfrm>
        </p:spPr>
        <p:txBody>
          <a:bodyPr>
            <a:normAutofit/>
          </a:bodyPr>
          <a:lstStyle/>
          <a:p>
            <a:r>
              <a:rPr lang="en-US" sz="2400" kern="100" dirty="0">
                <a:cs typeface="Times New Roman" panose="02020603050405020304" pitchFamily="18" charset="0"/>
              </a:rPr>
              <a:t>Speakers</a:t>
            </a:r>
          </a:p>
          <a:p>
            <a:pPr lvl="1"/>
            <a:r>
              <a:rPr lang="en-PH" sz="1800" i="0" dirty="0">
                <a:solidFill>
                  <a:srgbClr val="3C4245"/>
                </a:solidFill>
                <a:effectLst/>
              </a:rPr>
              <a:t>Dr Maria D. Van </a:t>
            </a:r>
            <a:r>
              <a:rPr lang="en-PH" sz="1800" i="0" dirty="0" err="1">
                <a:solidFill>
                  <a:srgbClr val="3C4245"/>
                </a:solidFill>
                <a:effectLst/>
              </a:rPr>
              <a:t>Kerkhove</a:t>
            </a:r>
            <a:r>
              <a:rPr lang="en-PH" sz="1800" i="0" dirty="0">
                <a:solidFill>
                  <a:srgbClr val="3C4245"/>
                </a:solidFill>
                <a:effectLst/>
              </a:rPr>
              <a:t>, Director (</a:t>
            </a:r>
            <a:r>
              <a:rPr lang="en-PH" sz="1800" i="0" dirty="0" err="1">
                <a:solidFill>
                  <a:srgbClr val="3C4245"/>
                </a:solidFill>
                <a:effectLst/>
              </a:rPr>
              <a:t>a.i</a:t>
            </a:r>
            <a:r>
              <a:rPr lang="en-PH" sz="1800" i="0" dirty="0">
                <a:solidFill>
                  <a:srgbClr val="3C4245"/>
                </a:solidFill>
                <a:effectLst/>
              </a:rPr>
              <a:t>), Department of Epidemic and Pandemic Preparedness and Prevention, WHO</a:t>
            </a:r>
          </a:p>
          <a:p>
            <a:pPr lvl="1"/>
            <a:r>
              <a:rPr lang="en-PH" sz="1800" dirty="0">
                <a:effectLst/>
                <a:latin typeface="Aptos" panose="020B0004020202020204" pitchFamily="34" charset="0"/>
              </a:rPr>
              <a:t>Espoir </a:t>
            </a:r>
            <a:r>
              <a:rPr lang="en-PH" sz="1800" dirty="0" err="1">
                <a:effectLst/>
                <a:latin typeface="Aptos" panose="020B0004020202020204" pitchFamily="34" charset="0"/>
              </a:rPr>
              <a:t>Bwenge</a:t>
            </a:r>
            <a:r>
              <a:rPr lang="en-PH" sz="1800" dirty="0">
                <a:effectLst/>
                <a:latin typeface="Aptos" panose="020B0004020202020204" pitchFamily="34" charset="0"/>
              </a:rPr>
              <a:t> </a:t>
            </a:r>
            <a:r>
              <a:rPr lang="en-PH" sz="1800" dirty="0" err="1">
                <a:effectLst/>
                <a:latin typeface="Aptos" panose="020B0004020202020204" pitchFamily="34" charset="0"/>
              </a:rPr>
              <a:t>Malembaka</a:t>
            </a:r>
            <a:r>
              <a:rPr lang="en-PH" sz="1800" dirty="0">
                <a:effectLst/>
                <a:latin typeface="Aptos" panose="020B0004020202020204" pitchFamily="34" charset="0"/>
              </a:rPr>
              <a:t>, Center for Tropical Diseases and Global Health </a:t>
            </a:r>
            <a:r>
              <a:rPr lang="en-PH" sz="1800" dirty="0" err="1">
                <a:effectLst/>
                <a:latin typeface="Aptos" panose="020B0004020202020204" pitchFamily="34" charset="0"/>
              </a:rPr>
              <a:t>Universite</a:t>
            </a:r>
            <a:r>
              <a:rPr lang="en-PH" sz="1800" dirty="0">
                <a:effectLst/>
                <a:latin typeface="Aptos" panose="020B0004020202020204" pitchFamily="34" charset="0"/>
              </a:rPr>
              <a:t>́ </a:t>
            </a:r>
            <a:r>
              <a:rPr lang="en-PH" sz="1800" dirty="0" err="1">
                <a:effectLst/>
                <a:latin typeface="Aptos" panose="020B0004020202020204" pitchFamily="34" charset="0"/>
              </a:rPr>
              <a:t>Catholique</a:t>
            </a:r>
            <a:r>
              <a:rPr lang="en-PH" sz="1800" dirty="0">
                <a:effectLst/>
                <a:latin typeface="Aptos" panose="020B0004020202020204" pitchFamily="34" charset="0"/>
              </a:rPr>
              <a:t> de </a:t>
            </a:r>
            <a:r>
              <a:rPr lang="en-PH" sz="1800" dirty="0" err="1">
                <a:effectLst/>
                <a:latin typeface="Aptos" panose="020B0004020202020204" pitchFamily="34" charset="0"/>
              </a:rPr>
              <a:t>Bukavu</a:t>
            </a:r>
            <a:r>
              <a:rPr lang="en-PH" sz="1800" dirty="0">
                <a:effectLst/>
                <a:latin typeface="Aptos" panose="020B0004020202020204" pitchFamily="34" charset="0"/>
              </a:rPr>
              <a:t>, South Kivu, DR Congo, and Johns Hopkins University</a:t>
            </a:r>
            <a:endParaRPr lang="en-PH" sz="1800" i="0" dirty="0">
              <a:solidFill>
                <a:srgbClr val="000000"/>
              </a:solidFill>
              <a:effectLst/>
            </a:endParaRPr>
          </a:p>
          <a:p>
            <a:pPr lvl="1"/>
            <a:r>
              <a:rPr lang="en-PH" sz="1800" i="0" dirty="0">
                <a:solidFill>
                  <a:srgbClr val="000000"/>
                </a:solidFill>
                <a:effectLst/>
              </a:rPr>
              <a:t>Prof Lucille Blumberg</a:t>
            </a:r>
            <a:r>
              <a:rPr lang="en-PH" sz="1800" dirty="0">
                <a:solidFill>
                  <a:srgbClr val="000000"/>
                </a:solidFill>
              </a:rPr>
              <a:t>, </a:t>
            </a:r>
            <a:r>
              <a:rPr lang="en-PH" sz="1800" i="0" dirty="0">
                <a:solidFill>
                  <a:srgbClr val="000000"/>
                </a:solidFill>
                <a:effectLst/>
              </a:rPr>
              <a:t>ID Consultant ,medical microbiologist, South Africa</a:t>
            </a:r>
          </a:p>
          <a:p>
            <a:pPr lvl="1"/>
            <a:r>
              <a:rPr lang="en-PH" sz="1800" i="0" dirty="0">
                <a:solidFill>
                  <a:srgbClr val="000000"/>
                </a:solidFill>
                <a:effectLst/>
              </a:rPr>
              <a:t>Andy </a:t>
            </a:r>
            <a:r>
              <a:rPr lang="en-PH" sz="1800" i="0" dirty="0" err="1">
                <a:solidFill>
                  <a:srgbClr val="000000"/>
                </a:solidFill>
                <a:effectLst/>
              </a:rPr>
              <a:t>Bulabula</a:t>
            </a:r>
            <a:r>
              <a:rPr lang="en-PH" sz="1800" dirty="0">
                <a:solidFill>
                  <a:srgbClr val="000000"/>
                </a:solidFill>
              </a:rPr>
              <a:t>, </a:t>
            </a:r>
            <a:r>
              <a:rPr lang="en-PH" sz="1800" i="0" dirty="0">
                <a:solidFill>
                  <a:srgbClr val="000000"/>
                </a:solidFill>
                <a:effectLst/>
              </a:rPr>
              <a:t>CDC Ethiopia</a:t>
            </a:r>
          </a:p>
          <a:p>
            <a:pPr lvl="1"/>
            <a:r>
              <a:rPr lang="en-PH" sz="1800" i="0" dirty="0">
                <a:solidFill>
                  <a:srgbClr val="000000"/>
                </a:solidFill>
                <a:effectLst/>
              </a:rPr>
              <a:t>Dr Steve Woolley, Liverpool School of Tropical Medicine, UK</a:t>
            </a:r>
          </a:p>
          <a:p>
            <a:pPr lvl="1"/>
            <a:r>
              <a:rPr lang="en-PH" sz="1800" i="0" dirty="0">
                <a:solidFill>
                  <a:srgbClr val="000000"/>
                </a:solidFill>
                <a:effectLst/>
              </a:rPr>
              <a:t>Dr Nerissa Moodley, Dermatologist, South Africa</a:t>
            </a:r>
          </a:p>
          <a:p>
            <a:pPr lvl="1"/>
            <a:r>
              <a:rPr lang="en-PH" sz="1800" i="0" dirty="0">
                <a:solidFill>
                  <a:srgbClr val="000000"/>
                </a:solidFill>
                <a:effectLst/>
              </a:rPr>
              <a:t>Dr Steve Yeh</a:t>
            </a:r>
            <a:r>
              <a:rPr lang="en-PH" sz="1800" dirty="0">
                <a:solidFill>
                  <a:srgbClr val="000000"/>
                </a:solidFill>
              </a:rPr>
              <a:t>, </a:t>
            </a:r>
            <a:r>
              <a:rPr lang="en-PH" sz="1800" i="0" dirty="0" err="1">
                <a:solidFill>
                  <a:srgbClr val="000000"/>
                </a:solidFill>
                <a:effectLst/>
              </a:rPr>
              <a:t>Opthalmologist</a:t>
            </a:r>
            <a:r>
              <a:rPr lang="en-PH" sz="1800" i="0" dirty="0">
                <a:solidFill>
                  <a:srgbClr val="000000"/>
                </a:solidFill>
                <a:effectLst/>
              </a:rPr>
              <a:t>, UNMC, USA</a:t>
            </a:r>
          </a:p>
          <a:p>
            <a:pPr lvl="1"/>
            <a:r>
              <a:rPr lang="en-PH" sz="1800" i="0" dirty="0">
                <a:solidFill>
                  <a:srgbClr val="000000"/>
                </a:solidFill>
                <a:effectLst/>
              </a:rPr>
              <a:t>The webinar was presented by Dr Supriya </a:t>
            </a:r>
            <a:r>
              <a:rPr lang="en-PH" sz="1800" i="0" dirty="0" err="1">
                <a:solidFill>
                  <a:srgbClr val="000000"/>
                </a:solidFill>
                <a:effectLst/>
              </a:rPr>
              <a:t>Bezbaruah</a:t>
            </a:r>
            <a:r>
              <a:rPr lang="en-PH" sz="1800" i="0" dirty="0">
                <a:solidFill>
                  <a:srgbClr val="000000"/>
                </a:solidFill>
                <a:effectLst/>
              </a:rPr>
              <a:t> EPI-WIN Lead in WHO </a:t>
            </a:r>
            <a:endParaRPr lang="en-US" sz="1800" dirty="0"/>
          </a:p>
        </p:txBody>
      </p:sp>
    </p:spTree>
    <p:extLst>
      <p:ext uri="{BB962C8B-B14F-4D97-AF65-F5344CB8AC3E}">
        <p14:creationId xmlns:p14="http://schemas.microsoft.com/office/powerpoint/2010/main" val="147023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5C9CF-B765-9463-B0D7-5AB854D417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695F4-BF7F-CAF0-6758-B30322F56F86}"/>
              </a:ext>
            </a:extLst>
          </p:cNvPr>
          <p:cNvSpPr>
            <a:spLocks noGrp="1"/>
          </p:cNvSpPr>
          <p:nvPr>
            <p:ph type="title"/>
          </p:nvPr>
        </p:nvSpPr>
        <p:spPr>
          <a:xfrm>
            <a:off x="838200" y="365126"/>
            <a:ext cx="10515600" cy="793824"/>
          </a:xfrm>
        </p:spPr>
        <p:txBody>
          <a:bodyPr/>
          <a:lstStyle/>
          <a:p>
            <a:r>
              <a:rPr lang="en-US" dirty="0"/>
              <a:t>The global mpox outbreak</a:t>
            </a:r>
          </a:p>
        </p:txBody>
      </p:sp>
      <p:sp>
        <p:nvSpPr>
          <p:cNvPr id="3" name="Content Placeholder 2">
            <a:extLst>
              <a:ext uri="{FF2B5EF4-FFF2-40B4-BE49-F238E27FC236}">
                <a16:creationId xmlns:a16="http://schemas.microsoft.com/office/drawing/2014/main" id="{471D20B3-4B82-B7EB-68BE-C58822C43EC3}"/>
              </a:ext>
            </a:extLst>
          </p:cNvPr>
          <p:cNvSpPr>
            <a:spLocks noGrp="1"/>
          </p:cNvSpPr>
          <p:nvPr>
            <p:ph idx="1"/>
          </p:nvPr>
        </p:nvSpPr>
        <p:spPr>
          <a:xfrm>
            <a:off x="838200" y="1392867"/>
            <a:ext cx="10515600" cy="5018013"/>
          </a:xfrm>
        </p:spPr>
        <p:txBody>
          <a:bodyPr>
            <a:normAutofit/>
          </a:bodyPr>
          <a:lstStyle/>
          <a:p>
            <a:pPr algn="l">
              <a:spcAft>
                <a:spcPts val="0"/>
              </a:spcAft>
            </a:pPr>
            <a:r>
              <a:rPr lang="en-PH" sz="1800" b="0" i="0" dirty="0">
                <a:solidFill>
                  <a:srgbClr val="212121"/>
                </a:solidFill>
                <a:effectLst/>
                <a:latin typeface="Calibri" panose="020F0502020204030204" pitchFamily="34" charset="0"/>
              </a:rPr>
              <a:t>The global mpox outbreak, which began in 2022, has resulted in over 100,000 confirmed cases reported to the WHO.  </a:t>
            </a:r>
          </a:p>
          <a:p>
            <a:pPr algn="l">
              <a:spcAft>
                <a:spcPts val="0"/>
              </a:spcAft>
            </a:pPr>
            <a:r>
              <a:rPr lang="en-PH" sz="1800" b="0" i="0" dirty="0">
                <a:solidFill>
                  <a:srgbClr val="212121"/>
                </a:solidFill>
                <a:effectLst/>
                <a:latin typeface="Calibri" panose="020F0502020204030204" pitchFamily="34" charset="0"/>
              </a:rPr>
              <a:t>The rapid spread of the new Clade 1B strain, particularly in eastern DRC and </a:t>
            </a:r>
            <a:r>
              <a:rPr lang="en-PH" sz="1800" b="0" i="0" dirty="0" err="1">
                <a:solidFill>
                  <a:srgbClr val="212121"/>
                </a:solidFill>
                <a:effectLst/>
                <a:latin typeface="Calibri" panose="020F0502020204030204" pitchFamily="34" charset="0"/>
              </a:rPr>
              <a:t>neighbouring</a:t>
            </a:r>
            <a:r>
              <a:rPr lang="en-PH" sz="1800" b="0" i="0" dirty="0">
                <a:solidFill>
                  <a:srgbClr val="212121"/>
                </a:solidFill>
                <a:effectLst/>
                <a:latin typeface="Calibri" panose="020F0502020204030204" pitchFamily="34" charset="0"/>
              </a:rPr>
              <a:t> countries and its recent detection in Sweden and Thailand, underscores the growing threat.  </a:t>
            </a:r>
          </a:p>
          <a:p>
            <a:pPr algn="l">
              <a:spcAft>
                <a:spcPts val="0"/>
              </a:spcAft>
            </a:pPr>
            <a:r>
              <a:rPr lang="en-PH" sz="1800" b="0" i="0" dirty="0">
                <a:solidFill>
                  <a:srgbClr val="212121"/>
                </a:solidFill>
                <a:effectLst/>
                <a:latin typeface="Calibri" panose="020F0502020204030204" pitchFamily="34" charset="0"/>
              </a:rPr>
              <a:t>This escalating situation led to the declaration of a Public Health Emergency of International Concern on 14 August 2024.  </a:t>
            </a:r>
            <a:endParaRPr lang="en-PH" sz="1800" b="0" i="0" dirty="0">
              <a:solidFill>
                <a:srgbClr val="000000"/>
              </a:solidFill>
              <a:effectLst/>
              <a:latin typeface="Calibri" panose="020F0502020204030204" pitchFamily="34" charset="0"/>
            </a:endParaRPr>
          </a:p>
          <a:p>
            <a:pPr algn="l">
              <a:spcAft>
                <a:spcPts val="0"/>
              </a:spcAft>
            </a:pPr>
            <a:r>
              <a:rPr lang="en-PH" sz="1800" b="0" i="0" dirty="0">
                <a:solidFill>
                  <a:srgbClr val="212121"/>
                </a:solidFill>
                <a:effectLst/>
                <a:latin typeface="Calibri" panose="020F0502020204030204" pitchFamily="34" charset="0"/>
              </a:rPr>
              <a:t>WHO in partnership with international and regional </a:t>
            </a:r>
            <a:r>
              <a:rPr lang="en-PH" sz="1800" b="0" i="0" dirty="0" err="1">
                <a:solidFill>
                  <a:srgbClr val="212121"/>
                </a:solidFill>
                <a:effectLst/>
                <a:latin typeface="Calibri" panose="020F0502020204030204" pitchFamily="34" charset="0"/>
              </a:rPr>
              <a:t>organisations</a:t>
            </a:r>
            <a:r>
              <a:rPr lang="en-PH" sz="1800" b="0" i="0" dirty="0">
                <a:solidFill>
                  <a:srgbClr val="212121"/>
                </a:solidFill>
                <a:effectLst/>
                <a:latin typeface="Calibri" panose="020F0502020204030204" pitchFamily="34" charset="0"/>
              </a:rPr>
              <a:t> is leading the global response by providing strategic leadership, including through providing clinical expertise to improve supportive care both in hospitals and at home.</a:t>
            </a:r>
          </a:p>
          <a:p>
            <a:pPr algn="l">
              <a:spcAft>
                <a:spcPts val="0"/>
              </a:spcAft>
            </a:pPr>
            <a:r>
              <a:rPr lang="en-PH" sz="1800" dirty="0">
                <a:solidFill>
                  <a:srgbClr val="212121"/>
                </a:solidFill>
                <a:latin typeface="Calibri" panose="020F0502020204030204" pitchFamily="34" charset="0"/>
              </a:rPr>
              <a:t>WHO supports</a:t>
            </a:r>
            <a:r>
              <a:rPr lang="en-PH" sz="1800" b="0" i="0" dirty="0">
                <a:solidFill>
                  <a:srgbClr val="212121"/>
                </a:solidFill>
                <a:effectLst/>
                <a:latin typeface="Calibri" panose="020F0502020204030204" pitchFamily="34" charset="0"/>
              </a:rPr>
              <a:t> developing and updating response guidance for the control of Mpox that includes infection prevention control measures, how to screen, triage and isolate patients and how to manage mild and complicated Mpox including skin lesions, complications with eyes, pain, good nutrition and hydration.  </a:t>
            </a:r>
            <a:endParaRPr lang="en-PH" sz="1800" b="0" i="0" dirty="0">
              <a:solidFill>
                <a:srgbClr val="000000"/>
              </a:solidFill>
              <a:effectLst/>
              <a:latin typeface="Calibri" panose="020F0502020204030204" pitchFamily="34" charset="0"/>
            </a:endParaRPr>
          </a:p>
          <a:p>
            <a:pPr algn="l"/>
            <a:r>
              <a:rPr lang="en-PH" sz="1800" b="0" i="0" dirty="0">
                <a:solidFill>
                  <a:srgbClr val="212121"/>
                </a:solidFill>
                <a:effectLst/>
                <a:latin typeface="Calibri" panose="020F0502020204030204" pitchFamily="34" charset="0"/>
              </a:rPr>
              <a:t>The purpose of the webinar is to provide a rapid overview of the Mpox situation and to give practical guidance on treatment of mild and severe patients based on the WHO Interim guidelines developed in 2022.  </a:t>
            </a:r>
            <a:endParaRPr lang="en-US" dirty="0"/>
          </a:p>
        </p:txBody>
      </p:sp>
    </p:spTree>
    <p:extLst>
      <p:ext uri="{BB962C8B-B14F-4D97-AF65-F5344CB8AC3E}">
        <p14:creationId xmlns:p14="http://schemas.microsoft.com/office/powerpoint/2010/main" val="728764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893DC-456A-5F98-A086-C0B5465C9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66EE2-FBD0-C89F-5AFF-F33AF6E0389B}"/>
              </a:ext>
            </a:extLst>
          </p:cNvPr>
          <p:cNvSpPr>
            <a:spLocks noGrp="1"/>
          </p:cNvSpPr>
          <p:nvPr>
            <p:ph type="title"/>
          </p:nvPr>
        </p:nvSpPr>
        <p:spPr>
          <a:xfrm>
            <a:off x="838200" y="365126"/>
            <a:ext cx="10515600" cy="738186"/>
          </a:xfrm>
        </p:spPr>
        <p:txBody>
          <a:bodyPr/>
          <a:lstStyle/>
          <a:p>
            <a:r>
              <a:rPr lang="en-US" dirty="0"/>
              <a:t>Democratic Republic of Congo (DRC)</a:t>
            </a:r>
          </a:p>
        </p:txBody>
      </p:sp>
      <p:sp>
        <p:nvSpPr>
          <p:cNvPr id="3" name="Content Placeholder 2">
            <a:extLst>
              <a:ext uri="{FF2B5EF4-FFF2-40B4-BE49-F238E27FC236}">
                <a16:creationId xmlns:a16="http://schemas.microsoft.com/office/drawing/2014/main" id="{578877E4-E88E-D651-36AF-065E554CE715}"/>
              </a:ext>
            </a:extLst>
          </p:cNvPr>
          <p:cNvSpPr>
            <a:spLocks noGrp="1"/>
          </p:cNvSpPr>
          <p:nvPr>
            <p:ph idx="1"/>
          </p:nvPr>
        </p:nvSpPr>
        <p:spPr>
          <a:xfrm>
            <a:off x="838200" y="1233377"/>
            <a:ext cx="7327605" cy="4467336"/>
          </a:xfrm>
        </p:spPr>
        <p:txBody>
          <a:bodyPr>
            <a:normAutofit lnSpcReduction="10000"/>
          </a:bodyPr>
          <a:lstStyle/>
          <a:p>
            <a:r>
              <a:rPr lang="en-US" dirty="0"/>
              <a:t>The first official mpox case was diagnosed in 2 May 2024, in </a:t>
            </a:r>
            <a:r>
              <a:rPr lang="en-US" dirty="0" err="1"/>
              <a:t>Uvira</a:t>
            </a:r>
            <a:r>
              <a:rPr lang="en-US" dirty="0"/>
              <a:t>.</a:t>
            </a:r>
          </a:p>
          <a:p>
            <a:r>
              <a:rPr lang="en-US" dirty="0"/>
              <a:t>There is a high number of cases in </a:t>
            </a:r>
            <a:r>
              <a:rPr lang="en-US" dirty="0" err="1"/>
              <a:t>Uvira</a:t>
            </a:r>
            <a:r>
              <a:rPr lang="en-US" dirty="0"/>
              <a:t>, South Kivu, that shares border with Burundi.</a:t>
            </a:r>
          </a:p>
          <a:p>
            <a:r>
              <a:rPr lang="en-US" dirty="0"/>
              <a:t>In </a:t>
            </a:r>
            <a:r>
              <a:rPr lang="en-US" dirty="0" err="1"/>
              <a:t>Uvira</a:t>
            </a:r>
            <a:r>
              <a:rPr lang="en-US" dirty="0"/>
              <a:t>, there are slightly more cases in women than in men. </a:t>
            </a:r>
          </a:p>
          <a:p>
            <a:r>
              <a:rPr lang="en-US" dirty="0"/>
              <a:t>More than 50% of cases are children below 15 years. </a:t>
            </a:r>
          </a:p>
          <a:p>
            <a:r>
              <a:rPr lang="en-US" dirty="0"/>
              <a:t>There are also many cases of young babies who are breastfeeding but mothers do not have the disease. Transmission patterns are not yet clear.</a:t>
            </a:r>
          </a:p>
          <a:p>
            <a:r>
              <a:rPr lang="en-US" dirty="0"/>
              <a:t>Water, sanitation and hygiene could be an important factor leading to the spread of the disease.</a:t>
            </a:r>
          </a:p>
          <a:p>
            <a:endParaRPr lang="en-US" dirty="0"/>
          </a:p>
        </p:txBody>
      </p:sp>
      <p:pic>
        <p:nvPicPr>
          <p:cNvPr id="5" name="Picture 4">
            <a:extLst>
              <a:ext uri="{FF2B5EF4-FFF2-40B4-BE49-F238E27FC236}">
                <a16:creationId xmlns:a16="http://schemas.microsoft.com/office/drawing/2014/main" id="{1B8554ED-595C-A496-5DB8-4551E254562E}"/>
              </a:ext>
            </a:extLst>
          </p:cNvPr>
          <p:cNvPicPr>
            <a:picLocks noChangeAspect="1"/>
          </p:cNvPicPr>
          <p:nvPr/>
        </p:nvPicPr>
        <p:blipFill>
          <a:blip r:embed="rId2"/>
          <a:stretch>
            <a:fillRect/>
          </a:stretch>
        </p:blipFill>
        <p:spPr>
          <a:xfrm>
            <a:off x="8352857" y="3705170"/>
            <a:ext cx="3213593" cy="2435003"/>
          </a:xfrm>
          <a:prstGeom prst="rect">
            <a:avLst/>
          </a:prstGeom>
        </p:spPr>
      </p:pic>
      <p:pic>
        <p:nvPicPr>
          <p:cNvPr id="6" name="Picture 5">
            <a:extLst>
              <a:ext uri="{FF2B5EF4-FFF2-40B4-BE49-F238E27FC236}">
                <a16:creationId xmlns:a16="http://schemas.microsoft.com/office/drawing/2014/main" id="{A42AFDB5-2C9D-0B1B-CBEA-DCFA4B94745A}"/>
              </a:ext>
            </a:extLst>
          </p:cNvPr>
          <p:cNvPicPr>
            <a:picLocks noChangeAspect="1"/>
          </p:cNvPicPr>
          <p:nvPr/>
        </p:nvPicPr>
        <p:blipFill>
          <a:blip r:embed="rId3"/>
          <a:stretch>
            <a:fillRect/>
          </a:stretch>
        </p:blipFill>
        <p:spPr>
          <a:xfrm>
            <a:off x="8352857" y="1243144"/>
            <a:ext cx="3213594" cy="2104536"/>
          </a:xfrm>
          <a:prstGeom prst="rect">
            <a:avLst/>
          </a:prstGeom>
        </p:spPr>
      </p:pic>
      <p:sp>
        <p:nvSpPr>
          <p:cNvPr id="7" name="TextBox 6">
            <a:extLst>
              <a:ext uri="{FF2B5EF4-FFF2-40B4-BE49-F238E27FC236}">
                <a16:creationId xmlns:a16="http://schemas.microsoft.com/office/drawing/2014/main" id="{189B56CD-92A8-0598-0C27-2EA1115C3ED2}"/>
              </a:ext>
            </a:extLst>
          </p:cNvPr>
          <p:cNvSpPr txBox="1"/>
          <p:nvPr/>
        </p:nvSpPr>
        <p:spPr>
          <a:xfrm>
            <a:off x="838200" y="5969654"/>
            <a:ext cx="7514657" cy="523220"/>
          </a:xfrm>
          <a:prstGeom prst="rect">
            <a:avLst/>
          </a:prstGeom>
          <a:noFill/>
        </p:spPr>
        <p:txBody>
          <a:bodyPr wrap="square" rtlCol="0">
            <a:spAutoFit/>
          </a:bodyPr>
          <a:lstStyle/>
          <a:p>
            <a:r>
              <a:rPr lang="en-PH" sz="1400" i="1" dirty="0">
                <a:effectLst/>
                <a:latin typeface="Aptos" panose="020B0004020202020204" pitchFamily="34" charset="0"/>
              </a:rPr>
              <a:t>Espoir </a:t>
            </a:r>
            <a:r>
              <a:rPr lang="en-PH" sz="1400" i="1" dirty="0" err="1">
                <a:effectLst/>
                <a:latin typeface="Aptos" panose="020B0004020202020204" pitchFamily="34" charset="0"/>
              </a:rPr>
              <a:t>Bwenge</a:t>
            </a:r>
            <a:r>
              <a:rPr lang="en-PH" sz="1400" i="1" dirty="0">
                <a:effectLst/>
                <a:latin typeface="Aptos" panose="020B0004020202020204" pitchFamily="34" charset="0"/>
              </a:rPr>
              <a:t> </a:t>
            </a:r>
            <a:r>
              <a:rPr lang="en-PH" sz="1400" i="1" dirty="0" err="1">
                <a:effectLst/>
                <a:latin typeface="Aptos" panose="020B0004020202020204" pitchFamily="34" charset="0"/>
              </a:rPr>
              <a:t>Malembaka</a:t>
            </a:r>
            <a:r>
              <a:rPr lang="en-PH" sz="1400" i="1" dirty="0">
                <a:effectLst/>
                <a:latin typeface="Aptos" panose="020B0004020202020204" pitchFamily="34" charset="0"/>
              </a:rPr>
              <a:t>, Center for Tropical Diseases and Global Health </a:t>
            </a:r>
            <a:r>
              <a:rPr lang="en-PH" sz="1400" i="1" dirty="0" err="1">
                <a:effectLst/>
                <a:latin typeface="Aptos" panose="020B0004020202020204" pitchFamily="34" charset="0"/>
              </a:rPr>
              <a:t>Universite</a:t>
            </a:r>
            <a:r>
              <a:rPr lang="en-PH" sz="1400" i="1" dirty="0">
                <a:effectLst/>
                <a:latin typeface="Aptos" panose="020B0004020202020204" pitchFamily="34" charset="0"/>
              </a:rPr>
              <a:t>́ </a:t>
            </a:r>
            <a:r>
              <a:rPr lang="en-PH" sz="1400" i="1" dirty="0" err="1">
                <a:effectLst/>
                <a:latin typeface="Aptos" panose="020B0004020202020204" pitchFamily="34" charset="0"/>
              </a:rPr>
              <a:t>Catholique</a:t>
            </a:r>
            <a:r>
              <a:rPr lang="en-PH" sz="1400" i="1" dirty="0">
                <a:effectLst/>
                <a:latin typeface="Aptos" panose="020B0004020202020204" pitchFamily="34" charset="0"/>
              </a:rPr>
              <a:t> de </a:t>
            </a:r>
            <a:r>
              <a:rPr lang="en-PH" sz="1400" i="1" dirty="0" err="1">
                <a:effectLst/>
                <a:latin typeface="Aptos" panose="020B0004020202020204" pitchFamily="34" charset="0"/>
              </a:rPr>
              <a:t>Bukavu</a:t>
            </a:r>
            <a:r>
              <a:rPr lang="en-PH" sz="1400" i="1" dirty="0">
                <a:effectLst/>
                <a:latin typeface="Aptos" panose="020B0004020202020204" pitchFamily="34" charset="0"/>
              </a:rPr>
              <a:t>, South Kivu, DR Congo, and Johns Hopkins University</a:t>
            </a:r>
            <a:endParaRPr lang="en-PH" sz="1400" i="1" dirty="0">
              <a:solidFill>
                <a:srgbClr val="000000"/>
              </a:solidFill>
              <a:effectLst/>
            </a:endParaRPr>
          </a:p>
        </p:txBody>
      </p:sp>
    </p:spTree>
    <p:extLst>
      <p:ext uri="{BB962C8B-B14F-4D97-AF65-F5344CB8AC3E}">
        <p14:creationId xmlns:p14="http://schemas.microsoft.com/office/powerpoint/2010/main" val="3209315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D8F1D-CFC5-F651-EFB7-3174D0D78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D9FC1-3DA6-9B18-0CE5-B4E3242A2FA3}"/>
              </a:ext>
            </a:extLst>
          </p:cNvPr>
          <p:cNvSpPr>
            <a:spLocks noGrp="1"/>
          </p:cNvSpPr>
          <p:nvPr>
            <p:ph type="title"/>
          </p:nvPr>
        </p:nvSpPr>
        <p:spPr>
          <a:xfrm>
            <a:off x="838200" y="365126"/>
            <a:ext cx="10515600" cy="738186"/>
          </a:xfrm>
        </p:spPr>
        <p:txBody>
          <a:bodyPr/>
          <a:lstStyle/>
          <a:p>
            <a:r>
              <a:rPr lang="en-US" dirty="0"/>
              <a:t>Democratic Republic of Congo (DRC)</a:t>
            </a:r>
          </a:p>
        </p:txBody>
      </p:sp>
      <p:sp>
        <p:nvSpPr>
          <p:cNvPr id="3" name="Content Placeholder 2">
            <a:extLst>
              <a:ext uri="{FF2B5EF4-FFF2-40B4-BE49-F238E27FC236}">
                <a16:creationId xmlns:a16="http://schemas.microsoft.com/office/drawing/2014/main" id="{DC65D8B2-C704-581C-3EF9-2D883A993EF4}"/>
              </a:ext>
            </a:extLst>
          </p:cNvPr>
          <p:cNvSpPr>
            <a:spLocks noGrp="1"/>
          </p:cNvSpPr>
          <p:nvPr>
            <p:ph idx="1"/>
          </p:nvPr>
        </p:nvSpPr>
        <p:spPr>
          <a:xfrm>
            <a:off x="838200" y="1233377"/>
            <a:ext cx="7327605" cy="4476047"/>
          </a:xfrm>
        </p:spPr>
        <p:txBody>
          <a:bodyPr>
            <a:normAutofit/>
          </a:bodyPr>
          <a:lstStyle/>
          <a:p>
            <a:r>
              <a:rPr lang="en-US" dirty="0"/>
              <a:t>Diagnostic challenges: No confirmation capacity onsite; frequent stockouts of supplies; long feedback for results; CD4 and viral load currently not measures.</a:t>
            </a:r>
          </a:p>
          <a:p>
            <a:r>
              <a:rPr lang="en-US" dirty="0"/>
              <a:t>Nutritional challenge: 45% of children under 5 in DRC have severe acute malnutrition.</a:t>
            </a:r>
          </a:p>
          <a:p>
            <a:r>
              <a:rPr lang="en-US" dirty="0"/>
              <a:t>Misuse of antibiotics is prevalent</a:t>
            </a:r>
          </a:p>
          <a:p>
            <a:r>
              <a:rPr lang="en-US" dirty="0"/>
              <a:t>Challenge in pain management because of limited treatment package</a:t>
            </a:r>
          </a:p>
          <a:p>
            <a:r>
              <a:rPr lang="en-US" dirty="0"/>
              <a:t>Social challenges: Poverty, WASH, population displacement and flooding in </a:t>
            </a:r>
            <a:r>
              <a:rPr lang="en-US" dirty="0" err="1"/>
              <a:t>Uvira</a:t>
            </a:r>
            <a:endParaRPr lang="en-US" dirty="0"/>
          </a:p>
          <a:p>
            <a:endParaRPr lang="en-US" dirty="0"/>
          </a:p>
        </p:txBody>
      </p:sp>
      <p:pic>
        <p:nvPicPr>
          <p:cNvPr id="5" name="Picture 4">
            <a:extLst>
              <a:ext uri="{FF2B5EF4-FFF2-40B4-BE49-F238E27FC236}">
                <a16:creationId xmlns:a16="http://schemas.microsoft.com/office/drawing/2014/main" id="{3DD87B8B-CE46-CD3D-BCAE-D33E99973EE4}"/>
              </a:ext>
            </a:extLst>
          </p:cNvPr>
          <p:cNvPicPr>
            <a:picLocks noChangeAspect="1"/>
          </p:cNvPicPr>
          <p:nvPr/>
        </p:nvPicPr>
        <p:blipFill>
          <a:blip r:embed="rId2"/>
          <a:stretch>
            <a:fillRect/>
          </a:stretch>
        </p:blipFill>
        <p:spPr>
          <a:xfrm>
            <a:off x="8352857" y="3705170"/>
            <a:ext cx="3213593" cy="2435003"/>
          </a:xfrm>
          <a:prstGeom prst="rect">
            <a:avLst/>
          </a:prstGeom>
        </p:spPr>
      </p:pic>
      <p:pic>
        <p:nvPicPr>
          <p:cNvPr id="6" name="Picture 5">
            <a:extLst>
              <a:ext uri="{FF2B5EF4-FFF2-40B4-BE49-F238E27FC236}">
                <a16:creationId xmlns:a16="http://schemas.microsoft.com/office/drawing/2014/main" id="{207BB03D-5A70-FBC2-C81F-582DAE1A469D}"/>
              </a:ext>
            </a:extLst>
          </p:cNvPr>
          <p:cNvPicPr>
            <a:picLocks noChangeAspect="1"/>
          </p:cNvPicPr>
          <p:nvPr/>
        </p:nvPicPr>
        <p:blipFill>
          <a:blip r:embed="rId3"/>
          <a:stretch>
            <a:fillRect/>
          </a:stretch>
        </p:blipFill>
        <p:spPr>
          <a:xfrm>
            <a:off x="8352857" y="1243144"/>
            <a:ext cx="3213594" cy="2104536"/>
          </a:xfrm>
          <a:prstGeom prst="rect">
            <a:avLst/>
          </a:prstGeom>
        </p:spPr>
      </p:pic>
      <p:sp>
        <p:nvSpPr>
          <p:cNvPr id="7" name="TextBox 6">
            <a:extLst>
              <a:ext uri="{FF2B5EF4-FFF2-40B4-BE49-F238E27FC236}">
                <a16:creationId xmlns:a16="http://schemas.microsoft.com/office/drawing/2014/main" id="{52C2320B-F12D-5053-06F6-4D0D0F26B00F}"/>
              </a:ext>
            </a:extLst>
          </p:cNvPr>
          <p:cNvSpPr txBox="1"/>
          <p:nvPr/>
        </p:nvSpPr>
        <p:spPr>
          <a:xfrm>
            <a:off x="838200" y="5969654"/>
            <a:ext cx="7514657" cy="523220"/>
          </a:xfrm>
          <a:prstGeom prst="rect">
            <a:avLst/>
          </a:prstGeom>
          <a:noFill/>
        </p:spPr>
        <p:txBody>
          <a:bodyPr wrap="square" rtlCol="0">
            <a:spAutoFit/>
          </a:bodyPr>
          <a:lstStyle/>
          <a:p>
            <a:r>
              <a:rPr lang="en-PH" sz="1400" i="1" dirty="0">
                <a:effectLst/>
                <a:latin typeface="Aptos" panose="020B0004020202020204" pitchFamily="34" charset="0"/>
              </a:rPr>
              <a:t>Espoir </a:t>
            </a:r>
            <a:r>
              <a:rPr lang="en-PH" sz="1400" i="1" dirty="0" err="1">
                <a:effectLst/>
                <a:latin typeface="Aptos" panose="020B0004020202020204" pitchFamily="34" charset="0"/>
              </a:rPr>
              <a:t>Bwenge</a:t>
            </a:r>
            <a:r>
              <a:rPr lang="en-PH" sz="1400" i="1" dirty="0">
                <a:effectLst/>
                <a:latin typeface="Aptos" panose="020B0004020202020204" pitchFamily="34" charset="0"/>
              </a:rPr>
              <a:t> </a:t>
            </a:r>
            <a:r>
              <a:rPr lang="en-PH" sz="1400" i="1" dirty="0" err="1">
                <a:effectLst/>
                <a:latin typeface="Aptos" panose="020B0004020202020204" pitchFamily="34" charset="0"/>
              </a:rPr>
              <a:t>Malembaka</a:t>
            </a:r>
            <a:r>
              <a:rPr lang="en-PH" sz="1400" i="1" dirty="0">
                <a:effectLst/>
                <a:latin typeface="Aptos" panose="020B0004020202020204" pitchFamily="34" charset="0"/>
              </a:rPr>
              <a:t>, Center for Tropical Diseases and Global Health </a:t>
            </a:r>
            <a:r>
              <a:rPr lang="en-PH" sz="1400" i="1" dirty="0" err="1">
                <a:effectLst/>
                <a:latin typeface="Aptos" panose="020B0004020202020204" pitchFamily="34" charset="0"/>
              </a:rPr>
              <a:t>Universite</a:t>
            </a:r>
            <a:r>
              <a:rPr lang="en-PH" sz="1400" i="1" dirty="0">
                <a:effectLst/>
                <a:latin typeface="Aptos" panose="020B0004020202020204" pitchFamily="34" charset="0"/>
              </a:rPr>
              <a:t>́ </a:t>
            </a:r>
            <a:r>
              <a:rPr lang="en-PH" sz="1400" i="1" dirty="0" err="1">
                <a:effectLst/>
                <a:latin typeface="Aptos" panose="020B0004020202020204" pitchFamily="34" charset="0"/>
              </a:rPr>
              <a:t>Catholique</a:t>
            </a:r>
            <a:r>
              <a:rPr lang="en-PH" sz="1400" i="1" dirty="0">
                <a:effectLst/>
                <a:latin typeface="Aptos" panose="020B0004020202020204" pitchFamily="34" charset="0"/>
              </a:rPr>
              <a:t> de </a:t>
            </a:r>
            <a:r>
              <a:rPr lang="en-PH" sz="1400" i="1" dirty="0" err="1">
                <a:effectLst/>
                <a:latin typeface="Aptos" panose="020B0004020202020204" pitchFamily="34" charset="0"/>
              </a:rPr>
              <a:t>Bukavu</a:t>
            </a:r>
            <a:r>
              <a:rPr lang="en-PH" sz="1400" i="1" dirty="0">
                <a:effectLst/>
                <a:latin typeface="Aptos" panose="020B0004020202020204" pitchFamily="34" charset="0"/>
              </a:rPr>
              <a:t>, South Kivu, DR Congo, and Johns Hopkins University</a:t>
            </a:r>
            <a:endParaRPr lang="en-PH" sz="1400" i="1" dirty="0">
              <a:solidFill>
                <a:srgbClr val="000000"/>
              </a:solidFill>
              <a:effectLst/>
            </a:endParaRPr>
          </a:p>
        </p:txBody>
      </p:sp>
    </p:spTree>
    <p:extLst>
      <p:ext uri="{BB962C8B-B14F-4D97-AF65-F5344CB8AC3E}">
        <p14:creationId xmlns:p14="http://schemas.microsoft.com/office/powerpoint/2010/main" val="2519316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A36BC-44D0-49A6-F439-251100EB0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BAF62-B071-91DD-4A6D-0AFFF448183F}"/>
              </a:ext>
            </a:extLst>
          </p:cNvPr>
          <p:cNvSpPr>
            <a:spLocks noGrp="1"/>
          </p:cNvSpPr>
          <p:nvPr>
            <p:ph type="title"/>
          </p:nvPr>
        </p:nvSpPr>
        <p:spPr>
          <a:xfrm>
            <a:off x="838200" y="365126"/>
            <a:ext cx="10515600" cy="1017626"/>
          </a:xfrm>
        </p:spPr>
        <p:txBody>
          <a:bodyPr/>
          <a:lstStyle/>
          <a:p>
            <a:r>
              <a:rPr lang="en-US" dirty="0"/>
              <a:t>Summary of the situation in DRC</a:t>
            </a:r>
          </a:p>
        </p:txBody>
      </p:sp>
      <p:sp>
        <p:nvSpPr>
          <p:cNvPr id="3" name="Content Placeholder 2">
            <a:extLst>
              <a:ext uri="{FF2B5EF4-FFF2-40B4-BE49-F238E27FC236}">
                <a16:creationId xmlns:a16="http://schemas.microsoft.com/office/drawing/2014/main" id="{7DDC222B-1210-6D8B-D11B-395459E6C908}"/>
              </a:ext>
            </a:extLst>
          </p:cNvPr>
          <p:cNvSpPr>
            <a:spLocks noGrp="1"/>
          </p:cNvSpPr>
          <p:nvPr>
            <p:ph sz="half" idx="1"/>
          </p:nvPr>
        </p:nvSpPr>
        <p:spPr>
          <a:xfrm>
            <a:off x="838200" y="1382752"/>
            <a:ext cx="6700024" cy="4794211"/>
          </a:xfrm>
        </p:spPr>
        <p:txBody>
          <a:bodyPr>
            <a:noAutofit/>
          </a:bodyPr>
          <a:lstStyle/>
          <a:p>
            <a:pPr>
              <a:buFont typeface="Arial" panose="020B0604020202020204" pitchFamily="34" charset="0"/>
              <a:buChar char="•"/>
            </a:pPr>
            <a:r>
              <a:rPr lang="en-PH" sz="1800" dirty="0"/>
              <a:t>M</a:t>
            </a:r>
            <a:r>
              <a:rPr lang="en-PH" sz="1800" dirty="0">
                <a:effectLst/>
              </a:rPr>
              <a:t>pox management is challenged by pre-existing health systems challenges.</a:t>
            </a:r>
          </a:p>
          <a:p>
            <a:pPr>
              <a:buFont typeface="Arial" panose="020B0604020202020204" pitchFamily="34" charset="0"/>
              <a:buChar char="•"/>
            </a:pPr>
            <a:r>
              <a:rPr lang="en-PH" sz="1800" dirty="0">
                <a:effectLst/>
              </a:rPr>
              <a:t>Mpox confirmation capacity building is urgently needed onsite.</a:t>
            </a:r>
          </a:p>
          <a:p>
            <a:pPr>
              <a:buFont typeface="Arial" panose="020B0604020202020204" pitchFamily="34" charset="0"/>
              <a:buChar char="•"/>
            </a:pPr>
            <a:r>
              <a:rPr lang="en-PH" sz="1800" dirty="0">
                <a:effectLst/>
              </a:rPr>
              <a:t>Diagnostic, management and monitoring of comorbidities should not be overlooked.</a:t>
            </a:r>
          </a:p>
          <a:p>
            <a:pPr>
              <a:buFont typeface="Arial" panose="020B0604020202020204" pitchFamily="34" charset="0"/>
              <a:buChar char="•"/>
            </a:pPr>
            <a:r>
              <a:rPr lang="en-PH" sz="1800" dirty="0">
                <a:effectLst/>
              </a:rPr>
              <a:t>A community- and person-center approach to the management of the mpox crisis is needed.</a:t>
            </a:r>
          </a:p>
          <a:p>
            <a:r>
              <a:rPr lang="en-US" sz="1800" dirty="0"/>
              <a:t>Need to adopt global guidance to local context. Home isolation is not feasible in many settings</a:t>
            </a:r>
          </a:p>
          <a:p>
            <a:r>
              <a:rPr lang="en-US" sz="1800" kern="100" dirty="0">
                <a:effectLst/>
                <a:ea typeface="Calibri" panose="020F0502020204030204" pitchFamily="34" charset="0"/>
                <a:cs typeface="Times New Roman" panose="02020603050405020304" pitchFamily="18" charset="0"/>
              </a:rPr>
              <a:t>We need to to understand better the transmission patterns especially in children and persons in the same household, including the contribution of droplet transmission.</a:t>
            </a:r>
          </a:p>
          <a:p>
            <a:r>
              <a:rPr lang="en-US" sz="1800" kern="100" dirty="0">
                <a:effectLst/>
                <a:ea typeface="Calibri" panose="020F0502020204030204" pitchFamily="34" charset="0"/>
                <a:cs typeface="Times New Roman" panose="02020603050405020304" pitchFamily="18" charset="0"/>
              </a:rPr>
              <a:t>Essential to continue to promote hygiene, and handwashing with soap and water.</a:t>
            </a:r>
            <a:r>
              <a:rPr lang="en-PH" sz="1800" kern="100" dirty="0">
                <a:ea typeface="Calibri" panose="020F0502020204030204" pitchFamily="34" charset="0"/>
                <a:cs typeface="Times New Roman" panose="02020603050405020304" pitchFamily="18" charset="0"/>
              </a:rPr>
              <a:t> </a:t>
            </a:r>
            <a:r>
              <a:rPr lang="en-US" sz="1800" kern="100" dirty="0">
                <a:effectLst/>
                <a:ea typeface="Calibri" panose="020F0502020204030204" pitchFamily="34" charset="0"/>
                <a:cs typeface="Times New Roman" panose="02020603050405020304" pitchFamily="18" charset="0"/>
              </a:rPr>
              <a:t>Access to safe water is already a multidimensional problem.</a:t>
            </a:r>
            <a:endParaRPr lang="en-PH" sz="1800" kern="100" dirty="0">
              <a:effectLst/>
              <a:ea typeface="Calibri" panose="020F0502020204030204" pitchFamily="34" charset="0"/>
              <a:cs typeface="Times New Roman" panose="02020603050405020304" pitchFamily="18" charset="0"/>
            </a:endParaRPr>
          </a:p>
          <a:p>
            <a:endParaRPr lang="en-US" sz="1800" dirty="0"/>
          </a:p>
        </p:txBody>
      </p:sp>
      <p:pic>
        <p:nvPicPr>
          <p:cNvPr id="5" name="Content Placeholder 4">
            <a:extLst>
              <a:ext uri="{FF2B5EF4-FFF2-40B4-BE49-F238E27FC236}">
                <a16:creationId xmlns:a16="http://schemas.microsoft.com/office/drawing/2014/main" id="{D34EA78D-9FFB-2417-0F1D-64051E961AD3}"/>
              </a:ext>
            </a:extLst>
          </p:cNvPr>
          <p:cNvPicPr>
            <a:picLocks noGrp="1" noChangeAspect="1"/>
          </p:cNvPicPr>
          <p:nvPr>
            <p:ph sz="half" idx="2"/>
          </p:nvPr>
        </p:nvPicPr>
        <p:blipFill>
          <a:blip r:embed="rId2"/>
          <a:stretch>
            <a:fillRect/>
          </a:stretch>
        </p:blipFill>
        <p:spPr>
          <a:xfrm>
            <a:off x="7850188" y="1382752"/>
            <a:ext cx="3505560" cy="4244400"/>
          </a:xfrm>
          <a:prstGeom prst="rect">
            <a:avLst/>
          </a:prstGeom>
        </p:spPr>
      </p:pic>
      <p:sp>
        <p:nvSpPr>
          <p:cNvPr id="6" name="TextBox 5">
            <a:extLst>
              <a:ext uri="{FF2B5EF4-FFF2-40B4-BE49-F238E27FC236}">
                <a16:creationId xmlns:a16="http://schemas.microsoft.com/office/drawing/2014/main" id="{F6798229-3C4F-B82F-0A36-6914B67FF993}"/>
              </a:ext>
            </a:extLst>
          </p:cNvPr>
          <p:cNvSpPr txBox="1"/>
          <p:nvPr/>
        </p:nvSpPr>
        <p:spPr>
          <a:xfrm>
            <a:off x="7850188" y="5627152"/>
            <a:ext cx="3481039" cy="738664"/>
          </a:xfrm>
          <a:prstGeom prst="rect">
            <a:avLst/>
          </a:prstGeom>
          <a:noFill/>
        </p:spPr>
        <p:txBody>
          <a:bodyPr wrap="square" rtlCol="0">
            <a:spAutoFit/>
          </a:bodyPr>
          <a:lstStyle/>
          <a:p>
            <a:r>
              <a:rPr lang="en-US" sz="1400" dirty="0"/>
              <a:t>Home isolation of mild cases is not feasible for most in </a:t>
            </a:r>
            <a:r>
              <a:rPr lang="en-US" sz="1400" dirty="0" err="1"/>
              <a:t>Uvira</a:t>
            </a:r>
            <a:r>
              <a:rPr lang="en-US" sz="1400" dirty="0"/>
              <a:t> because of high household number and limited number of rooms.</a:t>
            </a:r>
          </a:p>
        </p:txBody>
      </p:sp>
      <p:sp>
        <p:nvSpPr>
          <p:cNvPr id="7" name="TextBox 6">
            <a:extLst>
              <a:ext uri="{FF2B5EF4-FFF2-40B4-BE49-F238E27FC236}">
                <a16:creationId xmlns:a16="http://schemas.microsoft.com/office/drawing/2014/main" id="{DA9EC2A7-AE85-2357-6316-2C773B74C0A4}"/>
              </a:ext>
            </a:extLst>
          </p:cNvPr>
          <p:cNvSpPr txBox="1"/>
          <p:nvPr/>
        </p:nvSpPr>
        <p:spPr>
          <a:xfrm>
            <a:off x="838200" y="5915353"/>
            <a:ext cx="7514657" cy="523220"/>
          </a:xfrm>
          <a:prstGeom prst="rect">
            <a:avLst/>
          </a:prstGeom>
          <a:noFill/>
        </p:spPr>
        <p:txBody>
          <a:bodyPr wrap="square" rtlCol="0">
            <a:spAutoFit/>
          </a:bodyPr>
          <a:lstStyle/>
          <a:p>
            <a:r>
              <a:rPr lang="en-PH" sz="1400" i="1" dirty="0">
                <a:effectLst/>
                <a:latin typeface="Aptos" panose="020B0004020202020204" pitchFamily="34" charset="0"/>
              </a:rPr>
              <a:t>Espoir </a:t>
            </a:r>
            <a:r>
              <a:rPr lang="en-PH" sz="1400" i="1" dirty="0" err="1">
                <a:effectLst/>
                <a:latin typeface="Aptos" panose="020B0004020202020204" pitchFamily="34" charset="0"/>
              </a:rPr>
              <a:t>Bwenge</a:t>
            </a:r>
            <a:r>
              <a:rPr lang="en-PH" sz="1400" i="1" dirty="0">
                <a:effectLst/>
                <a:latin typeface="Aptos" panose="020B0004020202020204" pitchFamily="34" charset="0"/>
              </a:rPr>
              <a:t> </a:t>
            </a:r>
            <a:r>
              <a:rPr lang="en-PH" sz="1400" i="1" dirty="0" err="1">
                <a:effectLst/>
                <a:latin typeface="Aptos" panose="020B0004020202020204" pitchFamily="34" charset="0"/>
              </a:rPr>
              <a:t>Malembaka</a:t>
            </a:r>
            <a:r>
              <a:rPr lang="en-PH" sz="1400" i="1" dirty="0">
                <a:effectLst/>
                <a:latin typeface="Aptos" panose="020B0004020202020204" pitchFamily="34" charset="0"/>
              </a:rPr>
              <a:t>, Center for Tropical Diseases and Global Health </a:t>
            </a:r>
            <a:r>
              <a:rPr lang="en-PH" sz="1400" i="1" dirty="0" err="1">
                <a:effectLst/>
                <a:latin typeface="Aptos" panose="020B0004020202020204" pitchFamily="34" charset="0"/>
              </a:rPr>
              <a:t>Universite</a:t>
            </a:r>
            <a:r>
              <a:rPr lang="en-PH" sz="1400" i="1" dirty="0">
                <a:effectLst/>
                <a:latin typeface="Aptos" panose="020B0004020202020204" pitchFamily="34" charset="0"/>
              </a:rPr>
              <a:t>́ </a:t>
            </a:r>
            <a:r>
              <a:rPr lang="en-PH" sz="1400" i="1" dirty="0" err="1">
                <a:effectLst/>
                <a:latin typeface="Aptos" panose="020B0004020202020204" pitchFamily="34" charset="0"/>
              </a:rPr>
              <a:t>Catholique</a:t>
            </a:r>
            <a:r>
              <a:rPr lang="en-PH" sz="1400" i="1" dirty="0">
                <a:effectLst/>
                <a:latin typeface="Aptos" panose="020B0004020202020204" pitchFamily="34" charset="0"/>
              </a:rPr>
              <a:t> de </a:t>
            </a:r>
            <a:r>
              <a:rPr lang="en-PH" sz="1400" i="1" dirty="0" err="1">
                <a:effectLst/>
                <a:latin typeface="Aptos" panose="020B0004020202020204" pitchFamily="34" charset="0"/>
              </a:rPr>
              <a:t>Bukavu</a:t>
            </a:r>
            <a:r>
              <a:rPr lang="en-PH" sz="1400" i="1" dirty="0">
                <a:effectLst/>
                <a:latin typeface="Aptos" panose="020B0004020202020204" pitchFamily="34" charset="0"/>
              </a:rPr>
              <a:t>, South Kivu, DR Congo, and Johns Hopkins University</a:t>
            </a:r>
            <a:endParaRPr lang="en-PH" sz="1400" i="1" dirty="0">
              <a:solidFill>
                <a:srgbClr val="000000"/>
              </a:solidFill>
              <a:effectLst/>
            </a:endParaRPr>
          </a:p>
        </p:txBody>
      </p:sp>
    </p:spTree>
    <p:extLst>
      <p:ext uri="{BB962C8B-B14F-4D97-AF65-F5344CB8AC3E}">
        <p14:creationId xmlns:p14="http://schemas.microsoft.com/office/powerpoint/2010/main" val="931720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7D08F-6A5E-3635-9855-7DCD72218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2D742-115A-A18F-0B4D-D9E62022DEAE}"/>
              </a:ext>
            </a:extLst>
          </p:cNvPr>
          <p:cNvSpPr>
            <a:spLocks noGrp="1"/>
          </p:cNvSpPr>
          <p:nvPr>
            <p:ph type="title"/>
          </p:nvPr>
        </p:nvSpPr>
        <p:spPr/>
        <p:txBody>
          <a:bodyPr/>
          <a:lstStyle/>
          <a:p>
            <a:r>
              <a:rPr lang="en-US" dirty="0"/>
              <a:t>South Africa</a:t>
            </a:r>
          </a:p>
        </p:txBody>
      </p:sp>
      <p:sp>
        <p:nvSpPr>
          <p:cNvPr id="3" name="Content Placeholder 2">
            <a:extLst>
              <a:ext uri="{FF2B5EF4-FFF2-40B4-BE49-F238E27FC236}">
                <a16:creationId xmlns:a16="http://schemas.microsoft.com/office/drawing/2014/main" id="{D1364830-D00B-7648-8AE8-89C30D5824D5}"/>
              </a:ext>
            </a:extLst>
          </p:cNvPr>
          <p:cNvSpPr>
            <a:spLocks noGrp="1"/>
          </p:cNvSpPr>
          <p:nvPr>
            <p:ph idx="1"/>
          </p:nvPr>
        </p:nvSpPr>
        <p:spPr>
          <a:xfrm>
            <a:off x="838200" y="1825625"/>
            <a:ext cx="7391400" cy="3717925"/>
          </a:xfrm>
        </p:spPr>
        <p:txBody>
          <a:bodyPr>
            <a:normAutofit/>
          </a:bodyPr>
          <a:lstStyle/>
          <a:p>
            <a:r>
              <a:rPr lang="en-US" dirty="0"/>
              <a:t>South Africa outbreak has a different epidemiology, and the country has more resources.</a:t>
            </a:r>
          </a:p>
          <a:p>
            <a:r>
              <a:rPr lang="en-US" dirty="0"/>
              <a:t>From May 2024 to 18 September, there were 25 PCR+ cases, all male, most identify MSM and were HIV+. All clade </a:t>
            </a:r>
            <a:r>
              <a:rPr lang="en-US" dirty="0" err="1"/>
              <a:t>Iib</a:t>
            </a:r>
            <a:r>
              <a:rPr lang="en-US" dirty="0"/>
              <a:t>.</a:t>
            </a:r>
          </a:p>
          <a:p>
            <a:r>
              <a:rPr lang="en-US" dirty="0"/>
              <a:t>Severe disease related to undiagnosed or untreated HIV. </a:t>
            </a:r>
          </a:p>
          <a:p>
            <a:r>
              <a:rPr lang="en-US" dirty="0"/>
              <a:t>There is a challenge in diagnosis because of other diseases presenting with rash.</a:t>
            </a:r>
          </a:p>
        </p:txBody>
      </p:sp>
      <p:sp>
        <p:nvSpPr>
          <p:cNvPr id="5" name="TextBox 4">
            <a:extLst>
              <a:ext uri="{FF2B5EF4-FFF2-40B4-BE49-F238E27FC236}">
                <a16:creationId xmlns:a16="http://schemas.microsoft.com/office/drawing/2014/main" id="{F54718DF-2B5A-B728-3F07-F2F7F8C17500}"/>
              </a:ext>
            </a:extLst>
          </p:cNvPr>
          <p:cNvSpPr txBox="1"/>
          <p:nvPr/>
        </p:nvSpPr>
        <p:spPr>
          <a:xfrm>
            <a:off x="497313" y="5615091"/>
            <a:ext cx="6099716" cy="646331"/>
          </a:xfrm>
          <a:prstGeom prst="rect">
            <a:avLst/>
          </a:prstGeom>
          <a:noFill/>
        </p:spPr>
        <p:txBody>
          <a:bodyPr wrap="square">
            <a:spAutoFit/>
          </a:bodyPr>
          <a:lstStyle/>
          <a:p>
            <a:pPr lvl="1"/>
            <a:r>
              <a:rPr lang="en-PH" sz="1800" i="1" dirty="0">
                <a:solidFill>
                  <a:srgbClr val="000000"/>
                </a:solidFill>
                <a:effectLst/>
              </a:rPr>
              <a:t>Prof Lucille Blumberg</a:t>
            </a:r>
            <a:r>
              <a:rPr lang="en-PH" sz="1800" i="1" dirty="0">
                <a:solidFill>
                  <a:srgbClr val="000000"/>
                </a:solidFill>
              </a:rPr>
              <a:t>, </a:t>
            </a:r>
            <a:r>
              <a:rPr lang="en-PH" sz="1800" i="1" dirty="0">
                <a:solidFill>
                  <a:srgbClr val="000000"/>
                </a:solidFill>
                <a:effectLst/>
              </a:rPr>
              <a:t>ID Consultant ,medical microbiologist, South Africa</a:t>
            </a:r>
          </a:p>
        </p:txBody>
      </p:sp>
      <p:pic>
        <p:nvPicPr>
          <p:cNvPr id="6" name="Picture 5">
            <a:extLst>
              <a:ext uri="{FF2B5EF4-FFF2-40B4-BE49-F238E27FC236}">
                <a16:creationId xmlns:a16="http://schemas.microsoft.com/office/drawing/2014/main" id="{B85B1933-C662-65CB-BCA2-E791835B1759}"/>
              </a:ext>
            </a:extLst>
          </p:cNvPr>
          <p:cNvPicPr>
            <a:picLocks noChangeAspect="1"/>
          </p:cNvPicPr>
          <p:nvPr/>
        </p:nvPicPr>
        <p:blipFill>
          <a:blip r:embed="rId2"/>
          <a:stretch>
            <a:fillRect/>
          </a:stretch>
        </p:blipFill>
        <p:spPr>
          <a:xfrm>
            <a:off x="8691137" y="525037"/>
            <a:ext cx="2540000" cy="3009900"/>
          </a:xfrm>
          <a:prstGeom prst="rect">
            <a:avLst/>
          </a:prstGeom>
        </p:spPr>
      </p:pic>
      <p:pic>
        <p:nvPicPr>
          <p:cNvPr id="7" name="Picture 6">
            <a:extLst>
              <a:ext uri="{FF2B5EF4-FFF2-40B4-BE49-F238E27FC236}">
                <a16:creationId xmlns:a16="http://schemas.microsoft.com/office/drawing/2014/main" id="{F1BBBAAD-437D-B880-B8D1-13CFB51F7860}"/>
              </a:ext>
            </a:extLst>
          </p:cNvPr>
          <p:cNvPicPr>
            <a:picLocks noChangeAspect="1"/>
          </p:cNvPicPr>
          <p:nvPr/>
        </p:nvPicPr>
        <p:blipFill>
          <a:blip r:embed="rId3"/>
          <a:stretch>
            <a:fillRect/>
          </a:stretch>
        </p:blipFill>
        <p:spPr>
          <a:xfrm>
            <a:off x="8227587" y="3754863"/>
            <a:ext cx="3467100" cy="2578100"/>
          </a:xfrm>
          <a:prstGeom prst="rect">
            <a:avLst/>
          </a:prstGeom>
        </p:spPr>
      </p:pic>
    </p:spTree>
    <p:extLst>
      <p:ext uri="{BB962C8B-B14F-4D97-AF65-F5344CB8AC3E}">
        <p14:creationId xmlns:p14="http://schemas.microsoft.com/office/powerpoint/2010/main" val="4072391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4DAFB-2C76-B252-2D11-FE73582B3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17DB2-83AD-68BA-580F-D2058199DFA9}"/>
              </a:ext>
            </a:extLst>
          </p:cNvPr>
          <p:cNvSpPr>
            <a:spLocks noGrp="1"/>
          </p:cNvSpPr>
          <p:nvPr>
            <p:ph type="title"/>
          </p:nvPr>
        </p:nvSpPr>
        <p:spPr/>
        <p:txBody>
          <a:bodyPr/>
          <a:lstStyle/>
          <a:p>
            <a:r>
              <a:rPr lang="en-US" dirty="0"/>
              <a:t>Management of mpox in South Africa</a:t>
            </a:r>
          </a:p>
        </p:txBody>
      </p:sp>
      <p:sp>
        <p:nvSpPr>
          <p:cNvPr id="3" name="Content Placeholder 2">
            <a:extLst>
              <a:ext uri="{FF2B5EF4-FFF2-40B4-BE49-F238E27FC236}">
                <a16:creationId xmlns:a16="http://schemas.microsoft.com/office/drawing/2014/main" id="{48A159A4-35B8-7850-B29A-6898BC5DEA11}"/>
              </a:ext>
            </a:extLst>
          </p:cNvPr>
          <p:cNvSpPr>
            <a:spLocks noGrp="1"/>
          </p:cNvSpPr>
          <p:nvPr>
            <p:ph idx="1"/>
          </p:nvPr>
        </p:nvSpPr>
        <p:spPr>
          <a:xfrm>
            <a:off x="838200" y="1825625"/>
            <a:ext cx="7391400" cy="4351338"/>
          </a:xfrm>
        </p:spPr>
        <p:txBody>
          <a:bodyPr/>
          <a:lstStyle/>
          <a:p>
            <a:r>
              <a:rPr lang="en-US" b="1" dirty="0"/>
              <a:t>Package of care</a:t>
            </a:r>
            <a:r>
              <a:rPr lang="en-US" dirty="0"/>
              <a:t>: Analgesia, nutritional support, fluids, treatment of secondary infections, skin care, home isolation</a:t>
            </a:r>
          </a:p>
          <a:p>
            <a:r>
              <a:rPr lang="en-US" b="1" dirty="0"/>
              <a:t>Link diagnosis, treatment and prevention to HIV </a:t>
            </a:r>
            <a:r>
              <a:rPr lang="en-US" b="1" dirty="0" err="1"/>
              <a:t>programmes</a:t>
            </a:r>
            <a:r>
              <a:rPr lang="en-US" dirty="0"/>
              <a:t>: Manage HIV-related opportunistic infections, STIs, ARVs, duration, IRIS</a:t>
            </a:r>
          </a:p>
          <a:p>
            <a:r>
              <a:rPr lang="en-US" b="1" dirty="0"/>
              <a:t>Psychosocial considerations</a:t>
            </a:r>
            <a:r>
              <a:rPr lang="en-US" dirty="0"/>
              <a:t>: Stigma, contact tracing, sequelae</a:t>
            </a:r>
          </a:p>
        </p:txBody>
      </p:sp>
      <p:sp>
        <p:nvSpPr>
          <p:cNvPr id="5" name="TextBox 4">
            <a:extLst>
              <a:ext uri="{FF2B5EF4-FFF2-40B4-BE49-F238E27FC236}">
                <a16:creationId xmlns:a16="http://schemas.microsoft.com/office/drawing/2014/main" id="{6AD7ECD0-F33F-F899-F1FE-FAF6DDAFC236}"/>
              </a:ext>
            </a:extLst>
          </p:cNvPr>
          <p:cNvSpPr txBox="1"/>
          <p:nvPr/>
        </p:nvSpPr>
        <p:spPr>
          <a:xfrm>
            <a:off x="457200" y="5530632"/>
            <a:ext cx="6099716" cy="646331"/>
          </a:xfrm>
          <a:prstGeom prst="rect">
            <a:avLst/>
          </a:prstGeom>
          <a:noFill/>
        </p:spPr>
        <p:txBody>
          <a:bodyPr wrap="square">
            <a:spAutoFit/>
          </a:bodyPr>
          <a:lstStyle/>
          <a:p>
            <a:pPr lvl="1"/>
            <a:r>
              <a:rPr lang="en-PH" sz="1800" i="1" dirty="0">
                <a:solidFill>
                  <a:srgbClr val="000000"/>
                </a:solidFill>
                <a:effectLst/>
              </a:rPr>
              <a:t>Prof Lucille Blumberg</a:t>
            </a:r>
            <a:r>
              <a:rPr lang="en-PH" sz="1800" i="1" dirty="0">
                <a:solidFill>
                  <a:srgbClr val="000000"/>
                </a:solidFill>
              </a:rPr>
              <a:t>, </a:t>
            </a:r>
            <a:r>
              <a:rPr lang="en-PH" sz="1800" i="1" dirty="0">
                <a:solidFill>
                  <a:srgbClr val="000000"/>
                </a:solidFill>
                <a:effectLst/>
              </a:rPr>
              <a:t>ID Consultant ,medical microbiologist, South Africa</a:t>
            </a:r>
          </a:p>
        </p:txBody>
      </p:sp>
      <p:pic>
        <p:nvPicPr>
          <p:cNvPr id="4" name="Picture 3">
            <a:extLst>
              <a:ext uri="{FF2B5EF4-FFF2-40B4-BE49-F238E27FC236}">
                <a16:creationId xmlns:a16="http://schemas.microsoft.com/office/drawing/2014/main" id="{1937A942-EE7B-2831-BAC1-62D500F570F9}"/>
              </a:ext>
            </a:extLst>
          </p:cNvPr>
          <p:cNvPicPr>
            <a:picLocks noChangeAspect="1"/>
          </p:cNvPicPr>
          <p:nvPr/>
        </p:nvPicPr>
        <p:blipFill>
          <a:blip r:embed="rId2"/>
          <a:stretch>
            <a:fillRect/>
          </a:stretch>
        </p:blipFill>
        <p:spPr>
          <a:xfrm>
            <a:off x="8405077" y="1825625"/>
            <a:ext cx="3187700" cy="3886200"/>
          </a:xfrm>
          <a:prstGeom prst="rect">
            <a:avLst/>
          </a:prstGeom>
        </p:spPr>
      </p:pic>
    </p:spTree>
    <p:extLst>
      <p:ext uri="{BB962C8B-B14F-4D97-AF65-F5344CB8AC3E}">
        <p14:creationId xmlns:p14="http://schemas.microsoft.com/office/powerpoint/2010/main" val="2792160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45A1F-1745-D59D-D5BC-8BDFE25D7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57548-55B3-5B3A-E129-126D868A5974}"/>
              </a:ext>
            </a:extLst>
          </p:cNvPr>
          <p:cNvSpPr>
            <a:spLocks noGrp="1"/>
          </p:cNvSpPr>
          <p:nvPr>
            <p:ph type="title"/>
          </p:nvPr>
        </p:nvSpPr>
        <p:spPr/>
        <p:txBody>
          <a:bodyPr/>
          <a:lstStyle/>
          <a:p>
            <a:r>
              <a:rPr lang="en-US" dirty="0"/>
              <a:t>IPC Mpox algorithm at home (Africa CDC)</a:t>
            </a:r>
          </a:p>
        </p:txBody>
      </p:sp>
      <p:pic>
        <p:nvPicPr>
          <p:cNvPr id="4" name="Content Placeholder 3">
            <a:extLst>
              <a:ext uri="{FF2B5EF4-FFF2-40B4-BE49-F238E27FC236}">
                <a16:creationId xmlns:a16="http://schemas.microsoft.com/office/drawing/2014/main" id="{9DF21E3C-3EDA-9075-377A-4F563409B17A}"/>
              </a:ext>
            </a:extLst>
          </p:cNvPr>
          <p:cNvPicPr>
            <a:picLocks noGrp="1" noChangeAspect="1"/>
          </p:cNvPicPr>
          <p:nvPr>
            <p:ph idx="1"/>
          </p:nvPr>
        </p:nvPicPr>
        <p:blipFill>
          <a:blip r:embed="rId2"/>
          <a:stretch>
            <a:fillRect/>
          </a:stretch>
        </p:blipFill>
        <p:spPr>
          <a:xfrm>
            <a:off x="2245258" y="1551759"/>
            <a:ext cx="7701483" cy="4351338"/>
          </a:xfrm>
          <a:prstGeom prst="rect">
            <a:avLst/>
          </a:prstGeom>
        </p:spPr>
      </p:pic>
      <p:sp>
        <p:nvSpPr>
          <p:cNvPr id="5" name="TextBox 4">
            <a:extLst>
              <a:ext uri="{FF2B5EF4-FFF2-40B4-BE49-F238E27FC236}">
                <a16:creationId xmlns:a16="http://schemas.microsoft.com/office/drawing/2014/main" id="{64330215-6EEF-9C90-2F97-CBC0A6518089}"/>
              </a:ext>
            </a:extLst>
          </p:cNvPr>
          <p:cNvSpPr txBox="1"/>
          <p:nvPr/>
        </p:nvSpPr>
        <p:spPr>
          <a:xfrm>
            <a:off x="2245258" y="5903097"/>
            <a:ext cx="4335966" cy="338554"/>
          </a:xfrm>
          <a:prstGeom prst="rect">
            <a:avLst/>
          </a:prstGeom>
          <a:noFill/>
        </p:spPr>
        <p:txBody>
          <a:bodyPr wrap="square" rtlCol="0">
            <a:spAutoFit/>
          </a:bodyPr>
          <a:lstStyle/>
          <a:p>
            <a:r>
              <a:rPr lang="en-PH" sz="1600" i="1" dirty="0">
                <a:solidFill>
                  <a:srgbClr val="000000"/>
                </a:solidFill>
                <a:effectLst/>
              </a:rPr>
              <a:t>Andy </a:t>
            </a:r>
            <a:r>
              <a:rPr lang="en-PH" sz="1600" i="1" dirty="0" err="1">
                <a:solidFill>
                  <a:srgbClr val="000000"/>
                </a:solidFill>
                <a:effectLst/>
              </a:rPr>
              <a:t>Bulabula</a:t>
            </a:r>
            <a:r>
              <a:rPr lang="en-PH" sz="1600" i="1" dirty="0">
                <a:solidFill>
                  <a:srgbClr val="000000"/>
                </a:solidFill>
              </a:rPr>
              <a:t>, </a:t>
            </a:r>
            <a:r>
              <a:rPr lang="en-PH" sz="1600" i="1" dirty="0">
                <a:solidFill>
                  <a:srgbClr val="000000"/>
                </a:solidFill>
                <a:effectLst/>
              </a:rPr>
              <a:t>CDC Ethiopia</a:t>
            </a:r>
          </a:p>
        </p:txBody>
      </p:sp>
    </p:spTree>
    <p:extLst>
      <p:ext uri="{BB962C8B-B14F-4D97-AF65-F5344CB8AC3E}">
        <p14:creationId xmlns:p14="http://schemas.microsoft.com/office/powerpoint/2010/main" val="1703671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86F0C-CA5B-419C-BFB5-4D3B50C73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2AD72-CE3C-02D8-00C4-731691803A19}"/>
              </a:ext>
            </a:extLst>
          </p:cNvPr>
          <p:cNvSpPr>
            <a:spLocks noGrp="1"/>
          </p:cNvSpPr>
          <p:nvPr>
            <p:ph type="title"/>
          </p:nvPr>
        </p:nvSpPr>
        <p:spPr/>
        <p:txBody>
          <a:bodyPr/>
          <a:lstStyle/>
          <a:p>
            <a:r>
              <a:rPr lang="en-US" dirty="0"/>
              <a:t>Characteristics of mpox typical rash</a:t>
            </a:r>
          </a:p>
        </p:txBody>
      </p:sp>
      <p:sp>
        <p:nvSpPr>
          <p:cNvPr id="4" name="Content Placeholder 3">
            <a:extLst>
              <a:ext uri="{FF2B5EF4-FFF2-40B4-BE49-F238E27FC236}">
                <a16:creationId xmlns:a16="http://schemas.microsoft.com/office/drawing/2014/main" id="{6747EFC6-C4DB-CAA1-61AC-FF0E9658C1A1}"/>
              </a:ext>
            </a:extLst>
          </p:cNvPr>
          <p:cNvSpPr>
            <a:spLocks noGrp="1"/>
          </p:cNvSpPr>
          <p:nvPr>
            <p:ph sz="half" idx="1"/>
          </p:nvPr>
        </p:nvSpPr>
        <p:spPr>
          <a:xfrm>
            <a:off x="838200" y="1825625"/>
            <a:ext cx="6120160" cy="4351338"/>
          </a:xfrm>
        </p:spPr>
        <p:txBody>
          <a:bodyPr>
            <a:normAutofit fontScale="92500"/>
          </a:bodyPr>
          <a:lstStyle/>
          <a:p>
            <a:r>
              <a:rPr lang="en-US" dirty="0"/>
              <a:t>Lesions are firm, well demarcated, umbilicated</a:t>
            </a:r>
          </a:p>
          <a:p>
            <a:r>
              <a:rPr lang="en-US" dirty="0"/>
              <a:t>Range from 3mm to 15mm</a:t>
            </a:r>
          </a:p>
          <a:p>
            <a:r>
              <a:rPr lang="en-US" dirty="0"/>
              <a:t>Majority of patients have the same evolution</a:t>
            </a:r>
          </a:p>
          <a:p>
            <a:r>
              <a:rPr lang="en-US" dirty="0"/>
              <a:t>Face (95%), palms and soles (75%), mucous </a:t>
            </a:r>
            <a:r>
              <a:rPr lang="en-US" dirty="0" err="1"/>
              <a:t>memberanes</a:t>
            </a:r>
            <a:r>
              <a:rPr lang="en-US" dirty="0"/>
              <a:t> (70%), less commonly genitals</a:t>
            </a:r>
          </a:p>
          <a:p>
            <a:r>
              <a:rPr lang="en-US" dirty="0"/>
              <a:t>Range from few to thousands in number</a:t>
            </a:r>
          </a:p>
          <a:p>
            <a:r>
              <a:rPr lang="en-US" dirty="0"/>
              <a:t>Painful rather than itchy</a:t>
            </a:r>
          </a:p>
          <a:p>
            <a:r>
              <a:rPr lang="en-US" dirty="0"/>
              <a:t>Infectious </a:t>
            </a:r>
            <a:r>
              <a:rPr lang="en-US" dirty="0" err="1"/>
              <a:t>unti</a:t>
            </a:r>
            <a:r>
              <a:rPr lang="en-US" dirty="0"/>
              <a:t> all lesions are crusted over with complete re-epithelialization</a:t>
            </a:r>
          </a:p>
        </p:txBody>
      </p:sp>
      <p:pic>
        <p:nvPicPr>
          <p:cNvPr id="6" name="Content Placeholder 5">
            <a:extLst>
              <a:ext uri="{FF2B5EF4-FFF2-40B4-BE49-F238E27FC236}">
                <a16:creationId xmlns:a16="http://schemas.microsoft.com/office/drawing/2014/main" id="{114279AF-1A30-5032-58E9-26705101653F}"/>
              </a:ext>
            </a:extLst>
          </p:cNvPr>
          <p:cNvPicPr>
            <a:picLocks noGrp="1" noChangeAspect="1"/>
          </p:cNvPicPr>
          <p:nvPr>
            <p:ph sz="half" idx="2"/>
          </p:nvPr>
        </p:nvPicPr>
        <p:blipFill>
          <a:blip r:embed="rId2"/>
          <a:stretch>
            <a:fillRect/>
          </a:stretch>
        </p:blipFill>
        <p:spPr>
          <a:xfrm>
            <a:off x="6958360" y="1927864"/>
            <a:ext cx="4395439" cy="2015300"/>
          </a:xfrm>
          <a:prstGeom prst="rect">
            <a:avLst/>
          </a:prstGeom>
        </p:spPr>
      </p:pic>
      <p:sp>
        <p:nvSpPr>
          <p:cNvPr id="7" name="TextBox 6">
            <a:extLst>
              <a:ext uri="{FF2B5EF4-FFF2-40B4-BE49-F238E27FC236}">
                <a16:creationId xmlns:a16="http://schemas.microsoft.com/office/drawing/2014/main" id="{4C51D962-8D41-8F41-935D-A1EAFE42AAA2}"/>
              </a:ext>
            </a:extLst>
          </p:cNvPr>
          <p:cNvSpPr txBox="1"/>
          <p:nvPr/>
        </p:nvSpPr>
        <p:spPr>
          <a:xfrm>
            <a:off x="6958360" y="4180340"/>
            <a:ext cx="5005039" cy="307777"/>
          </a:xfrm>
          <a:prstGeom prst="rect">
            <a:avLst/>
          </a:prstGeom>
          <a:noFill/>
        </p:spPr>
        <p:txBody>
          <a:bodyPr wrap="square" rtlCol="0">
            <a:spAutoFit/>
          </a:bodyPr>
          <a:lstStyle/>
          <a:p>
            <a:r>
              <a:rPr lang="en-PH" sz="1400" i="1" dirty="0">
                <a:solidFill>
                  <a:srgbClr val="000000"/>
                </a:solidFill>
                <a:effectLst/>
              </a:rPr>
              <a:t>Dr Nerissa Moodley, Dermatologist, South Africa</a:t>
            </a:r>
          </a:p>
        </p:txBody>
      </p:sp>
    </p:spTree>
    <p:extLst>
      <p:ext uri="{BB962C8B-B14F-4D97-AF65-F5344CB8AC3E}">
        <p14:creationId xmlns:p14="http://schemas.microsoft.com/office/powerpoint/2010/main" val="1060408554"/>
      </p:ext>
    </p:extLst>
  </p:cSld>
  <p:clrMapOvr>
    <a:masterClrMapping/>
  </p:clrMapOvr>
</p:sld>
</file>

<file path=ppt/theme/theme1.xml><?xml version="1.0" encoding="utf-8"?>
<a:theme xmlns:a="http://schemas.openxmlformats.org/drawingml/2006/main" name="3_Office Theme">
  <a:themeElements>
    <a:clrScheme name="EPP">
      <a:dk1>
        <a:srgbClr val="141414"/>
      </a:dk1>
      <a:lt1>
        <a:srgbClr val="FFFFFF"/>
      </a:lt1>
      <a:dk2>
        <a:srgbClr val="222D3A"/>
      </a:dk2>
      <a:lt2>
        <a:srgbClr val="C8D3D3"/>
      </a:lt2>
      <a:accent1>
        <a:srgbClr val="345071"/>
      </a:accent1>
      <a:accent2>
        <a:srgbClr val="9E1F63"/>
      </a:accent2>
      <a:accent3>
        <a:srgbClr val="A5A5A5"/>
      </a:accent3>
      <a:accent4>
        <a:srgbClr val="F5B35F"/>
      </a:accent4>
      <a:accent5>
        <a:srgbClr val="5081AE"/>
      </a:accent5>
      <a:accent6>
        <a:srgbClr val="EA8689"/>
      </a:accent6>
      <a:hlink>
        <a:srgbClr val="5181AE"/>
      </a:hlink>
      <a:folHlink>
        <a:srgbClr val="99527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PI-WIN">
      <a:dk1>
        <a:srgbClr val="000000"/>
      </a:dk1>
      <a:lt1>
        <a:srgbClr val="FFFFFF"/>
      </a:lt1>
      <a:dk2>
        <a:srgbClr val="0A225F"/>
      </a:dk2>
      <a:lt2>
        <a:srgbClr val="E8E8E8"/>
      </a:lt2>
      <a:accent1>
        <a:srgbClr val="285596"/>
      </a:accent1>
      <a:accent2>
        <a:srgbClr val="FFDE17"/>
      </a:accent2>
      <a:accent3>
        <a:srgbClr val="E28742"/>
      </a:accent3>
      <a:accent4>
        <a:srgbClr val="3DB4E1"/>
      </a:accent4>
      <a:accent5>
        <a:srgbClr val="A74242"/>
      </a:accent5>
      <a:accent6>
        <a:srgbClr val="161C51"/>
      </a:accent6>
      <a:hlink>
        <a:srgbClr val="2C6474"/>
      </a:hlink>
      <a:folHlink>
        <a:srgbClr val="77468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389C59ADE53C49B45E3B489436BC07" ma:contentTypeVersion="18" ma:contentTypeDescription="Create a new document." ma:contentTypeScope="" ma:versionID="382e376d3ad2ebe9b60d661cacafeaa7">
  <xsd:schema xmlns:xsd="http://www.w3.org/2001/XMLSchema" xmlns:xs="http://www.w3.org/2001/XMLSchema" xmlns:p="http://schemas.microsoft.com/office/2006/metadata/properties" xmlns:ns2="f94a4242-da51-4b1d-bad4-07d006b730d3" xmlns:ns3="bd879b36-96f5-4c4e-979a-9eb1cd712529" targetNamespace="http://schemas.microsoft.com/office/2006/metadata/properties" ma:root="true" ma:fieldsID="c1ea21926a0006b5083e04c32c0cebda" ns2:_="" ns3:_="">
    <xsd:import namespace="f94a4242-da51-4b1d-bad4-07d006b730d3"/>
    <xsd:import namespace="bd879b36-96f5-4c4e-979a-9eb1cd71252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4a4242-da51-4b1d-bad4-07d006b730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879b36-96f5-4c4e-979a-9eb1cd71252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52edfb5-6ab5-4a67-b8c8-74eaf5c36299}" ma:internalName="TaxCatchAll" ma:showField="CatchAllData" ma:web="bd879b36-96f5-4c4e-979a-9eb1cd7125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d879b36-96f5-4c4e-979a-9eb1cd712529" xsi:nil="true"/>
    <lcf76f155ced4ddcb4097134ff3c332f xmlns="f94a4242-da51-4b1d-bad4-07d006b730d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AC6E16-6472-4D7E-802C-8A362C8945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4a4242-da51-4b1d-bad4-07d006b730d3"/>
    <ds:schemaRef ds:uri="bd879b36-96f5-4c4e-979a-9eb1cd7125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6C9270-5BF0-4BBB-A7BF-26936B36009A}">
  <ds:schemaRefs>
    <ds:schemaRef ds:uri="http://schemas.microsoft.com/office/2006/metadata/properties"/>
    <ds:schemaRef ds:uri="http://schemas.microsoft.com/office/infopath/2007/PartnerControls"/>
    <ds:schemaRef ds:uri="bd879b36-96f5-4c4e-979a-9eb1cd712529"/>
    <ds:schemaRef ds:uri="f94a4242-da51-4b1d-bad4-07d006b730d3"/>
  </ds:schemaRefs>
</ds:datastoreItem>
</file>

<file path=customXml/itemProps3.xml><?xml version="1.0" encoding="utf-8"?>
<ds:datastoreItem xmlns:ds="http://schemas.openxmlformats.org/officeDocument/2006/customXml" ds:itemID="{4B84D76F-4FB2-4204-95B3-8492740B0B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173</TotalTime>
  <Words>1419</Words>
  <Application>Microsoft Office PowerPoint</Application>
  <PresentationFormat>Widescreen</PresentationFormat>
  <Paragraphs>85</Paragraphs>
  <Slides>13</Slides>
  <Notes>2</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3_Office Theme</vt:lpstr>
      <vt:lpstr>Office Theme</vt:lpstr>
      <vt:lpstr>Treatment and medical support for patients with mpox, and their families</vt:lpstr>
      <vt:lpstr>The global mpox outbreak</vt:lpstr>
      <vt:lpstr>Democratic Republic of Congo (DRC)</vt:lpstr>
      <vt:lpstr>Democratic Republic of Congo (DRC)</vt:lpstr>
      <vt:lpstr>Summary of the situation in DRC</vt:lpstr>
      <vt:lpstr>South Africa</vt:lpstr>
      <vt:lpstr>Management of mpox in South Africa</vt:lpstr>
      <vt:lpstr>IPC Mpox algorithm at home (Africa CDC)</vt:lpstr>
      <vt:lpstr>Characteristics of mpox typical rash</vt:lpstr>
      <vt:lpstr>Range of cases among HIV+ patients may vary in severity, depending on viral load and ARV therapy</vt:lpstr>
      <vt:lpstr>Severe cases and complications</vt:lpstr>
      <vt:lpstr>Useful links</vt:lpstr>
      <vt:lpstr>EPI-WIN webinar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GEROY, Lester Sam</dc:creator>
  <cp:lastModifiedBy>GEROY, Lester Sam</cp:lastModifiedBy>
  <cp:revision>12</cp:revision>
  <dcterms:created xsi:type="dcterms:W3CDTF">2024-09-25T07:17:26Z</dcterms:created>
  <dcterms:modified xsi:type="dcterms:W3CDTF">2024-11-27T11:42:40Z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0x010100C4389C59ADE53C49B45E3B489436BC07</vt:lpwstr>
  </property>
</Properties>
</file>