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704" r:id="rId6"/>
    <p:sldMasterId id="2147483717" r:id="rId7"/>
    <p:sldMasterId id="2147483729" r:id="rId8"/>
  </p:sldMasterIdLst>
  <p:notesMasterIdLst>
    <p:notesMasterId r:id="rId27"/>
  </p:notesMasterIdLst>
  <p:sldIdLst>
    <p:sldId id="2147483640" r:id="rId9"/>
    <p:sldId id="2147483642" r:id="rId10"/>
    <p:sldId id="2147483643" r:id="rId11"/>
    <p:sldId id="2147483274" r:id="rId12"/>
    <p:sldId id="2147483272" r:id="rId13"/>
    <p:sldId id="2147483251" r:id="rId14"/>
    <p:sldId id="2147483258" r:id="rId15"/>
    <p:sldId id="2147483265" r:id="rId16"/>
    <p:sldId id="2147483273" r:id="rId17"/>
    <p:sldId id="2147483268" r:id="rId18"/>
    <p:sldId id="2147483269" r:id="rId19"/>
    <p:sldId id="2147483644" r:id="rId20"/>
    <p:sldId id="2147483645" r:id="rId21"/>
    <p:sldId id="2147473612" r:id="rId22"/>
    <p:sldId id="2147376065" r:id="rId23"/>
    <p:sldId id="2147376066" r:id="rId24"/>
    <p:sldId id="2147483275"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6"/>
  </p:normalViewPr>
  <p:slideViewPr>
    <p:cSldViewPr snapToGrid="0">
      <p:cViewPr varScale="1">
        <p:scale>
          <a:sx n="77" d="100"/>
          <a:sy n="77" d="100"/>
        </p:scale>
        <p:origin x="208"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worldhealthorg-my.sharepoint.com/personal/migliettaa_who_int/Documents/Microsoft%20Teams%20Chat%20Files/Fig_4_data.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sz="1200" b="0" cap="none" spc="0">
                <a:ln w="0"/>
                <a:solidFill>
                  <a:schemeClr val="tx1"/>
                </a:solidFill>
                <a:effectLst>
                  <a:outerShdw blurRad="38100" dist="19050" dir="2700000" algn="tl" rotWithShape="0">
                    <a:schemeClr val="dk1">
                      <a:alpha val="40000"/>
                    </a:schemeClr>
                  </a:outerShdw>
                </a:effectLst>
              </a:rPr>
              <a:t>Number of acute</a:t>
            </a:r>
            <a:r>
              <a:rPr lang="en-US" sz="1200" b="0" cap="none" spc="0" baseline="0">
                <a:ln w="0"/>
                <a:solidFill>
                  <a:schemeClr val="tx1"/>
                </a:solidFill>
                <a:effectLst>
                  <a:outerShdw blurRad="38100" dist="19050" dir="2700000" algn="tl" rotWithShape="0">
                    <a:schemeClr val="dk1">
                      <a:alpha val="40000"/>
                    </a:schemeClr>
                  </a:outerShdw>
                </a:effectLst>
              </a:rPr>
              <a:t> public health </a:t>
            </a:r>
            <a:r>
              <a:rPr lang="en-US" sz="1200" b="0" cap="none" spc="0">
                <a:ln w="0"/>
                <a:solidFill>
                  <a:schemeClr val="tx1"/>
                </a:solidFill>
                <a:effectLst>
                  <a:outerShdw blurRad="38100" dist="19050" dir="2700000" algn="tl" rotWithShape="0">
                    <a:schemeClr val="dk1">
                      <a:alpha val="40000"/>
                    </a:schemeClr>
                  </a:outerShdw>
                </a:effectLst>
              </a:rPr>
              <a:t>events reported to WHO, </a:t>
            </a:r>
            <a:r>
              <a:rPr lang="en-US" sz="1200" b="0" cap="none" spc="0" baseline="0">
                <a:ln w="0"/>
                <a:solidFill>
                  <a:schemeClr val="tx1"/>
                </a:solidFill>
                <a:effectLst>
                  <a:outerShdw blurRad="38100" dist="19050" dir="2700000" algn="tl" rotWithShape="0">
                    <a:schemeClr val="dk1">
                      <a:alpha val="40000"/>
                    </a:schemeClr>
                  </a:outerShdw>
                </a:effectLst>
              </a:rPr>
              <a:t>2009-2023 (n=4749)</a:t>
            </a:r>
            <a:endParaRPr lang="en-US" sz="1200" b="0" cap="none" spc="0">
              <a:ln w="0"/>
              <a:solidFill>
                <a:schemeClr val="tx1"/>
              </a:solidFill>
              <a:effectLst>
                <a:outerShdw blurRad="38100" dist="19050" dir="2700000" algn="tl" rotWithShape="0">
                  <a:schemeClr val="dk1">
                    <a:alpha val="40000"/>
                  </a:schemeClr>
                </a:outerShdw>
              </a:effectLst>
            </a:endParaRPr>
          </a:p>
        </c:rich>
      </c:tx>
      <c:overlay val="0"/>
      <c:spPr>
        <a:noFill/>
        <a:ln>
          <a:noFill/>
        </a:ln>
        <a:effectLst/>
      </c:spPr>
      <c:txPr>
        <a:bodyPr rot="0" spcFirstLastPara="1" vertOverflow="ellipsis" vert="horz" wrap="square" anchor="ctr" anchorCtr="1"/>
        <a:lstStyle/>
        <a:p>
          <a:pPr>
            <a:defRPr sz="18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autoTitleDeleted val="0"/>
    <c:plotArea>
      <c:layout/>
      <c:barChart>
        <c:barDir val="col"/>
        <c:grouping val="clustered"/>
        <c:varyColors val="0"/>
        <c:ser>
          <c:idx val="1"/>
          <c:order val="0"/>
          <c:tx>
            <c:strRef>
              <c:f>Fig_4_data!$I$1</c:f>
              <c:strCache>
                <c:ptCount val="1"/>
                <c:pt idx="0">
                  <c:v>sum.events</c:v>
                </c:pt>
              </c:strCache>
            </c:strRef>
          </c:tx>
          <c:spPr>
            <a:solidFill>
              <a:srgbClr val="002060"/>
            </a:solidFill>
            <a:ln>
              <a:solidFill>
                <a:srgbClr val="002060"/>
              </a:solidFill>
            </a:ln>
            <a:effectLst>
              <a:outerShdw blurRad="50800" dist="38100" dir="2700000" algn="tl" rotWithShape="0">
                <a:prstClr val="black">
                  <a:alpha val="40000"/>
                </a:prstClr>
              </a:outerShdw>
            </a:effectLst>
          </c:spPr>
          <c:invertIfNegative val="0"/>
          <c:dLbls>
            <c:delete val="1"/>
          </c:dLbls>
          <c:cat>
            <c:numRef>
              <c:f>Fig_4_data!$H$2:$H$16</c:f>
              <c:numCache>
                <c:formatCode>General</c:formatCode>
                <c:ptCount val="15"/>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numCache>
            </c:numRef>
          </c:cat>
          <c:val>
            <c:numRef>
              <c:f>Fig_4_data!$I$2:$I$16</c:f>
              <c:numCache>
                <c:formatCode>General</c:formatCode>
                <c:ptCount val="15"/>
                <c:pt idx="0">
                  <c:v>463</c:v>
                </c:pt>
                <c:pt idx="1">
                  <c:v>252</c:v>
                </c:pt>
                <c:pt idx="2">
                  <c:v>277</c:v>
                </c:pt>
                <c:pt idx="3">
                  <c:v>191</c:v>
                </c:pt>
                <c:pt idx="4">
                  <c:v>160</c:v>
                </c:pt>
                <c:pt idx="5">
                  <c:v>159</c:v>
                </c:pt>
                <c:pt idx="6">
                  <c:v>192</c:v>
                </c:pt>
                <c:pt idx="7">
                  <c:v>337</c:v>
                </c:pt>
                <c:pt idx="8">
                  <c:v>304</c:v>
                </c:pt>
                <c:pt idx="9">
                  <c:v>386</c:v>
                </c:pt>
                <c:pt idx="10">
                  <c:v>421</c:v>
                </c:pt>
                <c:pt idx="11">
                  <c:v>450</c:v>
                </c:pt>
                <c:pt idx="12">
                  <c:v>341</c:v>
                </c:pt>
                <c:pt idx="13">
                  <c:v>451</c:v>
                </c:pt>
                <c:pt idx="14">
                  <c:v>365</c:v>
                </c:pt>
              </c:numCache>
            </c:numRef>
          </c:val>
          <c:extLst>
            <c:ext xmlns:c16="http://schemas.microsoft.com/office/drawing/2014/chart" uri="{C3380CC4-5D6E-409C-BE32-E72D297353CC}">
              <c16:uniqueId val="{00000001-AD20-4EF7-85FD-788BC198C7A3}"/>
            </c:ext>
          </c:extLst>
        </c:ser>
        <c:dLbls>
          <c:dLblPos val="outEnd"/>
          <c:showLegendKey val="0"/>
          <c:showVal val="1"/>
          <c:showCatName val="0"/>
          <c:showSerName val="0"/>
          <c:showPercent val="0"/>
          <c:showBubbleSize val="0"/>
        </c:dLbls>
        <c:gapWidth val="164"/>
        <c:overlap val="-22"/>
        <c:axId val="1509591487"/>
        <c:axId val="1509573727"/>
      </c:barChart>
      <c:catAx>
        <c:axId val="150959148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9573727"/>
        <c:crosses val="autoZero"/>
        <c:auto val="1"/>
        <c:lblAlgn val="ctr"/>
        <c:lblOffset val="100"/>
        <c:noMultiLvlLbl val="0"/>
      </c:catAx>
      <c:valAx>
        <c:axId val="1509573727"/>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9591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D56561-7A5D-481C-B892-B77BD5C8004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99849A7-7D4A-4E57-9398-62F95F6B57C8}">
      <dgm:prSet phldrT="[Text]"/>
      <dgm:spPr/>
      <dgm:t>
        <a:bodyPr/>
        <a:lstStyle/>
        <a:p>
          <a:endParaRPr lang="en-US" dirty="0"/>
        </a:p>
      </dgm:t>
    </dgm:pt>
    <dgm:pt modelId="{FA85F617-D901-4CBE-BC2E-67D49DF1F853}" type="parTrans" cxnId="{44B73DAF-74C9-48D0-851F-E3A5D7650C77}">
      <dgm:prSet/>
      <dgm:spPr/>
      <dgm:t>
        <a:bodyPr/>
        <a:lstStyle/>
        <a:p>
          <a:endParaRPr lang="en-US"/>
        </a:p>
      </dgm:t>
    </dgm:pt>
    <dgm:pt modelId="{4D3965F6-5FE2-4FAA-A090-48600B680E81}" type="sibTrans" cxnId="{44B73DAF-74C9-48D0-851F-E3A5D7650C77}">
      <dgm:prSet/>
      <dgm:spPr/>
      <dgm:t>
        <a:bodyPr/>
        <a:lstStyle/>
        <a:p>
          <a:endParaRPr lang="en-US"/>
        </a:p>
      </dgm:t>
    </dgm:pt>
    <dgm:pt modelId="{B135E12D-77AF-46DE-B02C-817AA9CCB897}">
      <dgm:prSet phldrT="[Text]" custT="1"/>
      <dgm:spPr/>
      <dgm:t>
        <a:bodyPr/>
        <a:lstStyle/>
        <a:p>
          <a:r>
            <a:rPr lang="en-US" sz="2000" dirty="0">
              <a:solidFill>
                <a:schemeClr val="tx1"/>
              </a:solidFill>
            </a:rPr>
            <a:t>High staff turn-over</a:t>
          </a:r>
        </a:p>
      </dgm:t>
    </dgm:pt>
    <dgm:pt modelId="{AC945DAB-163F-4ABF-B756-6D7ED551AE23}" type="parTrans" cxnId="{0BE9A53E-5992-4261-9492-64CEA6DC9DAC}">
      <dgm:prSet/>
      <dgm:spPr/>
      <dgm:t>
        <a:bodyPr/>
        <a:lstStyle/>
        <a:p>
          <a:endParaRPr lang="en-US"/>
        </a:p>
      </dgm:t>
    </dgm:pt>
    <dgm:pt modelId="{6522B97F-D0C3-4B67-A3ED-F889C17E39E2}" type="sibTrans" cxnId="{0BE9A53E-5992-4261-9492-64CEA6DC9DAC}">
      <dgm:prSet/>
      <dgm:spPr/>
      <dgm:t>
        <a:bodyPr/>
        <a:lstStyle/>
        <a:p>
          <a:endParaRPr lang="en-US"/>
        </a:p>
      </dgm:t>
    </dgm:pt>
    <dgm:pt modelId="{0CB9203A-8200-43D3-B9A4-78AE99384BA0}">
      <dgm:prSet phldrT="[Text]" custT="1"/>
      <dgm:spPr/>
      <dgm:t>
        <a:bodyPr/>
        <a:lstStyle/>
        <a:p>
          <a:endParaRPr lang="en-US" sz="1800" dirty="0">
            <a:solidFill>
              <a:schemeClr val="tx1"/>
            </a:solidFill>
          </a:endParaRPr>
        </a:p>
      </dgm:t>
    </dgm:pt>
    <dgm:pt modelId="{9243862E-0755-4E99-AEAB-EE92570FC671}" type="parTrans" cxnId="{4DE84C7F-144A-4038-A742-8627E6FC642C}">
      <dgm:prSet/>
      <dgm:spPr/>
      <dgm:t>
        <a:bodyPr/>
        <a:lstStyle/>
        <a:p>
          <a:endParaRPr lang="en-US"/>
        </a:p>
      </dgm:t>
    </dgm:pt>
    <dgm:pt modelId="{C28E53C4-F679-40D8-9ABE-8FEC58C5CB4F}" type="sibTrans" cxnId="{4DE84C7F-144A-4038-A742-8627E6FC642C}">
      <dgm:prSet/>
      <dgm:spPr/>
      <dgm:t>
        <a:bodyPr/>
        <a:lstStyle/>
        <a:p>
          <a:endParaRPr lang="en-US"/>
        </a:p>
      </dgm:t>
    </dgm:pt>
    <dgm:pt modelId="{9857F73A-347C-4397-8113-CE091D773375}">
      <dgm:prSet phldrT="[Text]" custT="1"/>
      <dgm:spPr/>
      <dgm:t>
        <a:bodyPr/>
        <a:lstStyle/>
        <a:p>
          <a:r>
            <a:rPr lang="en-US" sz="1800" dirty="0">
              <a:solidFill>
                <a:schemeClr val="tx1"/>
              </a:solidFill>
            </a:rPr>
            <a:t>Lack of communication between IHR-NFP and other sectors</a:t>
          </a:r>
        </a:p>
      </dgm:t>
    </dgm:pt>
    <dgm:pt modelId="{B7EBAC39-3236-4362-B5C9-6B3A2CA711F6}" type="parTrans" cxnId="{2F294101-724C-4C7E-8135-865FF057CC44}">
      <dgm:prSet/>
      <dgm:spPr/>
      <dgm:t>
        <a:bodyPr/>
        <a:lstStyle/>
        <a:p>
          <a:endParaRPr lang="en-US"/>
        </a:p>
      </dgm:t>
    </dgm:pt>
    <dgm:pt modelId="{E76C1EF0-5843-4A1D-8D2B-99C775B74B57}" type="sibTrans" cxnId="{2F294101-724C-4C7E-8135-865FF057CC44}">
      <dgm:prSet/>
      <dgm:spPr/>
      <dgm:t>
        <a:bodyPr/>
        <a:lstStyle/>
        <a:p>
          <a:endParaRPr lang="en-US"/>
        </a:p>
      </dgm:t>
    </dgm:pt>
    <dgm:pt modelId="{854D5570-C5F8-4A83-B635-8AF14EA25790}">
      <dgm:prSet phldrT="[Text]"/>
      <dgm:spPr/>
      <dgm:t>
        <a:bodyPr/>
        <a:lstStyle/>
        <a:p>
          <a:endParaRPr lang="en-US" dirty="0"/>
        </a:p>
      </dgm:t>
    </dgm:pt>
    <dgm:pt modelId="{B5A58A42-D0C9-4B2B-A412-F3476DE10CCE}" type="parTrans" cxnId="{470B47DD-32CE-4865-A8D2-28FDC413D7D7}">
      <dgm:prSet/>
      <dgm:spPr/>
      <dgm:t>
        <a:bodyPr/>
        <a:lstStyle/>
        <a:p>
          <a:endParaRPr lang="en-US"/>
        </a:p>
      </dgm:t>
    </dgm:pt>
    <dgm:pt modelId="{A6B7F529-F427-480C-B745-380E812DFA86}" type="sibTrans" cxnId="{470B47DD-32CE-4865-A8D2-28FDC413D7D7}">
      <dgm:prSet/>
      <dgm:spPr/>
      <dgm:t>
        <a:bodyPr/>
        <a:lstStyle/>
        <a:p>
          <a:endParaRPr lang="en-US"/>
        </a:p>
      </dgm:t>
    </dgm:pt>
    <dgm:pt modelId="{5B4A389E-16C0-4D76-866B-8AE37760B820}">
      <dgm:prSet phldrT="[Text]" custT="1"/>
      <dgm:spPr/>
      <dgm:t>
        <a:bodyPr/>
        <a:lstStyle/>
        <a:p>
          <a:r>
            <a:rPr lang="en-US" sz="1800" dirty="0">
              <a:solidFill>
                <a:schemeClr val="tx1"/>
              </a:solidFill>
            </a:rPr>
            <a:t>No legal support</a:t>
          </a:r>
        </a:p>
      </dgm:t>
    </dgm:pt>
    <dgm:pt modelId="{9553CEAC-DE54-4E14-8436-115E0C9E2211}" type="parTrans" cxnId="{174EC502-695F-4716-9AE3-D3CA07D2BB1F}">
      <dgm:prSet/>
      <dgm:spPr/>
      <dgm:t>
        <a:bodyPr/>
        <a:lstStyle/>
        <a:p>
          <a:endParaRPr lang="en-US"/>
        </a:p>
      </dgm:t>
    </dgm:pt>
    <dgm:pt modelId="{1EFFAC8A-FD05-430A-B66D-E9833712DCF4}" type="sibTrans" cxnId="{174EC502-695F-4716-9AE3-D3CA07D2BB1F}">
      <dgm:prSet/>
      <dgm:spPr/>
      <dgm:t>
        <a:bodyPr/>
        <a:lstStyle/>
        <a:p>
          <a:endParaRPr lang="en-US"/>
        </a:p>
      </dgm:t>
    </dgm:pt>
    <dgm:pt modelId="{AA1E47EC-501D-422E-A354-DD8AF733CB94}">
      <dgm:prSet phldrT="[Text]" custT="1"/>
      <dgm:spPr/>
      <dgm:t>
        <a:bodyPr/>
        <a:lstStyle/>
        <a:p>
          <a:r>
            <a:rPr lang="en-US" sz="1800" dirty="0">
              <a:solidFill>
                <a:schemeClr val="tx1"/>
              </a:solidFill>
            </a:rPr>
            <a:t>Inadequate  trainings (from 4-17 years ago)/no training at sub-national</a:t>
          </a:r>
        </a:p>
      </dgm:t>
    </dgm:pt>
    <dgm:pt modelId="{DAA0D337-6157-48C0-9746-82B0D24A6FA0}" type="parTrans" cxnId="{87AD178F-E35A-46FB-9E24-3E45145A799C}">
      <dgm:prSet/>
      <dgm:spPr/>
      <dgm:t>
        <a:bodyPr/>
        <a:lstStyle/>
        <a:p>
          <a:endParaRPr lang="en-US"/>
        </a:p>
      </dgm:t>
    </dgm:pt>
    <dgm:pt modelId="{30F1150E-7C87-4888-BA05-9491D7E4204F}" type="sibTrans" cxnId="{87AD178F-E35A-46FB-9E24-3E45145A799C}">
      <dgm:prSet/>
      <dgm:spPr/>
      <dgm:t>
        <a:bodyPr/>
        <a:lstStyle/>
        <a:p>
          <a:endParaRPr lang="en-US"/>
        </a:p>
      </dgm:t>
    </dgm:pt>
    <dgm:pt modelId="{D6A331B9-0021-4B02-BC1D-7B3308E57FDA}">
      <dgm:prSet phldrT="[Text]"/>
      <dgm:spPr/>
      <dgm:t>
        <a:bodyPr/>
        <a:lstStyle/>
        <a:p>
          <a:endParaRPr lang="en-US" dirty="0"/>
        </a:p>
      </dgm:t>
    </dgm:pt>
    <dgm:pt modelId="{E92BDA60-5C81-4840-8B41-F5E7A64C39C7}" type="parTrans" cxnId="{AA454215-DD1F-48EF-905E-3D7E8D09FF4D}">
      <dgm:prSet/>
      <dgm:spPr/>
      <dgm:t>
        <a:bodyPr/>
        <a:lstStyle/>
        <a:p>
          <a:endParaRPr lang="en-US"/>
        </a:p>
      </dgm:t>
    </dgm:pt>
    <dgm:pt modelId="{3554D736-7C13-40F9-BF51-7129EA1241EB}" type="sibTrans" cxnId="{AA454215-DD1F-48EF-905E-3D7E8D09FF4D}">
      <dgm:prSet/>
      <dgm:spPr/>
      <dgm:t>
        <a:bodyPr/>
        <a:lstStyle/>
        <a:p>
          <a:endParaRPr lang="en-US"/>
        </a:p>
      </dgm:t>
    </dgm:pt>
    <dgm:pt modelId="{1A0DC2BC-AD50-4B52-A4B9-C98EBF9851D8}">
      <dgm:prSet custT="1"/>
      <dgm:spPr/>
      <dgm:t>
        <a:bodyPr/>
        <a:lstStyle/>
        <a:p>
          <a:r>
            <a:rPr lang="en-US" sz="1800" dirty="0">
              <a:solidFill>
                <a:schemeClr val="tx1"/>
              </a:solidFill>
            </a:rPr>
            <a:t>No clear workflow between surveillance &amp; IHR</a:t>
          </a:r>
        </a:p>
      </dgm:t>
    </dgm:pt>
    <dgm:pt modelId="{D874BA4E-4944-4093-AD6E-45E6C9BB3256}" type="parTrans" cxnId="{DD18D256-78B9-4083-BB75-F002CC30831A}">
      <dgm:prSet/>
      <dgm:spPr/>
      <dgm:t>
        <a:bodyPr/>
        <a:lstStyle/>
        <a:p>
          <a:endParaRPr lang="en-US"/>
        </a:p>
      </dgm:t>
    </dgm:pt>
    <dgm:pt modelId="{DB2A68A2-B917-4DF7-AB09-BC66D062D411}" type="sibTrans" cxnId="{DD18D256-78B9-4083-BB75-F002CC30831A}">
      <dgm:prSet/>
      <dgm:spPr/>
      <dgm:t>
        <a:bodyPr/>
        <a:lstStyle/>
        <a:p>
          <a:endParaRPr lang="en-US"/>
        </a:p>
      </dgm:t>
    </dgm:pt>
    <dgm:pt modelId="{079C2076-88EE-481C-988A-DAD344829FA7}">
      <dgm:prSet phldrT="[Text]" custT="1"/>
      <dgm:spPr/>
      <dgm:t>
        <a:bodyPr/>
        <a:lstStyle/>
        <a:p>
          <a:r>
            <a:rPr lang="en-US" sz="1800" dirty="0">
              <a:solidFill>
                <a:schemeClr val="tx1"/>
              </a:solidFill>
            </a:rPr>
            <a:t>Multi-channel approval</a:t>
          </a:r>
        </a:p>
      </dgm:t>
    </dgm:pt>
    <dgm:pt modelId="{99EAAE0A-9994-48C7-9F63-6B6C696FF154}" type="parTrans" cxnId="{668B621D-1151-4080-B22A-6EF065427BA8}">
      <dgm:prSet/>
      <dgm:spPr/>
      <dgm:t>
        <a:bodyPr/>
        <a:lstStyle/>
        <a:p>
          <a:endParaRPr lang="en-US"/>
        </a:p>
      </dgm:t>
    </dgm:pt>
    <dgm:pt modelId="{3E4736D2-8AEA-4D72-90B0-E2FE716679F5}" type="sibTrans" cxnId="{668B621D-1151-4080-B22A-6EF065427BA8}">
      <dgm:prSet/>
      <dgm:spPr/>
      <dgm:t>
        <a:bodyPr/>
        <a:lstStyle/>
        <a:p>
          <a:endParaRPr lang="en-US"/>
        </a:p>
      </dgm:t>
    </dgm:pt>
    <dgm:pt modelId="{763C66FD-2A20-4331-93B7-9925C3E69DA3}">
      <dgm:prSet phldrT="[Text]" custT="1"/>
      <dgm:spPr/>
      <dgm:t>
        <a:bodyPr/>
        <a:lstStyle/>
        <a:p>
          <a:r>
            <a:rPr lang="en-US" sz="1800" dirty="0">
              <a:solidFill>
                <a:schemeClr val="tx1"/>
              </a:solidFill>
            </a:rPr>
            <a:t>Inadequate access of IHR-NFP to decision makers</a:t>
          </a:r>
        </a:p>
      </dgm:t>
    </dgm:pt>
    <dgm:pt modelId="{CC5C1EEA-9083-4430-85FF-2FD4FB16D00E}" type="parTrans" cxnId="{4F2A2F54-0D87-441D-B964-8788421D5A88}">
      <dgm:prSet/>
      <dgm:spPr/>
      <dgm:t>
        <a:bodyPr/>
        <a:lstStyle/>
        <a:p>
          <a:endParaRPr lang="en-US"/>
        </a:p>
      </dgm:t>
    </dgm:pt>
    <dgm:pt modelId="{D7D4C7C0-0896-4277-AE6C-0049B4B1BD9D}" type="sibTrans" cxnId="{4F2A2F54-0D87-441D-B964-8788421D5A88}">
      <dgm:prSet/>
      <dgm:spPr/>
      <dgm:t>
        <a:bodyPr/>
        <a:lstStyle/>
        <a:p>
          <a:endParaRPr lang="en-US"/>
        </a:p>
      </dgm:t>
    </dgm:pt>
    <dgm:pt modelId="{62141187-E86E-4964-8D05-F137C1916F25}">
      <dgm:prSet phldrT="[Text]" custT="1"/>
      <dgm:spPr/>
      <dgm:t>
        <a:bodyPr/>
        <a:lstStyle/>
        <a:p>
          <a:r>
            <a:rPr lang="en-US" sz="1800" dirty="0">
              <a:solidFill>
                <a:schemeClr val="tx1"/>
              </a:solidFill>
            </a:rPr>
            <a:t>Limited human resource/competing priorities</a:t>
          </a:r>
        </a:p>
      </dgm:t>
    </dgm:pt>
    <dgm:pt modelId="{E9B6CC53-F48E-4773-AF0F-7D15B743949D}" type="parTrans" cxnId="{EFB66613-CBBC-43C2-B271-2D098B4CFDA9}">
      <dgm:prSet/>
      <dgm:spPr/>
      <dgm:t>
        <a:bodyPr/>
        <a:lstStyle/>
        <a:p>
          <a:endParaRPr lang="en-US"/>
        </a:p>
      </dgm:t>
    </dgm:pt>
    <dgm:pt modelId="{2568F2BD-6CA7-4422-A5E7-04FA38547B48}" type="sibTrans" cxnId="{EFB66613-CBBC-43C2-B271-2D098B4CFDA9}">
      <dgm:prSet/>
      <dgm:spPr/>
      <dgm:t>
        <a:bodyPr/>
        <a:lstStyle/>
        <a:p>
          <a:endParaRPr lang="en-US"/>
        </a:p>
      </dgm:t>
    </dgm:pt>
    <dgm:pt modelId="{E4D6A21B-C764-4E2C-AC5F-87A91102B00E}">
      <dgm:prSet phldrT="[Text]" custT="1"/>
      <dgm:spPr/>
      <dgm:t>
        <a:bodyPr/>
        <a:lstStyle/>
        <a:p>
          <a:r>
            <a:rPr lang="en-US" sz="1800" dirty="0">
              <a:solidFill>
                <a:schemeClr val="tx1"/>
              </a:solidFill>
            </a:rPr>
            <a:t>No legal consequences for non-reporting</a:t>
          </a:r>
        </a:p>
      </dgm:t>
    </dgm:pt>
    <dgm:pt modelId="{CB198202-1BAF-4187-9089-A533DE2239AC}" type="parTrans" cxnId="{A6E9A38C-5203-408C-840D-BA12635BC4B4}">
      <dgm:prSet/>
      <dgm:spPr/>
      <dgm:t>
        <a:bodyPr/>
        <a:lstStyle/>
        <a:p>
          <a:endParaRPr lang="en-US"/>
        </a:p>
      </dgm:t>
    </dgm:pt>
    <dgm:pt modelId="{A3DDB7C2-66B7-4EBD-B6A1-D391ADED4878}" type="sibTrans" cxnId="{A6E9A38C-5203-408C-840D-BA12635BC4B4}">
      <dgm:prSet/>
      <dgm:spPr/>
      <dgm:t>
        <a:bodyPr/>
        <a:lstStyle/>
        <a:p>
          <a:endParaRPr lang="en-US"/>
        </a:p>
      </dgm:t>
    </dgm:pt>
    <dgm:pt modelId="{99A8C150-45B2-447E-8813-4E48C56BB4F4}" type="pres">
      <dgm:prSet presAssocID="{E9D56561-7A5D-481C-B892-B77BD5C8004C}" presName="theList" presStyleCnt="0">
        <dgm:presLayoutVars>
          <dgm:dir/>
          <dgm:animLvl val="lvl"/>
          <dgm:resizeHandles val="exact"/>
        </dgm:presLayoutVars>
      </dgm:prSet>
      <dgm:spPr/>
    </dgm:pt>
    <dgm:pt modelId="{68DE5178-5CAB-4274-BDAB-701EC95DCA48}" type="pres">
      <dgm:prSet presAssocID="{D99849A7-7D4A-4E57-9398-62F95F6B57C8}" presName="compNode" presStyleCnt="0"/>
      <dgm:spPr/>
    </dgm:pt>
    <dgm:pt modelId="{09380806-C87B-4FC0-81E0-3629C27C9C53}" type="pres">
      <dgm:prSet presAssocID="{D99849A7-7D4A-4E57-9398-62F95F6B57C8}" presName="aNode" presStyleLbl="bgShp" presStyleIdx="0" presStyleCnt="3" custLinFactNeighborX="82" custLinFactNeighborY="-1826"/>
      <dgm:spPr/>
    </dgm:pt>
    <dgm:pt modelId="{1D47D250-45DC-49EB-8206-4171728AD8F3}" type="pres">
      <dgm:prSet presAssocID="{D99849A7-7D4A-4E57-9398-62F95F6B57C8}" presName="textNode" presStyleLbl="bgShp" presStyleIdx="0" presStyleCnt="3"/>
      <dgm:spPr/>
    </dgm:pt>
    <dgm:pt modelId="{CEB648C6-80C2-4ACA-B236-324E2CC3F3B6}" type="pres">
      <dgm:prSet presAssocID="{D99849A7-7D4A-4E57-9398-62F95F6B57C8}" presName="compChildNode" presStyleCnt="0"/>
      <dgm:spPr/>
    </dgm:pt>
    <dgm:pt modelId="{539AB867-E508-4A38-A31B-1CEBC1A4B120}" type="pres">
      <dgm:prSet presAssocID="{D99849A7-7D4A-4E57-9398-62F95F6B57C8}" presName="theInnerList" presStyleCnt="0"/>
      <dgm:spPr/>
    </dgm:pt>
    <dgm:pt modelId="{CAD3BCC2-36BD-409D-8A61-C276B42756C9}" type="pres">
      <dgm:prSet presAssocID="{B135E12D-77AF-46DE-B02C-817AA9CCB897}" presName="childNode" presStyleLbl="node1" presStyleIdx="0" presStyleCnt="10" custLinFactY="-100000" custLinFactNeighborX="-281" custLinFactNeighborY="-198174">
        <dgm:presLayoutVars>
          <dgm:bulletEnabled val="1"/>
        </dgm:presLayoutVars>
      </dgm:prSet>
      <dgm:spPr/>
    </dgm:pt>
    <dgm:pt modelId="{108F9C56-8712-4422-954C-3BD76CC39CFE}" type="pres">
      <dgm:prSet presAssocID="{B135E12D-77AF-46DE-B02C-817AA9CCB897}" presName="aSpace2" presStyleCnt="0"/>
      <dgm:spPr/>
    </dgm:pt>
    <dgm:pt modelId="{B720ABEA-78B0-4BD6-AC4C-54986D92E2CA}" type="pres">
      <dgm:prSet presAssocID="{62141187-E86E-4964-8D05-F137C1916F25}" presName="childNode" presStyleLbl="node1" presStyleIdx="1" presStyleCnt="10" custLinFactY="-82214" custLinFactNeighborX="-585" custLinFactNeighborY="-100000">
        <dgm:presLayoutVars>
          <dgm:bulletEnabled val="1"/>
        </dgm:presLayoutVars>
      </dgm:prSet>
      <dgm:spPr/>
    </dgm:pt>
    <dgm:pt modelId="{C20A126F-8A26-4DB8-8D7C-34A6138DD144}" type="pres">
      <dgm:prSet presAssocID="{62141187-E86E-4964-8D05-F137C1916F25}" presName="aSpace2" presStyleCnt="0"/>
      <dgm:spPr/>
    </dgm:pt>
    <dgm:pt modelId="{A62CD804-A900-420F-A016-F16005948B08}" type="pres">
      <dgm:prSet presAssocID="{AA1E47EC-501D-422E-A354-DD8AF733CB94}" presName="childNode" presStyleLbl="node1" presStyleIdx="2" presStyleCnt="10" custLinFactY="-50502" custLinFactNeighborX="-324" custLinFactNeighborY="-100000">
        <dgm:presLayoutVars>
          <dgm:bulletEnabled val="1"/>
        </dgm:presLayoutVars>
      </dgm:prSet>
      <dgm:spPr/>
    </dgm:pt>
    <dgm:pt modelId="{E3DC9EFB-1A99-4612-9A4D-A2AC3FD68D7F}" type="pres">
      <dgm:prSet presAssocID="{D99849A7-7D4A-4E57-9398-62F95F6B57C8}" presName="aSpace" presStyleCnt="0"/>
      <dgm:spPr/>
    </dgm:pt>
    <dgm:pt modelId="{BDE7AB43-A6B3-415A-9FFF-AB91C473CFD6}" type="pres">
      <dgm:prSet presAssocID="{0CB9203A-8200-43D3-B9A4-78AE99384BA0}" presName="compNode" presStyleCnt="0"/>
      <dgm:spPr/>
    </dgm:pt>
    <dgm:pt modelId="{FFC1C795-DDFC-49B7-8A7C-7D3252EFB2DE}" type="pres">
      <dgm:prSet presAssocID="{0CB9203A-8200-43D3-B9A4-78AE99384BA0}" presName="aNode" presStyleLbl="bgShp" presStyleIdx="1" presStyleCnt="3"/>
      <dgm:spPr/>
    </dgm:pt>
    <dgm:pt modelId="{6B98FD03-78E2-43F6-8468-60DFF99A8B5E}" type="pres">
      <dgm:prSet presAssocID="{0CB9203A-8200-43D3-B9A4-78AE99384BA0}" presName="textNode" presStyleLbl="bgShp" presStyleIdx="1" presStyleCnt="3"/>
      <dgm:spPr/>
    </dgm:pt>
    <dgm:pt modelId="{11F0E9A8-9219-4B68-8C4D-F747066C6F8C}" type="pres">
      <dgm:prSet presAssocID="{0CB9203A-8200-43D3-B9A4-78AE99384BA0}" presName="compChildNode" presStyleCnt="0"/>
      <dgm:spPr/>
    </dgm:pt>
    <dgm:pt modelId="{F2C537A7-6EB2-4DAF-91B7-55F15BC09669}" type="pres">
      <dgm:prSet presAssocID="{0CB9203A-8200-43D3-B9A4-78AE99384BA0}" presName="theInnerList" presStyleCnt="0"/>
      <dgm:spPr/>
    </dgm:pt>
    <dgm:pt modelId="{DF42275D-1653-4B22-ADBB-A005E6B49524}" type="pres">
      <dgm:prSet presAssocID="{9857F73A-347C-4397-8113-CE091D773375}" presName="childNode" presStyleLbl="node1" presStyleIdx="3" presStyleCnt="10" custScaleX="117500" custScaleY="1308705" custLinFactY="-703815" custLinFactNeighborX="-551" custLinFactNeighborY="-800000">
        <dgm:presLayoutVars>
          <dgm:bulletEnabled val="1"/>
        </dgm:presLayoutVars>
      </dgm:prSet>
      <dgm:spPr/>
    </dgm:pt>
    <dgm:pt modelId="{30AAD60A-DBC4-44E6-BFE4-2D1000AC668D}" type="pres">
      <dgm:prSet presAssocID="{9857F73A-347C-4397-8113-CE091D773375}" presName="aSpace2" presStyleCnt="0"/>
      <dgm:spPr/>
    </dgm:pt>
    <dgm:pt modelId="{4603CB6C-8E70-4327-8B13-216508A0DC91}" type="pres">
      <dgm:prSet presAssocID="{D6A331B9-0021-4B02-BC1D-7B3308E57FDA}" presName="childNode" presStyleLbl="node1" presStyleIdx="4" presStyleCnt="10" custScaleY="34297" custLinFactY="-42213" custLinFactNeighborX="-2743" custLinFactNeighborY="-100000">
        <dgm:presLayoutVars>
          <dgm:bulletEnabled val="1"/>
        </dgm:presLayoutVars>
      </dgm:prSet>
      <dgm:spPr/>
    </dgm:pt>
    <dgm:pt modelId="{0633E2EE-FD99-48A9-9972-73EFF0E8673B}" type="pres">
      <dgm:prSet presAssocID="{D6A331B9-0021-4B02-BC1D-7B3308E57FDA}" presName="aSpace2" presStyleCnt="0"/>
      <dgm:spPr/>
    </dgm:pt>
    <dgm:pt modelId="{2F46FCB5-CAF1-4554-85C6-2992CF89CD2E}" type="pres">
      <dgm:prSet presAssocID="{1A0DC2BC-AD50-4B52-A4B9-C98EBF9851D8}" presName="childNode" presStyleLbl="node1" presStyleIdx="5" presStyleCnt="10" custScaleX="110635" custScaleY="1197904" custLinFactY="-491126" custLinFactNeighborX="407" custLinFactNeighborY="-500000">
        <dgm:presLayoutVars>
          <dgm:bulletEnabled val="1"/>
        </dgm:presLayoutVars>
      </dgm:prSet>
      <dgm:spPr/>
    </dgm:pt>
    <dgm:pt modelId="{D8591FE1-4AFF-4FC6-8A75-84B1D37678D8}" type="pres">
      <dgm:prSet presAssocID="{0CB9203A-8200-43D3-B9A4-78AE99384BA0}" presName="aSpace" presStyleCnt="0"/>
      <dgm:spPr/>
    </dgm:pt>
    <dgm:pt modelId="{CD5DFEE8-DB87-46DE-B2F3-6D92159E02C0}" type="pres">
      <dgm:prSet presAssocID="{854D5570-C5F8-4A83-B635-8AF14EA25790}" presName="compNode" presStyleCnt="0"/>
      <dgm:spPr/>
    </dgm:pt>
    <dgm:pt modelId="{45D2E301-F6BE-4F39-8A2B-69D73A5D529E}" type="pres">
      <dgm:prSet presAssocID="{854D5570-C5F8-4A83-B635-8AF14EA25790}" presName="aNode" presStyleLbl="bgShp" presStyleIdx="2" presStyleCnt="3" custScaleX="112562" custLinFactNeighborX="-293" custLinFactNeighborY="0"/>
      <dgm:spPr/>
    </dgm:pt>
    <dgm:pt modelId="{6F11B296-DFE1-4B65-8FC7-D3142A753ED4}" type="pres">
      <dgm:prSet presAssocID="{854D5570-C5F8-4A83-B635-8AF14EA25790}" presName="textNode" presStyleLbl="bgShp" presStyleIdx="2" presStyleCnt="3"/>
      <dgm:spPr/>
    </dgm:pt>
    <dgm:pt modelId="{EAB3BA29-2C6C-4CB9-83A5-ECA5373DD2E6}" type="pres">
      <dgm:prSet presAssocID="{854D5570-C5F8-4A83-B635-8AF14EA25790}" presName="compChildNode" presStyleCnt="0"/>
      <dgm:spPr/>
    </dgm:pt>
    <dgm:pt modelId="{7DD8B60B-99EC-4881-BA12-89F024648BCD}" type="pres">
      <dgm:prSet presAssocID="{854D5570-C5F8-4A83-B635-8AF14EA25790}" presName="theInnerList" presStyleCnt="0"/>
      <dgm:spPr/>
    </dgm:pt>
    <dgm:pt modelId="{527A56EB-99FC-4565-9D51-24F3A40CA101}" type="pres">
      <dgm:prSet presAssocID="{5B4A389E-16C0-4D76-866B-8AE37760B820}" presName="childNode" presStyleLbl="node1" presStyleIdx="6" presStyleCnt="10" custScaleX="118769" custScaleY="921567" custLinFactY="-2200000" custLinFactNeighborX="3421" custLinFactNeighborY="-2295915">
        <dgm:presLayoutVars>
          <dgm:bulletEnabled val="1"/>
        </dgm:presLayoutVars>
      </dgm:prSet>
      <dgm:spPr/>
    </dgm:pt>
    <dgm:pt modelId="{C80C5F7F-7595-40F1-B0CC-CF7201178C6C}" type="pres">
      <dgm:prSet presAssocID="{5B4A389E-16C0-4D76-866B-8AE37760B820}" presName="aSpace2" presStyleCnt="0"/>
      <dgm:spPr/>
    </dgm:pt>
    <dgm:pt modelId="{1730D97C-AB78-47CB-9759-ADB72287F8E0}" type="pres">
      <dgm:prSet presAssocID="{079C2076-88EE-481C-988A-DAD344829FA7}" presName="childNode" presStyleLbl="node1" presStyleIdx="7" presStyleCnt="10" custScaleX="128356" custScaleY="1281950" custLinFactY="-2073621" custLinFactNeighborX="3421" custLinFactNeighborY="-2100000">
        <dgm:presLayoutVars>
          <dgm:bulletEnabled val="1"/>
        </dgm:presLayoutVars>
      </dgm:prSet>
      <dgm:spPr/>
    </dgm:pt>
    <dgm:pt modelId="{68A68AAD-353C-4E3B-AA1C-186F9E8ECD0A}" type="pres">
      <dgm:prSet presAssocID="{079C2076-88EE-481C-988A-DAD344829FA7}" presName="aSpace2" presStyleCnt="0"/>
      <dgm:spPr/>
    </dgm:pt>
    <dgm:pt modelId="{6017ED61-0852-4B65-9469-79C92D70670F}" type="pres">
      <dgm:prSet presAssocID="{763C66FD-2A20-4331-93B7-9925C3E69DA3}" presName="childNode" presStyleLbl="node1" presStyleIdx="8" presStyleCnt="10" custScaleX="128356" custScaleY="2000000" custLinFactY="-1801960" custLinFactNeighborX="3421" custLinFactNeighborY="-1900000">
        <dgm:presLayoutVars>
          <dgm:bulletEnabled val="1"/>
        </dgm:presLayoutVars>
      </dgm:prSet>
      <dgm:spPr/>
    </dgm:pt>
    <dgm:pt modelId="{8A116C4D-85F9-4F7C-8AC5-CF929A42A3C1}" type="pres">
      <dgm:prSet presAssocID="{763C66FD-2A20-4331-93B7-9925C3E69DA3}" presName="aSpace2" presStyleCnt="0"/>
      <dgm:spPr/>
    </dgm:pt>
    <dgm:pt modelId="{4823E99F-B85E-4DA7-A558-AEBB791DC7D9}" type="pres">
      <dgm:prSet presAssocID="{E4D6A21B-C764-4E2C-AC5F-87A91102B00E}" presName="childNode" presStyleLbl="node1" presStyleIdx="9" presStyleCnt="10" custScaleX="127397" custScaleY="1303226" custLinFactY="111280" custLinFactNeighborX="2941" custLinFactNeighborY="200000">
        <dgm:presLayoutVars>
          <dgm:bulletEnabled val="1"/>
        </dgm:presLayoutVars>
      </dgm:prSet>
      <dgm:spPr/>
    </dgm:pt>
  </dgm:ptLst>
  <dgm:cxnLst>
    <dgm:cxn modelId="{2F294101-724C-4C7E-8135-865FF057CC44}" srcId="{0CB9203A-8200-43D3-B9A4-78AE99384BA0}" destId="{9857F73A-347C-4397-8113-CE091D773375}" srcOrd="0" destOrd="0" parTransId="{B7EBAC39-3236-4362-B5C9-6B3A2CA711F6}" sibTransId="{E76C1EF0-5843-4A1D-8D2B-99C775B74B57}"/>
    <dgm:cxn modelId="{174EC502-695F-4716-9AE3-D3CA07D2BB1F}" srcId="{854D5570-C5F8-4A83-B635-8AF14EA25790}" destId="{5B4A389E-16C0-4D76-866B-8AE37760B820}" srcOrd="0" destOrd="0" parTransId="{9553CEAC-DE54-4E14-8436-115E0C9E2211}" sibTransId="{1EFFAC8A-FD05-430A-B66D-E9833712DCF4}"/>
    <dgm:cxn modelId="{EFB66613-CBBC-43C2-B271-2D098B4CFDA9}" srcId="{D99849A7-7D4A-4E57-9398-62F95F6B57C8}" destId="{62141187-E86E-4964-8D05-F137C1916F25}" srcOrd="1" destOrd="0" parTransId="{E9B6CC53-F48E-4773-AF0F-7D15B743949D}" sibTransId="{2568F2BD-6CA7-4422-A5E7-04FA38547B48}"/>
    <dgm:cxn modelId="{74EFF913-C9F5-4841-BB3F-908B230C3565}" type="presOf" srcId="{763C66FD-2A20-4331-93B7-9925C3E69DA3}" destId="{6017ED61-0852-4B65-9469-79C92D70670F}" srcOrd="0" destOrd="0" presId="urn:microsoft.com/office/officeart/2005/8/layout/lProcess2"/>
    <dgm:cxn modelId="{AA454215-DD1F-48EF-905E-3D7E8D09FF4D}" srcId="{0CB9203A-8200-43D3-B9A4-78AE99384BA0}" destId="{D6A331B9-0021-4B02-BC1D-7B3308E57FDA}" srcOrd="1" destOrd="0" parTransId="{E92BDA60-5C81-4840-8B41-F5E7A64C39C7}" sibTransId="{3554D736-7C13-40F9-BF51-7129EA1241EB}"/>
    <dgm:cxn modelId="{668B621D-1151-4080-B22A-6EF065427BA8}" srcId="{854D5570-C5F8-4A83-B635-8AF14EA25790}" destId="{079C2076-88EE-481C-988A-DAD344829FA7}" srcOrd="1" destOrd="0" parTransId="{99EAAE0A-9994-48C7-9F63-6B6C696FF154}" sibTransId="{3E4736D2-8AEA-4D72-90B0-E2FE716679F5}"/>
    <dgm:cxn modelId="{D016B632-053C-4F0D-A1FE-06927791EE16}" type="presOf" srcId="{854D5570-C5F8-4A83-B635-8AF14EA25790}" destId="{6F11B296-DFE1-4B65-8FC7-D3142A753ED4}" srcOrd="1" destOrd="0" presId="urn:microsoft.com/office/officeart/2005/8/layout/lProcess2"/>
    <dgm:cxn modelId="{0BE9A53E-5992-4261-9492-64CEA6DC9DAC}" srcId="{D99849A7-7D4A-4E57-9398-62F95F6B57C8}" destId="{B135E12D-77AF-46DE-B02C-817AA9CCB897}" srcOrd="0" destOrd="0" parTransId="{AC945DAB-163F-4ABF-B756-6D7ED551AE23}" sibTransId="{6522B97F-D0C3-4B67-A3ED-F889C17E39E2}"/>
    <dgm:cxn modelId="{4B2A645E-6063-4EA6-81DF-4F41E287A8DF}" type="presOf" srcId="{B135E12D-77AF-46DE-B02C-817AA9CCB897}" destId="{CAD3BCC2-36BD-409D-8A61-C276B42756C9}" srcOrd="0" destOrd="0" presId="urn:microsoft.com/office/officeart/2005/8/layout/lProcess2"/>
    <dgm:cxn modelId="{10A28368-84AE-40A3-A70B-7E445FBA18C0}" type="presOf" srcId="{62141187-E86E-4964-8D05-F137C1916F25}" destId="{B720ABEA-78B0-4BD6-AC4C-54986D92E2CA}" srcOrd="0" destOrd="0" presId="urn:microsoft.com/office/officeart/2005/8/layout/lProcess2"/>
    <dgm:cxn modelId="{1CC2064D-6696-4BA5-8EF7-AA51077D2859}" type="presOf" srcId="{854D5570-C5F8-4A83-B635-8AF14EA25790}" destId="{45D2E301-F6BE-4F39-8A2B-69D73A5D529E}" srcOrd="0" destOrd="0" presId="urn:microsoft.com/office/officeart/2005/8/layout/lProcess2"/>
    <dgm:cxn modelId="{4F2A2F54-0D87-441D-B964-8788421D5A88}" srcId="{854D5570-C5F8-4A83-B635-8AF14EA25790}" destId="{763C66FD-2A20-4331-93B7-9925C3E69DA3}" srcOrd="2" destOrd="0" parTransId="{CC5C1EEA-9083-4430-85FF-2FD4FB16D00E}" sibTransId="{D7D4C7C0-0896-4277-AE6C-0049B4B1BD9D}"/>
    <dgm:cxn modelId="{DD18D256-78B9-4083-BB75-F002CC30831A}" srcId="{0CB9203A-8200-43D3-B9A4-78AE99384BA0}" destId="{1A0DC2BC-AD50-4B52-A4B9-C98EBF9851D8}" srcOrd="2" destOrd="0" parTransId="{D874BA4E-4944-4093-AD6E-45E6C9BB3256}" sibTransId="{DB2A68A2-B917-4DF7-AB09-BC66D062D411}"/>
    <dgm:cxn modelId="{1A73FF57-4452-4203-A47E-08084B6F4887}" type="presOf" srcId="{9857F73A-347C-4397-8113-CE091D773375}" destId="{DF42275D-1653-4B22-ADBB-A005E6B49524}" srcOrd="0" destOrd="0" presId="urn:microsoft.com/office/officeart/2005/8/layout/lProcess2"/>
    <dgm:cxn modelId="{4DE84C7F-144A-4038-A742-8627E6FC642C}" srcId="{E9D56561-7A5D-481C-B892-B77BD5C8004C}" destId="{0CB9203A-8200-43D3-B9A4-78AE99384BA0}" srcOrd="1" destOrd="0" parTransId="{9243862E-0755-4E99-AEAB-EE92570FC671}" sibTransId="{C28E53C4-F679-40D8-9ABE-8FEC58C5CB4F}"/>
    <dgm:cxn modelId="{A6E9A38C-5203-408C-840D-BA12635BC4B4}" srcId="{854D5570-C5F8-4A83-B635-8AF14EA25790}" destId="{E4D6A21B-C764-4E2C-AC5F-87A91102B00E}" srcOrd="3" destOrd="0" parTransId="{CB198202-1BAF-4187-9089-A533DE2239AC}" sibTransId="{A3DDB7C2-66B7-4EBD-B6A1-D391ADED4878}"/>
    <dgm:cxn modelId="{87AD178F-E35A-46FB-9E24-3E45145A799C}" srcId="{D99849A7-7D4A-4E57-9398-62F95F6B57C8}" destId="{AA1E47EC-501D-422E-A354-DD8AF733CB94}" srcOrd="2" destOrd="0" parTransId="{DAA0D337-6157-48C0-9746-82B0D24A6FA0}" sibTransId="{30F1150E-7C87-4888-BA05-9491D7E4204F}"/>
    <dgm:cxn modelId="{D35E4194-D6F5-42F9-B5B9-AF3BFF8B744C}" type="presOf" srcId="{D99849A7-7D4A-4E57-9398-62F95F6B57C8}" destId="{09380806-C87B-4FC0-81E0-3629C27C9C53}" srcOrd="0" destOrd="0" presId="urn:microsoft.com/office/officeart/2005/8/layout/lProcess2"/>
    <dgm:cxn modelId="{08035698-5364-47F0-83CC-ECF3E9B6CB06}" type="presOf" srcId="{D99849A7-7D4A-4E57-9398-62F95F6B57C8}" destId="{1D47D250-45DC-49EB-8206-4171728AD8F3}" srcOrd="1" destOrd="0" presId="urn:microsoft.com/office/officeart/2005/8/layout/lProcess2"/>
    <dgm:cxn modelId="{D51CD99C-A4EC-467B-9B85-ED9437B387E8}" type="presOf" srcId="{5B4A389E-16C0-4D76-866B-8AE37760B820}" destId="{527A56EB-99FC-4565-9D51-24F3A40CA101}" srcOrd="0" destOrd="0" presId="urn:microsoft.com/office/officeart/2005/8/layout/lProcess2"/>
    <dgm:cxn modelId="{15A8C19E-F9EA-4133-8410-AD6B75F6F580}" type="presOf" srcId="{0CB9203A-8200-43D3-B9A4-78AE99384BA0}" destId="{FFC1C795-DDFC-49B7-8A7C-7D3252EFB2DE}" srcOrd="0" destOrd="0" presId="urn:microsoft.com/office/officeart/2005/8/layout/lProcess2"/>
    <dgm:cxn modelId="{0370EFA8-F8E5-4422-BB53-7388E2A10AA5}" type="presOf" srcId="{E9D56561-7A5D-481C-B892-B77BD5C8004C}" destId="{99A8C150-45B2-447E-8813-4E48C56BB4F4}" srcOrd="0" destOrd="0" presId="urn:microsoft.com/office/officeart/2005/8/layout/lProcess2"/>
    <dgm:cxn modelId="{44B73DAF-74C9-48D0-851F-E3A5D7650C77}" srcId="{E9D56561-7A5D-481C-B892-B77BD5C8004C}" destId="{D99849A7-7D4A-4E57-9398-62F95F6B57C8}" srcOrd="0" destOrd="0" parTransId="{FA85F617-D901-4CBE-BC2E-67D49DF1F853}" sibTransId="{4D3965F6-5FE2-4FAA-A090-48600B680E81}"/>
    <dgm:cxn modelId="{E4496DB4-E537-488F-A186-63A3797F5621}" type="presOf" srcId="{0CB9203A-8200-43D3-B9A4-78AE99384BA0}" destId="{6B98FD03-78E2-43F6-8468-60DFF99A8B5E}" srcOrd="1" destOrd="0" presId="urn:microsoft.com/office/officeart/2005/8/layout/lProcess2"/>
    <dgm:cxn modelId="{04B091BB-7368-4370-9942-66E5621F8908}" type="presOf" srcId="{1A0DC2BC-AD50-4B52-A4B9-C98EBF9851D8}" destId="{2F46FCB5-CAF1-4554-85C6-2992CF89CD2E}" srcOrd="0" destOrd="0" presId="urn:microsoft.com/office/officeart/2005/8/layout/lProcess2"/>
    <dgm:cxn modelId="{D91A06BD-1D04-4EC2-997D-1A0351819C76}" type="presOf" srcId="{AA1E47EC-501D-422E-A354-DD8AF733CB94}" destId="{A62CD804-A900-420F-A016-F16005948B08}" srcOrd="0" destOrd="0" presId="urn:microsoft.com/office/officeart/2005/8/layout/lProcess2"/>
    <dgm:cxn modelId="{46E998BD-3114-439E-A722-D0676F238662}" type="presOf" srcId="{E4D6A21B-C764-4E2C-AC5F-87A91102B00E}" destId="{4823E99F-B85E-4DA7-A558-AEBB791DC7D9}" srcOrd="0" destOrd="0" presId="urn:microsoft.com/office/officeart/2005/8/layout/lProcess2"/>
    <dgm:cxn modelId="{B6110AC0-B598-4CE7-ADAD-902AC2AE8BE0}" type="presOf" srcId="{079C2076-88EE-481C-988A-DAD344829FA7}" destId="{1730D97C-AB78-47CB-9759-ADB72287F8E0}" srcOrd="0" destOrd="0" presId="urn:microsoft.com/office/officeart/2005/8/layout/lProcess2"/>
    <dgm:cxn modelId="{8EBAA2C6-F98D-4085-B3DE-E957C08756E4}" type="presOf" srcId="{D6A331B9-0021-4B02-BC1D-7B3308E57FDA}" destId="{4603CB6C-8E70-4327-8B13-216508A0DC91}" srcOrd="0" destOrd="0" presId="urn:microsoft.com/office/officeart/2005/8/layout/lProcess2"/>
    <dgm:cxn modelId="{470B47DD-32CE-4865-A8D2-28FDC413D7D7}" srcId="{E9D56561-7A5D-481C-B892-B77BD5C8004C}" destId="{854D5570-C5F8-4A83-B635-8AF14EA25790}" srcOrd="2" destOrd="0" parTransId="{B5A58A42-D0C9-4B2B-A412-F3476DE10CCE}" sibTransId="{A6B7F529-F427-480C-B745-380E812DFA86}"/>
    <dgm:cxn modelId="{8A4FA90D-D9AC-4F05-A3CE-E3F6A1B8723C}" type="presParOf" srcId="{99A8C150-45B2-447E-8813-4E48C56BB4F4}" destId="{68DE5178-5CAB-4274-BDAB-701EC95DCA48}" srcOrd="0" destOrd="0" presId="urn:microsoft.com/office/officeart/2005/8/layout/lProcess2"/>
    <dgm:cxn modelId="{918D9DF3-95FC-4ED0-85F0-9867855D1735}" type="presParOf" srcId="{68DE5178-5CAB-4274-BDAB-701EC95DCA48}" destId="{09380806-C87B-4FC0-81E0-3629C27C9C53}" srcOrd="0" destOrd="0" presId="urn:microsoft.com/office/officeart/2005/8/layout/lProcess2"/>
    <dgm:cxn modelId="{9C7C1AF2-AB66-4D6E-B753-8F9C75A22C96}" type="presParOf" srcId="{68DE5178-5CAB-4274-BDAB-701EC95DCA48}" destId="{1D47D250-45DC-49EB-8206-4171728AD8F3}" srcOrd="1" destOrd="0" presId="urn:microsoft.com/office/officeart/2005/8/layout/lProcess2"/>
    <dgm:cxn modelId="{F4DBB24A-55A1-4FEB-BA70-258B5F854287}" type="presParOf" srcId="{68DE5178-5CAB-4274-BDAB-701EC95DCA48}" destId="{CEB648C6-80C2-4ACA-B236-324E2CC3F3B6}" srcOrd="2" destOrd="0" presId="urn:microsoft.com/office/officeart/2005/8/layout/lProcess2"/>
    <dgm:cxn modelId="{6B6B7F76-CBC5-44F6-AA6B-0CD2647BDEA2}" type="presParOf" srcId="{CEB648C6-80C2-4ACA-B236-324E2CC3F3B6}" destId="{539AB867-E508-4A38-A31B-1CEBC1A4B120}" srcOrd="0" destOrd="0" presId="urn:microsoft.com/office/officeart/2005/8/layout/lProcess2"/>
    <dgm:cxn modelId="{7C4C17B2-0850-4840-AF86-D8CE43D589D1}" type="presParOf" srcId="{539AB867-E508-4A38-A31B-1CEBC1A4B120}" destId="{CAD3BCC2-36BD-409D-8A61-C276B42756C9}" srcOrd="0" destOrd="0" presId="urn:microsoft.com/office/officeart/2005/8/layout/lProcess2"/>
    <dgm:cxn modelId="{9DE2C06A-D681-4FE5-B9CA-B2BC6BF212FB}" type="presParOf" srcId="{539AB867-E508-4A38-A31B-1CEBC1A4B120}" destId="{108F9C56-8712-4422-954C-3BD76CC39CFE}" srcOrd="1" destOrd="0" presId="urn:microsoft.com/office/officeart/2005/8/layout/lProcess2"/>
    <dgm:cxn modelId="{915281B1-67F5-44A3-A8E4-9FC48C7E4E96}" type="presParOf" srcId="{539AB867-E508-4A38-A31B-1CEBC1A4B120}" destId="{B720ABEA-78B0-4BD6-AC4C-54986D92E2CA}" srcOrd="2" destOrd="0" presId="urn:microsoft.com/office/officeart/2005/8/layout/lProcess2"/>
    <dgm:cxn modelId="{36A422BC-0BEF-4CD7-8231-6176658B3591}" type="presParOf" srcId="{539AB867-E508-4A38-A31B-1CEBC1A4B120}" destId="{C20A126F-8A26-4DB8-8D7C-34A6138DD144}" srcOrd="3" destOrd="0" presId="urn:microsoft.com/office/officeart/2005/8/layout/lProcess2"/>
    <dgm:cxn modelId="{DC0630EA-60EB-4C54-A07B-F20EDB54AE70}" type="presParOf" srcId="{539AB867-E508-4A38-A31B-1CEBC1A4B120}" destId="{A62CD804-A900-420F-A016-F16005948B08}" srcOrd="4" destOrd="0" presId="urn:microsoft.com/office/officeart/2005/8/layout/lProcess2"/>
    <dgm:cxn modelId="{BEED557A-5FAF-42F0-85F8-C2D5179D0450}" type="presParOf" srcId="{99A8C150-45B2-447E-8813-4E48C56BB4F4}" destId="{E3DC9EFB-1A99-4612-9A4D-A2AC3FD68D7F}" srcOrd="1" destOrd="0" presId="urn:microsoft.com/office/officeart/2005/8/layout/lProcess2"/>
    <dgm:cxn modelId="{E256307B-5366-4628-956C-17ABD76F4F61}" type="presParOf" srcId="{99A8C150-45B2-447E-8813-4E48C56BB4F4}" destId="{BDE7AB43-A6B3-415A-9FFF-AB91C473CFD6}" srcOrd="2" destOrd="0" presId="urn:microsoft.com/office/officeart/2005/8/layout/lProcess2"/>
    <dgm:cxn modelId="{5057FD7E-34B3-4811-A9AB-84EF1BB5CF8B}" type="presParOf" srcId="{BDE7AB43-A6B3-415A-9FFF-AB91C473CFD6}" destId="{FFC1C795-DDFC-49B7-8A7C-7D3252EFB2DE}" srcOrd="0" destOrd="0" presId="urn:microsoft.com/office/officeart/2005/8/layout/lProcess2"/>
    <dgm:cxn modelId="{280023D8-06AE-4D7A-8DD0-DAF4F3E7A928}" type="presParOf" srcId="{BDE7AB43-A6B3-415A-9FFF-AB91C473CFD6}" destId="{6B98FD03-78E2-43F6-8468-60DFF99A8B5E}" srcOrd="1" destOrd="0" presId="urn:microsoft.com/office/officeart/2005/8/layout/lProcess2"/>
    <dgm:cxn modelId="{538D52E9-1D71-4575-8B72-4EF9847F6A4E}" type="presParOf" srcId="{BDE7AB43-A6B3-415A-9FFF-AB91C473CFD6}" destId="{11F0E9A8-9219-4B68-8C4D-F747066C6F8C}" srcOrd="2" destOrd="0" presId="urn:microsoft.com/office/officeart/2005/8/layout/lProcess2"/>
    <dgm:cxn modelId="{43E5B34F-AB2B-40D2-BD65-A9CF55B120D3}" type="presParOf" srcId="{11F0E9A8-9219-4B68-8C4D-F747066C6F8C}" destId="{F2C537A7-6EB2-4DAF-91B7-55F15BC09669}" srcOrd="0" destOrd="0" presId="urn:microsoft.com/office/officeart/2005/8/layout/lProcess2"/>
    <dgm:cxn modelId="{9E58B8F1-6CDC-4556-8461-3B688ACCB177}" type="presParOf" srcId="{F2C537A7-6EB2-4DAF-91B7-55F15BC09669}" destId="{DF42275D-1653-4B22-ADBB-A005E6B49524}" srcOrd="0" destOrd="0" presId="urn:microsoft.com/office/officeart/2005/8/layout/lProcess2"/>
    <dgm:cxn modelId="{C79390F9-1867-40B4-AEFC-188CEF1EFEEE}" type="presParOf" srcId="{F2C537A7-6EB2-4DAF-91B7-55F15BC09669}" destId="{30AAD60A-DBC4-44E6-BFE4-2D1000AC668D}" srcOrd="1" destOrd="0" presId="urn:microsoft.com/office/officeart/2005/8/layout/lProcess2"/>
    <dgm:cxn modelId="{AB1F7550-0F59-4FEA-96C3-C01F54AD3A89}" type="presParOf" srcId="{F2C537A7-6EB2-4DAF-91B7-55F15BC09669}" destId="{4603CB6C-8E70-4327-8B13-216508A0DC91}" srcOrd="2" destOrd="0" presId="urn:microsoft.com/office/officeart/2005/8/layout/lProcess2"/>
    <dgm:cxn modelId="{478861B9-4FA8-4638-8B59-499920F1C71B}" type="presParOf" srcId="{F2C537A7-6EB2-4DAF-91B7-55F15BC09669}" destId="{0633E2EE-FD99-48A9-9972-73EFF0E8673B}" srcOrd="3" destOrd="0" presId="urn:microsoft.com/office/officeart/2005/8/layout/lProcess2"/>
    <dgm:cxn modelId="{F037DCCF-DFB8-44ED-AA1B-0F19A8CB53B4}" type="presParOf" srcId="{F2C537A7-6EB2-4DAF-91B7-55F15BC09669}" destId="{2F46FCB5-CAF1-4554-85C6-2992CF89CD2E}" srcOrd="4" destOrd="0" presId="urn:microsoft.com/office/officeart/2005/8/layout/lProcess2"/>
    <dgm:cxn modelId="{4631BFC1-164F-4D89-963E-6DF367F9909E}" type="presParOf" srcId="{99A8C150-45B2-447E-8813-4E48C56BB4F4}" destId="{D8591FE1-4AFF-4FC6-8A75-84B1D37678D8}" srcOrd="3" destOrd="0" presId="urn:microsoft.com/office/officeart/2005/8/layout/lProcess2"/>
    <dgm:cxn modelId="{C05514B3-97FE-4AF4-8D18-E0DD14BB1D9E}" type="presParOf" srcId="{99A8C150-45B2-447E-8813-4E48C56BB4F4}" destId="{CD5DFEE8-DB87-46DE-B2F3-6D92159E02C0}" srcOrd="4" destOrd="0" presId="urn:microsoft.com/office/officeart/2005/8/layout/lProcess2"/>
    <dgm:cxn modelId="{4702C92F-B14B-4317-A9EE-703B617B378E}" type="presParOf" srcId="{CD5DFEE8-DB87-46DE-B2F3-6D92159E02C0}" destId="{45D2E301-F6BE-4F39-8A2B-69D73A5D529E}" srcOrd="0" destOrd="0" presId="urn:microsoft.com/office/officeart/2005/8/layout/lProcess2"/>
    <dgm:cxn modelId="{16432E9E-FE8D-4C1C-A1F9-16FCB096DE80}" type="presParOf" srcId="{CD5DFEE8-DB87-46DE-B2F3-6D92159E02C0}" destId="{6F11B296-DFE1-4B65-8FC7-D3142A753ED4}" srcOrd="1" destOrd="0" presId="urn:microsoft.com/office/officeart/2005/8/layout/lProcess2"/>
    <dgm:cxn modelId="{B7372C2A-B471-425F-BCC3-27433027CA96}" type="presParOf" srcId="{CD5DFEE8-DB87-46DE-B2F3-6D92159E02C0}" destId="{EAB3BA29-2C6C-4CB9-83A5-ECA5373DD2E6}" srcOrd="2" destOrd="0" presId="urn:microsoft.com/office/officeart/2005/8/layout/lProcess2"/>
    <dgm:cxn modelId="{12A9ACB4-2CDC-4592-9EAC-252AC322111A}" type="presParOf" srcId="{EAB3BA29-2C6C-4CB9-83A5-ECA5373DD2E6}" destId="{7DD8B60B-99EC-4881-BA12-89F024648BCD}" srcOrd="0" destOrd="0" presId="urn:microsoft.com/office/officeart/2005/8/layout/lProcess2"/>
    <dgm:cxn modelId="{ACEBD137-B66B-41DF-90BB-4493EAA1647C}" type="presParOf" srcId="{7DD8B60B-99EC-4881-BA12-89F024648BCD}" destId="{527A56EB-99FC-4565-9D51-24F3A40CA101}" srcOrd="0" destOrd="0" presId="urn:microsoft.com/office/officeart/2005/8/layout/lProcess2"/>
    <dgm:cxn modelId="{5162E3B0-FEF4-4ECC-93BF-80F683B577DA}" type="presParOf" srcId="{7DD8B60B-99EC-4881-BA12-89F024648BCD}" destId="{C80C5F7F-7595-40F1-B0CC-CF7201178C6C}" srcOrd="1" destOrd="0" presId="urn:microsoft.com/office/officeart/2005/8/layout/lProcess2"/>
    <dgm:cxn modelId="{EE2C8ACF-A162-4550-89B3-DA6D36AD30B4}" type="presParOf" srcId="{7DD8B60B-99EC-4881-BA12-89F024648BCD}" destId="{1730D97C-AB78-47CB-9759-ADB72287F8E0}" srcOrd="2" destOrd="0" presId="urn:microsoft.com/office/officeart/2005/8/layout/lProcess2"/>
    <dgm:cxn modelId="{F1A5B993-7ED6-49D8-A320-B596972C0E59}" type="presParOf" srcId="{7DD8B60B-99EC-4881-BA12-89F024648BCD}" destId="{68A68AAD-353C-4E3B-AA1C-186F9E8ECD0A}" srcOrd="3" destOrd="0" presId="urn:microsoft.com/office/officeart/2005/8/layout/lProcess2"/>
    <dgm:cxn modelId="{48EDD943-3B91-4C98-AD19-A0737492632A}" type="presParOf" srcId="{7DD8B60B-99EC-4881-BA12-89F024648BCD}" destId="{6017ED61-0852-4B65-9469-79C92D70670F}" srcOrd="4" destOrd="0" presId="urn:microsoft.com/office/officeart/2005/8/layout/lProcess2"/>
    <dgm:cxn modelId="{4E48E3B0-35E0-4893-86B3-5DE60B62F03D}" type="presParOf" srcId="{7DD8B60B-99EC-4881-BA12-89F024648BCD}" destId="{8A116C4D-85F9-4F7C-8AC5-CF929A42A3C1}" srcOrd="5" destOrd="0" presId="urn:microsoft.com/office/officeart/2005/8/layout/lProcess2"/>
    <dgm:cxn modelId="{43E63C06-4932-4101-A2E8-A2187842BA33}" type="presParOf" srcId="{7DD8B60B-99EC-4881-BA12-89F024648BCD}" destId="{4823E99F-B85E-4DA7-A558-AEBB791DC7D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80806-C87B-4FC0-81E0-3629C27C9C53}">
      <dsp:nvSpPr>
        <dsp:cNvPr id="0" name=""/>
        <dsp:cNvSpPr/>
      </dsp:nvSpPr>
      <dsp:spPr>
        <a:xfrm>
          <a:off x="4960" y="0"/>
          <a:ext cx="3518163" cy="4222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en-US" sz="5800" kern="1200" dirty="0"/>
        </a:p>
      </dsp:txBody>
      <dsp:txXfrm>
        <a:off x="4960" y="0"/>
        <a:ext cx="3518163" cy="1266733"/>
      </dsp:txXfrm>
    </dsp:sp>
    <dsp:sp modelId="{CAD3BCC2-36BD-409D-8A61-C276B42756C9}">
      <dsp:nvSpPr>
        <dsp:cNvPr id="0" name=""/>
        <dsp:cNvSpPr/>
      </dsp:nvSpPr>
      <dsp:spPr>
        <a:xfrm>
          <a:off x="345983" y="184639"/>
          <a:ext cx="2814530" cy="829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High staff turn-over</a:t>
          </a:r>
        </a:p>
      </dsp:txBody>
      <dsp:txXfrm>
        <a:off x="370279" y="208935"/>
        <a:ext cx="2765938" cy="780949"/>
      </dsp:txXfrm>
    </dsp:sp>
    <dsp:sp modelId="{B720ABEA-78B0-4BD6-AC4C-54986D92E2CA}">
      <dsp:nvSpPr>
        <dsp:cNvPr id="0" name=""/>
        <dsp:cNvSpPr/>
      </dsp:nvSpPr>
      <dsp:spPr>
        <a:xfrm>
          <a:off x="337427" y="1414636"/>
          <a:ext cx="2814530" cy="829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Limited human resource/competing priorities</a:t>
          </a:r>
        </a:p>
      </dsp:txBody>
      <dsp:txXfrm>
        <a:off x="361723" y="1438932"/>
        <a:ext cx="2765938" cy="780949"/>
      </dsp:txXfrm>
    </dsp:sp>
    <dsp:sp modelId="{A62CD804-A900-420F-A016-F16005948B08}">
      <dsp:nvSpPr>
        <dsp:cNvPr id="0" name=""/>
        <dsp:cNvSpPr/>
      </dsp:nvSpPr>
      <dsp:spPr>
        <a:xfrm>
          <a:off x="344772" y="2634863"/>
          <a:ext cx="2814530" cy="829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Inadequate  trainings (from 4-17 years ago)/no training at sub-national</a:t>
          </a:r>
        </a:p>
      </dsp:txBody>
      <dsp:txXfrm>
        <a:off x="369068" y="2659159"/>
        <a:ext cx="2765938" cy="780949"/>
      </dsp:txXfrm>
    </dsp:sp>
    <dsp:sp modelId="{FFC1C795-DDFC-49B7-8A7C-7D3252EFB2DE}">
      <dsp:nvSpPr>
        <dsp:cNvPr id="0" name=""/>
        <dsp:cNvSpPr/>
      </dsp:nvSpPr>
      <dsp:spPr>
        <a:xfrm>
          <a:off x="3784101" y="0"/>
          <a:ext cx="3518163" cy="4222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3784101" y="0"/>
        <a:ext cx="3518163" cy="1266733"/>
      </dsp:txXfrm>
    </dsp:sp>
    <dsp:sp modelId="{DF42275D-1653-4B22-ADBB-A005E6B49524}">
      <dsp:nvSpPr>
        <dsp:cNvPr id="0" name=""/>
        <dsp:cNvSpPr/>
      </dsp:nvSpPr>
      <dsp:spPr>
        <a:xfrm>
          <a:off x="3874138" y="384577"/>
          <a:ext cx="3307073" cy="13964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Lack of communication between IHR-NFP and other sectors</a:t>
          </a:r>
        </a:p>
      </dsp:txBody>
      <dsp:txXfrm>
        <a:off x="3915040" y="425479"/>
        <a:ext cx="3225269" cy="1314688"/>
      </dsp:txXfrm>
    </dsp:sp>
    <dsp:sp modelId="{4603CB6C-8E70-4327-8B13-216508A0DC91}">
      <dsp:nvSpPr>
        <dsp:cNvPr id="0" name=""/>
        <dsp:cNvSpPr/>
      </dsp:nvSpPr>
      <dsp:spPr>
        <a:xfrm>
          <a:off x="4058715" y="2618384"/>
          <a:ext cx="2814530" cy="365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59787" y="2619456"/>
        <a:ext cx="2812386" cy="34453"/>
      </dsp:txXfrm>
    </dsp:sp>
    <dsp:sp modelId="{2F46FCB5-CAF1-4554-85C6-2992CF89CD2E}">
      <dsp:nvSpPr>
        <dsp:cNvPr id="0" name=""/>
        <dsp:cNvSpPr/>
      </dsp:nvSpPr>
      <dsp:spPr>
        <a:xfrm>
          <a:off x="3997710" y="2126706"/>
          <a:ext cx="3113856" cy="1278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No clear workflow between surveillance &amp; IHR</a:t>
          </a:r>
        </a:p>
      </dsp:txBody>
      <dsp:txXfrm>
        <a:off x="4035149" y="2164145"/>
        <a:ext cx="3038978" cy="1203381"/>
      </dsp:txXfrm>
    </dsp:sp>
    <dsp:sp modelId="{45D2E301-F6BE-4F39-8A2B-69D73A5D529E}">
      <dsp:nvSpPr>
        <dsp:cNvPr id="0" name=""/>
        <dsp:cNvSpPr/>
      </dsp:nvSpPr>
      <dsp:spPr>
        <a:xfrm>
          <a:off x="7555818" y="0"/>
          <a:ext cx="3960115" cy="4222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en-US" sz="5800" kern="1200" dirty="0"/>
        </a:p>
      </dsp:txBody>
      <dsp:txXfrm>
        <a:off x="7555818" y="0"/>
        <a:ext cx="3960115" cy="1266733"/>
      </dsp:txXfrm>
    </dsp:sp>
    <dsp:sp modelId="{527A56EB-99FC-4565-9D51-24F3A40CA101}">
      <dsp:nvSpPr>
        <dsp:cNvPr id="0" name=""/>
        <dsp:cNvSpPr/>
      </dsp:nvSpPr>
      <dsp:spPr>
        <a:xfrm>
          <a:off x="7971074" y="5248"/>
          <a:ext cx="3342790" cy="455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No legal support</a:t>
          </a:r>
        </a:p>
      </dsp:txBody>
      <dsp:txXfrm>
        <a:off x="7984413" y="18587"/>
        <a:ext cx="3316112" cy="428735"/>
      </dsp:txXfrm>
    </dsp:sp>
    <dsp:sp modelId="{1730D97C-AB78-47CB-9759-ADB72287F8E0}">
      <dsp:nvSpPr>
        <dsp:cNvPr id="0" name=""/>
        <dsp:cNvSpPr/>
      </dsp:nvSpPr>
      <dsp:spPr>
        <a:xfrm>
          <a:off x="7836160" y="545613"/>
          <a:ext cx="3612619" cy="633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Multi-channel approval</a:t>
          </a:r>
        </a:p>
      </dsp:txBody>
      <dsp:txXfrm>
        <a:off x="7854715" y="564168"/>
        <a:ext cx="3575509" cy="596395"/>
      </dsp:txXfrm>
    </dsp:sp>
    <dsp:sp modelId="{6017ED61-0852-4B65-9469-79C92D70670F}">
      <dsp:nvSpPr>
        <dsp:cNvPr id="0" name=""/>
        <dsp:cNvSpPr/>
      </dsp:nvSpPr>
      <dsp:spPr>
        <a:xfrm>
          <a:off x="7836160" y="1336174"/>
          <a:ext cx="3612619" cy="9883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Inadequate access of IHR-NFP to decision makers</a:t>
          </a:r>
        </a:p>
      </dsp:txBody>
      <dsp:txXfrm>
        <a:off x="7865108" y="1365122"/>
        <a:ext cx="3554723" cy="930450"/>
      </dsp:txXfrm>
    </dsp:sp>
    <dsp:sp modelId="{4823E99F-B85E-4DA7-A558-AEBB791DC7D9}">
      <dsp:nvSpPr>
        <dsp:cNvPr id="0" name=""/>
        <dsp:cNvSpPr/>
      </dsp:nvSpPr>
      <dsp:spPr>
        <a:xfrm>
          <a:off x="7836146" y="3437252"/>
          <a:ext cx="3585627" cy="6440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No legal consequences for non-reporting</a:t>
          </a:r>
        </a:p>
      </dsp:txBody>
      <dsp:txXfrm>
        <a:off x="7855009" y="3456115"/>
        <a:ext cx="3547901" cy="60629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1267B-D8A7-564F-BE65-18CD9266FE58}"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159AD5-4601-3E4B-8FC3-1676E0ECB00C}" type="slidenum">
              <a:rPr lang="en-US" smtClean="0"/>
              <a:t>‹#›</a:t>
            </a:fld>
            <a:endParaRPr lang="en-US"/>
          </a:p>
        </p:txBody>
      </p:sp>
    </p:spTree>
    <p:extLst>
      <p:ext uri="{BB962C8B-B14F-4D97-AF65-F5344CB8AC3E}">
        <p14:creationId xmlns:p14="http://schemas.microsoft.com/office/powerpoint/2010/main" val="1136747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B400-C896-4BBB-3296-548562655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A2C69-D9A4-9124-7378-DC55BBD57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D945B-76BB-131A-83BA-1763C7838CB7}"/>
              </a:ext>
            </a:extLst>
          </p:cNvPr>
          <p:cNvSpPr>
            <a:spLocks noGrp="1"/>
          </p:cNvSpPr>
          <p:nvPr>
            <p:ph type="body" idx="1"/>
          </p:nvPr>
        </p:nvSpPr>
        <p:spPr/>
        <p:txBody>
          <a:bodyPr/>
          <a:lstStyle/>
          <a:p>
            <a:pPr algn="l"/>
            <a:r>
              <a:rPr lang="en-GB" b="0"/>
              <a:t>  </a:t>
            </a:r>
          </a:p>
          <a:p>
            <a:endParaRPr lang="en-GB"/>
          </a:p>
        </p:txBody>
      </p:sp>
      <p:sp>
        <p:nvSpPr>
          <p:cNvPr id="4" name="Slide Number Placeholder 3">
            <a:extLst>
              <a:ext uri="{FF2B5EF4-FFF2-40B4-BE49-F238E27FC236}">
                <a16:creationId xmlns:a16="http://schemas.microsoft.com/office/drawing/2014/main" id="{2E99FD48-821D-2D18-AE7A-63B6DA554B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49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3E9DE-7A41-4CD4-948E-62E3F2921E9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60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537D-79AD-4E51-B7F3-0DB5387AF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00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537D-79AD-4E51-B7F3-0DB5387AF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14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537D-79AD-4E51-B7F3-0DB5387AF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66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3E9DE-7A41-4CD4-948E-62E3F2921E9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8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537D-79AD-4E51-B7F3-0DB5387AF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957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537D-79AD-4E51-B7F3-0DB5387AF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93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537D-79AD-4E51-B7F3-0DB5387AF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47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26.tif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B857-0455-4A5D-57C3-9184CB6252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7E2CCA-315B-E7FC-8CD0-29EE66B7E3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4768F0-B63D-0B72-5DF0-4320FE27CFA0}"/>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5" name="Footer Placeholder 4">
            <a:extLst>
              <a:ext uri="{FF2B5EF4-FFF2-40B4-BE49-F238E27FC236}">
                <a16:creationId xmlns:a16="http://schemas.microsoft.com/office/drawing/2014/main" id="{43BB9822-9C05-9B7D-C6A5-76E2CD8AA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42E85-8C44-7BE3-FBA4-523ACBCA4E21}"/>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54165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7AA8-B5CA-15FD-2A77-B7B364A762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BD166-6ADE-7451-9F8B-4C4BF3AAB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81C9E-5366-9A4E-C1EB-7FC091B3D714}"/>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5" name="Footer Placeholder 4">
            <a:extLst>
              <a:ext uri="{FF2B5EF4-FFF2-40B4-BE49-F238E27FC236}">
                <a16:creationId xmlns:a16="http://schemas.microsoft.com/office/drawing/2014/main" id="{FA484966-58CC-02BD-BF39-8E40077CC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400C4-C36C-ABB2-DAE4-DE9F871E18C1}"/>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374208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9D8910-0CB8-5DD5-D35A-9D35D7887B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D70-E3C0-FA9E-DDA2-E0C59199E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F40A3-2E92-A765-394B-41D96C401BA5}"/>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5" name="Footer Placeholder 4">
            <a:extLst>
              <a:ext uri="{FF2B5EF4-FFF2-40B4-BE49-F238E27FC236}">
                <a16:creationId xmlns:a16="http://schemas.microsoft.com/office/drawing/2014/main" id="{0C306DE1-355D-E8D3-B1C8-4A7F254AD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9B453-C4BA-4AF2-904F-4E138CD37101}"/>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1486138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50257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70061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013190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3288496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961817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23852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542236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33954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A868-973C-47C7-4723-E5008A384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BC46A-DD05-696A-4CC8-6AE9719A7E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217D7-8F3E-F5E1-E587-F7E73D2608E3}"/>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5" name="Footer Placeholder 4">
            <a:extLst>
              <a:ext uri="{FF2B5EF4-FFF2-40B4-BE49-F238E27FC236}">
                <a16:creationId xmlns:a16="http://schemas.microsoft.com/office/drawing/2014/main" id="{7C7DEBB4-4407-870E-2676-0E064A60B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1D053-634F-9120-AA7B-D36E66C8B10E}"/>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3194289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327483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close-up of hands holding a child's hand&#10;&#10;Description automatically generated with medium confidence">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23636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08820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033437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75906B-9E00-8348-A356-A1DE427D3C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20539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25918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983873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7890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42784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15232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D182-72EB-E6F8-70BA-C4370D786C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B0DBDE-5EEC-D8F0-B18A-1F690372D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EEEEC4-8567-DD88-7948-947875606738}"/>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5" name="Footer Placeholder 4">
            <a:extLst>
              <a:ext uri="{FF2B5EF4-FFF2-40B4-BE49-F238E27FC236}">
                <a16:creationId xmlns:a16="http://schemas.microsoft.com/office/drawing/2014/main" id="{6D4DAB1F-CB83-FEEF-3AD0-BD1478D08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8E9A0-14D8-91AF-8BD7-F6612E5DC592}"/>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1459735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588307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46918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87483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1295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33525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78072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37848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587552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598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530497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390A-6032-6686-A8A6-4CFE543CC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6C928-AAE8-24A9-1A15-8DF06F97D4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F5945B-6481-DCD0-D713-FDA2A76AC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4AD97-B416-4F10-3470-3CC1F7471368}"/>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6" name="Footer Placeholder 5">
            <a:extLst>
              <a:ext uri="{FF2B5EF4-FFF2-40B4-BE49-F238E27FC236}">
                <a16:creationId xmlns:a16="http://schemas.microsoft.com/office/drawing/2014/main" id="{3B5760A3-72EE-1974-A150-9916AB41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828D-7043-F67D-C5A4-AEA4C3614135}"/>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3413902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26018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73031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953630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67279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52158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213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4617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834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60358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76395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90BC-73FF-07DC-1BCD-59D0563325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97B44-8FAF-9698-FBF7-B9872B14A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0A974-71B1-C805-103B-2114C71B9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0D0ABB-5FDD-18A7-D319-6328B0AAC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AA2CDA-DA87-988D-6ED9-5AC920645C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C7AC7B-C03E-DCFF-A5BD-745A7615AD8E}"/>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8" name="Footer Placeholder 7">
            <a:extLst>
              <a:ext uri="{FF2B5EF4-FFF2-40B4-BE49-F238E27FC236}">
                <a16:creationId xmlns:a16="http://schemas.microsoft.com/office/drawing/2014/main" id="{AC825BAC-3A54-F59E-C289-F59CDDCCE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218C67-57F0-B10A-71E0-EC94AFCAB9E5}"/>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1056214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69474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267166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62003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60473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large text ">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872F3F79-3858-1040-9EB1-501AB35653D5}"/>
              </a:ext>
            </a:extLst>
          </p:cNvPr>
          <p:cNvSpPr/>
          <p:nvPr userDrawn="1"/>
        </p:nvSpPr>
        <p:spPr>
          <a:xfrm>
            <a:off x="457199" y="515810"/>
            <a:ext cx="11277599" cy="835897"/>
          </a:xfrm>
          <a:prstGeom prst="rect">
            <a:avLst/>
          </a:prstGeom>
          <a:solidFill>
            <a:srgbClr val="1F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olice, capture d’écran, Bleu électrique&#10;&#10;Description générée automatiquement">
            <a:extLst>
              <a:ext uri="{FF2B5EF4-FFF2-40B4-BE49-F238E27FC236}">
                <a16:creationId xmlns:a16="http://schemas.microsoft.com/office/drawing/2014/main" id="{91028C46-C765-0BB6-BCB5-79104B5636BF}"/>
              </a:ext>
            </a:extLst>
          </p:cNvPr>
          <p:cNvPicPr>
            <a:picLocks noChangeAspect="1"/>
          </p:cNvPicPr>
          <p:nvPr userDrawn="1"/>
        </p:nvPicPr>
        <p:blipFill>
          <a:blip r:embed="rId3"/>
          <a:stretch>
            <a:fillRect/>
          </a:stretch>
        </p:blipFill>
        <p:spPr>
          <a:xfrm>
            <a:off x="9857408" y="621203"/>
            <a:ext cx="1877391" cy="645353"/>
          </a:xfrm>
          <a:prstGeom prst="rect">
            <a:avLst/>
          </a:prstGeom>
        </p:spPr>
      </p:pic>
      <p:sp>
        <p:nvSpPr>
          <p:cNvPr id="16" name="Titre 15">
            <a:extLst>
              <a:ext uri="{FF2B5EF4-FFF2-40B4-BE49-F238E27FC236}">
                <a16:creationId xmlns:a16="http://schemas.microsoft.com/office/drawing/2014/main" id="{A5172C5A-2A79-125D-1FDE-34C8DC2AE565}"/>
              </a:ext>
            </a:extLst>
          </p:cNvPr>
          <p:cNvSpPr>
            <a:spLocks noGrp="1"/>
          </p:cNvSpPr>
          <p:nvPr>
            <p:ph type="title" hasCustomPrompt="1"/>
          </p:nvPr>
        </p:nvSpPr>
        <p:spPr>
          <a:xfrm>
            <a:off x="616225" y="703525"/>
            <a:ext cx="9241183" cy="457635"/>
          </a:xfrm>
        </p:spPr>
        <p:txBody>
          <a:bodyPr>
            <a:normAutofit/>
          </a:bodyPr>
          <a:lstStyle>
            <a:lvl1pPr>
              <a:lnSpc>
                <a:spcPct val="100000"/>
              </a:lnSpc>
              <a:defRPr sz="2800" b="1">
                <a:solidFill>
                  <a:schemeClr val="bg1"/>
                </a:solidFill>
                <a:latin typeface="Aptos Narrow" panose="020B0004020202020204" pitchFamily="34" charset="0"/>
                <a:cs typeface="Calibri" panose="020F0502020204030204" pitchFamily="34" charset="0"/>
              </a:defRPr>
            </a:lvl1pPr>
          </a:lstStyle>
          <a:p>
            <a:r>
              <a:rPr lang="fr-FR"/>
              <a:t>MODIFIEZ LE STYLE DU TITRE</a:t>
            </a:r>
          </a:p>
        </p:txBody>
      </p:sp>
    </p:spTree>
    <p:extLst>
      <p:ext uri="{BB962C8B-B14F-4D97-AF65-F5344CB8AC3E}">
        <p14:creationId xmlns:p14="http://schemas.microsoft.com/office/powerpoint/2010/main" val="2224113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27103-663C-4A7D-9F24-33B8DAEF90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ACC02-65B2-4C31-A62F-C68132EAE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67C3A-9641-495F-97A8-495253D93E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E43347D-E0CE-4097-83B6-EDB109471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E082-4AB4-4BFD-B9D6-72686181F1DA}"/>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408376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AE16-8CA3-4FB4-98FC-969EAD2DD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5BB8E-6CD9-4141-9FF0-CF4C4A4C2A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EB63BEF8-0C06-4DF4-B24B-16A903C06E1D}"/>
              </a:ext>
            </a:extLst>
          </p:cNvPr>
          <p:cNvGrpSpPr/>
          <p:nvPr userDrawn="1"/>
        </p:nvGrpSpPr>
        <p:grpSpPr>
          <a:xfrm>
            <a:off x="9690258" y="6446344"/>
            <a:ext cx="2311442" cy="321662"/>
            <a:chOff x="5525840" y="3530278"/>
            <a:chExt cx="1886657" cy="527387"/>
          </a:xfrm>
        </p:grpSpPr>
        <p:sp>
          <p:nvSpPr>
            <p:cNvPr id="10" name="TextBox 9">
              <a:extLst>
                <a:ext uri="{FF2B5EF4-FFF2-40B4-BE49-F238E27FC236}">
                  <a16:creationId xmlns:a16="http://schemas.microsoft.com/office/drawing/2014/main" id="{54A735A8-B7AF-40AE-BB13-FED8E69AEF6B}"/>
                </a:ext>
              </a:extLst>
            </p:cNvPr>
            <p:cNvSpPr txBox="1"/>
            <p:nvPr/>
          </p:nvSpPr>
          <p:spPr>
            <a:xfrm>
              <a:off x="5540240" y="3530278"/>
              <a:ext cx="1872257" cy="207749"/>
            </a:xfrm>
            <a:prstGeom prst="rect">
              <a:avLst/>
            </a:prstGeom>
            <a:noFill/>
          </p:spPr>
          <p:txBody>
            <a:bodyPr wrap="square" rtlCol="0">
              <a:spAutoFit/>
            </a:bodyPr>
            <a:lstStyle/>
            <a:p>
              <a:pPr eaLnBrk="1" fontAlgn="auto" hangingPunct="1">
                <a:spcBef>
                  <a:spcPts val="0"/>
                </a:spcBef>
                <a:spcAft>
                  <a:spcPts val="0"/>
                </a:spcAft>
              </a:pPr>
              <a:r>
                <a:rPr lang="en-GB" sz="75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CD7007FB-5D47-43EE-AB6B-F43748B4CA3C}"/>
                </a:ext>
              </a:extLst>
            </p:cNvPr>
            <p:cNvGrpSpPr/>
            <p:nvPr/>
          </p:nvGrpSpPr>
          <p:grpSpPr>
            <a:xfrm>
              <a:off x="5525840" y="3618320"/>
              <a:ext cx="1879457" cy="439345"/>
              <a:chOff x="5525840" y="3618320"/>
              <a:chExt cx="1879457" cy="439345"/>
            </a:xfrm>
          </p:grpSpPr>
          <p:sp>
            <p:nvSpPr>
              <p:cNvPr id="12" name="TextBox 11">
                <a:extLst>
                  <a:ext uri="{FF2B5EF4-FFF2-40B4-BE49-F238E27FC236}">
                    <a16:creationId xmlns:a16="http://schemas.microsoft.com/office/drawing/2014/main" id="{059FC22A-4A8A-437E-8988-8F3E015701FD}"/>
                  </a:ext>
                </a:extLst>
              </p:cNvPr>
              <p:cNvSpPr txBox="1"/>
              <p:nvPr/>
            </p:nvSpPr>
            <p:spPr>
              <a:xfrm>
                <a:off x="6494240" y="3838374"/>
                <a:ext cx="889168" cy="219291"/>
              </a:xfrm>
              <a:prstGeom prst="rect">
                <a:avLst/>
              </a:prstGeom>
              <a:noFill/>
            </p:spPr>
            <p:txBody>
              <a:bodyPr wrap="square" rtlCol="0">
                <a:spAutoFit/>
              </a:bodyPr>
              <a:lstStyle/>
              <a:p>
                <a:pPr eaLnBrk="1" fontAlgn="auto" hangingPunct="1">
                  <a:spcBef>
                    <a:spcPts val="0"/>
                  </a:spcBef>
                  <a:spcAft>
                    <a:spcPts val="0"/>
                  </a:spcAft>
                </a:pPr>
                <a:r>
                  <a:rPr lang="en-GB" sz="825" spc="-6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0D0F3597-13D8-4A79-855D-C1A5C2D7354F}"/>
                  </a:ext>
                </a:extLst>
              </p:cNvPr>
              <p:cNvSpPr txBox="1"/>
              <p:nvPr/>
            </p:nvSpPr>
            <p:spPr>
              <a:xfrm>
                <a:off x="5525840" y="3618320"/>
                <a:ext cx="1879457" cy="323165"/>
              </a:xfrm>
              <a:prstGeom prst="rect">
                <a:avLst/>
              </a:prstGeom>
              <a:noFill/>
            </p:spPr>
            <p:txBody>
              <a:bodyPr wrap="square" rtlCol="0">
                <a:spAutoFit/>
              </a:bodyPr>
              <a:lstStyle/>
              <a:p>
                <a:pPr eaLnBrk="1" fontAlgn="auto" hangingPunct="1">
                  <a:spcBef>
                    <a:spcPts val="0"/>
                  </a:spcBef>
                  <a:spcAft>
                    <a:spcPts val="0"/>
                  </a:spcAft>
                </a:pPr>
                <a:r>
                  <a:rPr lang="en-GB" sz="1500" b="1" cap="all" spc="-6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9" name="Picture 18">
            <a:extLst>
              <a:ext uri="{FF2B5EF4-FFF2-40B4-BE49-F238E27FC236}">
                <a16:creationId xmlns:a16="http://schemas.microsoft.com/office/drawing/2014/main" id="{6010ED93-E845-47A5-BF7C-68CFC5F1FB4F}"/>
              </a:ext>
            </a:extLst>
          </p:cNvPr>
          <p:cNvPicPr>
            <a:picLocks noChangeAspect="1"/>
          </p:cNvPicPr>
          <p:nvPr userDrawn="1"/>
        </p:nvPicPr>
        <p:blipFill>
          <a:blip r:embed="rId2"/>
          <a:stretch>
            <a:fillRect/>
          </a:stretch>
        </p:blipFill>
        <p:spPr>
          <a:xfrm>
            <a:off x="5348237" y="6393324"/>
            <a:ext cx="1341321" cy="410540"/>
          </a:xfrm>
          <a:prstGeom prst="rect">
            <a:avLst/>
          </a:prstGeom>
        </p:spPr>
      </p:pic>
      <p:grpSp>
        <p:nvGrpSpPr>
          <p:cNvPr id="20" name="Group 19">
            <a:extLst>
              <a:ext uri="{FF2B5EF4-FFF2-40B4-BE49-F238E27FC236}">
                <a16:creationId xmlns:a16="http://schemas.microsoft.com/office/drawing/2014/main" id="{FF783EC9-C1C4-4ACC-BF0A-9B96DD7D3CA7}"/>
              </a:ext>
            </a:extLst>
          </p:cNvPr>
          <p:cNvGrpSpPr/>
          <p:nvPr userDrawn="1"/>
        </p:nvGrpSpPr>
        <p:grpSpPr>
          <a:xfrm>
            <a:off x="9690258" y="6446344"/>
            <a:ext cx="2311442" cy="321662"/>
            <a:chOff x="5525840" y="3530278"/>
            <a:chExt cx="1886657" cy="527387"/>
          </a:xfrm>
        </p:grpSpPr>
        <p:sp>
          <p:nvSpPr>
            <p:cNvPr id="21" name="TextBox 20">
              <a:extLst>
                <a:ext uri="{FF2B5EF4-FFF2-40B4-BE49-F238E27FC236}">
                  <a16:creationId xmlns:a16="http://schemas.microsoft.com/office/drawing/2014/main" id="{F03BC8C8-C3AE-4FCA-A649-AF9C8A1BB68D}"/>
                </a:ext>
              </a:extLst>
            </p:cNvPr>
            <p:cNvSpPr txBox="1"/>
            <p:nvPr/>
          </p:nvSpPr>
          <p:spPr>
            <a:xfrm>
              <a:off x="5540240" y="3530278"/>
              <a:ext cx="1872257" cy="207749"/>
            </a:xfrm>
            <a:prstGeom prst="rect">
              <a:avLst/>
            </a:prstGeom>
            <a:noFill/>
          </p:spPr>
          <p:txBody>
            <a:bodyPr wrap="square" rtlCol="0">
              <a:spAutoFit/>
            </a:bodyPr>
            <a:lstStyle/>
            <a:p>
              <a:pPr eaLnBrk="1" fontAlgn="auto" hangingPunct="1">
                <a:spcBef>
                  <a:spcPts val="0"/>
                </a:spcBef>
                <a:spcAft>
                  <a:spcPts val="0"/>
                </a:spcAft>
              </a:pPr>
              <a:r>
                <a:rPr lang="en-GB" sz="750" cap="all">
                  <a:solidFill>
                    <a:srgbClr val="1E7FB8"/>
                  </a:solidFill>
                  <a:latin typeface="Corbel" panose="020B0503020204020204" pitchFamily="34" charset="0"/>
                  <a:cs typeface="+mn-cs"/>
                </a:rPr>
                <a:t>Health</a:t>
              </a:r>
            </a:p>
          </p:txBody>
        </p:sp>
        <p:grpSp>
          <p:nvGrpSpPr>
            <p:cNvPr id="22" name="Group 21">
              <a:extLst>
                <a:ext uri="{FF2B5EF4-FFF2-40B4-BE49-F238E27FC236}">
                  <a16:creationId xmlns:a16="http://schemas.microsoft.com/office/drawing/2014/main" id="{FE3B8FBE-9C5A-4819-84A7-16F854D3821E}"/>
                </a:ext>
              </a:extLst>
            </p:cNvPr>
            <p:cNvGrpSpPr/>
            <p:nvPr/>
          </p:nvGrpSpPr>
          <p:grpSpPr>
            <a:xfrm>
              <a:off x="5525840" y="3618320"/>
              <a:ext cx="1879457" cy="439345"/>
              <a:chOff x="5525840" y="3618320"/>
              <a:chExt cx="1879457" cy="439345"/>
            </a:xfrm>
          </p:grpSpPr>
          <p:sp>
            <p:nvSpPr>
              <p:cNvPr id="23" name="TextBox 22">
                <a:extLst>
                  <a:ext uri="{FF2B5EF4-FFF2-40B4-BE49-F238E27FC236}">
                    <a16:creationId xmlns:a16="http://schemas.microsoft.com/office/drawing/2014/main" id="{F3512757-7D24-4A2F-955D-D965879FBC3D}"/>
                  </a:ext>
                </a:extLst>
              </p:cNvPr>
              <p:cNvSpPr txBox="1"/>
              <p:nvPr/>
            </p:nvSpPr>
            <p:spPr>
              <a:xfrm>
                <a:off x="6494240" y="3838374"/>
                <a:ext cx="889168" cy="219291"/>
              </a:xfrm>
              <a:prstGeom prst="rect">
                <a:avLst/>
              </a:prstGeom>
              <a:noFill/>
            </p:spPr>
            <p:txBody>
              <a:bodyPr wrap="square" rtlCol="0">
                <a:spAutoFit/>
              </a:bodyPr>
              <a:lstStyle/>
              <a:p>
                <a:pPr eaLnBrk="1" fontAlgn="auto" hangingPunct="1">
                  <a:spcBef>
                    <a:spcPts val="0"/>
                  </a:spcBef>
                  <a:spcAft>
                    <a:spcPts val="0"/>
                  </a:spcAft>
                </a:pPr>
                <a:r>
                  <a:rPr lang="en-GB" sz="825" spc="-60">
                    <a:solidFill>
                      <a:srgbClr val="1E7FB8"/>
                    </a:solidFill>
                    <a:latin typeface="Corbel" panose="020B0503020204020204" pitchFamily="34" charset="0"/>
                    <a:cs typeface="+mn-cs"/>
                  </a:rPr>
                  <a:t>programme</a:t>
                </a:r>
              </a:p>
            </p:txBody>
          </p:sp>
          <p:sp>
            <p:nvSpPr>
              <p:cNvPr id="24" name="TextBox 23">
                <a:extLst>
                  <a:ext uri="{FF2B5EF4-FFF2-40B4-BE49-F238E27FC236}">
                    <a16:creationId xmlns:a16="http://schemas.microsoft.com/office/drawing/2014/main" id="{815BBEE5-9ACC-4780-ABDD-3EC54D1EF3BF}"/>
                  </a:ext>
                </a:extLst>
              </p:cNvPr>
              <p:cNvSpPr txBox="1"/>
              <p:nvPr/>
            </p:nvSpPr>
            <p:spPr>
              <a:xfrm>
                <a:off x="5525840" y="3618320"/>
                <a:ext cx="1879457" cy="323165"/>
              </a:xfrm>
              <a:prstGeom prst="rect">
                <a:avLst/>
              </a:prstGeom>
              <a:noFill/>
            </p:spPr>
            <p:txBody>
              <a:bodyPr wrap="square" rtlCol="0">
                <a:spAutoFit/>
              </a:bodyPr>
              <a:lstStyle/>
              <a:p>
                <a:pPr eaLnBrk="1" fontAlgn="auto" hangingPunct="1">
                  <a:spcBef>
                    <a:spcPts val="0"/>
                  </a:spcBef>
                  <a:spcAft>
                    <a:spcPts val="0"/>
                  </a:spcAft>
                </a:pPr>
                <a:r>
                  <a:rPr lang="en-GB" sz="1500" b="1" cap="all" spc="-6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5" name="Picture 4" descr="Text&#10;&#10;Description automatically generated">
            <a:extLst>
              <a:ext uri="{FF2B5EF4-FFF2-40B4-BE49-F238E27FC236}">
                <a16:creationId xmlns:a16="http://schemas.microsoft.com/office/drawing/2014/main" id="{3985B814-C9EA-44F9-8D4C-889DF5259B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316" t="36544" r="11732" b="26452"/>
          <a:stretch/>
        </p:blipFill>
        <p:spPr>
          <a:xfrm>
            <a:off x="282742" y="6393324"/>
            <a:ext cx="3050006" cy="397042"/>
          </a:xfrm>
          <a:prstGeom prst="rect">
            <a:avLst/>
          </a:prstGeom>
        </p:spPr>
      </p:pic>
    </p:spTree>
    <p:extLst>
      <p:ext uri="{BB962C8B-B14F-4D97-AF65-F5344CB8AC3E}">
        <p14:creationId xmlns:p14="http://schemas.microsoft.com/office/powerpoint/2010/main" val="3163496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D7C8-FBFE-4866-9B6C-BA9ADBB003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143596-717F-4A2D-8680-977A31BBE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6BB9D2-7A7B-45B1-9E34-9DD054BC70A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B1771C6-0B9E-485D-A7AD-F11E85B23E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7A598-3683-418C-A60B-0A1A77B342BF}"/>
              </a:ext>
            </a:extLst>
          </p:cNvPr>
          <p:cNvSpPr>
            <a:spLocks noGrp="1"/>
          </p:cNvSpPr>
          <p:nvPr>
            <p:ph type="sldNum" sz="quarter" idx="12"/>
          </p:nvPr>
        </p:nvSpPr>
        <p:spPr>
          <a:xfrm>
            <a:off x="8610600" y="6356350"/>
            <a:ext cx="2743200" cy="365125"/>
          </a:xfrm>
          <a:prstGeom prst="rect">
            <a:avLst/>
          </a:prstGeom>
        </p:spPr>
        <p:txBody>
          <a:bodyPr/>
          <a:lstStyle/>
          <a:p>
            <a:fld id="{C7F2C8E8-8903-4B62-96C9-97AA390523D4}" type="slidenum">
              <a:rPr lang="en-US" smtClean="0"/>
              <a:t>‹#›</a:t>
            </a:fld>
            <a:endParaRPr lang="en-US"/>
          </a:p>
        </p:txBody>
      </p:sp>
      <p:sp>
        <p:nvSpPr>
          <p:cNvPr id="7" name="Footer Placeholder 4">
            <a:extLst>
              <a:ext uri="{FF2B5EF4-FFF2-40B4-BE49-F238E27FC236}">
                <a16:creationId xmlns:a16="http://schemas.microsoft.com/office/drawing/2014/main" id="{422F86E0-6C12-45D2-A4B7-B23D573E5E9C}"/>
              </a:ext>
            </a:extLst>
          </p:cNvPr>
          <p:cNvSpPr txBox="1">
            <a:spLocks/>
          </p:cNvSpPr>
          <p:nvPr userDrawn="1"/>
        </p:nvSpPr>
        <p:spPr>
          <a:xfrm>
            <a:off x="3437021" y="5975851"/>
            <a:ext cx="3549316" cy="501650"/>
          </a:xfrm>
          <a:prstGeom prst="rect">
            <a:avLst/>
          </a:prstGeom>
        </p:spPr>
        <p:txBody>
          <a:bodyPr anchor="b"/>
          <a:lstStyle>
            <a:defPPr>
              <a:defRPr lang="en-US"/>
            </a:defPPr>
            <a:lvl1pPr marL="0" algn="l" defTabSz="914400" rtl="0" eaLnBrk="1" latinLnBrk="0" hangingPunct="1">
              <a:defRPr sz="4000"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ym typeface="Symbol" panose="05050102010706020507" pitchFamily="18" charset="2"/>
              </a:rPr>
              <a:t> </a:t>
            </a:r>
            <a:r>
              <a:rPr lang="en-US" sz="1800" b="1">
                <a:sym typeface="Symbol" panose="05050102010706020507" pitchFamily="18" charset="2"/>
              </a:rPr>
              <a:t>P</a:t>
            </a:r>
            <a:r>
              <a:rPr lang="en-US" sz="1600">
                <a:sym typeface="Symbol" panose="05050102010706020507" pitchFamily="18" charset="2"/>
              </a:rPr>
              <a:t>ublic</a:t>
            </a:r>
            <a:r>
              <a:rPr lang="en-US" sz="1800">
                <a:sym typeface="Symbol" panose="05050102010706020507" pitchFamily="18" charset="2"/>
              </a:rPr>
              <a:t> </a:t>
            </a:r>
            <a:r>
              <a:rPr lang="en-US" sz="1800" b="1">
                <a:sym typeface="Symbol" panose="05050102010706020507" pitchFamily="18" charset="2"/>
              </a:rPr>
              <a:t>H</a:t>
            </a:r>
            <a:r>
              <a:rPr lang="en-US" sz="1600">
                <a:sym typeface="Symbol" panose="05050102010706020507" pitchFamily="18" charset="2"/>
              </a:rPr>
              <a:t>ealth</a:t>
            </a:r>
            <a:r>
              <a:rPr lang="en-US" sz="1800">
                <a:sym typeface="Symbol" panose="05050102010706020507" pitchFamily="18" charset="2"/>
              </a:rPr>
              <a:t> </a:t>
            </a:r>
            <a:r>
              <a:rPr lang="en-US" sz="1800" b="1">
                <a:sym typeface="Symbol" panose="05050102010706020507" pitchFamily="18" charset="2"/>
              </a:rPr>
              <a:t>I</a:t>
            </a:r>
            <a:r>
              <a:rPr lang="en-US" sz="1600">
                <a:sym typeface="Symbol" panose="05050102010706020507" pitchFamily="18" charset="2"/>
              </a:rPr>
              <a:t>ntelligence</a:t>
            </a:r>
            <a:r>
              <a:rPr lang="en-US" sz="1800">
                <a:sym typeface="Symbol" panose="05050102010706020507" pitchFamily="18" charset="2"/>
              </a:rPr>
              <a:t> </a:t>
            </a:r>
            <a:r>
              <a:rPr lang="en-US" sz="1600">
                <a:sym typeface="Symbol" panose="05050102010706020507" pitchFamily="18" charset="2"/>
              </a:rPr>
              <a:t>unit</a:t>
            </a:r>
            <a:endParaRPr lang="en-US" sz="1600"/>
          </a:p>
        </p:txBody>
      </p:sp>
    </p:spTree>
    <p:extLst>
      <p:ext uri="{BB962C8B-B14F-4D97-AF65-F5344CB8AC3E}">
        <p14:creationId xmlns:p14="http://schemas.microsoft.com/office/powerpoint/2010/main" val="129907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7077-07FC-460C-B15C-A28F0CAAE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2A455-F67A-412B-BCC7-5D76DB4A73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A640E1-D16B-4BA4-B341-78681B9BA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8D0CE2-1F21-488D-A096-67F10B01A90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B288956-A629-4C0C-B326-BC774705A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43793-419B-42D1-95FD-2FCCB06A6E34}"/>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201981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F027-748B-40D7-B97D-156F41DCC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A07F7B-B14F-4D29-8E01-97BCEEC6D7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0C42B-8CD8-41B5-AB7F-DC8A915DB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58E18A-13AA-4ECE-A164-25A7799209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B4A07-F038-4EB4-A952-A4621F84E2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ADD57C-A174-40C7-BE0C-BFAD8797DBA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4FAAE8D-4E5A-474C-8364-C4A66B1F4B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BDDE45-B8A0-4F17-964E-3DB181F9468E}"/>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1259678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3101-9FC9-DADD-53F9-4E021B4C51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D93D8E-0305-FCF2-EFBD-6757A0FB0F8B}"/>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4" name="Footer Placeholder 3">
            <a:extLst>
              <a:ext uri="{FF2B5EF4-FFF2-40B4-BE49-F238E27FC236}">
                <a16:creationId xmlns:a16="http://schemas.microsoft.com/office/drawing/2014/main" id="{9F445612-B5AF-33E8-E9D2-A73CC3941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B2E87-C219-E7A6-DECB-6506D68BEFDD}"/>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2372579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1051-E124-40EA-9282-43B412CD3B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51E66A-9AF1-415F-A256-22C682C98B9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46C8584-951D-4F19-BA9C-0E4311F5DF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486635-C476-450C-BED8-AA1240550548}"/>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117400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75D5E-4CC3-41DC-B492-971D11861BE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90E16A-A4F5-4964-92DD-13F0C73699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BA4335-C831-4F1D-B5EA-F057B3A89108}"/>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1728272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20C0-6A7E-4EE1-8EA5-FA5C0671D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D4D112-7C7F-4DBC-AD29-4BD81EADDA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015B6-D809-44A7-B4C4-C876C6549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FADB8-3F3C-484A-803D-F22A6C1AD4B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E44CCC7-6C2D-425E-B3D0-C1EEB7348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EC703-4D88-4D17-97C9-5DD064AD46DA}"/>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4053095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F49B-CB4F-4594-B7B1-ED88B82C1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9A2C7C-C77F-43EC-A60C-B7B508EAB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ADF44-6AD9-4109-9A84-B7DCBBB7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23216-DCE5-42E6-A518-9B1B1B68ED3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7890573-ACC8-4894-9181-1C6A9873F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F4329-4A7C-4AA5-B7F2-78F246CAC00D}"/>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174915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64F4-6DF4-4703-BFA4-985A7C042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1EA0D3-3D36-4E72-99E9-2AD4AF601D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A73F9-C1CE-4050-A882-DB99B8E5BC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D7D994-4428-4BD0-8D5E-10307C1B0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85191-A2DE-4FF2-A047-A794CF5BBDAD}"/>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92980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7BF90-9C9A-453B-BC7E-B2BB990283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40139C-7FE4-429D-8C07-38519A73FD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7481F-46BE-48F0-8B81-CF4ECBA2C5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092E00-9D12-4AEF-88AA-9DF8C0597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12BC9-FA79-416D-B54C-4997D978191E}"/>
              </a:ext>
            </a:extLst>
          </p:cNvPr>
          <p:cNvSpPr>
            <a:spLocks noGrp="1"/>
          </p:cNvSpPr>
          <p:nvPr>
            <p:ph type="sldNum" sz="quarter" idx="12"/>
          </p:nvPr>
        </p:nvSpPr>
        <p:spPr/>
        <p:txBody>
          <a:bodyPr/>
          <a:lstStyle/>
          <a:p>
            <a:fld id="{A84A10D7-87FF-40F3-A5EE-D2A3CF7D2B36}" type="slidenum">
              <a:rPr lang="en-US" smtClean="0"/>
              <a:t>‹#›</a:t>
            </a:fld>
            <a:endParaRPr lang="en-US"/>
          </a:p>
        </p:txBody>
      </p:sp>
    </p:spTree>
    <p:extLst>
      <p:ext uri="{BB962C8B-B14F-4D97-AF65-F5344CB8AC3E}">
        <p14:creationId xmlns:p14="http://schemas.microsoft.com/office/powerpoint/2010/main" val="39814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text ">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872F3F79-3858-1040-9EB1-501AB35653D5}"/>
              </a:ext>
            </a:extLst>
          </p:cNvPr>
          <p:cNvSpPr/>
          <p:nvPr userDrawn="1"/>
        </p:nvSpPr>
        <p:spPr>
          <a:xfrm>
            <a:off x="457199" y="515810"/>
            <a:ext cx="11277599" cy="835897"/>
          </a:xfrm>
          <a:prstGeom prst="rect">
            <a:avLst/>
          </a:prstGeom>
          <a:solidFill>
            <a:srgbClr val="1F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olice, capture d’écran, Bleu électrique&#10;&#10;Description générée automatiquement">
            <a:extLst>
              <a:ext uri="{FF2B5EF4-FFF2-40B4-BE49-F238E27FC236}">
                <a16:creationId xmlns:a16="http://schemas.microsoft.com/office/drawing/2014/main" id="{91028C46-C765-0BB6-BCB5-79104B5636BF}"/>
              </a:ext>
            </a:extLst>
          </p:cNvPr>
          <p:cNvPicPr>
            <a:picLocks noChangeAspect="1"/>
          </p:cNvPicPr>
          <p:nvPr userDrawn="1"/>
        </p:nvPicPr>
        <p:blipFill>
          <a:blip r:embed="rId3"/>
          <a:stretch>
            <a:fillRect/>
          </a:stretch>
        </p:blipFill>
        <p:spPr>
          <a:xfrm>
            <a:off x="9857408" y="621203"/>
            <a:ext cx="1877391" cy="645353"/>
          </a:xfrm>
          <a:prstGeom prst="rect">
            <a:avLst/>
          </a:prstGeom>
        </p:spPr>
      </p:pic>
      <p:sp>
        <p:nvSpPr>
          <p:cNvPr id="16" name="Titre 15">
            <a:extLst>
              <a:ext uri="{FF2B5EF4-FFF2-40B4-BE49-F238E27FC236}">
                <a16:creationId xmlns:a16="http://schemas.microsoft.com/office/drawing/2014/main" id="{A5172C5A-2A79-125D-1FDE-34C8DC2AE565}"/>
              </a:ext>
            </a:extLst>
          </p:cNvPr>
          <p:cNvSpPr>
            <a:spLocks noGrp="1"/>
          </p:cNvSpPr>
          <p:nvPr>
            <p:ph type="title" hasCustomPrompt="1"/>
          </p:nvPr>
        </p:nvSpPr>
        <p:spPr>
          <a:xfrm>
            <a:off x="616225" y="703525"/>
            <a:ext cx="9241183" cy="457635"/>
          </a:xfrm>
        </p:spPr>
        <p:txBody>
          <a:bodyPr>
            <a:normAutofit/>
          </a:bodyPr>
          <a:lstStyle>
            <a:lvl1pPr>
              <a:lnSpc>
                <a:spcPct val="100000"/>
              </a:lnSpc>
              <a:defRPr sz="2800" b="1">
                <a:solidFill>
                  <a:schemeClr val="bg1"/>
                </a:solidFill>
                <a:latin typeface="Aptos Narrow" panose="020B0004020202020204" pitchFamily="34" charset="0"/>
                <a:cs typeface="Calibri" panose="020F0502020204030204" pitchFamily="34" charset="0"/>
              </a:defRPr>
            </a:lvl1pPr>
          </a:lstStyle>
          <a:p>
            <a:r>
              <a:rPr lang="fr-FR"/>
              <a:t>MODIFIEZ LE STYLE DU TITRE</a:t>
            </a:r>
          </a:p>
        </p:txBody>
      </p:sp>
    </p:spTree>
    <p:extLst>
      <p:ext uri="{BB962C8B-B14F-4D97-AF65-F5344CB8AC3E}">
        <p14:creationId xmlns:p14="http://schemas.microsoft.com/office/powerpoint/2010/main" val="3584641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b="1">
                <a:solidFill>
                  <a:srgbClr val="C000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dirty="0"/>
          </a:p>
        </p:txBody>
      </p:sp>
      <p:pic>
        <p:nvPicPr>
          <p:cNvPr id="9" name="Picture 8"/>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9485312" y="5467582"/>
            <a:ext cx="2606606" cy="107291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t="-1"/>
          <a:stretch/>
        </p:blipFill>
        <p:spPr>
          <a:xfrm>
            <a:off x="9055100" y="2692400"/>
            <a:ext cx="3149600" cy="4178300"/>
          </a:xfrm>
          <a:prstGeom prst="rect">
            <a:avLst/>
          </a:prstGeom>
        </p:spPr>
      </p:pic>
      <p:pic>
        <p:nvPicPr>
          <p:cNvPr id="10" name="Picture 9"/>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9485312" y="5464836"/>
            <a:ext cx="2527300" cy="1040273"/>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21812" y="628975"/>
            <a:ext cx="2659222" cy="1721107"/>
          </a:xfrm>
          <a:prstGeom prst="rect">
            <a:avLst/>
          </a:prstGeom>
        </p:spPr>
      </p:pic>
    </p:spTree>
    <p:extLst>
      <p:ext uri="{BB962C8B-B14F-4D97-AF65-F5344CB8AC3E}">
        <p14:creationId xmlns:p14="http://schemas.microsoft.com/office/powerpoint/2010/main" val="22496160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002060"/>
                </a:solidFill>
              </a:defRPr>
            </a:lvl1pPr>
            <a:lvl2pPr marL="685800" indent="-228600">
              <a:buFont typeface="Calibri" panose="020F0502020204030204" pitchFamily="34" charset="0"/>
              <a:buChar cha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712674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b="1">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9" name="Picture 8"/>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338989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C5126-2C12-9796-6BD4-B7A3CCB9F950}"/>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3" name="Footer Placeholder 2">
            <a:extLst>
              <a:ext uri="{FF2B5EF4-FFF2-40B4-BE49-F238E27FC236}">
                <a16:creationId xmlns:a16="http://schemas.microsoft.com/office/drawing/2014/main" id="{DB90C3DF-2B34-C734-D2E6-D6E07F56A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CB52AF-8D08-3A9E-D819-173B67D6CE43}"/>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2497248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rgbClr val="002060"/>
                </a:solidFill>
              </a:defRPr>
            </a:lvl1pPr>
            <a:lvl2pPr marL="685800" indent="-228600">
              <a:buFont typeface="Calibri" panose="020F0502020204030204" pitchFamily="34" charset="0"/>
              <a:buChar cha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rgbClr val="002060"/>
                </a:solidFill>
              </a:defRPr>
            </a:lvl1pPr>
            <a:lvl2pPr marL="685800" indent="-228600">
              <a:buFont typeface="Calibri" panose="020F0502020204030204" pitchFamily="34" charset="0"/>
              <a:buChar cha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FF4489-B465-4B7D-8C18-FD8A2B9697F6}"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406750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b="1">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FF4489-B465-4B7D-8C18-FD8A2B9697F6}"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12" name="Picture 11"/>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3287870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FF4489-B465-4B7D-8C18-FD8A2B9697F6}"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8" name="Picture 7"/>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1084727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FF4489-B465-4B7D-8C18-FD8A2B9697F6}"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7" name="Picture 6"/>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3714680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1">
                <a:solidFill>
                  <a:srgbClr val="C0000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FF4489-B465-4B7D-8C18-FD8A2B9697F6}"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862037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FF4489-B465-4B7D-8C18-FD8A2B9697F6}"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3661648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C00000"/>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9" name="Picture 8"/>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858345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44138-EC5E-41F5-BB08-CCE2FA019DD8}" type="datetimeFigureOut">
              <a:rPr lang="en-US" smtClean="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5726668"/>
            <a:ext cx="10058400" cy="1131332"/>
          </a:xfrm>
          <a:prstGeom prst="rect">
            <a:avLst/>
          </a:prstGeom>
        </p:spPr>
      </p:pic>
      <p:pic>
        <p:nvPicPr>
          <p:cNvPr id="9" name="Picture 8"/>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804400" y="5893400"/>
            <a:ext cx="2069383" cy="851788"/>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375222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D8F646-5F3D-0C96-AC66-E6997C3C4210}"/>
              </a:ext>
            </a:extLst>
          </p:cNvPr>
          <p:cNvSpPr>
            <a:spLocks noGrp="1" noRot="1" noMove="1" noResize="1" noEditPoints="1" noAdjustHandles="1" noChangeArrowheads="1" noChangeShapeType="1"/>
          </p:cNvSpPr>
          <p:nvPr userDrawn="1"/>
        </p:nvSpPr>
        <p:spPr>
          <a:xfrm>
            <a:off x="0" y="0"/>
            <a:ext cx="12192000" cy="42882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35036C-CA16-5394-D5CA-033664A3A1A2}"/>
              </a:ext>
            </a:extLst>
          </p:cNvPr>
          <p:cNvPicPr>
            <a:picLocks noGrp="1" noRot="1" noChangeAspect="1" noMove="1" noResize="1" noEditPoints="1" noAdjustHandles="1" noChangeArrowheads="1" noChangeShapeType="1" noCrop="1"/>
          </p:cNvPicPr>
          <p:nvPr userDrawn="1"/>
        </p:nvPicPr>
        <p:blipFill>
          <a:blip r:embed="rId2" cstate="print">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474373" y="0"/>
            <a:ext cx="5717626" cy="4288220"/>
          </a:xfrm>
          <a:prstGeom prst="rect">
            <a:avLst/>
          </a:prstGeom>
        </p:spPr>
      </p:pic>
      <p:sp>
        <p:nvSpPr>
          <p:cNvPr id="2" name="Title 1">
            <a:extLst>
              <a:ext uri="{FF2B5EF4-FFF2-40B4-BE49-F238E27FC236}">
                <a16:creationId xmlns:a16="http://schemas.microsoft.com/office/drawing/2014/main" id="{4806EF85-C834-39AD-A4C9-585EDAF48606}"/>
              </a:ext>
            </a:extLst>
          </p:cNvPr>
          <p:cNvSpPr>
            <a:spLocks noGrp="1"/>
          </p:cNvSpPr>
          <p:nvPr>
            <p:ph type="ctrTitle"/>
          </p:nvPr>
        </p:nvSpPr>
        <p:spPr>
          <a:xfrm>
            <a:off x="457200" y="1808545"/>
            <a:ext cx="9144000" cy="2479675"/>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A820945-669C-5735-3DD7-127B3E0D0201}"/>
              </a:ext>
            </a:extLst>
          </p:cNvPr>
          <p:cNvSpPr>
            <a:spLocks noGrp="1"/>
          </p:cNvSpPr>
          <p:nvPr>
            <p:ph type="subTitle" idx="1"/>
          </p:nvPr>
        </p:nvSpPr>
        <p:spPr>
          <a:xfrm>
            <a:off x="457200" y="437435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C23CC-17BE-5365-CEB9-3FD614902CA3}"/>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2546386E-67FB-F8C5-5E61-1AF4302D4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C35C-0710-4A75-ABF8-147290E753A8}"/>
              </a:ext>
            </a:extLst>
          </p:cNvPr>
          <p:cNvSpPr>
            <a:spLocks noGrp="1"/>
          </p:cNvSpPr>
          <p:nvPr>
            <p:ph type="sldNum" sz="quarter" idx="12"/>
          </p:nvPr>
        </p:nvSpPr>
        <p:spPr/>
        <p:txBody>
          <a:bodyPr/>
          <a:lstStyle/>
          <a:p>
            <a:fld id="{48125607-3CCB-FC49-88FF-D0E21707BB11}" type="slidenum">
              <a:t>‹#›</a:t>
            </a:fld>
            <a:endParaRPr lang="en-US"/>
          </a:p>
        </p:txBody>
      </p:sp>
      <p:sp>
        <p:nvSpPr>
          <p:cNvPr id="9" name="TextBox 8">
            <a:extLst>
              <a:ext uri="{FF2B5EF4-FFF2-40B4-BE49-F238E27FC236}">
                <a16:creationId xmlns:a16="http://schemas.microsoft.com/office/drawing/2014/main" id="{F3AD210F-177D-0257-BFED-231219BA2024}"/>
              </a:ext>
            </a:extLst>
          </p:cNvPr>
          <p:cNvSpPr txBox="1"/>
          <p:nvPr userDrawn="1"/>
        </p:nvSpPr>
        <p:spPr>
          <a:xfrm>
            <a:off x="-5253" y="914017"/>
            <a:ext cx="4534391" cy="400110"/>
          </a:xfrm>
          <a:prstGeom prst="rect">
            <a:avLst/>
          </a:prstGeom>
          <a:solidFill>
            <a:schemeClr val="accent2"/>
          </a:solidFill>
        </p:spPr>
        <p:txBody>
          <a:bodyPr wrap="square" lIns="180000" rIns="180000">
            <a:spAutoFit/>
          </a:bodyPr>
          <a:lstStyle/>
          <a:p>
            <a:pPr algn="r"/>
            <a:r>
              <a:rPr lang="en-US" sz="2000" b="1" i="0" spc="500" baseline="0">
                <a:solidFill>
                  <a:schemeClr val="tx2"/>
                </a:solidFill>
                <a:latin typeface="Avenir Black" panose="02000503020000020003" pitchFamily="2" charset="0"/>
              </a:rPr>
              <a:t>WHO EPI-WIN DIGEST</a:t>
            </a:r>
          </a:p>
        </p:txBody>
      </p:sp>
      <p:grpSp>
        <p:nvGrpSpPr>
          <p:cNvPr id="98" name="Group 97">
            <a:extLst>
              <a:ext uri="{FF2B5EF4-FFF2-40B4-BE49-F238E27FC236}">
                <a16:creationId xmlns:a16="http://schemas.microsoft.com/office/drawing/2014/main" id="{59FD0655-9A2B-F56D-98EC-DD19E8C49935}"/>
              </a:ext>
            </a:extLst>
          </p:cNvPr>
          <p:cNvGrpSpPr/>
          <p:nvPr userDrawn="1"/>
        </p:nvGrpSpPr>
        <p:grpSpPr>
          <a:xfrm>
            <a:off x="11377534" y="279942"/>
            <a:ext cx="563886" cy="3780823"/>
            <a:chOff x="11581420" y="279942"/>
            <a:chExt cx="360000" cy="2413779"/>
          </a:xfrm>
        </p:grpSpPr>
        <p:pic>
          <p:nvPicPr>
            <p:cNvPr id="51" name="Graphic 50">
              <a:extLst>
                <a:ext uri="{FF2B5EF4-FFF2-40B4-BE49-F238E27FC236}">
                  <a16:creationId xmlns:a16="http://schemas.microsoft.com/office/drawing/2014/main" id="{195FD391-E83A-9149-5ADB-12D7DD6BA9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654" y="279942"/>
              <a:ext cx="219533" cy="323901"/>
            </a:xfrm>
            <a:prstGeom prst="rect">
              <a:avLst/>
            </a:prstGeom>
          </p:spPr>
        </p:pic>
        <p:pic>
          <p:nvPicPr>
            <p:cNvPr id="69" name="Graphic 68">
              <a:extLst>
                <a:ext uri="{FF2B5EF4-FFF2-40B4-BE49-F238E27FC236}">
                  <a16:creationId xmlns:a16="http://schemas.microsoft.com/office/drawing/2014/main" id="{17DB8334-30FC-B964-E682-60A0B541A42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05052" y="800564"/>
              <a:ext cx="312736" cy="323901"/>
            </a:xfrm>
            <a:prstGeom prst="rect">
              <a:avLst/>
            </a:prstGeom>
          </p:spPr>
        </p:pic>
        <p:pic>
          <p:nvPicPr>
            <p:cNvPr id="87" name="Graphic 86">
              <a:extLst>
                <a:ext uri="{FF2B5EF4-FFF2-40B4-BE49-F238E27FC236}">
                  <a16:creationId xmlns:a16="http://schemas.microsoft.com/office/drawing/2014/main" id="{7B1C6507-EEA7-75F3-F66B-B063DA21A34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03694" y="1841808"/>
              <a:ext cx="115453" cy="323901"/>
            </a:xfrm>
            <a:prstGeom prst="rect">
              <a:avLst/>
            </a:prstGeom>
          </p:spPr>
        </p:pic>
        <p:pic>
          <p:nvPicPr>
            <p:cNvPr id="77" name="Graphic 76">
              <a:extLst>
                <a:ext uri="{FF2B5EF4-FFF2-40B4-BE49-F238E27FC236}">
                  <a16:creationId xmlns:a16="http://schemas.microsoft.com/office/drawing/2014/main" id="{8DEF7177-3A4E-0C58-256A-9826027C6C4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667534" y="1321186"/>
              <a:ext cx="187773" cy="323901"/>
            </a:xfrm>
            <a:prstGeom prst="rect">
              <a:avLst/>
            </a:prstGeom>
          </p:spPr>
        </p:pic>
        <p:pic>
          <p:nvPicPr>
            <p:cNvPr id="97" name="Graphic 96" descr="Ui Ux with solid fill">
              <a:extLst>
                <a:ext uri="{FF2B5EF4-FFF2-40B4-BE49-F238E27FC236}">
                  <a16:creationId xmlns:a16="http://schemas.microsoft.com/office/drawing/2014/main" id="{000AF2D5-FD16-52C5-10BD-306505C029F5}"/>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581420" y="2333721"/>
              <a:ext cx="360000" cy="360000"/>
            </a:xfrm>
            <a:prstGeom prst="rect">
              <a:avLst/>
            </a:prstGeom>
          </p:spPr>
        </p:pic>
      </p:grpSp>
      <p:pic>
        <p:nvPicPr>
          <p:cNvPr id="100" name="Picture 99" descr="A black and white sign with white text&#10;&#10;Description automatically generated">
            <a:extLst>
              <a:ext uri="{FF2B5EF4-FFF2-40B4-BE49-F238E27FC236}">
                <a16:creationId xmlns:a16="http://schemas.microsoft.com/office/drawing/2014/main" id="{3F92CB6A-9DD3-8621-D4A7-261A8AAA5709}"/>
              </a:ext>
            </a:extLst>
          </p:cNvPr>
          <p:cNvPicPr>
            <a:picLocks noChangeAspect="1"/>
          </p:cNvPicPr>
          <p:nvPr userDrawn="1"/>
        </p:nvPicPr>
        <p:blipFill>
          <a:blip r:embed="rId13"/>
          <a:stretch>
            <a:fillRect/>
          </a:stretch>
        </p:blipFill>
        <p:spPr>
          <a:xfrm>
            <a:off x="457200" y="345249"/>
            <a:ext cx="1450975" cy="442035"/>
          </a:xfrm>
          <a:prstGeom prst="rect">
            <a:avLst/>
          </a:prstGeom>
        </p:spPr>
      </p:pic>
      <p:sp>
        <p:nvSpPr>
          <p:cNvPr id="101" name="Rectangle 100">
            <a:extLst>
              <a:ext uri="{FF2B5EF4-FFF2-40B4-BE49-F238E27FC236}">
                <a16:creationId xmlns:a16="http://schemas.microsoft.com/office/drawing/2014/main" id="{DE860CC7-4A6E-B4B8-D9A0-D0042D36BEF1}"/>
              </a:ext>
            </a:extLst>
          </p:cNvPr>
          <p:cNvSpPr/>
          <p:nvPr userDrawn="1"/>
        </p:nvSpPr>
        <p:spPr>
          <a:xfrm>
            <a:off x="342900" y="6378575"/>
            <a:ext cx="302895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96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5C4A51-D0C2-E828-1B68-8FAF8DDE0BB2}"/>
              </a:ext>
            </a:extLst>
          </p:cNvPr>
          <p:cNvSpPr/>
          <p:nvPr userDrawn="1"/>
        </p:nvSpPr>
        <p:spPr>
          <a:xfrm>
            <a:off x="0" y="0"/>
            <a:ext cx="12192000" cy="1234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65EB7B5-846B-E06B-7802-1419E1321B18}"/>
              </a:ext>
            </a:extLst>
          </p:cNvPr>
          <p:cNvPicPr>
            <a:picLocks noGrp="1" noRot="1" noMove="1" noResize="1" noEditPoints="1" noAdjustHandles="1" noChangeArrowheads="1" noChangeShapeType="1" noCrop="1"/>
          </p:cNvPicPr>
          <p:nvPr userDrawn="1"/>
        </p:nvPicPr>
        <p:blipFill>
          <a:blip r:embed="rId2" cstate="print">
            <a:alphaModFix amt="25000"/>
            <a:duotone>
              <a:prstClr val="black"/>
              <a:schemeClr val="accent4">
                <a:tint val="45000"/>
                <a:satMod val="400000"/>
              </a:schemeClr>
            </a:duotone>
            <a:extLst>
              <a:ext uri="{28A0092B-C50C-407E-A947-70E740481C1C}">
                <a14:useLocalDpi xmlns:a14="http://schemas.microsoft.com/office/drawing/2010/main"/>
              </a:ext>
            </a:extLst>
          </a:blip>
          <a:srcRect l="-786" t="15857" b="40971"/>
          <a:stretch/>
        </p:blipFill>
        <p:spPr>
          <a:xfrm>
            <a:off x="8349521" y="1"/>
            <a:ext cx="3842478" cy="1234440"/>
          </a:xfrm>
          <a:prstGeom prst="rect">
            <a:avLst/>
          </a:prstGeom>
        </p:spPr>
      </p:pic>
      <p:sp>
        <p:nvSpPr>
          <p:cNvPr id="2" name="Title 1">
            <a:extLst>
              <a:ext uri="{FF2B5EF4-FFF2-40B4-BE49-F238E27FC236}">
                <a16:creationId xmlns:a16="http://schemas.microsoft.com/office/drawing/2014/main" id="{D30E44F6-8906-8BEC-1355-9722E2A3DF2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E95AC52-85FE-D376-4B0B-5BC7A824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0FB-00A6-16D8-F4CE-B9299F638FFA}"/>
              </a:ext>
            </a:extLst>
          </p:cNvPr>
          <p:cNvSpPr>
            <a:spLocks noGrp="1"/>
          </p:cNvSpPr>
          <p:nvPr>
            <p:ph type="dt" sz="half" idx="10"/>
          </p:nvPr>
        </p:nvSpPr>
        <p:spPr>
          <a:xfrm>
            <a:off x="8929515" y="6399345"/>
            <a:ext cx="1305910" cy="228600"/>
          </a:xfrm>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F10548F3-6818-6373-1E06-6C86FA48DC1F}"/>
              </a:ext>
            </a:extLst>
          </p:cNvPr>
          <p:cNvSpPr>
            <a:spLocks noGrp="1"/>
          </p:cNvSpPr>
          <p:nvPr>
            <p:ph type="ftr" sz="quarter" idx="11"/>
          </p:nvPr>
        </p:nvSpPr>
        <p:spPr>
          <a:xfrm>
            <a:off x="5508885" y="6399345"/>
            <a:ext cx="2630214" cy="228600"/>
          </a:xfrm>
        </p:spPr>
        <p:txBody>
          <a:bodyPr/>
          <a:lstStyle>
            <a:lvl1pPr>
              <a:defRPr b="0" i="0" spc="0" baseline="0">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328B2FA-61BC-8F81-FC32-C1784D3B1B9B}"/>
              </a:ext>
            </a:extLst>
          </p:cNvPr>
          <p:cNvSpPr>
            <a:spLocks noGrp="1"/>
          </p:cNvSpPr>
          <p:nvPr>
            <p:ph type="sldNum" sz="quarter" idx="12"/>
          </p:nvPr>
        </p:nvSpPr>
        <p:spPr>
          <a:xfrm>
            <a:off x="8242645" y="6399345"/>
            <a:ext cx="583324" cy="228600"/>
          </a:xfrm>
        </p:spPr>
        <p:txBody>
          <a:bodyPr/>
          <a:lstStyle/>
          <a:p>
            <a:fld id="{48125607-3CCB-FC49-88FF-D0E21707BB11}" type="slidenum">
              <a:t>‹#›</a:t>
            </a:fld>
            <a:endParaRPr lang="en-US"/>
          </a:p>
        </p:txBody>
      </p:sp>
      <p:cxnSp>
        <p:nvCxnSpPr>
          <p:cNvPr id="13" name="Straight Connector 12">
            <a:extLst>
              <a:ext uri="{FF2B5EF4-FFF2-40B4-BE49-F238E27FC236}">
                <a16:creationId xmlns:a16="http://schemas.microsoft.com/office/drawing/2014/main" id="{A265C0AB-1630-BC40-0577-3DAE02480931}"/>
              </a:ext>
            </a:extLst>
          </p:cNvPr>
          <p:cNvCxnSpPr/>
          <p:nvPr userDrawn="1"/>
        </p:nvCxnSpPr>
        <p:spPr>
          <a:xfrm>
            <a:off x="457200" y="330200"/>
            <a:ext cx="112776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97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DED2-E274-C283-3579-AD87F2A36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A83535-AE50-3923-3F9C-030A96640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20A1F-FA1A-42CD-4846-A387EF7E6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18C63-C3A5-58D5-8C83-BD0B5E867E3D}"/>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6" name="Footer Placeholder 5">
            <a:extLst>
              <a:ext uri="{FF2B5EF4-FFF2-40B4-BE49-F238E27FC236}">
                <a16:creationId xmlns:a16="http://schemas.microsoft.com/office/drawing/2014/main" id="{14DCE4D4-83CB-BA45-E76B-6A861AF87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BC5AE-803B-1632-AF77-9F44ADFD25CF}"/>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36506833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44F6-8906-8BEC-1355-9722E2A3DF21}"/>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E95AC52-85FE-D376-4B0B-5BC7A824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0FB-00A6-16D8-F4CE-B9299F638FFA}"/>
              </a:ext>
            </a:extLst>
          </p:cNvPr>
          <p:cNvSpPr>
            <a:spLocks noGrp="1"/>
          </p:cNvSpPr>
          <p:nvPr>
            <p:ph type="dt" sz="half" idx="10"/>
          </p:nvPr>
        </p:nvSpPr>
        <p:spPr>
          <a:xfrm>
            <a:off x="8929515" y="6399345"/>
            <a:ext cx="1305910" cy="228600"/>
          </a:xfrm>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F10548F3-6818-6373-1E06-6C86FA48DC1F}"/>
              </a:ext>
            </a:extLst>
          </p:cNvPr>
          <p:cNvSpPr>
            <a:spLocks noGrp="1"/>
          </p:cNvSpPr>
          <p:nvPr>
            <p:ph type="ftr" sz="quarter" idx="11"/>
          </p:nvPr>
        </p:nvSpPr>
        <p:spPr>
          <a:xfrm>
            <a:off x="5508885" y="6399345"/>
            <a:ext cx="2630214" cy="228600"/>
          </a:xfrm>
        </p:spPr>
        <p:txBody>
          <a:bodyPr/>
          <a:lstStyle>
            <a:lvl1pPr>
              <a:defRPr b="0" i="0" spc="0" baseline="0">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328B2FA-61BC-8F81-FC32-C1784D3B1B9B}"/>
              </a:ext>
            </a:extLst>
          </p:cNvPr>
          <p:cNvSpPr>
            <a:spLocks noGrp="1"/>
          </p:cNvSpPr>
          <p:nvPr>
            <p:ph type="sldNum" sz="quarter" idx="12"/>
          </p:nvPr>
        </p:nvSpPr>
        <p:spPr>
          <a:xfrm>
            <a:off x="8242645" y="6399345"/>
            <a:ext cx="583324" cy="228600"/>
          </a:xfrm>
        </p:spPr>
        <p:txBody>
          <a:bodyPr/>
          <a:lstStyle/>
          <a:p>
            <a:fld id="{48125607-3CCB-FC49-88FF-D0E21707BB11}" type="slidenum">
              <a:t>‹#›</a:t>
            </a:fld>
            <a:endParaRPr lang="en-US"/>
          </a:p>
        </p:txBody>
      </p:sp>
      <p:cxnSp>
        <p:nvCxnSpPr>
          <p:cNvPr id="8" name="Straight Connector 7">
            <a:extLst>
              <a:ext uri="{FF2B5EF4-FFF2-40B4-BE49-F238E27FC236}">
                <a16:creationId xmlns:a16="http://schemas.microsoft.com/office/drawing/2014/main" id="{A9240CA0-D6BC-98AF-CB94-2E99D66E1295}"/>
              </a:ext>
            </a:extLst>
          </p:cNvPr>
          <p:cNvCxnSpPr/>
          <p:nvPr userDrawn="1"/>
        </p:nvCxnSpPr>
        <p:spPr>
          <a:xfrm>
            <a:off x="457200" y="330200"/>
            <a:ext cx="11277600"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173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CA33-396A-80EA-8DE7-C6A3B6E5581E}"/>
              </a:ext>
            </a:extLst>
          </p:cNvPr>
          <p:cNvSpPr>
            <a:spLocks noGrp="1"/>
          </p:cNvSpPr>
          <p:nvPr>
            <p:ph type="title"/>
          </p:nvPr>
        </p:nvSpPr>
        <p:spPr>
          <a:xfrm>
            <a:off x="457200" y="1709738"/>
            <a:ext cx="11264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49013-0DBA-7B3B-BCB5-2AABB7FBD20D}"/>
              </a:ext>
            </a:extLst>
          </p:cNvPr>
          <p:cNvSpPr>
            <a:spLocks noGrp="1"/>
          </p:cNvSpPr>
          <p:nvPr>
            <p:ph type="body" idx="1"/>
          </p:nvPr>
        </p:nvSpPr>
        <p:spPr>
          <a:xfrm>
            <a:off x="457200" y="4589463"/>
            <a:ext cx="112649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A61CB-F889-9621-B8AD-3676F87C1B6E}"/>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99759E4B-48F3-5861-00DA-EF49F4D81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C1887-877C-1E50-165B-77EABD438DF8}"/>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924865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8448-36B0-C08E-1C34-C25543E76B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314CE-4168-098B-0041-673B15681966}"/>
              </a:ext>
            </a:extLst>
          </p:cNvPr>
          <p:cNvSpPr>
            <a:spLocks noGrp="1"/>
          </p:cNvSpPr>
          <p:nvPr>
            <p:ph sz="half" idx="1"/>
          </p:nvPr>
        </p:nvSpPr>
        <p:spPr>
          <a:xfrm>
            <a:off x="457200" y="1364105"/>
            <a:ext cx="5562600" cy="4812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EC306-1654-BFDA-8994-FECADBBD1962}"/>
              </a:ext>
            </a:extLst>
          </p:cNvPr>
          <p:cNvSpPr>
            <a:spLocks noGrp="1"/>
          </p:cNvSpPr>
          <p:nvPr>
            <p:ph sz="half" idx="2"/>
          </p:nvPr>
        </p:nvSpPr>
        <p:spPr>
          <a:xfrm>
            <a:off x="6172200" y="1364105"/>
            <a:ext cx="5562600" cy="4812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B9A72-0532-3545-A79A-85A23D9CF663}"/>
              </a:ext>
            </a:extLst>
          </p:cNvPr>
          <p:cNvSpPr>
            <a:spLocks noGrp="1"/>
          </p:cNvSpPr>
          <p:nvPr>
            <p:ph type="dt" sz="half" idx="10"/>
          </p:nvPr>
        </p:nvSpPr>
        <p:spPr/>
        <p:txBody>
          <a:bodyPr/>
          <a:lstStyle/>
          <a:p>
            <a:fld id="{263BB19C-BF31-BC4C-A83D-3084712DA4DA}" type="datetimeFigureOut">
              <a:t>11/27/2024</a:t>
            </a:fld>
            <a:endParaRPr lang="en-US"/>
          </a:p>
        </p:txBody>
      </p:sp>
      <p:sp>
        <p:nvSpPr>
          <p:cNvPr id="6" name="Footer Placeholder 5">
            <a:extLst>
              <a:ext uri="{FF2B5EF4-FFF2-40B4-BE49-F238E27FC236}">
                <a16:creationId xmlns:a16="http://schemas.microsoft.com/office/drawing/2014/main" id="{2BDD6D08-6AA6-E41D-DC12-9ED8CE24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5519D-9457-AD2E-B5FA-ED90FFD3E6FD}"/>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2366292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0301-026E-90B4-3907-D923561A74E4}"/>
              </a:ext>
            </a:extLst>
          </p:cNvPr>
          <p:cNvSpPr>
            <a:spLocks noGrp="1"/>
          </p:cNvSpPr>
          <p:nvPr>
            <p:ph type="title"/>
          </p:nvPr>
        </p:nvSpPr>
        <p:spPr>
          <a:xfrm>
            <a:off x="457200" y="365125"/>
            <a:ext cx="11280776"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6F34D8-A54F-86B0-D31D-95C1990DCD0F}"/>
              </a:ext>
            </a:extLst>
          </p:cNvPr>
          <p:cNvSpPr>
            <a:spLocks noGrp="1"/>
          </p:cNvSpPr>
          <p:nvPr>
            <p:ph type="body" idx="1"/>
          </p:nvPr>
        </p:nvSpPr>
        <p:spPr>
          <a:xfrm>
            <a:off x="457200" y="1753849"/>
            <a:ext cx="5540375" cy="7062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9AE89-4AE0-54BF-2B89-A26DEFC2F7B1}"/>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BA874-B7AC-3158-70ED-AD0544FFC0F2}"/>
              </a:ext>
            </a:extLst>
          </p:cNvPr>
          <p:cNvSpPr>
            <a:spLocks noGrp="1"/>
          </p:cNvSpPr>
          <p:nvPr>
            <p:ph type="body" sz="quarter" idx="3"/>
          </p:nvPr>
        </p:nvSpPr>
        <p:spPr>
          <a:xfrm>
            <a:off x="6172200" y="1753849"/>
            <a:ext cx="5562600" cy="7062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D9EC6-1D22-D4A6-4BD0-0F423017E9A2}"/>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F5B1C-5801-AAE9-0D03-C13FD379B820}"/>
              </a:ext>
            </a:extLst>
          </p:cNvPr>
          <p:cNvSpPr>
            <a:spLocks noGrp="1"/>
          </p:cNvSpPr>
          <p:nvPr>
            <p:ph type="dt" sz="half" idx="10"/>
          </p:nvPr>
        </p:nvSpPr>
        <p:spPr/>
        <p:txBody>
          <a:bodyPr/>
          <a:lstStyle/>
          <a:p>
            <a:fld id="{263BB19C-BF31-BC4C-A83D-3084712DA4DA}" type="datetimeFigureOut">
              <a:t>11/27/2024</a:t>
            </a:fld>
            <a:endParaRPr lang="en-US"/>
          </a:p>
        </p:txBody>
      </p:sp>
      <p:sp>
        <p:nvSpPr>
          <p:cNvPr id="8" name="Footer Placeholder 7">
            <a:extLst>
              <a:ext uri="{FF2B5EF4-FFF2-40B4-BE49-F238E27FC236}">
                <a16:creationId xmlns:a16="http://schemas.microsoft.com/office/drawing/2014/main" id="{06BD6DBF-FFC6-7CAA-73E5-8FDA3EE1C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9E877-185B-6501-8583-757DF85F8D41}"/>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007370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C98D-187B-F05F-81EB-5494F1402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49A63-C043-391A-8DB5-3BAE2D5E094D}"/>
              </a:ext>
            </a:extLst>
          </p:cNvPr>
          <p:cNvSpPr>
            <a:spLocks noGrp="1"/>
          </p:cNvSpPr>
          <p:nvPr>
            <p:ph type="dt" sz="half" idx="10"/>
          </p:nvPr>
        </p:nvSpPr>
        <p:spPr/>
        <p:txBody>
          <a:bodyPr/>
          <a:lstStyle/>
          <a:p>
            <a:fld id="{263BB19C-BF31-BC4C-A83D-3084712DA4DA}" type="datetimeFigureOut">
              <a:t>11/27/2024</a:t>
            </a:fld>
            <a:endParaRPr lang="en-US"/>
          </a:p>
        </p:txBody>
      </p:sp>
      <p:sp>
        <p:nvSpPr>
          <p:cNvPr id="4" name="Footer Placeholder 3">
            <a:extLst>
              <a:ext uri="{FF2B5EF4-FFF2-40B4-BE49-F238E27FC236}">
                <a16:creationId xmlns:a16="http://schemas.microsoft.com/office/drawing/2014/main" id="{FDB4AFDB-5A93-67FE-7A2C-F657C088F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B9A8EF-5366-1945-6A17-C45A763D5DEA}"/>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4011605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1737F-3A2D-16D5-2937-2C62B1926FD2}"/>
              </a:ext>
            </a:extLst>
          </p:cNvPr>
          <p:cNvSpPr>
            <a:spLocks noGrp="1"/>
          </p:cNvSpPr>
          <p:nvPr>
            <p:ph type="dt" sz="half" idx="10"/>
          </p:nvPr>
        </p:nvSpPr>
        <p:spPr/>
        <p:txBody>
          <a:bodyPr/>
          <a:lstStyle/>
          <a:p>
            <a:fld id="{263BB19C-BF31-BC4C-A83D-3084712DA4DA}" type="datetimeFigureOut">
              <a:t>11/27/2024</a:t>
            </a:fld>
            <a:endParaRPr lang="en-US"/>
          </a:p>
        </p:txBody>
      </p:sp>
      <p:sp>
        <p:nvSpPr>
          <p:cNvPr id="3" name="Footer Placeholder 2">
            <a:extLst>
              <a:ext uri="{FF2B5EF4-FFF2-40B4-BE49-F238E27FC236}">
                <a16:creationId xmlns:a16="http://schemas.microsoft.com/office/drawing/2014/main" id="{CE4510FE-251F-3650-E105-6A02B6C15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939D0-87F8-5A77-0350-5680398C5E69}"/>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2835899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4831-DF71-87B3-67A9-7E2895EAD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AAB38B-9426-5219-BF88-CDF1B29A3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CC298-C34D-46B1-9FBF-0D3BDE9A9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0E7C71-5FCA-7733-09EE-D408381EA58C}"/>
              </a:ext>
            </a:extLst>
          </p:cNvPr>
          <p:cNvSpPr>
            <a:spLocks noGrp="1"/>
          </p:cNvSpPr>
          <p:nvPr>
            <p:ph type="dt" sz="half" idx="10"/>
          </p:nvPr>
        </p:nvSpPr>
        <p:spPr/>
        <p:txBody>
          <a:bodyPr/>
          <a:lstStyle/>
          <a:p>
            <a:fld id="{263BB19C-BF31-BC4C-A83D-3084712DA4DA}" type="datetimeFigureOut">
              <a:t>11/27/2024</a:t>
            </a:fld>
            <a:endParaRPr lang="en-US"/>
          </a:p>
        </p:txBody>
      </p:sp>
      <p:sp>
        <p:nvSpPr>
          <p:cNvPr id="6" name="Footer Placeholder 5">
            <a:extLst>
              <a:ext uri="{FF2B5EF4-FFF2-40B4-BE49-F238E27FC236}">
                <a16:creationId xmlns:a16="http://schemas.microsoft.com/office/drawing/2014/main" id="{82B00BDA-431F-2D13-BBF3-94D79F8EA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2030D-EEBF-B6C5-EF08-208B889792E9}"/>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660175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1AD3-F912-540D-ABD7-8DDC035F4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8E896E-AAC7-BD19-7070-631AB6995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1F012-6ED5-99A2-DB48-43DC1386A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8E42C-4301-43EC-82DE-01DE0540310A}"/>
              </a:ext>
            </a:extLst>
          </p:cNvPr>
          <p:cNvSpPr>
            <a:spLocks noGrp="1"/>
          </p:cNvSpPr>
          <p:nvPr>
            <p:ph type="dt" sz="half" idx="10"/>
          </p:nvPr>
        </p:nvSpPr>
        <p:spPr/>
        <p:txBody>
          <a:bodyPr/>
          <a:lstStyle/>
          <a:p>
            <a:fld id="{263BB19C-BF31-BC4C-A83D-3084712DA4DA}" type="datetimeFigureOut">
              <a:t>11/27/2024</a:t>
            </a:fld>
            <a:endParaRPr lang="en-US"/>
          </a:p>
        </p:txBody>
      </p:sp>
      <p:sp>
        <p:nvSpPr>
          <p:cNvPr id="6" name="Footer Placeholder 5">
            <a:extLst>
              <a:ext uri="{FF2B5EF4-FFF2-40B4-BE49-F238E27FC236}">
                <a16:creationId xmlns:a16="http://schemas.microsoft.com/office/drawing/2014/main" id="{A179654A-947C-974F-44D5-2A99CB6E6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99988-8AF4-68EB-8B84-FA06160AC7B3}"/>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5424574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2C07-3134-019A-C960-232684BC1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97900E-5E1C-DE09-E1AD-1D1D8C17D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C7320-E7E7-431C-D568-582066789939}"/>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F8797C18-F5C0-2E09-F261-2EAB2A6E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AFC60-C42C-5D83-7E4A-2001E4CD7031}"/>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698370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B0442-542A-E9F1-641B-A990A4135F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C0833-5D3B-1656-959A-15BABF797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A4E5D-BD64-C0DD-0D89-40DE3357F33B}"/>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606986EF-6BD4-1A67-EFBF-0133EF1BE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3EA8-457A-700C-AD53-13233605113B}"/>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68599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6639-8C95-735A-4722-AB5D03470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CDE36-4D12-0CEE-33FA-58D4DCFFD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475F1F-5C6D-8698-B2EE-DEA360850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745EC-0F25-9CA8-96B7-D59C20B485E0}"/>
              </a:ext>
            </a:extLst>
          </p:cNvPr>
          <p:cNvSpPr>
            <a:spLocks noGrp="1"/>
          </p:cNvSpPr>
          <p:nvPr>
            <p:ph type="dt" sz="half" idx="10"/>
          </p:nvPr>
        </p:nvSpPr>
        <p:spPr/>
        <p:txBody>
          <a:bodyPr/>
          <a:lstStyle/>
          <a:p>
            <a:fld id="{C95353A5-7B09-B84F-AB17-156D14AAC347}" type="datetimeFigureOut">
              <a:rPr lang="en-US" smtClean="0"/>
              <a:t>11/27/2024</a:t>
            </a:fld>
            <a:endParaRPr lang="en-US"/>
          </a:p>
        </p:txBody>
      </p:sp>
      <p:sp>
        <p:nvSpPr>
          <p:cNvPr id="6" name="Footer Placeholder 5">
            <a:extLst>
              <a:ext uri="{FF2B5EF4-FFF2-40B4-BE49-F238E27FC236}">
                <a16:creationId xmlns:a16="http://schemas.microsoft.com/office/drawing/2014/main" id="{55931838-462A-FE0C-7BEC-E551B9629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985F5-2A78-5276-5C83-EF2ABD64508D}"/>
              </a:ext>
            </a:extLst>
          </p:cNvPr>
          <p:cNvSpPr>
            <a:spLocks noGrp="1"/>
          </p:cNvSpPr>
          <p:nvPr>
            <p:ph type="sldNum" sz="quarter" idx="12"/>
          </p:nvPr>
        </p:nvSpPr>
        <p:spPr/>
        <p:txBody>
          <a:bodyPr/>
          <a:lstStyle/>
          <a:p>
            <a:fld id="{FA743AD8-7745-CF45-B832-BB15FCDDE8D8}" type="slidenum">
              <a:rPr lang="en-US" smtClean="0"/>
              <a:t>‹#›</a:t>
            </a:fld>
            <a:endParaRPr lang="en-US"/>
          </a:p>
        </p:txBody>
      </p:sp>
    </p:spTree>
    <p:extLst>
      <p:ext uri="{BB962C8B-B14F-4D97-AF65-F5344CB8AC3E}">
        <p14:creationId xmlns:p14="http://schemas.microsoft.com/office/powerpoint/2010/main" val="1386439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large text ">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872F3F79-3858-1040-9EB1-501AB35653D5}"/>
              </a:ext>
            </a:extLst>
          </p:cNvPr>
          <p:cNvSpPr/>
          <p:nvPr userDrawn="1"/>
        </p:nvSpPr>
        <p:spPr>
          <a:xfrm>
            <a:off x="457199" y="515810"/>
            <a:ext cx="11277599" cy="835897"/>
          </a:xfrm>
          <a:prstGeom prst="rect">
            <a:avLst/>
          </a:prstGeom>
          <a:solidFill>
            <a:srgbClr val="1F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olice, capture d’écran, Bleu électrique&#10;&#10;Description générée automatiquement">
            <a:extLst>
              <a:ext uri="{FF2B5EF4-FFF2-40B4-BE49-F238E27FC236}">
                <a16:creationId xmlns:a16="http://schemas.microsoft.com/office/drawing/2014/main" id="{91028C46-C765-0BB6-BCB5-79104B5636BF}"/>
              </a:ext>
            </a:extLst>
          </p:cNvPr>
          <p:cNvPicPr>
            <a:picLocks noChangeAspect="1"/>
          </p:cNvPicPr>
          <p:nvPr userDrawn="1"/>
        </p:nvPicPr>
        <p:blipFill>
          <a:blip r:embed="rId3"/>
          <a:stretch>
            <a:fillRect/>
          </a:stretch>
        </p:blipFill>
        <p:spPr>
          <a:xfrm>
            <a:off x="9857408" y="621203"/>
            <a:ext cx="1877391" cy="645353"/>
          </a:xfrm>
          <a:prstGeom prst="rect">
            <a:avLst/>
          </a:prstGeom>
        </p:spPr>
      </p:pic>
      <p:sp>
        <p:nvSpPr>
          <p:cNvPr id="16" name="Titre 15">
            <a:extLst>
              <a:ext uri="{FF2B5EF4-FFF2-40B4-BE49-F238E27FC236}">
                <a16:creationId xmlns:a16="http://schemas.microsoft.com/office/drawing/2014/main" id="{A5172C5A-2A79-125D-1FDE-34C8DC2AE565}"/>
              </a:ext>
            </a:extLst>
          </p:cNvPr>
          <p:cNvSpPr>
            <a:spLocks noGrp="1"/>
          </p:cNvSpPr>
          <p:nvPr>
            <p:ph type="title" hasCustomPrompt="1"/>
          </p:nvPr>
        </p:nvSpPr>
        <p:spPr>
          <a:xfrm>
            <a:off x="616225" y="703525"/>
            <a:ext cx="9241183" cy="457635"/>
          </a:xfrm>
        </p:spPr>
        <p:txBody>
          <a:bodyPr>
            <a:normAutofit/>
          </a:bodyPr>
          <a:lstStyle>
            <a:lvl1pPr>
              <a:lnSpc>
                <a:spcPct val="100000"/>
              </a:lnSpc>
              <a:defRPr sz="2800" b="1">
                <a:solidFill>
                  <a:schemeClr val="bg1"/>
                </a:solidFill>
                <a:latin typeface="Aptos Narrow" panose="020B0004020202020204" pitchFamily="34" charset="0"/>
                <a:cs typeface="Calibri" panose="020F0502020204030204" pitchFamily="34" charset="0"/>
              </a:defRPr>
            </a:lvl1pPr>
          </a:lstStyle>
          <a:p>
            <a:r>
              <a:rPr lang="fr-FR"/>
              <a:t>MODIFIEZ LE STYLE DU TITRE</a:t>
            </a:r>
          </a:p>
        </p:txBody>
      </p:sp>
    </p:spTree>
    <p:extLst>
      <p:ext uri="{BB962C8B-B14F-4D97-AF65-F5344CB8AC3E}">
        <p14:creationId xmlns:p14="http://schemas.microsoft.com/office/powerpoint/2010/main" val="3451265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1.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1A737-9885-781C-83C1-54FDC84603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B96EA-EB95-07CD-DD52-67646ED92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1F1CA-4651-1254-509D-EEB992B49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353A5-7B09-B84F-AB17-156D14AAC347}" type="datetimeFigureOut">
              <a:rPr lang="en-US" smtClean="0"/>
              <a:t>11/27/2024</a:t>
            </a:fld>
            <a:endParaRPr lang="en-US"/>
          </a:p>
        </p:txBody>
      </p:sp>
      <p:sp>
        <p:nvSpPr>
          <p:cNvPr id="5" name="Footer Placeholder 4">
            <a:extLst>
              <a:ext uri="{FF2B5EF4-FFF2-40B4-BE49-F238E27FC236}">
                <a16:creationId xmlns:a16="http://schemas.microsoft.com/office/drawing/2014/main" id="{26266EE0-CCA4-5ABC-5A48-4C923F33F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0120E4-4348-7FE0-B7D4-CB90619A35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3AD8-7745-CF45-B832-BB15FCDDE8D8}" type="slidenum">
              <a:rPr lang="en-US" smtClean="0"/>
              <a:t>‹#›</a:t>
            </a:fld>
            <a:endParaRPr lang="en-US"/>
          </a:p>
        </p:txBody>
      </p:sp>
    </p:spTree>
    <p:extLst>
      <p:ext uri="{BB962C8B-B14F-4D97-AF65-F5344CB8AC3E}">
        <p14:creationId xmlns:p14="http://schemas.microsoft.com/office/powerpoint/2010/main" val="2400492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665567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05A64-6977-41C1-B40A-4C5776C9A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4A3DC9-E43F-4837-864B-98154B7E9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8823A-23EA-4640-9D5B-BE58144DC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F6D3631-6B15-4D9E-89E5-1201D96A2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028F00-E6C1-4E1A-90EB-C5A7534A72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A10D7-87FF-40F3-A5EE-D2A3CF7D2B36}" type="slidenum">
              <a:rPr lang="en-US" smtClean="0"/>
              <a:t>‹#›</a:t>
            </a:fld>
            <a:endParaRPr lang="en-US"/>
          </a:p>
        </p:txBody>
      </p:sp>
    </p:spTree>
    <p:extLst>
      <p:ext uri="{BB962C8B-B14F-4D97-AF65-F5344CB8AC3E}">
        <p14:creationId xmlns:p14="http://schemas.microsoft.com/office/powerpoint/2010/main" val="231302553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44138-EC5E-41F5-BB08-CCE2FA019DD8}" type="datetimeFigureOut">
              <a:rPr lang="en-US" smtClean="0"/>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F4489-B465-4B7D-8C18-FD8A2B9697F6}" type="slidenum">
              <a:rPr lang="en-US" smtClean="0"/>
              <a:t>‹#›</a:t>
            </a:fld>
            <a:endParaRPr lang="en-US"/>
          </a:p>
        </p:txBody>
      </p:sp>
    </p:spTree>
    <p:extLst>
      <p:ext uri="{BB962C8B-B14F-4D97-AF65-F5344CB8AC3E}">
        <p14:creationId xmlns:p14="http://schemas.microsoft.com/office/powerpoint/2010/main" val="173839584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2E924-449B-7F83-897B-417AE181E8E2}"/>
              </a:ext>
            </a:extLst>
          </p:cNvPr>
          <p:cNvSpPr>
            <a:spLocks noGrp="1"/>
          </p:cNvSpPr>
          <p:nvPr>
            <p:ph type="title"/>
          </p:nvPr>
        </p:nvSpPr>
        <p:spPr>
          <a:xfrm>
            <a:off x="457200" y="365125"/>
            <a:ext cx="11277600" cy="869315"/>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C48E3FF-9D7A-BB80-45A7-9AF6788811C3}"/>
              </a:ext>
            </a:extLst>
          </p:cNvPr>
          <p:cNvSpPr>
            <a:spLocks noGrp="1"/>
          </p:cNvSpPr>
          <p:nvPr>
            <p:ph type="body" idx="1"/>
          </p:nvPr>
        </p:nvSpPr>
        <p:spPr>
          <a:xfrm>
            <a:off x="457200" y="1481959"/>
            <a:ext cx="11277600" cy="46950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EF9B3-35AD-CAE0-8470-2F3F53D47CCD}"/>
              </a:ext>
            </a:extLst>
          </p:cNvPr>
          <p:cNvSpPr>
            <a:spLocks noGrp="1"/>
          </p:cNvSpPr>
          <p:nvPr>
            <p:ph type="dt" sz="half" idx="2"/>
          </p:nvPr>
        </p:nvSpPr>
        <p:spPr>
          <a:xfrm>
            <a:off x="8707005" y="6378575"/>
            <a:ext cx="1305910" cy="228600"/>
          </a:xfrm>
          <a:prstGeom prst="rect">
            <a:avLst/>
          </a:prstGeom>
        </p:spPr>
        <p:txBody>
          <a:bodyPr vert="horz" lIns="91440" tIns="45720" rIns="91440" bIns="45720" rtlCol="0" anchor="ctr"/>
          <a:lstStyle>
            <a:lvl1pPr algn="l">
              <a:defRPr sz="1200">
                <a:solidFill>
                  <a:schemeClr val="tx1">
                    <a:tint val="82000"/>
                  </a:schemeClr>
                </a:solidFill>
              </a:defRPr>
            </a:lvl1p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1EF68B9C-B029-8232-EAEE-A39E3C7C5074}"/>
              </a:ext>
            </a:extLst>
          </p:cNvPr>
          <p:cNvSpPr>
            <a:spLocks noGrp="1"/>
          </p:cNvSpPr>
          <p:nvPr>
            <p:ph type="ftr" sz="quarter" idx="3"/>
          </p:nvPr>
        </p:nvSpPr>
        <p:spPr>
          <a:xfrm>
            <a:off x="5286375" y="6378575"/>
            <a:ext cx="2630214" cy="228600"/>
          </a:xfrm>
          <a:prstGeom prst="rect">
            <a:avLst/>
          </a:prstGeom>
        </p:spPr>
        <p:txBody>
          <a:bodyPr vert="horz" lIns="91440" tIns="45720" rIns="91440" bIns="45720" rtlCol="0" anchor="ctr"/>
          <a:lstStyle>
            <a:lvl1pPr algn="l">
              <a:defRPr sz="1200" b="1" i="0" spc="200" baseline="0">
                <a:solidFill>
                  <a:schemeClr val="tx2"/>
                </a:solidFill>
                <a:latin typeface="Aptos ExtraBold"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B6EF3510-CB7E-786F-79D1-82F40DCA0ABE}"/>
              </a:ext>
            </a:extLst>
          </p:cNvPr>
          <p:cNvSpPr>
            <a:spLocks noGrp="1"/>
          </p:cNvSpPr>
          <p:nvPr>
            <p:ph type="sldNum" sz="quarter" idx="4"/>
          </p:nvPr>
        </p:nvSpPr>
        <p:spPr>
          <a:xfrm>
            <a:off x="8020135" y="6378575"/>
            <a:ext cx="583324" cy="228600"/>
          </a:xfrm>
          <a:prstGeom prst="rect">
            <a:avLst/>
          </a:prstGeom>
        </p:spPr>
        <p:txBody>
          <a:bodyPr vert="horz" lIns="91440" tIns="45720" rIns="91440" bIns="45720" rtlCol="0" anchor="ctr"/>
          <a:lstStyle>
            <a:lvl1pPr algn="l">
              <a:defRPr sz="1200">
                <a:solidFill>
                  <a:schemeClr val="tx1">
                    <a:tint val="82000"/>
                  </a:schemeClr>
                </a:solidFill>
              </a:defRPr>
            </a:lvl1pPr>
          </a:lstStyle>
          <a:p>
            <a:fld id="{48125607-3CCB-FC49-88FF-D0E21707BB11}" type="slidenum">
              <a:rPr lang="en-US"/>
              <a:pPr/>
              <a:t>‹#›</a:t>
            </a:fld>
            <a:endParaRPr lang="en-US"/>
          </a:p>
        </p:txBody>
      </p:sp>
      <p:pic>
        <p:nvPicPr>
          <p:cNvPr id="8" name="Picture 7" descr="A blue text on a black background&#10;&#10;Description automatically generated">
            <a:extLst>
              <a:ext uri="{FF2B5EF4-FFF2-40B4-BE49-F238E27FC236}">
                <a16:creationId xmlns:a16="http://schemas.microsoft.com/office/drawing/2014/main" id="{1B617F27-A966-E19A-E045-2578718E3A50}"/>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451831" y="6330622"/>
            <a:ext cx="1282969" cy="390853"/>
          </a:xfrm>
          <a:prstGeom prst="rect">
            <a:avLst/>
          </a:prstGeom>
        </p:spPr>
      </p:pic>
      <p:sp>
        <p:nvSpPr>
          <p:cNvPr id="10" name="TextBox 9">
            <a:extLst>
              <a:ext uri="{FF2B5EF4-FFF2-40B4-BE49-F238E27FC236}">
                <a16:creationId xmlns:a16="http://schemas.microsoft.com/office/drawing/2014/main" id="{60D68516-0A78-E646-685E-BA5F869DAEEC}"/>
              </a:ext>
            </a:extLst>
          </p:cNvPr>
          <p:cNvSpPr txBox="1"/>
          <p:nvPr userDrawn="1"/>
        </p:nvSpPr>
        <p:spPr>
          <a:xfrm>
            <a:off x="337278" y="6375146"/>
            <a:ext cx="4759377" cy="276999"/>
          </a:xfrm>
          <a:prstGeom prst="rect">
            <a:avLst/>
          </a:prstGeom>
          <a:noFill/>
        </p:spPr>
        <p:txBody>
          <a:bodyPr wrap="square">
            <a:spAutoFit/>
          </a:bodyPr>
          <a:lstStyle/>
          <a:p>
            <a:r>
              <a:rPr lang="en-US" sz="1200" b="1" i="0" spc="500" baseline="0">
                <a:solidFill>
                  <a:schemeClr val="accent1"/>
                </a:solidFill>
                <a:latin typeface="Avenir Black" panose="02000503020000020003" pitchFamily="2" charset="0"/>
              </a:rPr>
              <a:t>WHO EPI-WIN DIGEST</a:t>
            </a:r>
          </a:p>
        </p:txBody>
      </p:sp>
    </p:spTree>
    <p:extLst>
      <p:ext uri="{BB962C8B-B14F-4D97-AF65-F5344CB8AC3E}">
        <p14:creationId xmlns:p14="http://schemas.microsoft.com/office/powerpoint/2010/main" val="3853454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l" defTabSz="914400" rtl="0" eaLnBrk="1" latinLnBrk="0" hangingPunct="1">
        <a:lnSpc>
          <a:spcPct val="90000"/>
        </a:lnSpc>
        <a:spcBef>
          <a:spcPct val="0"/>
        </a:spcBef>
        <a:buNone/>
        <a:defRPr sz="2800" b="1" i="0" kern="1200">
          <a:solidFill>
            <a:schemeClr val="tx2"/>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579438" indent="-219075" algn="l" defTabSz="914400" rtl="0" eaLnBrk="1" latinLnBrk="0" hangingPunct="1">
        <a:lnSpc>
          <a:spcPct val="90000"/>
        </a:lnSpc>
        <a:spcBef>
          <a:spcPts val="500"/>
        </a:spcBef>
        <a:buClr>
          <a:schemeClr val="accent1"/>
        </a:buClr>
        <a:buFont typeface="Arial" panose="020B0604020202020204" pitchFamily="34" charset="0"/>
        <a:buChar char="•"/>
        <a:tabLst/>
        <a:defRPr sz="2000" kern="1200">
          <a:solidFill>
            <a:schemeClr val="tx1"/>
          </a:solidFill>
          <a:latin typeface="+mn-lt"/>
          <a:ea typeface="+mn-ea"/>
          <a:cs typeface="+mn-cs"/>
        </a:defRPr>
      </a:lvl2pPr>
      <a:lvl3pPr marL="939800" indent="-219075"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tx1"/>
          </a:solidFill>
          <a:latin typeface="+mn-lt"/>
          <a:ea typeface="+mn-ea"/>
          <a:cs typeface="+mn-cs"/>
        </a:defRPr>
      </a:lvl3pPr>
      <a:lvl4pPr marL="1347788" indent="-2349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mn-lt"/>
          <a:ea typeface="+mn-ea"/>
          <a:cs typeface="+mn-cs"/>
        </a:defRPr>
      </a:lvl4pPr>
      <a:lvl5pPr marL="1692275" indent="-2349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6.xml"/><Relationship Id="rId1" Type="http://schemas.openxmlformats.org/officeDocument/2006/relationships/tags" Target="../tags/tag5.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9.xml"/><Relationship Id="rId7" Type="http://schemas.openxmlformats.org/officeDocument/2006/relationships/hyperlink" Target="https://www.who.int/publications/journals/weekly-epidemiological-record" TargetMode="External"/><Relationship Id="rId2" Type="http://schemas.openxmlformats.org/officeDocument/2006/relationships/slideLayout" Target="../slideLayouts/slideLayout66.xml"/><Relationship Id="rId1" Type="http://schemas.openxmlformats.org/officeDocument/2006/relationships/tags" Target="../tags/tag6.xml"/><Relationship Id="rId6" Type="http://schemas.openxmlformats.org/officeDocument/2006/relationships/hyperlink" Target="https://extranet.who.int/publicemergency" TargetMode="External"/><Relationship Id="rId5" Type="http://schemas.openxmlformats.org/officeDocument/2006/relationships/hyperlink" Target="https://www.who.int/emergencies/situation-reports" TargetMode="External"/><Relationship Id="rId10" Type="http://schemas.openxmlformats.org/officeDocument/2006/relationships/image" Target="../media/image65.png"/><Relationship Id="rId4" Type="http://schemas.openxmlformats.org/officeDocument/2006/relationships/hyperlink" Target="https://www.who.int/emergencies/disease-outbreak-news" TargetMode="External"/><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2" Type="http://schemas.openxmlformats.org/officeDocument/2006/relationships/hyperlink" Target="mailto:emroihr@who.int" TargetMode="Externa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Layout" Target="../diagrams/layout1.xml"/><Relationship Id="rId7" Type="http://schemas.openxmlformats.org/officeDocument/2006/relationships/image" Target="../media/image66.png"/><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extranet.who.int/publicemergency" TargetMode="External"/><Relationship Id="rId3" Type="http://schemas.openxmlformats.org/officeDocument/2006/relationships/hyperlink" Target="https://iris.who.int/bitstream/handle/10665/70810/WHO_HSE_GAR_ARO_2012.1_eng.pdf" TargetMode="External"/><Relationship Id="rId7" Type="http://schemas.openxmlformats.org/officeDocument/2006/relationships/hyperlink" Target="https://www.who.int/emergencies/situation-reports" TargetMode="External"/><Relationship Id="rId2" Type="http://schemas.openxmlformats.org/officeDocument/2006/relationships/hyperlink" Target="https://iris.who.int/bitstream/handle/10665/246107/9789241580496-eng.pdf" TargetMode="External"/><Relationship Id="rId1" Type="http://schemas.openxmlformats.org/officeDocument/2006/relationships/slideLayout" Target="../slideLayouts/slideLayout2.xml"/><Relationship Id="rId6" Type="http://schemas.openxmlformats.org/officeDocument/2006/relationships/hyperlink" Target="https://www.who.int/emergencies/disease-outbreak-news" TargetMode="External"/><Relationship Id="rId5" Type="http://schemas.openxmlformats.org/officeDocument/2006/relationships/hyperlink" Target="https://www.who.int/publications/m/item/designation-establishment-of-national-ihr-focal-points" TargetMode="External"/><Relationship Id="rId4" Type="http://schemas.openxmlformats.org/officeDocument/2006/relationships/hyperlink" Target="https://www.who.int/publications/i/item/9789240058064" TargetMode="External"/><Relationship Id="rId9" Type="http://schemas.openxmlformats.org/officeDocument/2006/relationships/hyperlink" Target="https://www.who.int/publications/journals/weekly-epidemiological-recor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4.xml"/><Relationship Id="rId1" Type="http://schemas.openxmlformats.org/officeDocument/2006/relationships/tags" Target="../tags/tag1.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4.xml"/><Relationship Id="rId1" Type="http://schemas.openxmlformats.org/officeDocument/2006/relationships/tags" Target="../tags/tag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4.xml"/><Relationship Id="rId1" Type="http://schemas.openxmlformats.org/officeDocument/2006/relationships/tags" Target="../tags/tag3.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60.png"/><Relationship Id="rId2" Type="http://schemas.openxmlformats.org/officeDocument/2006/relationships/slideLayout" Target="../slideLayouts/slideLayout66.xml"/><Relationship Id="rId1" Type="http://schemas.openxmlformats.org/officeDocument/2006/relationships/tags" Target="../tags/tag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BC9FE-2ADC-049D-821E-B7ADB0E88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8DBD-B6ED-5ED2-5C90-3328CD021EB4}"/>
              </a:ext>
            </a:extLst>
          </p:cNvPr>
          <p:cNvSpPr>
            <a:spLocks noGrp="1"/>
          </p:cNvSpPr>
          <p:nvPr>
            <p:ph type="ctrTitle"/>
          </p:nvPr>
        </p:nvSpPr>
        <p:spPr/>
        <p:txBody>
          <a:bodyPr>
            <a:normAutofit/>
          </a:bodyPr>
          <a:lstStyle/>
          <a:p>
            <a:r>
              <a:rPr lang="en-US" sz="4400" dirty="0"/>
              <a:t>Global Public Health Intelligence: </a:t>
            </a:r>
            <a:r>
              <a:rPr lang="en-US" sz="4400" dirty="0">
                <a:solidFill>
                  <a:srgbClr val="FFC000"/>
                </a:solidFill>
              </a:rPr>
              <a:t>WHO Operational Practices</a:t>
            </a:r>
          </a:p>
        </p:txBody>
      </p:sp>
      <p:sp>
        <p:nvSpPr>
          <p:cNvPr id="3" name="Subtitle 2">
            <a:extLst>
              <a:ext uri="{FF2B5EF4-FFF2-40B4-BE49-F238E27FC236}">
                <a16:creationId xmlns:a16="http://schemas.microsoft.com/office/drawing/2014/main" id="{B22368E9-035F-5C77-4AC1-CC2FEEB500D1}"/>
              </a:ext>
            </a:extLst>
          </p:cNvPr>
          <p:cNvSpPr>
            <a:spLocks noGrp="1"/>
          </p:cNvSpPr>
          <p:nvPr>
            <p:ph type="subTitle" idx="1"/>
          </p:nvPr>
        </p:nvSpPr>
        <p:spPr/>
        <p:txBody>
          <a:bodyPr/>
          <a:lstStyle/>
          <a:p>
            <a:r>
              <a:rPr lang="en-US" dirty="0"/>
              <a:t>31 October 2024</a:t>
            </a:r>
          </a:p>
        </p:txBody>
      </p:sp>
    </p:spTree>
    <p:extLst>
      <p:ext uri="{BB962C8B-B14F-4D97-AF65-F5344CB8AC3E}">
        <p14:creationId xmlns:p14="http://schemas.microsoft.com/office/powerpoint/2010/main" val="2532103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E24-3D6A-4391-98DE-F65CFEF593D4}"/>
              </a:ext>
            </a:extLst>
          </p:cNvPr>
          <p:cNvSpPr>
            <a:spLocks noGrp="1"/>
          </p:cNvSpPr>
          <p:nvPr>
            <p:ph type="title"/>
          </p:nvPr>
        </p:nvSpPr>
        <p:spPr/>
        <p:txBody>
          <a:bodyPr>
            <a:noAutofit/>
          </a:bodyPr>
          <a:lstStyle/>
          <a:p>
            <a:r>
              <a:rPr lang="en-US" sz="2800" dirty="0"/>
              <a:t>Alerting Member States: Event Information Site </a:t>
            </a:r>
            <a:endParaRPr lang="en-US" sz="2500" dirty="0"/>
          </a:p>
        </p:txBody>
      </p:sp>
      <p:sp>
        <p:nvSpPr>
          <p:cNvPr id="4" name="Content Placeholder 2">
            <a:extLst>
              <a:ext uri="{FF2B5EF4-FFF2-40B4-BE49-F238E27FC236}">
                <a16:creationId xmlns:a16="http://schemas.microsoft.com/office/drawing/2014/main" id="{D5E0D58A-B308-A27D-4E29-5E4F03D6E5DD}"/>
              </a:ext>
            </a:extLst>
          </p:cNvPr>
          <p:cNvSpPr txBox="1">
            <a:spLocks/>
          </p:cNvSpPr>
          <p:nvPr/>
        </p:nvSpPr>
        <p:spPr>
          <a:xfrm>
            <a:off x="512087" y="1596788"/>
            <a:ext cx="5110791" cy="466472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EIS: secure website developed by WHO to facilitate communications with the National IHR Focal Points (NFPs) as part of the implementation of the IHR</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Information is provided by WHO to NFPs in confidence as specified in Article 11.1 of the IHR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Information provided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IHR criteria assessment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Situation update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Public Health Response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WHO Risk Assessment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WHO Advice/Recommendations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Links for more information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Compiled by technical experts across 3 levels of WHO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Sent to NFP for consultation (an accuracy check)</a:t>
            </a:r>
          </a:p>
        </p:txBody>
      </p:sp>
      <p:pic>
        <p:nvPicPr>
          <p:cNvPr id="3" name="Picture 2" descr="A screenshot of a web page&#10;&#10;Description automatically generated">
            <a:extLst>
              <a:ext uri="{FF2B5EF4-FFF2-40B4-BE49-F238E27FC236}">
                <a16:creationId xmlns:a16="http://schemas.microsoft.com/office/drawing/2014/main" id="{8348BAF0-6606-6C4E-8850-27B3A2ECB430}"/>
              </a:ext>
            </a:extLst>
          </p:cNvPr>
          <p:cNvPicPr>
            <a:picLocks noChangeAspect="1"/>
          </p:cNvPicPr>
          <p:nvPr/>
        </p:nvPicPr>
        <p:blipFill>
          <a:blip r:embed="rId4"/>
          <a:srcRect t="3786" r="175" b="270"/>
          <a:stretch/>
        </p:blipFill>
        <p:spPr>
          <a:xfrm>
            <a:off x="5989352" y="1842111"/>
            <a:ext cx="5555429" cy="3417243"/>
          </a:xfrm>
          <a:prstGeom prst="rect">
            <a:avLst/>
          </a:prstGeom>
          <a:ln>
            <a:noFill/>
          </a:ln>
          <a:effectLst>
            <a:outerShdw blurRad="292100" dist="139700" dir="2700000" algn="tl" rotWithShape="0">
              <a:srgbClr val="333333">
                <a:alpha val="65000"/>
              </a:srgbClr>
            </a:outerShdw>
          </a:effectLst>
        </p:spPr>
      </p:pic>
      <p:sp>
        <p:nvSpPr>
          <p:cNvPr id="6" name="Slide Number Placeholder 2">
            <a:extLst>
              <a:ext uri="{FF2B5EF4-FFF2-40B4-BE49-F238E27FC236}">
                <a16:creationId xmlns:a16="http://schemas.microsoft.com/office/drawing/2014/main" id="{DD546803-190D-88B8-869A-54BB0E90AEFC}"/>
              </a:ext>
            </a:extLst>
          </p:cNvPr>
          <p:cNvSpPr>
            <a:spLocks noGrp="1"/>
          </p:cNvSpPr>
          <p:nvPr>
            <p:ph type="sldNum" sz="quarter" idx="12"/>
          </p:nvPr>
        </p:nvSpPr>
        <p:spPr>
          <a:xfrm>
            <a:off x="11354764" y="6397384"/>
            <a:ext cx="38003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62508188-196C-50A3-6615-9D043561A132}"/>
              </a:ext>
            </a:extLst>
          </p:cNvPr>
          <p:cNvSpPr txBox="1">
            <a:spLocks/>
          </p:cNvSpPr>
          <p:nvPr/>
        </p:nvSpPr>
        <p:spPr>
          <a:xfrm>
            <a:off x="2536551" y="6488413"/>
            <a:ext cx="7118898" cy="20873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Segoe Condensed"/>
                <a:ea typeface="+mn-ea"/>
                <a:cs typeface="+mn-cs"/>
              </a:rPr>
              <a:t>IHR: International Health Regulations.</a:t>
            </a:r>
          </a:p>
        </p:txBody>
      </p:sp>
    </p:spTree>
    <p:custDataLst>
      <p:tags r:id="rId1"/>
    </p:custDataLst>
    <p:extLst>
      <p:ext uri="{BB962C8B-B14F-4D97-AF65-F5344CB8AC3E}">
        <p14:creationId xmlns:p14="http://schemas.microsoft.com/office/powerpoint/2010/main" val="3936318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E24-3D6A-4391-98DE-F65CFEF593D4}"/>
              </a:ext>
            </a:extLst>
          </p:cNvPr>
          <p:cNvSpPr>
            <a:spLocks noGrp="1"/>
          </p:cNvSpPr>
          <p:nvPr>
            <p:ph type="title"/>
          </p:nvPr>
        </p:nvSpPr>
        <p:spPr/>
        <p:txBody>
          <a:bodyPr>
            <a:noAutofit/>
          </a:bodyPr>
          <a:lstStyle/>
          <a:p>
            <a:r>
              <a:rPr lang="en-US" sz="2800"/>
              <a:t>Alerting the Public: Disease Outbreak News, Situation Reports</a:t>
            </a:r>
            <a:endParaRPr lang="en-US" sz="2500"/>
          </a:p>
        </p:txBody>
      </p:sp>
      <p:sp>
        <p:nvSpPr>
          <p:cNvPr id="3" name="Rectangle 2">
            <a:extLst>
              <a:ext uri="{FF2B5EF4-FFF2-40B4-BE49-F238E27FC236}">
                <a16:creationId xmlns:a16="http://schemas.microsoft.com/office/drawing/2014/main" id="{DDAB4201-6ECD-61F0-7053-65F28E3D2FE5}"/>
              </a:ext>
            </a:extLst>
          </p:cNvPr>
          <p:cNvSpPr/>
          <p:nvPr/>
        </p:nvSpPr>
        <p:spPr>
          <a:xfrm>
            <a:off x="436097" y="1397675"/>
            <a:ext cx="5659903" cy="2031325"/>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Segoe Condensed" panose="020B0606040200020203" pitchFamily="34" charset="0"/>
                <a:ea typeface="+mn-ea"/>
                <a:cs typeface="Calibri"/>
              </a:rPr>
              <a:t>WHO's main communications product for the public on acute public health events &gt; 25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Condensed" panose="020B0606040200020203" pitchFamily="34" charset="0"/>
                <a:ea typeface="+mn-ea"/>
                <a:cs typeface="+mn-cs"/>
              </a:rPr>
              <a:t>Translated and published in six UN official languages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Condensed" panose="020B0606040200020203" pitchFamily="34" charset="0"/>
                <a:ea typeface="+mn-ea"/>
                <a:cs typeface="+mn-cs"/>
              </a:rPr>
              <a:t>Linked to the WHO Health Emergency Dashboard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Condensed" panose="020B0606040200020203" pitchFamily="34" charset="0"/>
                <a:ea typeface="+mn-ea"/>
                <a:cs typeface="+mn-cs"/>
              </a:rPr>
              <a:t>Monthly summary in the Weekly Epidemiological Report</a:t>
            </a:r>
            <a:endParaRPr kumimoji="0" lang="en-US" sz="1800" b="0" i="0" u="none" strike="noStrike" kern="1200" cap="none" spc="0" normalizeH="0" baseline="0" noProof="0">
              <a:ln>
                <a:noFill/>
              </a:ln>
              <a:solidFill>
                <a:srgbClr val="000000"/>
              </a:solidFill>
              <a:effectLst/>
              <a:uLnTx/>
              <a:uFillTx/>
              <a:latin typeface="Segoe Condensed" panose="020B0606040200020203" pitchFamily="34" charset="0"/>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891E86BD-7B6D-794A-BF0F-E7678CA391A0}"/>
              </a:ext>
            </a:extLst>
          </p:cNvPr>
          <p:cNvSpPr txBox="1"/>
          <p:nvPr/>
        </p:nvSpPr>
        <p:spPr>
          <a:xfrm>
            <a:off x="6222471" y="4955526"/>
            <a:ext cx="58955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DONs: </a:t>
            </a: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hlinkClick r:id="rId4"/>
              </a:rPr>
              <a:t>https://www.who.int/emergencies/disease-outbreak-news</a:t>
            </a:r>
            <a:endPar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Situation Reports: </a:t>
            </a: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hlinkClick r:id="rId5"/>
              </a:rPr>
              <a:t>https://www.who.int/emergencies/situation-reports</a:t>
            </a: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Dashboard: </a:t>
            </a: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hlinkClick r:id="rId6"/>
              </a:rPr>
              <a:t>https://extranet.who.int/publicemergency</a:t>
            </a:r>
            <a:endPar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rPr>
              <a:t>WER: </a:t>
            </a: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hlinkClick r:id="rId7"/>
              </a:rPr>
              <a:t>https://www.who.int/publications/journals/weekly-epidemiological-record</a:t>
            </a:r>
            <a:endParaRPr kumimoji="0" lang="en-US" sz="1800" b="1" i="0" u="none" strike="noStrike" kern="1200" cap="none" spc="0" normalizeH="0" baseline="0" noProof="0" dirty="0">
              <a:ln>
                <a:noFill/>
              </a:ln>
              <a:solidFill>
                <a:prstClr val="black"/>
              </a:solidFill>
              <a:effectLst/>
              <a:uLnTx/>
              <a:uFillTx/>
              <a:latin typeface="Segoe Condensed" panose="020B0606040200020203" pitchFamily="34" charset="0"/>
              <a:ea typeface="+mn-ea"/>
              <a:cs typeface="+mn-cs"/>
            </a:endParaRPr>
          </a:p>
        </p:txBody>
      </p:sp>
      <p:pic>
        <p:nvPicPr>
          <p:cNvPr id="7" name="Picture 6">
            <a:extLst>
              <a:ext uri="{FF2B5EF4-FFF2-40B4-BE49-F238E27FC236}">
                <a16:creationId xmlns:a16="http://schemas.microsoft.com/office/drawing/2014/main" id="{14EF72E8-226F-666A-93EB-1DC4C1704EE8}"/>
              </a:ext>
            </a:extLst>
          </p:cNvPr>
          <p:cNvPicPr>
            <a:picLocks noChangeAspect="1"/>
          </p:cNvPicPr>
          <p:nvPr/>
        </p:nvPicPr>
        <p:blipFill>
          <a:blip r:embed="rId8"/>
          <a:stretch>
            <a:fillRect/>
          </a:stretch>
        </p:blipFill>
        <p:spPr>
          <a:xfrm>
            <a:off x="507993" y="3020673"/>
            <a:ext cx="3577680" cy="217460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4AC8826-8AEB-3CEB-7EC4-D51F7C0C82D9}"/>
              </a:ext>
            </a:extLst>
          </p:cNvPr>
          <p:cNvPicPr>
            <a:picLocks noChangeAspect="1"/>
          </p:cNvPicPr>
          <p:nvPr/>
        </p:nvPicPr>
        <p:blipFill>
          <a:blip r:embed="rId9"/>
          <a:stretch>
            <a:fillRect/>
          </a:stretch>
        </p:blipFill>
        <p:spPr>
          <a:xfrm>
            <a:off x="6290793" y="1616829"/>
            <a:ext cx="5393214" cy="3122780"/>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A659F99F-996B-81AB-8A6F-4B0BB6DAC599}"/>
              </a:ext>
            </a:extLst>
          </p:cNvPr>
          <p:cNvSpPr/>
          <p:nvPr/>
        </p:nvSpPr>
        <p:spPr>
          <a:xfrm>
            <a:off x="10202060" y="3703144"/>
            <a:ext cx="820352" cy="38878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EEA237C-C8CF-4089-85F7-AF2A5879D9F8}"/>
              </a:ext>
            </a:extLst>
          </p:cNvPr>
          <p:cNvPicPr>
            <a:picLocks noChangeAspect="1"/>
          </p:cNvPicPr>
          <p:nvPr/>
        </p:nvPicPr>
        <p:blipFill>
          <a:blip r:embed="rId10"/>
          <a:stretch>
            <a:fillRect/>
          </a:stretch>
        </p:blipFill>
        <p:spPr>
          <a:xfrm>
            <a:off x="3709028" y="3665515"/>
            <a:ext cx="2386972" cy="2679074"/>
          </a:xfrm>
          <a:prstGeom prst="rect">
            <a:avLst/>
          </a:prstGeom>
          <a:ln>
            <a:noFill/>
          </a:ln>
          <a:effectLst>
            <a:outerShdw blurRad="292100" dist="139700" dir="2700000" algn="tl" rotWithShape="0">
              <a:srgbClr val="333333">
                <a:alpha val="65000"/>
              </a:srgbClr>
            </a:outerShdw>
          </a:effectLst>
        </p:spPr>
      </p:pic>
      <p:sp>
        <p:nvSpPr>
          <p:cNvPr id="4" name="Slide Number Placeholder 2">
            <a:extLst>
              <a:ext uri="{FF2B5EF4-FFF2-40B4-BE49-F238E27FC236}">
                <a16:creationId xmlns:a16="http://schemas.microsoft.com/office/drawing/2014/main" id="{46787BB0-E05A-7AA5-7267-FC13B4AFEBAE}"/>
              </a:ext>
            </a:extLst>
          </p:cNvPr>
          <p:cNvSpPr>
            <a:spLocks noGrp="1"/>
          </p:cNvSpPr>
          <p:nvPr>
            <p:ph type="sldNum" sz="quarter" idx="12"/>
          </p:nvPr>
        </p:nvSpPr>
        <p:spPr>
          <a:xfrm>
            <a:off x="11354764" y="6397384"/>
            <a:ext cx="38003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10" name="Content Placeholder 4">
            <a:extLst>
              <a:ext uri="{FF2B5EF4-FFF2-40B4-BE49-F238E27FC236}">
                <a16:creationId xmlns:a16="http://schemas.microsoft.com/office/drawing/2014/main" id="{4072B736-1ED0-3D6D-6ABD-9B4CE5953AE2}"/>
              </a:ext>
            </a:extLst>
          </p:cNvPr>
          <p:cNvSpPr txBox="1">
            <a:spLocks/>
          </p:cNvSpPr>
          <p:nvPr/>
        </p:nvSpPr>
        <p:spPr>
          <a:xfrm>
            <a:off x="2536551" y="6488413"/>
            <a:ext cx="7118898" cy="1011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Segoe Condensed"/>
                <a:ea typeface="+mn-ea"/>
                <a:cs typeface="+mn-cs"/>
              </a:rPr>
              <a:t>DON: Disease Outbreak News report; WER: Weekly Epidemiological Record</a:t>
            </a:r>
          </a:p>
        </p:txBody>
      </p:sp>
    </p:spTree>
    <p:custDataLst>
      <p:tags r:id="rId1"/>
    </p:custDataLst>
    <p:extLst>
      <p:ext uri="{BB962C8B-B14F-4D97-AF65-F5344CB8AC3E}">
        <p14:creationId xmlns:p14="http://schemas.microsoft.com/office/powerpoint/2010/main" val="204786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29E3-9B93-A984-39A0-85B4B0981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5291B-8B89-F96A-7E61-6A1E79E2244B}"/>
              </a:ext>
            </a:extLst>
          </p:cNvPr>
          <p:cNvSpPr>
            <a:spLocks noGrp="1"/>
          </p:cNvSpPr>
          <p:nvPr>
            <p:ph type="title"/>
          </p:nvPr>
        </p:nvSpPr>
        <p:spPr/>
        <p:txBody>
          <a:bodyPr>
            <a:noAutofit/>
          </a:bodyPr>
          <a:lstStyle/>
          <a:p>
            <a:r>
              <a:rPr lang="en-US" dirty="0">
                <a:solidFill>
                  <a:srgbClr val="0070C0"/>
                </a:solidFill>
              </a:rPr>
              <a:t>Working with countries, </a:t>
            </a:r>
            <a:br>
              <a:rPr lang="en-US" dirty="0">
                <a:solidFill>
                  <a:srgbClr val="0070C0"/>
                </a:solidFill>
              </a:rPr>
            </a:br>
            <a:r>
              <a:rPr lang="en-US" dirty="0">
                <a:solidFill>
                  <a:srgbClr val="0070C0"/>
                </a:solidFill>
              </a:rPr>
              <a:t>How WHO EMRO collaborates with Member States</a:t>
            </a:r>
            <a:endParaRPr lang="en-US" dirty="0"/>
          </a:p>
        </p:txBody>
      </p:sp>
      <p:sp>
        <p:nvSpPr>
          <p:cNvPr id="3" name="Content Placeholder 2">
            <a:extLst>
              <a:ext uri="{FF2B5EF4-FFF2-40B4-BE49-F238E27FC236}">
                <a16:creationId xmlns:a16="http://schemas.microsoft.com/office/drawing/2014/main" id="{3F61A144-9177-A529-F790-19BF95D07B7C}"/>
              </a:ext>
            </a:extLst>
          </p:cNvPr>
          <p:cNvSpPr>
            <a:spLocks noGrp="1"/>
          </p:cNvSpPr>
          <p:nvPr>
            <p:ph sz="half" idx="1"/>
          </p:nvPr>
        </p:nvSpPr>
        <p:spPr/>
        <p:txBody>
          <a:bodyPr>
            <a:normAutofit fontScale="92500" lnSpcReduction="10000"/>
          </a:bodyPr>
          <a:lstStyle/>
          <a:p>
            <a:pPr marL="0" indent="0">
              <a:buNone/>
            </a:pPr>
            <a:r>
              <a:rPr lang="en-GB" sz="2800" b="1" dirty="0">
                <a:latin typeface="+mn-lt"/>
                <a:cs typeface="Arial" pitchFamily="34" charset="0"/>
              </a:rPr>
              <a:t>National IHR Focal Point</a:t>
            </a:r>
          </a:p>
          <a:p>
            <a:r>
              <a:rPr lang="en-GB" altLang="en-US" dirty="0">
                <a:cs typeface="Arial" panose="020B0604020202020204" pitchFamily="34" charset="0"/>
              </a:rPr>
              <a:t>Means the </a:t>
            </a:r>
            <a:r>
              <a:rPr lang="en-GB" altLang="en-US" b="1" dirty="0">
                <a:cs typeface="Arial" panose="020B0604020202020204" pitchFamily="34" charset="0"/>
              </a:rPr>
              <a:t>national centre</a:t>
            </a:r>
            <a:r>
              <a:rPr lang="en-GB" altLang="en-US" dirty="0">
                <a:cs typeface="Arial" panose="020B0604020202020204" pitchFamily="34" charset="0"/>
              </a:rPr>
              <a:t>, designated by each State Party, which shall be accessible at all times for communications with WHO IHR Contact Points under these Regulations</a:t>
            </a:r>
          </a:p>
          <a:p>
            <a:pPr lvl="1"/>
            <a:endParaRPr lang="en-GB" b="1" dirty="0">
              <a:latin typeface="+mn-lt"/>
              <a:cs typeface="Arial" pitchFamily="34" charset="0"/>
            </a:endParaRPr>
          </a:p>
          <a:p>
            <a:pPr marL="0" indent="0">
              <a:buNone/>
            </a:pPr>
            <a:r>
              <a:rPr lang="en-GB" sz="2800" b="1" dirty="0">
                <a:latin typeface="+mn-lt"/>
                <a:cs typeface="Arial" pitchFamily="34" charset="0"/>
              </a:rPr>
              <a:t>WHO IHR Contact Point</a:t>
            </a:r>
          </a:p>
          <a:p>
            <a:pPr algn="just"/>
            <a:r>
              <a:rPr lang="en-GB" altLang="en-US" sz="2400" dirty="0">
                <a:cs typeface="Arial" panose="020B0604020202020204" pitchFamily="34" charset="0"/>
              </a:rPr>
              <a:t>Means the </a:t>
            </a:r>
            <a:r>
              <a:rPr lang="en-GB" altLang="en-US" sz="2400" b="1" dirty="0">
                <a:cs typeface="Arial" panose="020B0604020202020204" pitchFamily="34" charset="0"/>
              </a:rPr>
              <a:t>unit within WHO </a:t>
            </a:r>
            <a:r>
              <a:rPr lang="en-GB" altLang="en-US" sz="2400" dirty="0">
                <a:cs typeface="Arial" panose="020B0604020202020204" pitchFamily="34" charset="0"/>
              </a:rPr>
              <a:t>which shall be accessible at all times for communications with the National IHR Focal Point</a:t>
            </a:r>
          </a:p>
          <a:p>
            <a:pPr algn="just"/>
            <a:r>
              <a:rPr lang="en-GB" altLang="en-US" sz="2400" b="1" dirty="0" err="1">
                <a:solidFill>
                  <a:srgbClr val="FF0000"/>
                </a:solidFill>
                <a:cs typeface="Arial" panose="020B0604020202020204" pitchFamily="34" charset="0"/>
              </a:rPr>
              <a:t>Email:</a:t>
            </a:r>
            <a:r>
              <a:rPr lang="en-GB" altLang="en-US" sz="2400" dirty="0" err="1">
                <a:cs typeface="Arial" panose="020B0604020202020204" pitchFamily="34" charset="0"/>
                <a:hlinkClick r:id="rId2"/>
              </a:rPr>
              <a:t>emroihr@who.int</a:t>
            </a:r>
            <a:r>
              <a:rPr lang="en-GB" altLang="en-US" sz="2400" dirty="0">
                <a:cs typeface="Arial" panose="020B0604020202020204" pitchFamily="34" charset="0"/>
              </a:rPr>
              <a:t>;                       </a:t>
            </a:r>
          </a:p>
          <a:p>
            <a:pPr algn="just"/>
            <a:r>
              <a:rPr lang="en-GB" altLang="en-US" sz="2400" b="1" dirty="0">
                <a:solidFill>
                  <a:srgbClr val="FF0000"/>
                </a:solidFill>
                <a:cs typeface="Arial" panose="020B0604020202020204" pitchFamily="34" charset="0"/>
              </a:rPr>
              <a:t>24/7 mobile phone</a:t>
            </a:r>
            <a:r>
              <a:rPr lang="en-GB" altLang="en-US" sz="2400" dirty="0">
                <a:cs typeface="Arial" panose="020B0604020202020204" pitchFamily="34" charset="0"/>
              </a:rPr>
              <a:t>: +</a:t>
            </a:r>
            <a:r>
              <a:rPr lang="en-US" sz="2800" dirty="0"/>
              <a:t>201281263903 </a:t>
            </a:r>
            <a:endParaRPr lang="en-GB" altLang="en-US" sz="2400" dirty="0">
              <a:cs typeface="Arial" panose="020B0604020202020204" pitchFamily="34" charset="0"/>
            </a:endParaRPr>
          </a:p>
          <a:p>
            <a:pPr lvl="1"/>
            <a:endParaRPr lang="en-GB" b="1" dirty="0">
              <a:latin typeface="+mn-lt"/>
              <a:cs typeface="Arial" pitchFamily="34" charset="0"/>
            </a:endParaRPr>
          </a:p>
          <a:p>
            <a:endParaRPr lang="en-US" dirty="0"/>
          </a:p>
        </p:txBody>
      </p:sp>
      <p:sp>
        <p:nvSpPr>
          <p:cNvPr id="4" name="Content Placeholder 3">
            <a:extLst>
              <a:ext uri="{FF2B5EF4-FFF2-40B4-BE49-F238E27FC236}">
                <a16:creationId xmlns:a16="http://schemas.microsoft.com/office/drawing/2014/main" id="{4E2C91AC-AFBE-B907-6DA2-A2BBB63010D6}"/>
              </a:ext>
            </a:extLst>
          </p:cNvPr>
          <p:cNvSpPr>
            <a:spLocks noGrp="1"/>
          </p:cNvSpPr>
          <p:nvPr>
            <p:ph sz="half" idx="2"/>
          </p:nvPr>
        </p:nvSpPr>
        <p:spPr/>
        <p:txBody>
          <a:bodyPr>
            <a:normAutofit fontScale="92500" lnSpcReduction="10000"/>
          </a:bodyPr>
          <a:lstStyle/>
          <a:p>
            <a:pPr marL="279400" lvl="2" indent="0" defTabSz="363220">
              <a:spcBef>
                <a:spcPts val="0"/>
              </a:spcBef>
              <a:buClr>
                <a:srgbClr val="013360"/>
              </a:buClr>
              <a:buNone/>
            </a:pPr>
            <a:r>
              <a:rPr lang="en-US" sz="2200" b="1" dirty="0"/>
              <a:t>IHR NFP Response:</a:t>
            </a:r>
          </a:p>
          <a:p>
            <a:pPr marL="736600" lvl="2" indent="-457200" defTabSz="363220">
              <a:spcBef>
                <a:spcPts val="0"/>
              </a:spcBef>
              <a:buClr>
                <a:srgbClr val="013360"/>
              </a:buClr>
              <a:buFont typeface="+mj-lt"/>
              <a:buAutoNum type="alphaUcPeriod"/>
            </a:pPr>
            <a:r>
              <a:rPr lang="en-US" sz="2200" b="0" dirty="0"/>
              <a:t>Within </a:t>
            </a:r>
            <a:r>
              <a:rPr lang="en-US" sz="2200" dirty="0"/>
              <a:t>24 hours</a:t>
            </a:r>
            <a:r>
              <a:rPr lang="en-US" sz="2200" b="0" dirty="0"/>
              <a:t>, an initial reply to, or acknowledgement of the request from WHO; </a:t>
            </a:r>
          </a:p>
          <a:p>
            <a:pPr marL="736600" lvl="2" indent="-457200" defTabSz="363220">
              <a:spcBef>
                <a:spcPts val="0"/>
              </a:spcBef>
              <a:buClr>
                <a:srgbClr val="013360"/>
              </a:buClr>
              <a:buFont typeface="+mj-lt"/>
              <a:buAutoNum type="alphaUcPeriod"/>
            </a:pPr>
            <a:r>
              <a:rPr lang="en-US" sz="2200" dirty="0"/>
              <a:t>W</a:t>
            </a:r>
            <a:r>
              <a:rPr lang="en-US" sz="2200" b="0" dirty="0"/>
              <a:t>ithin the </a:t>
            </a:r>
            <a:r>
              <a:rPr lang="en-US" sz="2200" dirty="0"/>
              <a:t>next 24 hours</a:t>
            </a:r>
            <a:r>
              <a:rPr lang="en-US" sz="2200" b="0" dirty="0"/>
              <a:t>, available public health information                                      on the status of events requested by the WHO.</a:t>
            </a:r>
          </a:p>
          <a:p>
            <a:pPr marL="736600" lvl="2" indent="-457200" defTabSz="363220">
              <a:spcBef>
                <a:spcPts val="0"/>
              </a:spcBef>
              <a:buClr>
                <a:srgbClr val="013360"/>
              </a:buClr>
              <a:buFont typeface="+mj-lt"/>
              <a:buAutoNum type="alphaUcPeriod"/>
            </a:pPr>
            <a:r>
              <a:rPr lang="en-US" sz="2200" dirty="0"/>
              <a:t>Information to WHO in the context of an assessment                                                 under Article 6, including relevant information</a:t>
            </a:r>
            <a:endParaRPr lang="en-US" altLang="en-US" sz="2200" b="0" kern="0" dirty="0"/>
          </a:p>
          <a:p>
            <a:endParaRPr lang="en-US" sz="2200" dirty="0"/>
          </a:p>
          <a:p>
            <a:endParaRPr lang="en-US" dirty="0"/>
          </a:p>
        </p:txBody>
      </p:sp>
    </p:spTree>
    <p:extLst>
      <p:ext uri="{BB962C8B-B14F-4D97-AF65-F5344CB8AC3E}">
        <p14:creationId xmlns:p14="http://schemas.microsoft.com/office/powerpoint/2010/main" val="1387251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156B7-7AD7-5F6B-E8A4-7C15EDB90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57D09-5109-32CF-3F59-7A5F65DC82E7}"/>
              </a:ext>
            </a:extLst>
          </p:cNvPr>
          <p:cNvSpPr>
            <a:spLocks noGrp="1"/>
          </p:cNvSpPr>
          <p:nvPr>
            <p:ph type="title"/>
          </p:nvPr>
        </p:nvSpPr>
        <p:spPr/>
        <p:txBody>
          <a:bodyPr>
            <a:noAutofit/>
          </a:bodyPr>
          <a:lstStyle/>
          <a:p>
            <a:r>
              <a:rPr lang="en-US" dirty="0">
                <a:solidFill>
                  <a:srgbClr val="0070C0"/>
                </a:solidFill>
              </a:rPr>
              <a:t>Working with countries, </a:t>
            </a:r>
            <a:br>
              <a:rPr lang="en-US" dirty="0">
                <a:solidFill>
                  <a:srgbClr val="0070C0"/>
                </a:solidFill>
              </a:rPr>
            </a:br>
            <a:r>
              <a:rPr lang="en-US" dirty="0">
                <a:solidFill>
                  <a:srgbClr val="0070C0"/>
                </a:solidFill>
              </a:rPr>
              <a:t>How WHO EMRO collaborates with Member States</a:t>
            </a:r>
            <a:endParaRPr lang="en-US" dirty="0"/>
          </a:p>
        </p:txBody>
      </p:sp>
      <p:sp>
        <p:nvSpPr>
          <p:cNvPr id="3" name="Content Placeholder 2">
            <a:extLst>
              <a:ext uri="{FF2B5EF4-FFF2-40B4-BE49-F238E27FC236}">
                <a16:creationId xmlns:a16="http://schemas.microsoft.com/office/drawing/2014/main" id="{A8347637-53A5-D3D7-BF8B-76BD4E6E59EC}"/>
              </a:ext>
            </a:extLst>
          </p:cNvPr>
          <p:cNvSpPr>
            <a:spLocks noGrp="1"/>
          </p:cNvSpPr>
          <p:nvPr>
            <p:ph sz="half" idx="1"/>
          </p:nvPr>
        </p:nvSpPr>
        <p:spPr/>
        <p:txBody>
          <a:bodyPr>
            <a:normAutofit/>
          </a:bodyPr>
          <a:lstStyle/>
          <a:p>
            <a:r>
              <a:rPr lang="en-US" dirty="0"/>
              <a:t>Challenging scenarios </a:t>
            </a:r>
          </a:p>
          <a:p>
            <a:pPr lvl="1"/>
            <a:r>
              <a:rPr lang="en-US" dirty="0"/>
              <a:t>No response after 48 hours or more</a:t>
            </a:r>
          </a:p>
          <a:p>
            <a:pPr lvl="1"/>
            <a:r>
              <a:rPr lang="en-US" dirty="0"/>
              <a:t>Vague responses</a:t>
            </a:r>
          </a:p>
          <a:p>
            <a:pPr lvl="1"/>
            <a:r>
              <a:rPr lang="en-US" dirty="0"/>
              <a:t>“Please wait responses”</a:t>
            </a:r>
          </a:p>
          <a:p>
            <a:r>
              <a:rPr lang="en-US" dirty="0"/>
              <a:t>How they are addressed</a:t>
            </a:r>
          </a:p>
          <a:p>
            <a:pPr lvl="1"/>
            <a:r>
              <a:rPr lang="en-US" dirty="0"/>
              <a:t>Kind reminder, gentle reminder emails</a:t>
            </a:r>
          </a:p>
          <a:p>
            <a:pPr lvl="1"/>
            <a:r>
              <a:rPr lang="en-US" dirty="0"/>
              <a:t>Phone calls or WhatsApp</a:t>
            </a:r>
          </a:p>
          <a:p>
            <a:pPr lvl="1"/>
            <a:r>
              <a:rPr lang="en-US" dirty="0"/>
              <a:t>WHO country office involvement or senior management involvement</a:t>
            </a:r>
          </a:p>
        </p:txBody>
      </p:sp>
      <p:sp>
        <p:nvSpPr>
          <p:cNvPr id="4" name="Content Placeholder 3">
            <a:extLst>
              <a:ext uri="{FF2B5EF4-FFF2-40B4-BE49-F238E27FC236}">
                <a16:creationId xmlns:a16="http://schemas.microsoft.com/office/drawing/2014/main" id="{44AE4CF0-8CE5-F9CE-06B3-ACBB6C41B053}"/>
              </a:ext>
            </a:extLst>
          </p:cNvPr>
          <p:cNvSpPr>
            <a:spLocks noGrp="1"/>
          </p:cNvSpPr>
          <p:nvPr>
            <p:ph sz="half" idx="2"/>
          </p:nvPr>
        </p:nvSpPr>
        <p:spPr/>
        <p:txBody>
          <a:bodyPr>
            <a:normAutofit/>
          </a:bodyPr>
          <a:lstStyle/>
          <a:p>
            <a:r>
              <a:rPr lang="en-US" dirty="0"/>
              <a:t>Friendly strategy: Offer of support or collaboration</a:t>
            </a:r>
          </a:p>
          <a:p>
            <a:pPr lvl="1"/>
            <a:r>
              <a:rPr lang="en-US" dirty="0"/>
              <a:t>Laboratory support</a:t>
            </a:r>
          </a:p>
          <a:p>
            <a:pPr lvl="1"/>
            <a:r>
              <a:rPr lang="en-US" dirty="0"/>
              <a:t>Updated WHO guidelines (clinical management,                                                  travel advisories)</a:t>
            </a:r>
          </a:p>
          <a:p>
            <a:pPr lvl="1"/>
            <a:r>
              <a:rPr lang="en-US" dirty="0"/>
              <a:t>Field investigation, joint mission</a:t>
            </a:r>
          </a:p>
          <a:p>
            <a:pPr lvl="1"/>
            <a:r>
              <a:rPr lang="en-US" dirty="0"/>
              <a:t>Risk assessment</a:t>
            </a:r>
          </a:p>
          <a:p>
            <a:pPr lvl="1"/>
            <a:r>
              <a:rPr lang="en-US" dirty="0"/>
              <a:t>Collaboration with another MS</a:t>
            </a:r>
          </a:p>
          <a:p>
            <a:pPr lvl="1"/>
            <a:r>
              <a:rPr lang="en-US" dirty="0"/>
              <a:t>Any other relevant expertise</a:t>
            </a:r>
          </a:p>
          <a:p>
            <a:pPr lvl="1"/>
            <a:endParaRPr lang="en-US" dirty="0"/>
          </a:p>
        </p:txBody>
      </p:sp>
    </p:spTree>
    <p:extLst>
      <p:ext uri="{BB962C8B-B14F-4D97-AF65-F5344CB8AC3E}">
        <p14:creationId xmlns:p14="http://schemas.microsoft.com/office/powerpoint/2010/main" val="513527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0720-E7E0-7662-2F33-96C5E30658D5}"/>
              </a:ext>
            </a:extLst>
          </p:cNvPr>
          <p:cNvSpPr>
            <a:spLocks noGrp="1"/>
          </p:cNvSpPr>
          <p:nvPr>
            <p:ph type="title"/>
          </p:nvPr>
        </p:nvSpPr>
        <p:spPr>
          <a:xfrm>
            <a:off x="838200" y="68559"/>
            <a:ext cx="10515600" cy="1325563"/>
          </a:xfrm>
        </p:spPr>
        <p:txBody>
          <a:bodyPr/>
          <a:lstStyle/>
          <a:p>
            <a:r>
              <a:rPr lang="en-US" dirty="0"/>
              <a:t>Reality check: challenges of the IHR-NFPs</a:t>
            </a:r>
          </a:p>
        </p:txBody>
      </p:sp>
      <p:graphicFrame>
        <p:nvGraphicFramePr>
          <p:cNvPr id="4" name="Content Placeholder 4">
            <a:extLst>
              <a:ext uri="{FF2B5EF4-FFF2-40B4-BE49-F238E27FC236}">
                <a16:creationId xmlns:a16="http://schemas.microsoft.com/office/drawing/2014/main" id="{2D69923F-A2A2-04FC-FB1D-26FEFABADB4A}"/>
              </a:ext>
            </a:extLst>
          </p:cNvPr>
          <p:cNvGraphicFramePr>
            <a:graphicFrameLocks noGrp="1"/>
          </p:cNvGraphicFramePr>
          <p:nvPr>
            <p:ph idx="1"/>
          </p:nvPr>
        </p:nvGraphicFramePr>
        <p:xfrm>
          <a:off x="331841" y="1620974"/>
          <a:ext cx="11528318" cy="4222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F444F6A2-BD55-FA1E-C1FF-C1816AC2AEF4}"/>
              </a:ext>
            </a:extLst>
          </p:cNvPr>
          <p:cNvSpPr/>
          <p:nvPr/>
        </p:nvSpPr>
        <p:spPr>
          <a:xfrm>
            <a:off x="8167989" y="4063549"/>
            <a:ext cx="3612629" cy="9751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Political changes/division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Political sensitivities/fear of travel restrictions/national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226A636-73EC-4EED-05B0-D197641A22EF}"/>
              </a:ext>
            </a:extLst>
          </p:cNvPr>
          <p:cNvPicPr>
            <a:picLocks noChangeAspect="1"/>
          </p:cNvPicPr>
          <p:nvPr/>
        </p:nvPicPr>
        <p:blipFill>
          <a:blip r:embed="rId7"/>
          <a:stretch>
            <a:fillRect/>
          </a:stretch>
        </p:blipFill>
        <p:spPr>
          <a:xfrm>
            <a:off x="2016591" y="749989"/>
            <a:ext cx="870987" cy="870987"/>
          </a:xfrm>
          <a:prstGeom prst="rect">
            <a:avLst/>
          </a:prstGeom>
        </p:spPr>
      </p:pic>
      <p:pic>
        <p:nvPicPr>
          <p:cNvPr id="7" name="Picture 6">
            <a:extLst>
              <a:ext uri="{FF2B5EF4-FFF2-40B4-BE49-F238E27FC236}">
                <a16:creationId xmlns:a16="http://schemas.microsoft.com/office/drawing/2014/main" id="{A6841129-8A43-EE60-D639-F44FF7AEF4B9}"/>
              </a:ext>
            </a:extLst>
          </p:cNvPr>
          <p:cNvPicPr>
            <a:picLocks noChangeAspect="1"/>
          </p:cNvPicPr>
          <p:nvPr/>
        </p:nvPicPr>
        <p:blipFill>
          <a:blip r:embed="rId8"/>
          <a:stretch>
            <a:fillRect/>
          </a:stretch>
        </p:blipFill>
        <p:spPr>
          <a:xfrm>
            <a:off x="5649687" y="733652"/>
            <a:ext cx="946707" cy="946707"/>
          </a:xfrm>
          <a:prstGeom prst="rect">
            <a:avLst/>
          </a:prstGeom>
        </p:spPr>
      </p:pic>
      <p:pic>
        <p:nvPicPr>
          <p:cNvPr id="8" name="Picture 7">
            <a:extLst>
              <a:ext uri="{FF2B5EF4-FFF2-40B4-BE49-F238E27FC236}">
                <a16:creationId xmlns:a16="http://schemas.microsoft.com/office/drawing/2014/main" id="{46EF6D72-9285-6C90-548B-4FC02F28CDC4}"/>
              </a:ext>
            </a:extLst>
          </p:cNvPr>
          <p:cNvPicPr>
            <a:picLocks noChangeAspect="1"/>
          </p:cNvPicPr>
          <p:nvPr/>
        </p:nvPicPr>
        <p:blipFill>
          <a:blip r:embed="rId9"/>
          <a:stretch>
            <a:fillRect/>
          </a:stretch>
        </p:blipFill>
        <p:spPr>
          <a:xfrm>
            <a:off x="9471259" y="773952"/>
            <a:ext cx="847023" cy="847023"/>
          </a:xfrm>
          <a:prstGeom prst="rect">
            <a:avLst/>
          </a:prstGeom>
        </p:spPr>
      </p:pic>
      <p:sp>
        <p:nvSpPr>
          <p:cNvPr id="9" name="TextBox 8">
            <a:extLst>
              <a:ext uri="{FF2B5EF4-FFF2-40B4-BE49-F238E27FC236}">
                <a16:creationId xmlns:a16="http://schemas.microsoft.com/office/drawing/2014/main" id="{4BC2010D-7D0A-5EC7-C336-4101D787A8D6}"/>
              </a:ext>
            </a:extLst>
          </p:cNvPr>
          <p:cNvSpPr txBox="1"/>
          <p:nvPr/>
        </p:nvSpPr>
        <p:spPr>
          <a:xfrm>
            <a:off x="703656" y="839937"/>
            <a:ext cx="1183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Human Resource</a:t>
            </a:r>
          </a:p>
        </p:txBody>
      </p:sp>
      <p:sp>
        <p:nvSpPr>
          <p:cNvPr id="10" name="TextBox 9">
            <a:extLst>
              <a:ext uri="{FF2B5EF4-FFF2-40B4-BE49-F238E27FC236}">
                <a16:creationId xmlns:a16="http://schemas.microsoft.com/office/drawing/2014/main" id="{9B81F97E-CB14-654F-144F-596AF14F7E08}"/>
              </a:ext>
            </a:extLst>
          </p:cNvPr>
          <p:cNvSpPr txBox="1"/>
          <p:nvPr/>
        </p:nvSpPr>
        <p:spPr>
          <a:xfrm>
            <a:off x="4329541" y="862316"/>
            <a:ext cx="1183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Workflow</a:t>
            </a:r>
          </a:p>
        </p:txBody>
      </p:sp>
      <p:sp>
        <p:nvSpPr>
          <p:cNvPr id="11" name="TextBox 10">
            <a:extLst>
              <a:ext uri="{FF2B5EF4-FFF2-40B4-BE49-F238E27FC236}">
                <a16:creationId xmlns:a16="http://schemas.microsoft.com/office/drawing/2014/main" id="{18B63501-792A-9494-2817-E4A355CDD440}"/>
              </a:ext>
            </a:extLst>
          </p:cNvPr>
          <p:cNvSpPr txBox="1"/>
          <p:nvPr/>
        </p:nvSpPr>
        <p:spPr>
          <a:xfrm>
            <a:off x="8167989" y="726071"/>
            <a:ext cx="126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Legal structure/    framework</a:t>
            </a:r>
          </a:p>
        </p:txBody>
      </p:sp>
    </p:spTree>
    <p:extLst>
      <p:ext uri="{BB962C8B-B14F-4D97-AF65-F5344CB8AC3E}">
        <p14:creationId xmlns:p14="http://schemas.microsoft.com/office/powerpoint/2010/main" val="417339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275FE2-1654-F1E2-8062-25782CEFA6FC}"/>
              </a:ext>
            </a:extLst>
          </p:cNvPr>
          <p:cNvSpPr txBox="1">
            <a:spLocks/>
          </p:cNvSpPr>
          <p:nvPr/>
        </p:nvSpPr>
        <p:spPr>
          <a:xfrm>
            <a:off x="838200" y="365125"/>
            <a:ext cx="9784080" cy="92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9DFF"/>
                </a:solidFill>
                <a:effectLst/>
                <a:uLnTx/>
                <a:uFillTx/>
                <a:latin typeface="Calibri Light" panose="020F0302020204030204"/>
                <a:ea typeface="+mj-ea"/>
                <a:cs typeface="Calibri Light"/>
              </a:rPr>
              <a:t>UNICEF – Signal/alert sources and triage</a:t>
            </a:r>
          </a:p>
        </p:txBody>
      </p:sp>
      <p:pic>
        <p:nvPicPr>
          <p:cNvPr id="7" name="Content Placeholder 6" descr="Siren with solid fill">
            <a:extLst>
              <a:ext uri="{FF2B5EF4-FFF2-40B4-BE49-F238E27FC236}">
                <a16:creationId xmlns:a16="http://schemas.microsoft.com/office/drawing/2014/main" id="{E7908C99-B01D-5D2C-9DA8-5AA0EA2E838D}"/>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99178" y="310815"/>
            <a:ext cx="914400" cy="914400"/>
          </a:xfrm>
        </p:spPr>
      </p:pic>
      <p:sp>
        <p:nvSpPr>
          <p:cNvPr id="11" name="Flowchart: Connector 10">
            <a:extLst>
              <a:ext uri="{FF2B5EF4-FFF2-40B4-BE49-F238E27FC236}">
                <a16:creationId xmlns:a16="http://schemas.microsoft.com/office/drawing/2014/main" id="{73364FC5-93F6-5759-E502-1A68B1211624}"/>
              </a:ext>
            </a:extLst>
          </p:cNvPr>
          <p:cNvSpPr/>
          <p:nvPr/>
        </p:nvSpPr>
        <p:spPr>
          <a:xfrm>
            <a:off x="3212111" y="1384212"/>
            <a:ext cx="2131451" cy="2115671"/>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70C0"/>
                </a:solidFill>
                <a:effectLst/>
                <a:uLnTx/>
                <a:uFillTx/>
                <a:latin typeface="Calibri" panose="020F0502020204030204"/>
                <a:ea typeface="+mn-ea"/>
                <a:cs typeface="+mn-cs"/>
              </a:rPr>
              <a:t>WHO Public </a:t>
            </a:r>
            <a:r>
              <a:rPr kumimoji="0" lang="fr-FR" sz="1800" b="0" i="0" u="none" strike="noStrike" kern="1200" cap="none" spc="0" normalizeH="0" baseline="0" noProof="0" err="1">
                <a:ln>
                  <a:noFill/>
                </a:ln>
                <a:solidFill>
                  <a:srgbClr val="0070C0"/>
                </a:solidFill>
                <a:effectLst/>
                <a:uLnTx/>
                <a:uFillTx/>
                <a:latin typeface="Calibri" panose="020F0502020204030204"/>
                <a:ea typeface="+mn-ea"/>
                <a:cs typeface="+mn-cs"/>
              </a:rPr>
              <a:t>Health</a:t>
            </a:r>
            <a:r>
              <a:rPr kumimoji="0" lang="fr-FR" sz="1800" b="0" i="0" u="none" strike="noStrike" kern="1200" cap="none" spc="0" normalizeH="0" baseline="0" noProof="0">
                <a:ln>
                  <a:noFill/>
                </a:ln>
                <a:solidFill>
                  <a:srgbClr val="0070C0"/>
                </a:solidFill>
                <a:effectLst/>
                <a:uLnTx/>
                <a:uFillTx/>
                <a:latin typeface="Calibri" panose="020F0502020204030204"/>
                <a:ea typeface="+mn-ea"/>
                <a:cs typeface="+mn-cs"/>
              </a:rPr>
              <a:t> Intelligence</a:t>
            </a:r>
          </a:p>
        </p:txBody>
      </p:sp>
      <p:sp>
        <p:nvSpPr>
          <p:cNvPr id="13" name="Flowchart: Connector 12">
            <a:extLst>
              <a:ext uri="{FF2B5EF4-FFF2-40B4-BE49-F238E27FC236}">
                <a16:creationId xmlns:a16="http://schemas.microsoft.com/office/drawing/2014/main" id="{1544C0D3-2308-93FF-E108-7911C6B78CF0}"/>
              </a:ext>
            </a:extLst>
          </p:cNvPr>
          <p:cNvSpPr/>
          <p:nvPr/>
        </p:nvSpPr>
        <p:spPr>
          <a:xfrm>
            <a:off x="5560362" y="1827966"/>
            <a:ext cx="1358335" cy="1228165"/>
          </a:xfrm>
          <a:prstGeom prst="flowChartConnec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Partners </a:t>
            </a:r>
            <a:r>
              <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rPr>
              <a:t>(MSF, HCR, IOM, CDC, ACDC)</a:t>
            </a:r>
            <a:endPar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1AD43A8E-DA3E-45C1-F1E2-FD9C799ACB06}"/>
              </a:ext>
            </a:extLst>
          </p:cNvPr>
          <p:cNvSpPr/>
          <p:nvPr/>
        </p:nvSpPr>
        <p:spPr>
          <a:xfrm>
            <a:off x="1636976" y="1830021"/>
            <a:ext cx="1358335" cy="1228165"/>
          </a:xfrm>
          <a:prstGeom prst="flowChartConnec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70C0"/>
                </a:solidFill>
                <a:effectLst/>
                <a:uLnTx/>
                <a:uFillTx/>
                <a:latin typeface="Calibri" panose="020F0502020204030204"/>
                <a:ea typeface="+mn-ea"/>
                <a:cs typeface="+mn-cs"/>
              </a:rPr>
              <a:t>EIOS, media scanning</a:t>
            </a:r>
          </a:p>
        </p:txBody>
      </p:sp>
      <p:cxnSp>
        <p:nvCxnSpPr>
          <p:cNvPr id="19" name="Straight Connector 18">
            <a:extLst>
              <a:ext uri="{FF2B5EF4-FFF2-40B4-BE49-F238E27FC236}">
                <a16:creationId xmlns:a16="http://schemas.microsoft.com/office/drawing/2014/main" id="{F3822F4C-4C6A-0A57-85AB-61E38066C5D2}"/>
              </a:ext>
            </a:extLst>
          </p:cNvPr>
          <p:cNvCxnSpPr>
            <a:cxnSpLocks/>
          </p:cNvCxnSpPr>
          <p:nvPr/>
        </p:nvCxnSpPr>
        <p:spPr>
          <a:xfrm>
            <a:off x="5343562" y="2442048"/>
            <a:ext cx="2168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2A87B5-3942-450B-D743-F1DF4F710284}"/>
              </a:ext>
            </a:extLst>
          </p:cNvPr>
          <p:cNvCxnSpPr>
            <a:cxnSpLocks/>
          </p:cNvCxnSpPr>
          <p:nvPr/>
        </p:nvCxnSpPr>
        <p:spPr>
          <a:xfrm flipV="1">
            <a:off x="2995311" y="2442048"/>
            <a:ext cx="216800" cy="2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701DCC2-AAD7-E7B0-8D99-208A4C037228}"/>
              </a:ext>
            </a:extLst>
          </p:cNvPr>
          <p:cNvCxnSpPr>
            <a:cxnSpLocks/>
          </p:cNvCxnSpPr>
          <p:nvPr/>
        </p:nvCxnSpPr>
        <p:spPr>
          <a:xfrm>
            <a:off x="4277631" y="3576918"/>
            <a:ext cx="0" cy="1734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2E859FE-6D9A-DA53-E33F-BBB88E33A188}"/>
              </a:ext>
            </a:extLst>
          </p:cNvPr>
          <p:cNvCxnSpPr/>
          <p:nvPr/>
        </p:nvCxnSpPr>
        <p:spPr>
          <a:xfrm>
            <a:off x="4277836" y="4003962"/>
            <a:ext cx="1282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Flowchart: Connector 45">
            <a:extLst>
              <a:ext uri="{FF2B5EF4-FFF2-40B4-BE49-F238E27FC236}">
                <a16:creationId xmlns:a16="http://schemas.microsoft.com/office/drawing/2014/main" id="{68C5D39C-A564-B833-A103-E862A33DB488}"/>
              </a:ext>
            </a:extLst>
          </p:cNvPr>
          <p:cNvSpPr/>
          <p:nvPr/>
        </p:nvSpPr>
        <p:spPr>
          <a:xfrm>
            <a:off x="1636976" y="4500022"/>
            <a:ext cx="1358335" cy="1228165"/>
          </a:xfrm>
          <a:prstGeom prst="flowChartConnec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UNICEF Regional (RO) &amp; country office (CO)</a:t>
            </a:r>
          </a:p>
        </p:txBody>
      </p:sp>
      <p:cxnSp>
        <p:nvCxnSpPr>
          <p:cNvPr id="48" name="Straight Arrow Connector 47">
            <a:extLst>
              <a:ext uri="{FF2B5EF4-FFF2-40B4-BE49-F238E27FC236}">
                <a16:creationId xmlns:a16="http://schemas.microsoft.com/office/drawing/2014/main" id="{4162868B-04DA-5916-E79A-93D586D25B2F}"/>
              </a:ext>
            </a:extLst>
          </p:cNvPr>
          <p:cNvCxnSpPr>
            <a:cxnSpLocks/>
          </p:cNvCxnSpPr>
          <p:nvPr/>
        </p:nvCxnSpPr>
        <p:spPr>
          <a:xfrm flipV="1">
            <a:off x="2995311" y="5114104"/>
            <a:ext cx="11290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8BA1D6D7-01BB-E6E7-C00C-D2A61F7ECF94}"/>
              </a:ext>
            </a:extLst>
          </p:cNvPr>
          <p:cNvSpPr/>
          <p:nvPr/>
        </p:nvSpPr>
        <p:spPr>
          <a:xfrm>
            <a:off x="5743387" y="3426037"/>
            <a:ext cx="5910729" cy="146184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Are children, newborns and pregnant women disproportionally affected?</a:t>
            </a:r>
            <a:endParaRPr kumimoji="0" lang="en-US" sz="1400" b="0" i="0" u="none" strike="noStrike" kern="1200" cap="none" spc="0" normalizeH="0" baseline="0" noProof="0">
              <a:ln>
                <a:noFill/>
              </a:ln>
              <a:solidFill>
                <a:srgbClr val="4472C4"/>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Is it a vaccine-preventable disease event?</a:t>
            </a:r>
            <a:endParaRPr kumimoji="0" lang="en-US" sz="1400" b="0" i="0" u="none" strike="noStrike" kern="1200" cap="none" spc="0" normalizeH="0" baseline="0" noProof="0">
              <a:ln>
                <a:noFill/>
              </a:ln>
              <a:solidFill>
                <a:srgbClr val="4472C4"/>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solidFill>
                <a:effectLst/>
                <a:uLnTx/>
                <a:uFillTx/>
                <a:latin typeface="Calibri" panose="020F0502020204030204"/>
                <a:ea typeface="+mn-ea"/>
                <a:cs typeface="+mn-cs"/>
              </a:rPr>
              <a:t>Unusual event, high mortality, undiagnosed disease that could disrupt wider determinants of health areas (e.g., education) and requires support across UNICEF sectors?</a:t>
            </a:r>
            <a:endParaRPr kumimoji="0" lang="en-US" sz="1400" b="0" i="0" u="none" strike="noStrike" kern="1200" cap="none" spc="0" normalizeH="0" baseline="0" noProof="0">
              <a:ln>
                <a:noFill/>
              </a:ln>
              <a:solidFill>
                <a:srgbClr val="4472C4"/>
              </a:solidFill>
              <a:effectLst/>
              <a:uLnTx/>
              <a:uFillTx/>
              <a:latin typeface="Calibri" panose="020F0502020204030204"/>
              <a:ea typeface="+mn-ea"/>
              <a:cs typeface="Calibri"/>
            </a:endParaRPr>
          </a:p>
        </p:txBody>
      </p:sp>
      <p:sp>
        <p:nvSpPr>
          <p:cNvPr id="51" name="Flowchart: Connector 50">
            <a:extLst>
              <a:ext uri="{FF2B5EF4-FFF2-40B4-BE49-F238E27FC236}">
                <a16:creationId xmlns:a16="http://schemas.microsoft.com/office/drawing/2014/main" id="{B4FDB423-63A4-7621-07FB-F0AC7E8F19D7}"/>
              </a:ext>
            </a:extLst>
          </p:cNvPr>
          <p:cNvSpPr/>
          <p:nvPr/>
        </p:nvSpPr>
        <p:spPr>
          <a:xfrm>
            <a:off x="3552358" y="5311866"/>
            <a:ext cx="1450546" cy="1416460"/>
          </a:xfrm>
          <a:prstGeom prst="flowChartConnector">
            <a:avLst/>
          </a:prstGeom>
          <a:solidFill>
            <a:schemeClr val="bg1">
              <a:lumMod val="95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UNICEF signals </a:t>
            </a:r>
          </a:p>
        </p:txBody>
      </p:sp>
      <p:pic>
        <p:nvPicPr>
          <p:cNvPr id="8" name="Picture 7" descr="A blue square with white text&#10;&#10;Description automatically generated">
            <a:extLst>
              <a:ext uri="{FF2B5EF4-FFF2-40B4-BE49-F238E27FC236}">
                <a16:creationId xmlns:a16="http://schemas.microsoft.com/office/drawing/2014/main" id="{35B175B4-0543-5445-6CBC-7506B32C80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3578" y="0"/>
            <a:ext cx="1645920" cy="1645920"/>
          </a:xfrm>
          <a:prstGeom prst="rect">
            <a:avLst/>
          </a:prstGeom>
        </p:spPr>
      </p:pic>
      <p:cxnSp>
        <p:nvCxnSpPr>
          <p:cNvPr id="2" name="Straight Arrow Connector 1">
            <a:extLst>
              <a:ext uri="{FF2B5EF4-FFF2-40B4-BE49-F238E27FC236}">
                <a16:creationId xmlns:a16="http://schemas.microsoft.com/office/drawing/2014/main" id="{B96506B0-CEBA-E61E-4604-5D6E86455AD5}"/>
              </a:ext>
            </a:extLst>
          </p:cNvPr>
          <p:cNvCxnSpPr>
            <a:cxnSpLocks/>
          </p:cNvCxnSpPr>
          <p:nvPr/>
        </p:nvCxnSpPr>
        <p:spPr>
          <a:xfrm flipV="1">
            <a:off x="4204449" y="3550021"/>
            <a:ext cx="0" cy="1734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927A5-298B-676A-4DC9-CEA41CE2F4AA}"/>
              </a:ext>
            </a:extLst>
          </p:cNvPr>
          <p:cNvSpPr txBox="1"/>
          <p:nvPr/>
        </p:nvSpPr>
        <p:spPr>
          <a:xfrm>
            <a:off x="7189098" y="5311866"/>
            <a:ext cx="4465018" cy="1200329"/>
          </a:xfrm>
          <a:prstGeom prst="rect">
            <a:avLst/>
          </a:prstGeom>
          <a:noFill/>
        </p:spPr>
        <p:txBody>
          <a:bodyPr wrap="square" rtlCol="0">
            <a:spAutoFit/>
          </a:bodyPr>
          <a:lstStyle/>
          <a:p>
            <a:r>
              <a:rPr lang="en-US" sz="2400" b="1" dirty="0">
                <a:solidFill>
                  <a:schemeClr val="tx2">
                    <a:lumMod val="75000"/>
                  </a:schemeClr>
                </a:solidFill>
                <a:latin typeface="Arial" panose="020B0604020202020204" pitchFamily="34" charset="0"/>
                <a:cs typeface="Arial" panose="020B0604020202020204" pitchFamily="34" charset="0"/>
              </a:rPr>
              <a:t>UNICEF collaborative work with WHO on signals</a:t>
            </a:r>
            <a:endParaRPr lang="en-US" sz="2400" b="1" spc="0" dirty="0">
              <a:solidFill>
                <a:schemeClr val="tx2">
                  <a:lumMod val="75000"/>
                </a:schemeClr>
              </a:solidFill>
              <a:latin typeface="Arial" panose="020B0604020202020204" pitchFamily="34" charset="0"/>
              <a:cs typeface="Arial" panose="020B0604020202020204" pitchFamily="34" charset="0"/>
            </a:endParaRPr>
          </a:p>
          <a:p>
            <a:endParaRPr lang="en-US" sz="2400" dirty="0">
              <a:solidFill>
                <a:schemeClr val="tx2">
                  <a:lumMod val="75000"/>
                </a:schemeClr>
              </a:solidFill>
            </a:endParaRPr>
          </a:p>
        </p:txBody>
      </p:sp>
    </p:spTree>
    <p:extLst>
      <p:ext uri="{BB962C8B-B14F-4D97-AF65-F5344CB8AC3E}">
        <p14:creationId xmlns:p14="http://schemas.microsoft.com/office/powerpoint/2010/main" val="370995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275FE2-1654-F1E2-8062-25782CEFA6FC}"/>
              </a:ext>
            </a:extLst>
          </p:cNvPr>
          <p:cNvSpPr txBox="1">
            <a:spLocks/>
          </p:cNvSpPr>
          <p:nvPr/>
        </p:nvSpPr>
        <p:spPr>
          <a:xfrm>
            <a:off x="838200" y="365125"/>
            <a:ext cx="10515600" cy="92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9DFF"/>
                </a:solidFill>
                <a:effectLst/>
                <a:uLnTx/>
                <a:uFillTx/>
                <a:latin typeface="Calibri Light" panose="020F0302020204030204"/>
                <a:ea typeface="+mj-ea"/>
                <a:cs typeface="Calibri Light"/>
              </a:rPr>
              <a:t>PHE Alert communication within UNICEF</a:t>
            </a:r>
            <a:endParaRPr kumimoji="0" lang="en-US" sz="2000" b="0" i="1" u="none" strike="noStrike" kern="1200" cap="none" spc="0" normalizeH="0" baseline="0" noProof="0">
              <a:ln>
                <a:noFill/>
              </a:ln>
              <a:solidFill>
                <a:srgbClr val="000000"/>
              </a:solidFill>
              <a:effectLst/>
              <a:uLnTx/>
              <a:uFillTx/>
              <a:latin typeface="Calibri Light" panose="020F0302020204030204"/>
              <a:ea typeface="+mj-ea"/>
              <a:cs typeface="Calibri Light"/>
            </a:endParaRPr>
          </a:p>
        </p:txBody>
      </p:sp>
      <p:graphicFrame>
        <p:nvGraphicFramePr>
          <p:cNvPr id="7" name="Table 6">
            <a:extLst>
              <a:ext uri="{FF2B5EF4-FFF2-40B4-BE49-F238E27FC236}">
                <a16:creationId xmlns:a16="http://schemas.microsoft.com/office/drawing/2014/main" id="{93AA34D1-3A21-6245-4D0A-02F880EDA5A4}"/>
              </a:ext>
            </a:extLst>
          </p:cNvPr>
          <p:cNvGraphicFramePr>
            <a:graphicFrameLocks noGrp="1"/>
          </p:cNvGraphicFramePr>
          <p:nvPr/>
        </p:nvGraphicFramePr>
        <p:xfrm>
          <a:off x="173181" y="1373908"/>
          <a:ext cx="11875647" cy="5290348"/>
        </p:xfrm>
        <a:graphic>
          <a:graphicData uri="http://schemas.openxmlformats.org/drawingml/2006/table">
            <a:tbl>
              <a:tblPr/>
              <a:tblGrid>
                <a:gridCol w="1359539">
                  <a:extLst>
                    <a:ext uri="{9D8B030D-6E8A-4147-A177-3AD203B41FA5}">
                      <a16:colId xmlns:a16="http://schemas.microsoft.com/office/drawing/2014/main" val="4280019758"/>
                    </a:ext>
                  </a:extLst>
                </a:gridCol>
                <a:gridCol w="1196419">
                  <a:extLst>
                    <a:ext uri="{9D8B030D-6E8A-4147-A177-3AD203B41FA5}">
                      <a16:colId xmlns:a16="http://schemas.microsoft.com/office/drawing/2014/main" val="3777664156"/>
                    </a:ext>
                  </a:extLst>
                </a:gridCol>
                <a:gridCol w="9319689">
                  <a:extLst>
                    <a:ext uri="{9D8B030D-6E8A-4147-A177-3AD203B41FA5}">
                      <a16:colId xmlns:a16="http://schemas.microsoft.com/office/drawing/2014/main" val="1091656417"/>
                    </a:ext>
                  </a:extLst>
                </a:gridCol>
              </a:tblGrid>
              <a:tr h="391455">
                <a:tc>
                  <a:txBody>
                    <a:bodyPr/>
                    <a:lstStyle/>
                    <a:p>
                      <a:pPr algn="l" rtl="0" fontAlgn="base"/>
                      <a:endParaRPr lang="en-GB" sz="2400" b="0" i="0">
                        <a:effectLst/>
                        <a:latin typeface="+mn-lt"/>
                      </a:endParaRP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GB" sz="2000" b="1" i="0">
                          <a:effectLst/>
                          <a:latin typeface="+mn-lt"/>
                        </a:rPr>
                        <a:t>Action </a:t>
                      </a: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GB" sz="2000" b="1" i="0">
                          <a:effectLst/>
                          <a:latin typeface="+mn-lt"/>
                        </a:rPr>
                        <a:t>Headquarter </a:t>
                      </a: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4540130"/>
                  </a:ext>
                </a:extLst>
              </a:tr>
              <a:tr h="973045">
                <a:tc>
                  <a:txBody>
                    <a:bodyPr/>
                    <a:lstStyle/>
                    <a:p>
                      <a:pPr algn="ctr" rtl="0" fontAlgn="base"/>
                      <a:r>
                        <a:rPr lang="en-US" sz="1600" b="1" i="0">
                          <a:solidFill>
                            <a:srgbClr val="0070C0"/>
                          </a:solidFill>
                          <a:effectLst/>
                          <a:latin typeface="+mn-lt"/>
                        </a:rPr>
                        <a:t>Within 24 hours </a:t>
                      </a:r>
                      <a:endParaRPr lang="en-US" sz="1600" b="0" i="0">
                        <a:solidFill>
                          <a:srgbClr val="0070C0"/>
                        </a:solidFill>
                        <a:effectLst/>
                        <a:latin typeface="+mn-lt"/>
                      </a:endParaRP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600" b="0" i="0" kern="1200">
                          <a:solidFill>
                            <a:schemeClr val="tx1"/>
                          </a:solidFill>
                          <a:effectLst/>
                          <a:latin typeface="+mn-lt"/>
                          <a:ea typeface="+mn-ea"/>
                          <a:cs typeface="+mn-cs"/>
                        </a:rPr>
                        <a:t>Notification </a:t>
                      </a: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fontAlgn="base">
                        <a:buFont typeface="Arial"/>
                        <a:buChar char="•"/>
                      </a:pPr>
                      <a:r>
                        <a:rPr lang="en-US" sz="1600" b="0" i="0" kern="1200" dirty="0">
                          <a:solidFill>
                            <a:schemeClr val="tx1"/>
                          </a:solidFill>
                          <a:effectLst/>
                          <a:latin typeface="+mn-lt"/>
                          <a:ea typeface="+mn-ea"/>
                          <a:cs typeface="+mn-cs"/>
                        </a:rPr>
                        <a:t>Alert/signals received and entered into the UNICEF signal tracker for monitoring</a:t>
                      </a:r>
                    </a:p>
                    <a:p>
                      <a:pPr marL="285750" lvl="0" indent="-285750" algn="l">
                        <a:buFont typeface="Arial"/>
                        <a:buChar char="•"/>
                      </a:pPr>
                      <a:r>
                        <a:rPr lang="en-US" sz="1600" b="0" i="0" u="none" strike="noStrike" kern="1200" noProof="0" dirty="0">
                          <a:solidFill>
                            <a:schemeClr val="tx1"/>
                          </a:solidFill>
                          <a:effectLst/>
                          <a:latin typeface="+mn-lt"/>
                        </a:rPr>
                        <a:t>Depending on source of alert, notify RO/CO, HQ relevant section, Emergency </a:t>
                      </a:r>
                      <a:r>
                        <a:rPr lang="en-US" sz="1600" b="0" i="0" u="none" strike="noStrike" kern="1200" noProof="0" dirty="0" err="1">
                          <a:solidFill>
                            <a:schemeClr val="tx1"/>
                          </a:solidFill>
                          <a:effectLst/>
                          <a:latin typeface="+mn-lt"/>
                        </a:rPr>
                        <a:t>Programmes</a:t>
                      </a:r>
                      <a:r>
                        <a:rPr lang="en-US" sz="1600" b="0" i="0" u="none" strike="noStrike" kern="1200" noProof="0" dirty="0">
                          <a:solidFill>
                            <a:schemeClr val="tx1"/>
                          </a:solidFill>
                          <a:effectLst/>
                          <a:latin typeface="+mn-lt"/>
                        </a:rPr>
                        <a:t> (EMOPS), UNICEF senior management, WHO or Global Outbreak Alert Response Network (GOARN) and request for additional information if available.</a:t>
                      </a:r>
                      <a:endParaRPr lang="en-US" sz="1600" b="0" i="0" kern="1200" dirty="0">
                        <a:solidFill>
                          <a:schemeClr val="tx1"/>
                        </a:solidFill>
                        <a:effectLst/>
                        <a:latin typeface="+mn-lt"/>
                        <a:ea typeface="+mn-ea"/>
                        <a:cs typeface="+mn-cs"/>
                      </a:endParaRPr>
                    </a:p>
                    <a:p>
                      <a:pPr marL="285750" lvl="0" indent="-285750" algn="l">
                        <a:buFont typeface="Arial"/>
                        <a:buChar char="•"/>
                      </a:pPr>
                      <a:r>
                        <a:rPr lang="en-US" sz="1600" b="0" i="0" kern="1200" noProof="0" dirty="0">
                          <a:solidFill>
                            <a:schemeClr val="tx1"/>
                          </a:solidFill>
                          <a:effectLst/>
                          <a:latin typeface="+mn-lt"/>
                          <a:ea typeface="+mn-ea"/>
                          <a:cs typeface="+mn-cs"/>
                        </a:rPr>
                        <a:t>UNICEF provides RO and CO with relevant technical guidance as required.</a:t>
                      </a:r>
                      <a:endParaRPr lang="en-US" sz="1600" b="0" i="0" kern="1200" dirty="0">
                        <a:solidFill>
                          <a:schemeClr val="tx1"/>
                        </a:solidFill>
                        <a:effectLst/>
                        <a:latin typeface="+mn-lt"/>
                        <a:ea typeface="+mn-ea"/>
                        <a:cs typeface="+mn-cs"/>
                      </a:endParaRP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0929035"/>
                  </a:ext>
                </a:extLst>
              </a:tr>
              <a:tr h="894754">
                <a:tc>
                  <a:txBody>
                    <a:bodyPr/>
                    <a:lstStyle/>
                    <a:p>
                      <a:pPr algn="ctr" rtl="0" fontAlgn="base"/>
                      <a:r>
                        <a:rPr lang="en-GB" sz="1600" b="1" i="0">
                          <a:solidFill>
                            <a:srgbClr val="0070C0"/>
                          </a:solidFill>
                          <a:effectLst/>
                          <a:latin typeface="+mn-lt"/>
                        </a:rPr>
                        <a:t>Within 24-48 hours</a:t>
                      </a:r>
                      <a:r>
                        <a:rPr lang="en-GB" sz="1600" b="0" i="0">
                          <a:solidFill>
                            <a:srgbClr val="0070C0"/>
                          </a:solidFill>
                          <a:effectLst/>
                          <a:latin typeface="+mn-lt"/>
                        </a:rPr>
                        <a:t> </a:t>
                      </a: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600" b="0" i="0">
                          <a:effectLst/>
                          <a:latin typeface="+mn-lt"/>
                        </a:rPr>
                        <a:t>Assessment</a:t>
                      </a: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eaLnBrk="1" fontAlgn="base" latinLnBrk="0" hangingPunct="1">
                        <a:buFont typeface="Arial"/>
                        <a:buChar char="•"/>
                      </a:pPr>
                      <a:r>
                        <a:rPr lang="en-US" sz="1600" b="0" i="0" kern="1200" dirty="0">
                          <a:solidFill>
                            <a:schemeClr val="tx1"/>
                          </a:solidFill>
                          <a:effectLst/>
                          <a:latin typeface="+mn-lt"/>
                          <a:ea typeface="+mn-ea"/>
                          <a:cs typeface="+mn-cs"/>
                        </a:rPr>
                        <a:t>As required, UNICEF Associate Director HEPR (Health Emergency Preparedness and Response) updates Office of Executive Director. </a:t>
                      </a:r>
                    </a:p>
                    <a:p>
                      <a:pPr marL="285750" indent="-285750" algn="l" defTabSz="914400" rtl="0" eaLnBrk="1" fontAlgn="base" latinLnBrk="0" hangingPunct="1">
                        <a:buFont typeface="Arial"/>
                        <a:buChar char="•"/>
                      </a:pPr>
                      <a:r>
                        <a:rPr lang="en-US" sz="1600" b="0" i="0" kern="1200" dirty="0">
                          <a:solidFill>
                            <a:schemeClr val="tx1"/>
                          </a:solidFill>
                          <a:effectLst/>
                          <a:latin typeface="+mn-lt"/>
                          <a:ea typeface="+mn-ea"/>
                          <a:cs typeface="+mn-cs"/>
                        </a:rPr>
                        <a:t>Based on discussion with RO, HQ PHE Unit to propose a 3-level technical call (CO, RO, and HQ)</a:t>
                      </a: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2931797"/>
                  </a:ext>
                </a:extLst>
              </a:tr>
              <a:tr h="2270436">
                <a:tc>
                  <a:txBody>
                    <a:bodyPr/>
                    <a:lstStyle/>
                    <a:p>
                      <a:pPr algn="ctr" rtl="0" fontAlgn="base"/>
                      <a:r>
                        <a:rPr lang="en-GB" sz="1600" b="1" i="0">
                          <a:solidFill>
                            <a:srgbClr val="0070C0"/>
                          </a:solidFill>
                          <a:effectLst/>
                          <a:latin typeface="+mn-lt"/>
                        </a:rPr>
                        <a:t>Within 7 days</a:t>
                      </a:r>
                      <a:r>
                        <a:rPr lang="en-GB" sz="1600" b="0" i="0">
                          <a:solidFill>
                            <a:srgbClr val="0070C0"/>
                          </a:solidFill>
                          <a:effectLst/>
                          <a:latin typeface="+mn-lt"/>
                        </a:rPr>
                        <a:t> </a:t>
                      </a: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600" b="0" i="0" kern="1200">
                          <a:solidFill>
                            <a:schemeClr val="tx1"/>
                          </a:solidFill>
                          <a:effectLst/>
                          <a:latin typeface="+mn-lt"/>
                          <a:ea typeface="+mn-ea"/>
                          <a:cs typeface="+mn-cs"/>
                        </a:rPr>
                        <a:t>If a response is warranted (Scale, Urgency, Complexity and Country Capacity)  </a:t>
                      </a:r>
                    </a:p>
                    <a:p>
                      <a:pPr algn="ctr" rtl="0" fontAlgn="base"/>
                      <a:endParaRPr lang="en-US" sz="1600" b="0" i="0" kern="1200">
                        <a:solidFill>
                          <a:schemeClr val="tx1"/>
                        </a:solidFill>
                        <a:effectLst/>
                        <a:latin typeface="+mn-lt"/>
                        <a:ea typeface="+mn-ea"/>
                        <a:cs typeface="+mn-cs"/>
                      </a:endParaRPr>
                    </a:p>
                  </a:txBody>
                  <a:tcPr marL="29635" marR="29635" marT="14817" marB="14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rtl="0" eaLnBrk="1" fontAlgn="base" latinLnBrk="0" hangingPunct="1">
                        <a:lnSpc>
                          <a:spcPct val="100000"/>
                        </a:lnSpc>
                        <a:spcBef>
                          <a:spcPts val="0"/>
                        </a:spcBef>
                        <a:spcAft>
                          <a:spcPts val="0"/>
                        </a:spcAft>
                        <a:buClrTx/>
                        <a:buSzTx/>
                        <a:buFont typeface="Arial"/>
                        <a:buChar char="•"/>
                      </a:pPr>
                      <a:r>
                        <a:rPr lang="en-US" sz="1600" b="0" i="0" kern="1200" dirty="0">
                          <a:solidFill>
                            <a:schemeClr val="tx1"/>
                          </a:solidFill>
                          <a:effectLst/>
                          <a:latin typeface="+mn-lt"/>
                          <a:ea typeface="+mn-ea"/>
                          <a:cs typeface="+mn-cs"/>
                        </a:rPr>
                        <a:t>The event is reviewed with the PHE extended team during weekly epi update. The level of UNICEF's engagement may also depend on the emergency level attributed by WHO.</a:t>
                      </a:r>
                    </a:p>
                    <a:p>
                      <a:pPr algn="l" rtl="0" fontAlgn="base"/>
                      <a:r>
                        <a:rPr lang="en-US" sz="1600" b="0" i="0" kern="1200" dirty="0">
                          <a:solidFill>
                            <a:schemeClr val="tx1"/>
                          </a:solidFill>
                          <a:effectLst/>
                          <a:latin typeface="+mn-lt"/>
                          <a:ea typeface="+mn-ea"/>
                          <a:cs typeface="+mn-cs"/>
                        </a:rPr>
                        <a:t>If the response requires enhanced HQ support: </a:t>
                      </a:r>
                    </a:p>
                    <a:p>
                      <a:pPr marL="742950" lvl="1" indent="-285750" algn="l" rtl="0" fontAlgn="base">
                        <a:buFont typeface="Courier New" panose="02070309020205020404" pitchFamily="49" charset="0"/>
                        <a:buChar char="o"/>
                      </a:pPr>
                      <a:r>
                        <a:rPr lang="en-US" sz="1600" b="0" i="0" kern="1200" dirty="0">
                          <a:solidFill>
                            <a:schemeClr val="tx1"/>
                          </a:solidFill>
                          <a:effectLst/>
                          <a:latin typeface="+mn-lt"/>
                          <a:ea typeface="+mn-ea"/>
                          <a:cs typeface="+mn-cs"/>
                        </a:rPr>
                        <a:t>The Associate Director HEPR to identify a coordinator for the event at HQ for global coordination. </a:t>
                      </a:r>
                    </a:p>
                    <a:p>
                      <a:pPr marL="742950" lvl="1" indent="-285750" algn="l">
                        <a:buFont typeface="Courier New" panose="02070309020205020404" pitchFamily="49" charset="0"/>
                        <a:buChar char="o"/>
                      </a:pPr>
                      <a:r>
                        <a:rPr lang="en-US" sz="1600" b="0" i="0" kern="1200" dirty="0">
                          <a:solidFill>
                            <a:schemeClr val="tx1"/>
                          </a:solidFill>
                          <a:effectLst/>
                          <a:latin typeface="+mn-lt"/>
                          <a:ea typeface="+mn-ea"/>
                          <a:cs typeface="+mn-cs"/>
                        </a:rPr>
                        <a:t>Implement a surge based on needs, mobilize funding, preposition supplies</a:t>
                      </a:r>
                    </a:p>
                    <a:p>
                      <a:pPr marL="742950" lvl="1" indent="-285750" algn="l" rtl="0" fontAlgn="base">
                        <a:buFont typeface="Courier New" panose="02070309020205020404" pitchFamily="49" charset="0"/>
                        <a:buChar char="o"/>
                      </a:pPr>
                      <a:r>
                        <a:rPr lang="en-US" sz="1600" b="0" i="0" kern="1200" dirty="0">
                          <a:solidFill>
                            <a:schemeClr val="tx1"/>
                          </a:solidFill>
                          <a:effectLst/>
                          <a:latin typeface="+mn-lt"/>
                          <a:ea typeface="+mn-ea"/>
                          <a:cs typeface="+mn-cs"/>
                        </a:rPr>
                        <a:t>As required, based on the assessed risk of the public health threat, the Associate Director of HEPR convenes an advisory group to determine the level of emergency for UNICEF. </a:t>
                      </a: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2056321"/>
                  </a:ext>
                </a:extLst>
              </a:tr>
              <a:tr h="480930">
                <a:tc gridSpan="2">
                  <a:txBody>
                    <a:bodyPr/>
                    <a:lstStyle/>
                    <a:p>
                      <a:pPr algn="l" rtl="0" fontAlgn="base"/>
                      <a:r>
                        <a:rPr lang="en-GB" sz="1600" b="1" i="0">
                          <a:effectLst/>
                          <a:latin typeface="+mn-lt"/>
                        </a:rPr>
                        <a:t> </a:t>
                      </a:r>
                      <a:r>
                        <a:rPr lang="en-GB" sz="1600" b="0" i="0">
                          <a:effectLst/>
                          <a:latin typeface="+mn-lt"/>
                        </a:rPr>
                        <a:t> </a:t>
                      </a:r>
                      <a:r>
                        <a:rPr lang="en-US" sz="1600" b="1" i="0">
                          <a:effectLst/>
                          <a:latin typeface="+mn-lt"/>
                        </a:rPr>
                        <a:t>If event is discarded</a:t>
                      </a:r>
                      <a:endParaRPr lang="en-US" sz="1600" b="0" i="0">
                        <a:effectLst/>
                        <a:latin typeface="+mn-lt"/>
                      </a:endParaRP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600" b="0" i="0" dirty="0">
                          <a:effectLst/>
                          <a:latin typeface="+mn-lt"/>
                        </a:rPr>
                        <a:t>PHE unit to notify relevant colleagues and partners. Event is closed in the PHE signal tracker. </a:t>
                      </a:r>
                    </a:p>
                  </a:txBody>
                  <a:tcPr marL="29635" marR="29635" marT="14817" marB="148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996631"/>
                  </a:ext>
                </a:extLst>
              </a:tr>
            </a:tbl>
          </a:graphicData>
        </a:graphic>
      </p:graphicFrame>
      <p:pic>
        <p:nvPicPr>
          <p:cNvPr id="2" name="Picture 1">
            <a:extLst>
              <a:ext uri="{FF2B5EF4-FFF2-40B4-BE49-F238E27FC236}">
                <a16:creationId xmlns:a16="http://schemas.microsoft.com/office/drawing/2014/main" id="{931EF3BA-452E-B0AB-EEC0-4638875FAA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13578" y="0"/>
            <a:ext cx="1645920" cy="1645920"/>
          </a:xfrm>
          <a:prstGeom prst="rect">
            <a:avLst/>
          </a:prstGeom>
        </p:spPr>
      </p:pic>
    </p:spTree>
    <p:extLst>
      <p:ext uri="{BB962C8B-B14F-4D97-AF65-F5344CB8AC3E}">
        <p14:creationId xmlns:p14="http://schemas.microsoft.com/office/powerpoint/2010/main" val="281806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F92E-3293-9146-46A5-02BCCABF4FD8}"/>
              </a:ext>
            </a:extLst>
          </p:cNvPr>
          <p:cNvSpPr>
            <a:spLocks noGrp="1"/>
          </p:cNvSpPr>
          <p:nvPr>
            <p:ph type="title"/>
          </p:nvPr>
        </p:nvSpPr>
        <p:spPr/>
        <p:txBody>
          <a:bodyPr/>
          <a:lstStyle/>
          <a:p>
            <a:r>
              <a:rPr lang="en-US" dirty="0"/>
              <a:t>Useful references and links</a:t>
            </a:r>
          </a:p>
        </p:txBody>
      </p:sp>
      <p:sp>
        <p:nvSpPr>
          <p:cNvPr id="3" name="Content Placeholder 2">
            <a:extLst>
              <a:ext uri="{FF2B5EF4-FFF2-40B4-BE49-F238E27FC236}">
                <a16:creationId xmlns:a16="http://schemas.microsoft.com/office/drawing/2014/main" id="{16C1DCDD-8DB3-FE65-7A02-F6ADDDC5B4AF}"/>
              </a:ext>
            </a:extLst>
          </p:cNvPr>
          <p:cNvSpPr>
            <a:spLocks noGrp="1"/>
          </p:cNvSpPr>
          <p:nvPr>
            <p:ph idx="1"/>
          </p:nvPr>
        </p:nvSpPr>
        <p:spPr/>
        <p:txBody>
          <a:bodyPr>
            <a:normAutofit fontScale="92500"/>
          </a:bodyPr>
          <a:lstStyle/>
          <a:p>
            <a:r>
              <a:rPr lang="en-US" dirty="0">
                <a:hlinkClick r:id="rId2"/>
              </a:rPr>
              <a:t>International Health Regulation (2005) </a:t>
            </a:r>
            <a:r>
              <a:rPr lang="en-US" dirty="0"/>
              <a:t>Third Edition (WHO, 2016)</a:t>
            </a:r>
          </a:p>
          <a:p>
            <a:r>
              <a:rPr lang="en-US" dirty="0">
                <a:hlinkClick r:id="rId3"/>
              </a:rPr>
              <a:t>Rapid Risk Assessment of Acute Public Health Events </a:t>
            </a:r>
            <a:r>
              <a:rPr lang="en-US" dirty="0"/>
              <a:t>(WHO, 2012)</a:t>
            </a:r>
          </a:p>
          <a:p>
            <a:r>
              <a:rPr lang="en-US" dirty="0">
                <a:hlinkClick r:id="rId4"/>
              </a:rPr>
              <a:t>Emergency Response Framework </a:t>
            </a:r>
            <a:r>
              <a:rPr lang="en-US" dirty="0"/>
              <a:t>Edition 2.1 (WHO, 2024)</a:t>
            </a:r>
          </a:p>
          <a:p>
            <a:r>
              <a:rPr lang="en-US" dirty="0">
                <a:hlinkClick r:id="rId5"/>
              </a:rPr>
              <a:t>Designation of National IHR Focal Points</a:t>
            </a:r>
            <a:endParaRPr lang="en-US" dirty="0"/>
          </a:p>
          <a:p>
            <a:r>
              <a:rPr kumimoji="0" lang="en-US" b="0" i="0" u="none" strike="noStrike" kern="1200" cap="none" spc="0" normalizeH="0" baseline="0" noProof="0" dirty="0">
                <a:ln>
                  <a:noFill/>
                </a:ln>
                <a:solidFill>
                  <a:prstClr val="black"/>
                </a:solidFill>
                <a:effectLst/>
                <a:uLnTx/>
                <a:uFillTx/>
                <a:ea typeface="+mn-ea"/>
                <a:cs typeface="+mn-cs"/>
              </a:rPr>
              <a:t>DONs: </a:t>
            </a:r>
            <a:r>
              <a:rPr kumimoji="0" lang="en-US" b="0" i="0" u="none" strike="noStrike" kern="1200" cap="none" spc="0" normalizeH="0" baseline="0" noProof="0" dirty="0">
                <a:ln>
                  <a:noFill/>
                </a:ln>
                <a:solidFill>
                  <a:prstClr val="black"/>
                </a:solidFill>
                <a:effectLst/>
                <a:uLnTx/>
                <a:uFillTx/>
                <a:ea typeface="+mn-ea"/>
                <a:cs typeface="+mn-cs"/>
                <a:hlinkClick r:id="rId6"/>
              </a:rPr>
              <a:t>https://www.who.int/emergencies/disease-outbreak-news</a:t>
            </a:r>
            <a:endParaRPr kumimoji="0" lang="en-US" b="0" i="0" u="none" strike="noStrike" kern="1200" cap="none" spc="0" normalizeH="0" baseline="0" noProof="0" dirty="0">
              <a:ln>
                <a:noFill/>
              </a:ln>
              <a:solidFill>
                <a:prstClr val="black"/>
              </a:solidFill>
              <a:effectLst/>
              <a:uLnTx/>
              <a:uFillTx/>
              <a:ea typeface="+mn-ea"/>
              <a:cs typeface="+mn-cs"/>
            </a:endParaRPr>
          </a:p>
          <a:p>
            <a:r>
              <a:rPr kumimoji="0" lang="en-US" b="0" i="0" u="none" strike="noStrike" kern="1200" cap="none" spc="0" normalizeH="0" baseline="0" noProof="0" dirty="0">
                <a:ln>
                  <a:noFill/>
                </a:ln>
                <a:solidFill>
                  <a:prstClr val="black"/>
                </a:solidFill>
                <a:effectLst/>
                <a:uLnTx/>
                <a:uFillTx/>
                <a:ea typeface="+mn-ea"/>
                <a:cs typeface="+mn-cs"/>
              </a:rPr>
              <a:t>Situation Reports: </a:t>
            </a:r>
            <a:r>
              <a:rPr kumimoji="0" lang="en-US" b="0" i="0" u="none" strike="noStrike" kern="1200" cap="none" spc="0" normalizeH="0" baseline="0" noProof="0" dirty="0">
                <a:ln>
                  <a:noFill/>
                </a:ln>
                <a:solidFill>
                  <a:prstClr val="black"/>
                </a:solidFill>
                <a:effectLst/>
                <a:uLnTx/>
                <a:uFillTx/>
                <a:ea typeface="+mn-ea"/>
                <a:cs typeface="+mn-cs"/>
                <a:hlinkClick r:id="rId7"/>
              </a:rPr>
              <a:t>https://www.who.int/emergencies/situation-reports</a:t>
            </a:r>
            <a:r>
              <a:rPr kumimoji="0" lang="en-US" b="0" i="0" u="none" strike="noStrike" kern="1200" cap="none" spc="0" normalizeH="0" baseline="0" noProof="0" dirty="0">
                <a:ln>
                  <a:noFill/>
                </a:ln>
                <a:solidFill>
                  <a:prstClr val="black"/>
                </a:solidFill>
                <a:effectLst/>
                <a:uLnTx/>
                <a:uFillTx/>
                <a:ea typeface="+mn-ea"/>
                <a:cs typeface="+mn-cs"/>
              </a:rPr>
              <a:t> </a:t>
            </a:r>
          </a:p>
          <a:p>
            <a:r>
              <a:rPr kumimoji="0" lang="en-US" b="0" i="0" u="none" strike="noStrike" kern="1200" cap="none" spc="0" normalizeH="0" baseline="0" noProof="0" dirty="0">
                <a:ln>
                  <a:noFill/>
                </a:ln>
                <a:solidFill>
                  <a:prstClr val="black"/>
                </a:solidFill>
                <a:effectLst/>
                <a:uLnTx/>
                <a:uFillTx/>
                <a:ea typeface="+mn-ea"/>
                <a:cs typeface="+mn-cs"/>
              </a:rPr>
              <a:t>Dashboard: </a:t>
            </a:r>
            <a:r>
              <a:rPr kumimoji="0" lang="en-US" b="0" i="0" u="none" strike="noStrike" kern="1200" cap="none" spc="0" normalizeH="0" baseline="0" noProof="0" dirty="0">
                <a:ln>
                  <a:noFill/>
                </a:ln>
                <a:solidFill>
                  <a:prstClr val="black"/>
                </a:solidFill>
                <a:effectLst/>
                <a:uLnTx/>
                <a:uFillTx/>
                <a:ea typeface="+mn-ea"/>
                <a:cs typeface="+mn-cs"/>
                <a:hlinkClick r:id="rId8"/>
              </a:rPr>
              <a:t>https://extranet.who.int/publicemergency</a:t>
            </a:r>
            <a:endParaRPr kumimoji="0" lang="en-US" b="0" i="0" u="none" strike="noStrike" kern="1200" cap="none" spc="0" normalizeH="0" baseline="0" noProof="0" dirty="0">
              <a:ln>
                <a:noFill/>
              </a:ln>
              <a:solidFill>
                <a:prstClr val="black"/>
              </a:solidFill>
              <a:effectLst/>
              <a:uLnTx/>
              <a:uFillTx/>
              <a:ea typeface="+mn-ea"/>
              <a:cs typeface="+mn-cs"/>
            </a:endParaRPr>
          </a:p>
          <a:p>
            <a:r>
              <a:rPr kumimoji="0" lang="en-US" b="0" i="0" u="none" strike="noStrike" kern="1200" cap="none" spc="0" normalizeH="0" baseline="0" noProof="0" dirty="0">
                <a:ln>
                  <a:noFill/>
                </a:ln>
                <a:solidFill>
                  <a:prstClr val="black"/>
                </a:solidFill>
                <a:effectLst/>
                <a:uLnTx/>
                <a:uFillTx/>
                <a:ea typeface="+mn-ea"/>
                <a:cs typeface="+mn-cs"/>
              </a:rPr>
              <a:t>WER: </a:t>
            </a:r>
            <a:r>
              <a:rPr kumimoji="0" lang="en-US" b="0" i="0" u="none" strike="noStrike" kern="1200" cap="none" spc="0" normalizeH="0" baseline="0" noProof="0" dirty="0">
                <a:ln>
                  <a:noFill/>
                </a:ln>
                <a:solidFill>
                  <a:prstClr val="black"/>
                </a:solidFill>
                <a:effectLst/>
                <a:uLnTx/>
                <a:uFillTx/>
                <a:ea typeface="+mn-ea"/>
                <a:cs typeface="+mn-cs"/>
                <a:hlinkClick r:id="rId9"/>
              </a:rPr>
              <a:t>https://www.who.int/publications/journals/weekly-epidemiological-record</a:t>
            </a:r>
            <a:endParaRPr kumimoji="0" lang="en-US" b="1" i="0" u="none" strike="noStrike" kern="1200" cap="none" spc="0" normalizeH="0" baseline="0" noProof="0" dirty="0">
              <a:ln>
                <a:noFill/>
              </a:ln>
              <a:solidFill>
                <a:prstClr val="black"/>
              </a:solidFill>
              <a:effectLst/>
              <a:uLnTx/>
              <a:uFillTx/>
              <a:ea typeface="+mn-ea"/>
              <a:cs typeface="+mn-cs"/>
            </a:endParaRPr>
          </a:p>
          <a:p>
            <a:endParaRPr lang="en-US" dirty="0"/>
          </a:p>
          <a:p>
            <a:endParaRPr lang="en-US" dirty="0"/>
          </a:p>
        </p:txBody>
      </p:sp>
    </p:spTree>
    <p:extLst>
      <p:ext uri="{BB962C8B-B14F-4D97-AF65-F5344CB8AC3E}">
        <p14:creationId xmlns:p14="http://schemas.microsoft.com/office/powerpoint/2010/main" val="313132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2ABF-63A9-F7F4-D197-7D98CA5D8B61}"/>
              </a:ext>
            </a:extLst>
          </p:cNvPr>
          <p:cNvSpPr>
            <a:spLocks noGrp="1"/>
          </p:cNvSpPr>
          <p:nvPr>
            <p:ph type="title"/>
          </p:nvPr>
        </p:nvSpPr>
        <p:spPr/>
        <p:txBody>
          <a:bodyPr/>
          <a:lstStyle/>
          <a:p>
            <a:r>
              <a:rPr lang="en-US" dirty="0"/>
              <a:t>EPI-WIN Webinar</a:t>
            </a:r>
          </a:p>
        </p:txBody>
      </p:sp>
      <p:sp>
        <p:nvSpPr>
          <p:cNvPr id="3" name="Content Placeholder 2">
            <a:extLst>
              <a:ext uri="{FF2B5EF4-FFF2-40B4-BE49-F238E27FC236}">
                <a16:creationId xmlns:a16="http://schemas.microsoft.com/office/drawing/2014/main" id="{259EF00C-F78A-3BDD-26EC-66BA45BD0391}"/>
              </a:ext>
            </a:extLst>
          </p:cNvPr>
          <p:cNvSpPr>
            <a:spLocks noGrp="1"/>
          </p:cNvSpPr>
          <p:nvPr>
            <p:ph idx="1"/>
          </p:nvPr>
        </p:nvSpPr>
        <p:spPr/>
        <p:txBody>
          <a:bodyPr/>
          <a:lstStyle/>
          <a:p>
            <a:r>
              <a:rPr lang="en-US" dirty="0"/>
              <a:t>View webinar “</a:t>
            </a:r>
            <a:r>
              <a:rPr lang="en-US" sz="2800" dirty="0"/>
              <a:t>Global Public Health Intelligence: WHO Operational Practices”</a:t>
            </a:r>
            <a:endParaRPr lang="en-US" dirty="0"/>
          </a:p>
          <a:p>
            <a:r>
              <a:rPr lang="en-US" dirty="0"/>
              <a:t>Speakers</a:t>
            </a:r>
          </a:p>
          <a:p>
            <a:pPr lvl="1"/>
            <a:r>
              <a:rPr lang="en-US" dirty="0"/>
              <a:t>Abdi </a:t>
            </a:r>
            <a:r>
              <a:rPr lang="en-US" dirty="0" err="1"/>
              <a:t>Mahamud</a:t>
            </a:r>
            <a:r>
              <a:rPr lang="en-US" dirty="0"/>
              <a:t>, Director, Alert &amp; Response Coordination Department, WHO</a:t>
            </a:r>
          </a:p>
          <a:p>
            <a:pPr lvl="1"/>
            <a:r>
              <a:rPr lang="en-US" dirty="0"/>
              <a:t>Esther </a:t>
            </a:r>
            <a:r>
              <a:rPr lang="en-US" dirty="0" err="1"/>
              <a:t>Hamblion</a:t>
            </a:r>
            <a:r>
              <a:rPr lang="en-US" dirty="0"/>
              <a:t>, Unit Head, Public Health Intelligence, WHO HQ</a:t>
            </a:r>
          </a:p>
          <a:p>
            <a:pPr lvl="1"/>
            <a:r>
              <a:rPr lang="en-US" dirty="0"/>
              <a:t>Blanche Greene-Cramer, Team Lead, Alert and Verification, WHO HQ</a:t>
            </a:r>
          </a:p>
          <a:p>
            <a:pPr lvl="1"/>
            <a:r>
              <a:rPr lang="en-US" dirty="0"/>
              <a:t>Aura </a:t>
            </a:r>
            <a:r>
              <a:rPr lang="en-US" dirty="0" err="1"/>
              <a:t>Corpuz</a:t>
            </a:r>
            <a:r>
              <a:rPr lang="en-US" dirty="0"/>
              <a:t>, Team Lead, Public Health Intelligence, WHO EMRO</a:t>
            </a:r>
          </a:p>
          <a:p>
            <a:pPr lvl="1"/>
            <a:r>
              <a:rPr lang="en-US" dirty="0" err="1"/>
              <a:t>Tondri</a:t>
            </a:r>
            <a:r>
              <a:rPr lang="en-US" dirty="0"/>
              <a:t> Noe </a:t>
            </a:r>
            <a:r>
              <a:rPr lang="en-US" dirty="0" err="1"/>
              <a:t>Guinko</a:t>
            </a:r>
            <a:r>
              <a:rPr lang="en-US" dirty="0"/>
              <a:t>, Public Health Emergencies, UNICEF</a:t>
            </a:r>
          </a:p>
        </p:txBody>
      </p:sp>
    </p:spTree>
    <p:extLst>
      <p:ext uri="{BB962C8B-B14F-4D97-AF65-F5344CB8AC3E}">
        <p14:creationId xmlns:p14="http://schemas.microsoft.com/office/powerpoint/2010/main" val="46596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C67D5-24E2-3469-3C94-594A49B653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003A3B-DEF3-D170-8EF9-A7D59DDBAC9E}"/>
              </a:ext>
            </a:extLst>
          </p:cNvPr>
          <p:cNvSpPr/>
          <p:nvPr/>
        </p:nvSpPr>
        <p:spPr>
          <a:xfrm>
            <a:off x="6514733" y="6241672"/>
            <a:ext cx="4831737" cy="425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cap="none" spc="0" baseline="0">
                <a:ln w="0"/>
                <a:solidFill>
                  <a:srgbClr val="000000"/>
                </a:solidFill>
                <a:effectLst>
                  <a:outerShdw blurRad="38100" dist="19050" dir="2700000" algn="tl" rotWithShape="0">
                    <a:srgbClr val="000000">
                      <a:alpha val="40000"/>
                    </a:srgbClr>
                  </a:outerShdw>
                </a:effectLst>
                <a:latin typeface="+mn-lt"/>
                <a:ea typeface="+mn-ea"/>
                <a:cs typeface="+mn-cs"/>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Declared Public Health Emergencies of International Concern (PHEIC)</a:t>
            </a:r>
          </a:p>
        </p:txBody>
      </p:sp>
      <p:sp>
        <p:nvSpPr>
          <p:cNvPr id="6" name="Slide Number Placeholder 5">
            <a:extLst>
              <a:ext uri="{FF2B5EF4-FFF2-40B4-BE49-F238E27FC236}">
                <a16:creationId xmlns:a16="http://schemas.microsoft.com/office/drawing/2014/main" id="{A1273925-38DD-6E63-5752-9A3FB1B710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9305CE3-20E4-075E-3E0C-F76F5D874276}"/>
              </a:ext>
            </a:extLst>
          </p:cNvPr>
          <p:cNvSpPr>
            <a:spLocks noGrp="1"/>
          </p:cNvSpPr>
          <p:nvPr>
            <p:ph type="title"/>
          </p:nvPr>
        </p:nvSpPr>
        <p:spPr>
          <a:xfrm>
            <a:off x="559440" y="616328"/>
            <a:ext cx="9241183" cy="457635"/>
          </a:xfrm>
        </p:spPr>
        <p:txBody>
          <a:bodyPr>
            <a:noAutofit/>
          </a:bodyPr>
          <a:lstStyle/>
          <a:p>
            <a:r>
              <a:rPr lang="en-GB" sz="2400" dirty="0">
                <a:latin typeface="Aptos Narrow" panose="020B0004020202020204"/>
                <a:ea typeface="Ebrima" panose="02000000000000000000" pitchFamily="2" charset="0"/>
                <a:cs typeface="Ebrima" panose="02000000000000000000" pitchFamily="2" charset="0"/>
              </a:rPr>
              <a:t>(Potential) Public Health Emergencies of International Concern </a:t>
            </a:r>
          </a:p>
        </p:txBody>
      </p:sp>
      <p:graphicFrame>
        <p:nvGraphicFramePr>
          <p:cNvPr id="101" name="Chart 100">
            <a:extLst>
              <a:ext uri="{FF2B5EF4-FFF2-40B4-BE49-F238E27FC236}">
                <a16:creationId xmlns:a16="http://schemas.microsoft.com/office/drawing/2014/main" id="{3FAE3E4A-171F-0B1A-91FF-82B504AACB47}"/>
              </a:ext>
            </a:extLst>
          </p:cNvPr>
          <p:cNvGraphicFramePr>
            <a:graphicFrameLocks/>
          </p:cNvGraphicFramePr>
          <p:nvPr>
            <p:extLst>
              <p:ext uri="{D42A27DB-BD31-4B8C-83A1-F6EECF244321}">
                <p14:modId xmlns:p14="http://schemas.microsoft.com/office/powerpoint/2010/main" val="2606230706"/>
              </p:ext>
            </p:extLst>
          </p:nvPr>
        </p:nvGraphicFramePr>
        <p:xfrm>
          <a:off x="6735701" y="1581145"/>
          <a:ext cx="4389803" cy="2445225"/>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AB8D4E7D-34A7-D9DC-B81A-2592CFFC6D0A}"/>
              </a:ext>
            </a:extLst>
          </p:cNvPr>
          <p:cNvPicPr>
            <a:picLocks noChangeAspect="1"/>
          </p:cNvPicPr>
          <p:nvPr/>
        </p:nvPicPr>
        <p:blipFill>
          <a:blip r:embed="rId4"/>
          <a:stretch>
            <a:fillRect/>
          </a:stretch>
        </p:blipFill>
        <p:spPr>
          <a:xfrm>
            <a:off x="7564581" y="4113683"/>
            <a:ext cx="2989811" cy="2177579"/>
          </a:xfrm>
          <a:prstGeom prst="rect">
            <a:avLst/>
          </a:prstGeom>
        </p:spPr>
      </p:pic>
      <p:pic>
        <p:nvPicPr>
          <p:cNvPr id="13" name="Picture 12">
            <a:extLst>
              <a:ext uri="{FF2B5EF4-FFF2-40B4-BE49-F238E27FC236}">
                <a16:creationId xmlns:a16="http://schemas.microsoft.com/office/drawing/2014/main" id="{62137EFC-A4D9-F0AA-A2B7-1CFBDF1CD8B8}"/>
              </a:ext>
            </a:extLst>
          </p:cNvPr>
          <p:cNvPicPr>
            <a:picLocks noChangeAspect="1"/>
          </p:cNvPicPr>
          <p:nvPr/>
        </p:nvPicPr>
        <p:blipFill>
          <a:blip r:embed="rId5"/>
          <a:stretch>
            <a:fillRect/>
          </a:stretch>
        </p:blipFill>
        <p:spPr>
          <a:xfrm>
            <a:off x="1999021" y="1694835"/>
            <a:ext cx="4515712" cy="2217843"/>
          </a:xfrm>
          <a:prstGeom prst="rect">
            <a:avLst/>
          </a:prstGeom>
        </p:spPr>
      </p:pic>
      <p:sp>
        <p:nvSpPr>
          <p:cNvPr id="14" name="Rectangle 13">
            <a:extLst>
              <a:ext uri="{FF2B5EF4-FFF2-40B4-BE49-F238E27FC236}">
                <a16:creationId xmlns:a16="http://schemas.microsoft.com/office/drawing/2014/main" id="{96250C93-A3C2-63A1-E0D4-6898960AFF18}"/>
              </a:ext>
            </a:extLst>
          </p:cNvPr>
          <p:cNvSpPr/>
          <p:nvPr/>
        </p:nvSpPr>
        <p:spPr>
          <a:xfrm>
            <a:off x="425694" y="1559138"/>
            <a:ext cx="1352359" cy="2554545"/>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2060"/>
                  </a:solidFill>
                </a:ln>
                <a:solidFill>
                  <a:srgbClr val="000000"/>
                </a:solidFill>
                <a:effectLst>
                  <a:outerShdw blurRad="50800" dist="38100" dir="2700000" algn="tl" rotWithShape="0">
                    <a:prstClr val="black">
                      <a:alpha val="40000"/>
                    </a:prstClr>
                  </a:outerShdw>
                </a:effectLst>
                <a:uLnTx/>
                <a:uFillTx/>
                <a:latin typeface="Segoe Condensed" panose="020B0606040200020203" pitchFamily="34" charset="0"/>
                <a:ea typeface="+mn-ea"/>
                <a:cs typeface="+mn-cs"/>
              </a:rPr>
              <a:t>Early detection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2060"/>
                  </a:solidFill>
                </a:ln>
                <a:solidFill>
                  <a:srgbClr val="000000"/>
                </a:solidFill>
                <a:effectLst>
                  <a:outerShdw blurRad="50800" dist="38100" dir="2700000" algn="tl" rotWithShape="0">
                    <a:prstClr val="black">
                      <a:alpha val="40000"/>
                    </a:prstClr>
                  </a:outerShdw>
                </a:effectLst>
                <a:uLnTx/>
                <a:uFillTx/>
                <a:latin typeface="Segoe Condensed" panose="020B0606040200020203" pitchFamily="34" charset="0"/>
                <a:ea typeface="+mn-ea"/>
                <a:cs typeface="+mn-cs"/>
              </a:rPr>
              <a:t>Early warning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2060"/>
                  </a:solidFill>
                </a:ln>
                <a:solidFill>
                  <a:srgbClr val="000000"/>
                </a:solidFill>
                <a:effectLst>
                  <a:outerShdw blurRad="50800" dist="38100" dir="2700000" algn="tl" rotWithShape="0">
                    <a:prstClr val="black">
                      <a:alpha val="40000"/>
                    </a:prstClr>
                  </a:outerShdw>
                </a:effectLst>
                <a:uLnTx/>
                <a:uFillTx/>
                <a:latin typeface="Segoe Condensed" panose="020B0606040200020203" pitchFamily="34" charset="0"/>
                <a:ea typeface="+mn-ea"/>
                <a:cs typeface="+mn-cs"/>
              </a:rPr>
              <a:t>Early 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2060"/>
                  </a:solidFill>
                </a:ln>
                <a:solidFill>
                  <a:srgbClr val="000000"/>
                </a:solidFill>
                <a:effectLst>
                  <a:outerShdw blurRad="50800" dist="38100" dir="2700000" algn="tl" rotWithShape="0">
                    <a:prstClr val="black">
                      <a:alpha val="40000"/>
                    </a:prstClr>
                  </a:outerShdw>
                </a:effectLst>
                <a:uLnTx/>
                <a:uFillTx/>
                <a:latin typeface="Segoe Condensed" panose="020B0606040200020203" pitchFamily="34" charset="0"/>
                <a:ea typeface="+mn-ea"/>
                <a:cs typeface="+mn-cs"/>
              </a:rPr>
              <a:t>Saves lives</a:t>
            </a:r>
          </a:p>
        </p:txBody>
      </p:sp>
      <p:sp>
        <p:nvSpPr>
          <p:cNvPr id="20" name="TextBox 19">
            <a:extLst>
              <a:ext uri="{FF2B5EF4-FFF2-40B4-BE49-F238E27FC236}">
                <a16:creationId xmlns:a16="http://schemas.microsoft.com/office/drawing/2014/main" id="{45078C6C-713F-1DAC-9168-A75C355C8462}"/>
              </a:ext>
            </a:extLst>
          </p:cNvPr>
          <p:cNvSpPr txBox="1"/>
          <p:nvPr/>
        </p:nvSpPr>
        <p:spPr>
          <a:xfrm>
            <a:off x="425694" y="4337998"/>
            <a:ext cx="61884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Arial"/>
              </a:rPr>
              <a:t>Public Health Intelligence: </a:t>
            </a:r>
            <a:r>
              <a:rPr kumimoji="0" lang="en-US" sz="16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Arial"/>
              </a:rPr>
              <a:t>“…</a:t>
            </a:r>
            <a:r>
              <a:rPr kumimoji="0" lang="en-US" sz="1600" b="1" i="0" u="none" strike="noStrike" kern="1200" cap="none" spc="0" normalizeH="0" baseline="0" noProof="0" dirty="0">
                <a:ln>
                  <a:noFill/>
                </a:ln>
                <a:solidFill>
                  <a:srgbClr val="000000"/>
                </a:solidFill>
                <a:effectLst/>
                <a:uLnTx/>
                <a:uFillTx/>
                <a:latin typeface="Segoe Condensed" panose="020B0606040200020203" pitchFamily="34" charset="0"/>
                <a:ea typeface="+mn-ea"/>
                <a:cs typeface="Arial"/>
              </a:rPr>
              <a:t>a core public health function </a:t>
            </a:r>
            <a:r>
              <a:rPr kumimoji="0" lang="en-US" sz="16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Arial"/>
              </a:rPr>
              <a:t>responsible for identifying, collecting, connecting, synthesizing, analyzing, assessing, interpreting and generating a wide range of information for actionable insights and disseminating these for informed and effective decision-making to protect and improve the health of the population.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Arial"/>
              </a:rPr>
              <a:t>								</a:t>
            </a:r>
            <a:r>
              <a:rPr kumimoji="0" lang="en-US" sz="16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Arial"/>
              </a:rPr>
              <a:t>- UN Terms</a:t>
            </a:r>
            <a:endPar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396558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F9BEE-89E3-A23B-FF90-B8EAED6569D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DF190F-931F-9251-540D-AA9B5223E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2FD6F3D-F072-454C-2E4A-8EF6C8406B79}"/>
              </a:ext>
            </a:extLst>
          </p:cNvPr>
          <p:cNvSpPr>
            <a:spLocks noGrp="1"/>
          </p:cNvSpPr>
          <p:nvPr>
            <p:ph type="title"/>
          </p:nvPr>
        </p:nvSpPr>
        <p:spPr>
          <a:xfrm>
            <a:off x="670696" y="685800"/>
            <a:ext cx="9241183" cy="457635"/>
          </a:xfrm>
        </p:spPr>
        <p:txBody>
          <a:bodyPr>
            <a:noAutofit/>
          </a:bodyPr>
          <a:lstStyle/>
          <a:p>
            <a:r>
              <a:rPr lang="en-US" sz="2000" dirty="0">
                <a:latin typeface="Segoe Condensed"/>
              </a:rPr>
              <a:t>Public Health Intelligence under IHR (2005)– a Core WHO Activity</a:t>
            </a:r>
            <a:endParaRPr lang="en-US" sz="1800" dirty="0"/>
          </a:p>
        </p:txBody>
      </p:sp>
      <p:sp>
        <p:nvSpPr>
          <p:cNvPr id="2" name="Content Placeholder 1">
            <a:extLst>
              <a:ext uri="{FF2B5EF4-FFF2-40B4-BE49-F238E27FC236}">
                <a16:creationId xmlns:a16="http://schemas.microsoft.com/office/drawing/2014/main" id="{F92FCE39-04E5-8478-DFF7-63DB02DE5415}"/>
              </a:ext>
            </a:extLst>
          </p:cNvPr>
          <p:cNvSpPr txBox="1">
            <a:spLocks/>
          </p:cNvSpPr>
          <p:nvPr/>
        </p:nvSpPr>
        <p:spPr>
          <a:xfrm>
            <a:off x="3679447" y="1462266"/>
            <a:ext cx="4559677" cy="470993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GB" sz="1400" b="1"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IHR article 5</a:t>
            </a:r>
            <a:r>
              <a:rPr kumimoji="0" lang="en-US" sz="1400" b="1"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 - Surveillance</a:t>
            </a:r>
          </a:p>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GB"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WHO shall collect information regarding events through its surveillance activities and assess their potential to cause international disease spread and possible interference with international traffic.</a:t>
            </a:r>
            <a:r>
              <a:rPr kumimoji="0" lang="en-GB" sz="14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a:t>
            </a:r>
          </a:p>
          <a:p>
            <a:pPr marL="228600" marR="0" lvl="0" indent="-228600" algn="ctr"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US" sz="1400" b="1"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IHR article 9 – Other reports</a:t>
            </a:r>
          </a:p>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WHO may take into account reports from other sources other than notifications or consultations and shall assess these reported according to established epidemiological principles…WHO shall consult with and attempt to obtain verification from the State Party…[]</a:t>
            </a:r>
          </a:p>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endParaRPr kumimoji="0" lang="en-US" sz="8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US" sz="1400" b="1"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IHR article 11 – Provision of information by WHO</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WHO shall send to all States Parties…[] such public health information…[]which is necessary to enable States Parties to respond to a public health risk. …[]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WHO may also make it available to the public …[] if there is a need for the dissemination of authoritative and independent information.</a:t>
            </a:r>
          </a:p>
          <a:p>
            <a:pPr marL="0" marR="0" lvl="0" indent="0" algn="ctr"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endPar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Image 18" descr="Une image contenant texte, capture d’écran, Police, graphisme&#10;&#10;Description générée automatiquement">
            <a:extLst>
              <a:ext uri="{FF2B5EF4-FFF2-40B4-BE49-F238E27FC236}">
                <a16:creationId xmlns:a16="http://schemas.microsoft.com/office/drawing/2014/main" id="{46865687-B5B9-A976-A6C2-1A029830229B}"/>
              </a:ext>
            </a:extLst>
          </p:cNvPr>
          <p:cNvPicPr>
            <a:picLocks noChangeAspect="1"/>
          </p:cNvPicPr>
          <p:nvPr/>
        </p:nvPicPr>
        <p:blipFill>
          <a:blip r:embed="rId2"/>
          <a:stretch>
            <a:fillRect/>
          </a:stretch>
        </p:blipFill>
        <p:spPr>
          <a:xfrm>
            <a:off x="1019907" y="2206683"/>
            <a:ext cx="1958222" cy="2800315"/>
          </a:xfrm>
          <a:prstGeom prst="rect">
            <a:avLst/>
          </a:prstGeom>
          <a:ln>
            <a:noFill/>
          </a:ln>
          <a:effectLst>
            <a:outerShdw blurRad="292100" dist="139700" dir="2700000" algn="tl" rotWithShape="0">
              <a:srgbClr val="333333">
                <a:alpha val="65000"/>
              </a:srgbClr>
            </a:outerShdw>
          </a:effectLst>
        </p:spPr>
      </p:pic>
      <p:pic>
        <p:nvPicPr>
          <p:cNvPr id="13" name="Picture 2" descr="GSL Research Fellow co-publishes commentary in the Bulletin of the WHO ...">
            <a:extLst>
              <a:ext uri="{FF2B5EF4-FFF2-40B4-BE49-F238E27FC236}">
                <a16:creationId xmlns:a16="http://schemas.microsoft.com/office/drawing/2014/main" id="{EFE7BDBB-7BFC-5D1D-684B-DEFA1525F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024" y="2614095"/>
            <a:ext cx="2977775" cy="1985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5FAEBC-A0F4-1E5B-1C42-7100A6C49653}"/>
              </a:ext>
            </a:extLst>
          </p:cNvPr>
          <p:cNvSpPr txBox="1"/>
          <p:nvPr/>
        </p:nvSpPr>
        <p:spPr>
          <a:xfrm>
            <a:off x="8688990" y="4776891"/>
            <a:ext cx="3113842" cy="1682512"/>
          </a:xfrm>
          <a:prstGeom prst="rect">
            <a:avLst/>
          </a:prstGeom>
          <a:noFill/>
        </p:spPr>
        <p:txBody>
          <a:bodyPr wrap="square">
            <a:spAutoFit/>
          </a:bodyPr>
          <a:lstStyle/>
          <a:p>
            <a:pPr marL="0" marR="0" lvl="0" indent="0" algn="ctr" defTabSz="914400" rtl="0" eaLnBrk="1" fontAlgn="base" latinLnBrk="0" hangingPunct="1">
              <a:lnSpc>
                <a:spcPct val="100000"/>
              </a:lnSpc>
              <a:spcBef>
                <a:spcPts val="100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Other key articles for PHI operations</a:t>
            </a:r>
          </a:p>
          <a:p>
            <a:pPr marL="0" marR="0" lvl="0" indent="0" algn="ctr" defTabSz="914400" rtl="0" eaLnBrk="1" fontAlgn="base" latinLnBrk="0" hangingPunct="1">
              <a:lnSpc>
                <a:spcPct val="100000"/>
              </a:lnSpc>
              <a:spcBef>
                <a:spcPts val="10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IHR article 6– Notification</a:t>
            </a:r>
          </a:p>
          <a:p>
            <a:pPr marL="0" marR="0" lvl="0" indent="0" algn="ctr" defTabSz="914400" rtl="0" eaLnBrk="1" fontAlgn="base" latinLnBrk="0" hangingPunct="1">
              <a:lnSpc>
                <a:spcPct val="100000"/>
              </a:lnSpc>
              <a:spcBef>
                <a:spcPts val="10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IHR article 8– Consultation</a:t>
            </a:r>
          </a:p>
          <a:p>
            <a:pPr marL="0" marR="0" lvl="0" indent="0" algn="ctr" defTabSz="914400" rtl="0" eaLnBrk="1" fontAlgn="base" latinLnBrk="0" hangingPunct="1">
              <a:lnSpc>
                <a:spcPct val="100000"/>
              </a:lnSpc>
              <a:spcBef>
                <a:spcPts val="10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IHR article 10– Verification</a:t>
            </a:r>
          </a:p>
          <a:p>
            <a:pPr marL="0" marR="0" lvl="0" indent="0" algn="ctr" defTabSz="914400" rtl="0" eaLnBrk="1" fontAlgn="base" latinLnBrk="0" hangingPunct="1">
              <a:lnSpc>
                <a:spcPct val="100000"/>
              </a:lnSpc>
              <a:spcBef>
                <a:spcPts val="100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204074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ealth event&#10;&#10;Description automatically generated">
            <a:extLst>
              <a:ext uri="{FF2B5EF4-FFF2-40B4-BE49-F238E27FC236}">
                <a16:creationId xmlns:a16="http://schemas.microsoft.com/office/drawing/2014/main" id="{79C8E3E4-DCD5-C0C4-7CFB-4107C1ABE72B}"/>
              </a:ext>
            </a:extLst>
          </p:cNvPr>
          <p:cNvPicPr>
            <a:picLocks noChangeAspect="1"/>
          </p:cNvPicPr>
          <p:nvPr/>
        </p:nvPicPr>
        <p:blipFill>
          <a:blip r:embed="rId3"/>
          <a:stretch>
            <a:fillRect/>
          </a:stretch>
        </p:blipFill>
        <p:spPr>
          <a:xfrm>
            <a:off x="452645" y="1436076"/>
            <a:ext cx="6626788" cy="5412155"/>
          </a:xfrm>
          <a:prstGeom prst="rect">
            <a:avLst/>
          </a:prstGeom>
        </p:spPr>
      </p:pic>
      <p:sp>
        <p:nvSpPr>
          <p:cNvPr id="3" name="Slide Number Placeholder 2">
            <a:extLst>
              <a:ext uri="{FF2B5EF4-FFF2-40B4-BE49-F238E27FC236}">
                <a16:creationId xmlns:a16="http://schemas.microsoft.com/office/drawing/2014/main" id="{02C85BCB-C4E6-4D1D-97BE-E91C45DE07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B46059D-14BF-4C23-8AD8-24BA57BA705F}"/>
              </a:ext>
            </a:extLst>
          </p:cNvPr>
          <p:cNvSpPr>
            <a:spLocks noGrp="1"/>
          </p:cNvSpPr>
          <p:nvPr>
            <p:ph type="title"/>
          </p:nvPr>
        </p:nvSpPr>
        <p:spPr/>
        <p:txBody>
          <a:bodyPr>
            <a:normAutofit/>
          </a:bodyPr>
          <a:lstStyle/>
          <a:p>
            <a:r>
              <a:rPr lang="en-US"/>
              <a:t>From Signal to Event</a:t>
            </a:r>
          </a:p>
        </p:txBody>
      </p:sp>
      <p:grpSp>
        <p:nvGrpSpPr>
          <p:cNvPr id="11" name="Gruppieren 3">
            <a:extLst>
              <a:ext uri="{FF2B5EF4-FFF2-40B4-BE49-F238E27FC236}">
                <a16:creationId xmlns:a16="http://schemas.microsoft.com/office/drawing/2014/main" id="{692C0333-5108-4025-AB12-1503B6FF960D}"/>
              </a:ext>
            </a:extLst>
          </p:cNvPr>
          <p:cNvGrpSpPr/>
          <p:nvPr/>
        </p:nvGrpSpPr>
        <p:grpSpPr>
          <a:xfrm>
            <a:off x="8104163" y="1437256"/>
            <a:ext cx="3511810" cy="5095146"/>
            <a:chOff x="1208407" y="1724442"/>
            <a:chExt cx="3038831" cy="3129658"/>
          </a:xfrm>
        </p:grpSpPr>
        <p:sp>
          <p:nvSpPr>
            <p:cNvPr id="12" name="Trapezoid 11">
              <a:extLst>
                <a:ext uri="{FF2B5EF4-FFF2-40B4-BE49-F238E27FC236}">
                  <a16:creationId xmlns:a16="http://schemas.microsoft.com/office/drawing/2014/main" id="{8371935F-1675-4015-92B3-B1165DBB2854}"/>
                </a:ext>
              </a:extLst>
            </p:cNvPr>
            <p:cNvSpPr/>
            <p:nvPr/>
          </p:nvSpPr>
          <p:spPr>
            <a:xfrm rot="10800000">
              <a:off x="1927592" y="4124249"/>
              <a:ext cx="1564409" cy="729851"/>
            </a:xfrm>
            <a:prstGeom prst="trapezoid">
              <a:avLst/>
            </a:prstGeom>
            <a:solidFill>
              <a:srgbClr val="F9ABA5">
                <a:alpha val="6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13" name="TextBox 27">
              <a:extLst>
                <a:ext uri="{FF2B5EF4-FFF2-40B4-BE49-F238E27FC236}">
                  <a16:creationId xmlns:a16="http://schemas.microsoft.com/office/drawing/2014/main" id="{2D4D5200-58D0-4D05-9B96-D28BB0448E7E}"/>
                </a:ext>
              </a:extLst>
            </p:cNvPr>
            <p:cNvSpPr txBox="1"/>
            <p:nvPr/>
          </p:nvSpPr>
          <p:spPr>
            <a:xfrm>
              <a:off x="1834645" y="4204705"/>
              <a:ext cx="1850260" cy="404639"/>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Condensed"/>
                  <a:ea typeface="+mn-ea"/>
                  <a:cs typeface="+mn-cs"/>
                </a:rPr>
                <a:t>40 </a:t>
              </a:r>
              <a:r>
                <a:rPr kumimoji="0" lang="en-US" sz="1800" b="1" i="0" u="none" strike="noStrike" kern="0" cap="none" spc="0" normalizeH="0" baseline="0" noProof="0">
                  <a:ln>
                    <a:noFill/>
                  </a:ln>
                  <a:solidFill>
                    <a:srgbClr val="000000"/>
                  </a:solidFill>
                  <a:effectLst/>
                  <a:uLnTx/>
                  <a:uFillTx/>
                  <a:latin typeface="Segoe Condensed"/>
                  <a:ea typeface="+mn-ea"/>
                  <a:cs typeface="+mn-cs"/>
                </a:rPr>
                <a:t>events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Condensed"/>
                  <a:ea typeface="+mn-ea"/>
                  <a:cs typeface="+mn-cs"/>
                </a:rPr>
                <a:t>risk assessed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rapezoid 15">
              <a:extLst>
                <a:ext uri="{FF2B5EF4-FFF2-40B4-BE49-F238E27FC236}">
                  <a16:creationId xmlns:a16="http://schemas.microsoft.com/office/drawing/2014/main" id="{CBDAADAD-D529-4012-96DB-8FDF3FBA4C7C}"/>
                </a:ext>
              </a:extLst>
            </p:cNvPr>
            <p:cNvSpPr/>
            <p:nvPr/>
          </p:nvSpPr>
          <p:spPr>
            <a:xfrm rot="10800000">
              <a:off x="1489891" y="2683836"/>
              <a:ext cx="2457481" cy="754674"/>
            </a:xfrm>
            <a:prstGeom prst="trapezoid">
              <a:avLst/>
            </a:prstGeom>
            <a:solidFill>
              <a:schemeClr val="accent2">
                <a:lumMod val="40000"/>
                <a:lumOff val="60000"/>
                <a:alpha val="69804"/>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17" name="Trapezoid 16">
              <a:extLst>
                <a:ext uri="{FF2B5EF4-FFF2-40B4-BE49-F238E27FC236}">
                  <a16:creationId xmlns:a16="http://schemas.microsoft.com/office/drawing/2014/main" id="{21ADE33C-5B45-4537-9E16-A885A77C3E74}"/>
                </a:ext>
              </a:extLst>
            </p:cNvPr>
            <p:cNvSpPr/>
            <p:nvPr/>
          </p:nvSpPr>
          <p:spPr>
            <a:xfrm rot="10800000">
              <a:off x="1208407" y="1724442"/>
              <a:ext cx="3038831" cy="922586"/>
            </a:xfrm>
            <a:prstGeom prst="trapezoid">
              <a:avLst/>
            </a:prstGeom>
            <a:solidFill>
              <a:schemeClr val="accent2">
                <a:lumMod val="60000"/>
                <a:lumOff val="4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Source Sans Pro"/>
                <a:ea typeface="+mn-ea"/>
                <a:cs typeface="+mn-cs"/>
              </a:endParaRPr>
            </a:p>
          </p:txBody>
        </p:sp>
        <p:sp>
          <p:nvSpPr>
            <p:cNvPr id="18" name="TextBox 25">
              <a:extLst>
                <a:ext uri="{FF2B5EF4-FFF2-40B4-BE49-F238E27FC236}">
                  <a16:creationId xmlns:a16="http://schemas.microsoft.com/office/drawing/2014/main" id="{9A269543-ADF3-4F71-91DB-75E3DD1B8335}"/>
                </a:ext>
              </a:extLst>
            </p:cNvPr>
            <p:cNvSpPr txBox="1"/>
            <p:nvPr/>
          </p:nvSpPr>
          <p:spPr>
            <a:xfrm>
              <a:off x="1390255" y="1925021"/>
              <a:ext cx="2557120" cy="4624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Condensed" panose="020B0606040200020203" pitchFamily="34" charset="0"/>
                  <a:ea typeface="+mn-ea"/>
                  <a:cs typeface="+mn-cs"/>
                </a:rPr>
                <a:t>~13,000,000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Condensed" panose="020B0606040200020203" pitchFamily="34" charset="0"/>
                  <a:ea typeface="+mn-ea"/>
                  <a:cs typeface="+mn-cs"/>
                </a:rPr>
                <a:t>p</a:t>
              </a:r>
              <a:r>
                <a:rPr kumimoji="0" lang="en-US" sz="1800" b="1" i="0" u="none" strike="noStrike" kern="0" cap="none" spc="0" normalizeH="0" baseline="0" noProof="0" err="1">
                  <a:ln>
                    <a:noFill/>
                  </a:ln>
                  <a:solidFill>
                    <a:srgbClr val="000000"/>
                  </a:solidFill>
                  <a:effectLst/>
                  <a:uLnTx/>
                  <a:uFillTx/>
                  <a:latin typeface="Segoe Condensed" panose="020B0606040200020203" pitchFamily="34" charset="0"/>
                  <a:ea typeface="+mn-ea"/>
                  <a:cs typeface="+mn-cs"/>
                </a:rPr>
                <a:t>ieces</a:t>
              </a:r>
              <a:r>
                <a:rPr kumimoji="0" lang="en-US" sz="1800" b="1" i="0" u="none" strike="noStrike" kern="0" cap="none" spc="0" normalizeH="0" baseline="0" noProof="0">
                  <a:ln>
                    <a:noFill/>
                  </a:ln>
                  <a:solidFill>
                    <a:srgbClr val="000000"/>
                  </a:solidFill>
                  <a:effectLst/>
                  <a:uLnTx/>
                  <a:uFillTx/>
                  <a:latin typeface="Segoe Condensed" panose="020B0606040200020203" pitchFamily="34" charset="0"/>
                  <a:ea typeface="+mn-ea"/>
                  <a:cs typeface="+mn-cs"/>
                </a:rPr>
                <a:t> of information</a:t>
              </a:r>
            </a:p>
          </p:txBody>
        </p:sp>
        <p:sp>
          <p:nvSpPr>
            <p:cNvPr id="19" name="TextBox 26">
              <a:extLst>
                <a:ext uri="{FF2B5EF4-FFF2-40B4-BE49-F238E27FC236}">
                  <a16:creationId xmlns:a16="http://schemas.microsoft.com/office/drawing/2014/main" id="{C24825FA-7548-4CD5-B4C0-A1FEAEBBC483}"/>
                </a:ext>
              </a:extLst>
            </p:cNvPr>
            <p:cNvSpPr txBox="1"/>
            <p:nvPr/>
          </p:nvSpPr>
          <p:spPr>
            <a:xfrm>
              <a:off x="1390255" y="2783092"/>
              <a:ext cx="2553748" cy="42390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Condensed"/>
                  <a:ea typeface="+mn-ea"/>
                  <a:cs typeface="+mn-cs"/>
                </a:rPr>
                <a:t>~1,300,000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Condensed"/>
                  <a:ea typeface="+mn-ea"/>
                  <a:cs typeface="+mn-cs"/>
                </a:rPr>
                <a:t>raw signals</a:t>
              </a:r>
              <a:endParaRPr kumimoji="0" lang="en-US" sz="1800" b="0" i="0" u="none" strike="noStrike" kern="0" cap="none" spc="0" normalizeH="0" baseline="0" noProof="0">
                <a:ln>
                  <a:noFill/>
                </a:ln>
                <a:solidFill>
                  <a:srgbClr val="000000"/>
                </a:solidFill>
                <a:effectLst/>
                <a:uLnTx/>
                <a:uFillTx/>
                <a:latin typeface="Segoe Condensed"/>
                <a:ea typeface="+mn-ea"/>
                <a:cs typeface="+mn-cs"/>
              </a:endParaRPr>
            </a:p>
          </p:txBody>
        </p:sp>
        <p:sp>
          <p:nvSpPr>
            <p:cNvPr id="20" name="Trapezoid 19">
              <a:extLst>
                <a:ext uri="{FF2B5EF4-FFF2-40B4-BE49-F238E27FC236}">
                  <a16:creationId xmlns:a16="http://schemas.microsoft.com/office/drawing/2014/main" id="{5EDFDDD8-D246-46AF-9BEE-E041C4A955E5}"/>
                </a:ext>
              </a:extLst>
            </p:cNvPr>
            <p:cNvSpPr/>
            <p:nvPr/>
          </p:nvSpPr>
          <p:spPr>
            <a:xfrm rot="10800000">
              <a:off x="1732031" y="3477857"/>
              <a:ext cx="1952873" cy="607045"/>
            </a:xfrm>
            <a:prstGeom prst="trapezoid">
              <a:avLst/>
            </a:prstGeom>
            <a:solidFill>
              <a:srgbClr val="F1B093">
                <a:alpha val="30196"/>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1" name="TextBox 26">
              <a:extLst>
                <a:ext uri="{FF2B5EF4-FFF2-40B4-BE49-F238E27FC236}">
                  <a16:creationId xmlns:a16="http://schemas.microsoft.com/office/drawing/2014/main" id="{E7AA1D06-F046-48F4-8F1F-DEFADC876EBB}"/>
                </a:ext>
              </a:extLst>
            </p:cNvPr>
            <p:cNvSpPr txBox="1"/>
            <p:nvPr/>
          </p:nvSpPr>
          <p:spPr>
            <a:xfrm>
              <a:off x="1732032" y="3502382"/>
              <a:ext cx="1918668" cy="4046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Condensed" panose="020B0606040200020203" pitchFamily="34" charset="0"/>
                  <a:ea typeface="+mn-ea"/>
                  <a:cs typeface="+mn-cs"/>
                </a:rPr>
                <a:t>~1,500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Condensed" panose="020B0606040200020203" pitchFamily="34" charset="0"/>
                  <a:ea typeface="+mn-ea"/>
                  <a:cs typeface="+mn-cs"/>
                </a:rPr>
                <a:t>signals</a:t>
              </a:r>
              <a:endParaRPr kumimoji="0" lang="en-US" sz="1800" b="0" i="0" u="none" strike="noStrike" kern="0" cap="none" spc="0" normalizeH="0" baseline="0" noProof="0">
                <a:ln>
                  <a:noFill/>
                </a:ln>
                <a:solidFill>
                  <a:srgbClr val="000000"/>
                </a:solidFill>
                <a:effectLst/>
                <a:uLnTx/>
                <a:uFillTx/>
                <a:latin typeface="Segoe Condensed" panose="020B0606040200020203" pitchFamily="34" charset="0"/>
                <a:ea typeface="+mn-ea"/>
                <a:cs typeface="+mn-cs"/>
              </a:endParaRPr>
            </a:p>
          </p:txBody>
        </p:sp>
      </p:grpSp>
      <p:sp>
        <p:nvSpPr>
          <p:cNvPr id="24" name="TextBox 23">
            <a:extLst>
              <a:ext uri="{FF2B5EF4-FFF2-40B4-BE49-F238E27FC236}">
                <a16:creationId xmlns:a16="http://schemas.microsoft.com/office/drawing/2014/main" id="{F2F4066B-CA15-468D-AA8A-9B41B459966C}"/>
              </a:ext>
            </a:extLst>
          </p:cNvPr>
          <p:cNvSpPr txBox="1"/>
          <p:nvPr/>
        </p:nvSpPr>
        <p:spPr>
          <a:xfrm>
            <a:off x="7876788" y="1440474"/>
            <a:ext cx="788999"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Condensed" panose="020B0606040200020203" pitchFamily="34" charset="0"/>
                <a:ea typeface="+mn-ea"/>
                <a:cs typeface="+mn-cs"/>
              </a:rPr>
              <a:t>In 2023</a:t>
            </a:r>
          </a:p>
        </p:txBody>
      </p:sp>
      <p:pic>
        <p:nvPicPr>
          <p:cNvPr id="5" name="Picture 4" descr="A blue square with white text&#10;&#10;Description automatically generated">
            <a:extLst>
              <a:ext uri="{FF2B5EF4-FFF2-40B4-BE49-F238E27FC236}">
                <a16:creationId xmlns:a16="http://schemas.microsoft.com/office/drawing/2014/main" id="{26A0F6CC-6E28-B6D0-04E2-A76623A5FBB0}"/>
              </a:ext>
            </a:extLst>
          </p:cNvPr>
          <p:cNvPicPr>
            <a:picLocks noChangeAspect="1"/>
          </p:cNvPicPr>
          <p:nvPr/>
        </p:nvPicPr>
        <p:blipFill>
          <a:blip r:embed="rId4" cstate="screen">
            <a:extLst>
              <a:ext uri="{28A0092B-C50C-407E-A947-70E740481C1C}">
                <a14:useLocalDpi xmlns:a14="http://schemas.microsoft.com/office/drawing/2010/main"/>
              </a:ext>
            </a:extLst>
          </a:blip>
          <a:srcRect t="37601"/>
          <a:stretch/>
        </p:blipFill>
        <p:spPr>
          <a:xfrm>
            <a:off x="5131147" y="2847409"/>
            <a:ext cx="776042" cy="458700"/>
          </a:xfrm>
          <a:prstGeom prst="rect">
            <a:avLst/>
          </a:prstGeom>
        </p:spPr>
      </p:pic>
      <p:pic>
        <p:nvPicPr>
          <p:cNvPr id="8" name="Picture 7" descr="A orange sign with white letters&#10;&#10;Description automatically generated">
            <a:extLst>
              <a:ext uri="{FF2B5EF4-FFF2-40B4-BE49-F238E27FC236}">
                <a16:creationId xmlns:a16="http://schemas.microsoft.com/office/drawing/2014/main" id="{07B52BB4-5B62-C180-DAC4-FAEBFBE688F4}"/>
              </a:ext>
            </a:extLst>
          </p:cNvPr>
          <p:cNvPicPr>
            <a:picLocks noChangeAspect="1"/>
          </p:cNvPicPr>
          <p:nvPr/>
        </p:nvPicPr>
        <p:blipFill>
          <a:blip r:embed="rId5"/>
          <a:stretch>
            <a:fillRect/>
          </a:stretch>
        </p:blipFill>
        <p:spPr>
          <a:xfrm>
            <a:off x="5522570" y="3565638"/>
            <a:ext cx="780691" cy="339845"/>
          </a:xfrm>
          <a:prstGeom prst="rect">
            <a:avLst/>
          </a:prstGeom>
        </p:spPr>
      </p:pic>
      <p:sp>
        <p:nvSpPr>
          <p:cNvPr id="7" name="Content Placeholder 4">
            <a:extLst>
              <a:ext uri="{FF2B5EF4-FFF2-40B4-BE49-F238E27FC236}">
                <a16:creationId xmlns:a16="http://schemas.microsoft.com/office/drawing/2014/main" id="{1F212E00-5D4A-723E-B92A-24FEC8B947E2}"/>
              </a:ext>
            </a:extLst>
          </p:cNvPr>
          <p:cNvSpPr txBox="1">
            <a:spLocks/>
          </p:cNvSpPr>
          <p:nvPr/>
        </p:nvSpPr>
        <p:spPr>
          <a:xfrm>
            <a:off x="1207118" y="2075887"/>
            <a:ext cx="1241453" cy="3593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FFFFFF"/>
                </a:solidFill>
                <a:effectLst/>
                <a:uLnTx/>
                <a:uFillTx/>
                <a:latin typeface="Segoe Condensed"/>
                <a:ea typeface="+mn-ea"/>
                <a:cs typeface="+mn-cs"/>
              </a:rPr>
              <a:t>EIOS: Epidemic Intelligence from Open Sources</a:t>
            </a:r>
            <a:endParaRPr kumimoji="0" lang="en-US" sz="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95119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8B28DA-77EE-6533-AC4C-20B0FEF8E6AF}"/>
              </a:ext>
            </a:extLst>
          </p:cNvPr>
          <p:cNvSpPr txBox="1"/>
          <p:nvPr/>
        </p:nvSpPr>
        <p:spPr>
          <a:xfrm>
            <a:off x="610174" y="1938451"/>
            <a:ext cx="11064240"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Higher than expected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mortality </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or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morbidity</a:t>
            </a:r>
            <a:endParaRPr kumimoji="0" lang="en-US" sz="1600" b="0" i="0" u="none" strike="noStrike" kern="1200" cap="none" spc="0" normalizeH="0" baseline="0" noProof="0" dirty="0">
              <a:ln>
                <a:noFill/>
              </a:ln>
              <a:solidFill>
                <a:srgbClr val="000000"/>
              </a:solidFill>
              <a:effectLst/>
              <a:uLnTx/>
              <a:uFillTx/>
              <a:latin typeface="Segoe Condensed"/>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Among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specific population groups</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 (e.g., refugees, health care workers, marginalized populations)</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Due to an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undiagnosed </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or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unknown </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illness or death in humans or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unusual </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death animals</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Condensed"/>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Concern for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transmission/spread </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and </a:t>
            </a: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global </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impacts:</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Potential to cause an outbreak with substantial risk of spread, including food safety/security </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Unusual/unexpected/unexplained morbidity or mortality related to international travel or mass gathering</a:t>
            </a:r>
            <a:endParaRPr kumimoji="0" lang="en-US" sz="1800" b="0" i="0" u="none" strike="noStrike" kern="1200" cap="none" spc="0" normalizeH="0" baseline="0" noProof="0" dirty="0">
              <a:ln>
                <a:noFill/>
              </a:ln>
              <a:solidFill>
                <a:srgbClr val="000000"/>
              </a:solidFill>
              <a:effectLst/>
              <a:uLnTx/>
              <a:uFillTx/>
              <a:latin typeface="Segoe Condense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Possible consequences for international trade or travel</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Calibri"/>
                <a:cs typeface="Calibri"/>
              </a:rPr>
              <a:t>From CBRN* and environmental hazards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Condensed"/>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Re-emergence</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 of disease with pandemic potential or vaccine-preventable disease</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Condensed"/>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Condensed"/>
                <a:ea typeface="+mn-ea"/>
                <a:cs typeface="Calibri"/>
              </a:rPr>
              <a:t>Indirect effects on health</a:t>
            </a: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 including:</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Undue level of concern/fear in the affected community</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Segoe Condensed"/>
                <a:ea typeface="+mn-ea"/>
                <a:cs typeface="Calibri"/>
              </a:rPr>
              <a:t>Potential reputational risk for WHO</a:t>
            </a:r>
            <a:endParaRPr kumimoji="0" lang="en-US" sz="1600" b="0" i="0" u="none" strike="noStrike" kern="1200" cap="none" spc="0" normalizeH="0" baseline="0" noProof="0" dirty="0">
              <a:ln>
                <a:noFill/>
              </a:ln>
              <a:solidFill>
                <a:srgbClr val="000000"/>
              </a:solidFill>
              <a:effectLst/>
              <a:uLnTx/>
              <a:uFillTx/>
              <a:latin typeface="Segoe Condensed"/>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4AA19E24-3D6A-4391-98DE-F65CFEF593D4}"/>
              </a:ext>
            </a:extLst>
          </p:cNvPr>
          <p:cNvSpPr>
            <a:spLocks noGrp="1"/>
          </p:cNvSpPr>
          <p:nvPr>
            <p:ph type="title"/>
          </p:nvPr>
        </p:nvSpPr>
        <p:spPr/>
        <p:txBody>
          <a:bodyPr>
            <a:noAutofit/>
          </a:bodyPr>
          <a:lstStyle/>
          <a:p>
            <a:r>
              <a:rPr lang="en-US" dirty="0"/>
              <a:t>Signals considered ‘relevant’ for WHO?</a:t>
            </a:r>
            <a:endParaRPr lang="en-US" sz="2500" dirty="0"/>
          </a:p>
        </p:txBody>
      </p:sp>
      <p:sp>
        <p:nvSpPr>
          <p:cNvPr id="8" name="TextBox 6">
            <a:extLst>
              <a:ext uri="{FF2B5EF4-FFF2-40B4-BE49-F238E27FC236}">
                <a16:creationId xmlns:a16="http://schemas.microsoft.com/office/drawing/2014/main" id="{FA3E5689-4D1D-AB85-AD84-53C5B451DAD2}"/>
              </a:ext>
            </a:extLst>
          </p:cNvPr>
          <p:cNvSpPr txBox="1"/>
          <p:nvPr/>
        </p:nvSpPr>
        <p:spPr>
          <a:xfrm>
            <a:off x="618140" y="1452156"/>
            <a:ext cx="8515923" cy="564257"/>
          </a:xfrm>
          <a:prstGeom prst="rect">
            <a:avLst/>
          </a:prstGeom>
        </p:spPr>
        <p:txBody>
          <a:bodyPr wrap="square" lIns="0" tIns="0" rIns="0" bIns="0" rtlCol="0" anchor="t">
            <a:spAutoFit/>
          </a:bodyPr>
          <a:lstStyle/>
          <a:p>
            <a:pPr marL="0" marR="0" lvl="0" indent="0" algn="l" defTabSz="914400" rtl="0" eaLnBrk="1" fontAlgn="auto" latinLnBrk="0" hangingPunct="1">
              <a:lnSpc>
                <a:spcPts val="2239"/>
              </a:lnSpc>
              <a:spcBef>
                <a:spcPct val="0"/>
              </a:spcBef>
              <a:spcAft>
                <a:spcPts val="0"/>
              </a:spcAft>
              <a:buClrTx/>
              <a:buSzTx/>
              <a:buFontTx/>
              <a:buNone/>
              <a:tabLst/>
              <a:defRPr/>
            </a:pPr>
            <a:r>
              <a:rPr kumimoji="0" lang="en-US" sz="2000" b="1" i="0" u="none" strike="noStrike" kern="1200" cap="none" spc="0" normalizeH="0" baseline="0" noProof="0">
                <a:ln>
                  <a:noFill/>
                </a:ln>
                <a:solidFill>
                  <a:srgbClr val="0099DD">
                    <a:lumMod val="50000"/>
                  </a:srgbClr>
                </a:solidFill>
                <a:effectLst/>
                <a:uLnTx/>
                <a:uFillTx/>
                <a:latin typeface="Segoe Condensed"/>
                <a:ea typeface="+mn-ea"/>
                <a:cs typeface="+mn-cs"/>
              </a:rPr>
              <a:t>Any public health concern with the potential to affect human health</a:t>
            </a:r>
          </a:p>
        </p:txBody>
      </p:sp>
      <p:pic>
        <p:nvPicPr>
          <p:cNvPr id="19" name="Picture 18" descr="Researcher examining growth in a petrie dish">
            <a:extLst>
              <a:ext uri="{FF2B5EF4-FFF2-40B4-BE49-F238E27FC236}">
                <a16:creationId xmlns:a16="http://schemas.microsoft.com/office/drawing/2014/main" id="{7EC50653-71A2-FCD8-8FF1-F4F50C108248}"/>
              </a:ext>
            </a:extLst>
          </p:cNvPr>
          <p:cNvPicPr>
            <a:picLocks noChangeAspect="1"/>
          </p:cNvPicPr>
          <p:nvPr/>
        </p:nvPicPr>
        <p:blipFill>
          <a:blip r:embed="rId4"/>
          <a:stretch>
            <a:fillRect/>
          </a:stretch>
        </p:blipFill>
        <p:spPr>
          <a:xfrm>
            <a:off x="8384662" y="4008491"/>
            <a:ext cx="3197164" cy="2229546"/>
          </a:xfrm>
          <a:prstGeom prst="rect">
            <a:avLst/>
          </a:prstGeom>
          <a:ln>
            <a:noFill/>
          </a:ln>
          <a:effectLst>
            <a:outerShdw blurRad="292100" dist="139700" dir="2700000" algn="tl" rotWithShape="0">
              <a:srgbClr val="333333">
                <a:alpha val="65000"/>
              </a:srgbClr>
            </a:outerShdw>
          </a:effectLst>
        </p:spPr>
      </p:pic>
      <p:sp>
        <p:nvSpPr>
          <p:cNvPr id="6" name="Content Placeholder 4">
            <a:extLst>
              <a:ext uri="{FF2B5EF4-FFF2-40B4-BE49-F238E27FC236}">
                <a16:creationId xmlns:a16="http://schemas.microsoft.com/office/drawing/2014/main" id="{526B21DC-FE27-FD5D-AE0D-6BBA85A06E86}"/>
              </a:ext>
            </a:extLst>
          </p:cNvPr>
          <p:cNvSpPr txBox="1">
            <a:spLocks/>
          </p:cNvSpPr>
          <p:nvPr/>
        </p:nvSpPr>
        <p:spPr>
          <a:xfrm>
            <a:off x="3459804" y="6469272"/>
            <a:ext cx="5272392" cy="1523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Condensed"/>
                <a:ea typeface="+mn-ea"/>
                <a:cs typeface="+mn-cs"/>
              </a:rPr>
              <a:t>*CBRN: Chemical, Biological, Radiological and Nuclear</a:t>
            </a:r>
          </a:p>
        </p:txBody>
      </p:sp>
      <p:sp>
        <p:nvSpPr>
          <p:cNvPr id="7" name="Slide Number Placeholder 2">
            <a:extLst>
              <a:ext uri="{FF2B5EF4-FFF2-40B4-BE49-F238E27FC236}">
                <a16:creationId xmlns:a16="http://schemas.microsoft.com/office/drawing/2014/main" id="{55CACDFD-9BDF-11CD-8A6F-DA6D8C64C926}"/>
              </a:ext>
            </a:extLst>
          </p:cNvPr>
          <p:cNvSpPr>
            <a:spLocks noGrp="1"/>
          </p:cNvSpPr>
          <p:nvPr>
            <p:ph type="sldNum" sz="quarter" idx="12"/>
          </p:nvPr>
        </p:nvSpPr>
        <p:spPr>
          <a:xfrm>
            <a:off x="11354764" y="6397384"/>
            <a:ext cx="38003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0801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E24-3D6A-4391-98DE-F65CFEF593D4}"/>
              </a:ext>
            </a:extLst>
          </p:cNvPr>
          <p:cNvSpPr>
            <a:spLocks noGrp="1"/>
          </p:cNvSpPr>
          <p:nvPr>
            <p:ph type="title"/>
          </p:nvPr>
        </p:nvSpPr>
        <p:spPr/>
        <p:txBody>
          <a:bodyPr>
            <a:noAutofit/>
          </a:bodyPr>
          <a:lstStyle/>
          <a:p>
            <a:r>
              <a:rPr lang="en-US" dirty="0"/>
              <a:t>Signal Triangulation &amp; Initial Risk Assessment</a:t>
            </a:r>
            <a:endParaRPr lang="en-US" sz="2500" dirty="0"/>
          </a:p>
        </p:txBody>
      </p:sp>
      <p:sp>
        <p:nvSpPr>
          <p:cNvPr id="9" name="Content Placeholder 4">
            <a:extLst>
              <a:ext uri="{FF2B5EF4-FFF2-40B4-BE49-F238E27FC236}">
                <a16:creationId xmlns:a16="http://schemas.microsoft.com/office/drawing/2014/main" id="{543E11E1-00F8-BE94-6DAD-2AA281E5F6FE}"/>
              </a:ext>
            </a:extLst>
          </p:cNvPr>
          <p:cNvSpPr txBox="1">
            <a:spLocks/>
          </p:cNvSpPr>
          <p:nvPr/>
        </p:nvSpPr>
        <p:spPr>
          <a:xfrm>
            <a:off x="457200" y="1608801"/>
            <a:ext cx="11277600" cy="42599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Do </a:t>
            </a:r>
            <a:r>
              <a:rPr kumimoji="0" lang="en-US" sz="2000" b="0" i="0" u="none" strike="noStrike" kern="1200" cap="none" spc="0" normalizeH="0" baseline="0" noProof="0">
                <a:ln>
                  <a:noFill/>
                </a:ln>
                <a:solidFill>
                  <a:srgbClr val="000000"/>
                </a:solidFill>
                <a:effectLst/>
                <a:uLnTx/>
                <a:uFillTx/>
                <a:latin typeface="Segoe Condensed"/>
                <a:ea typeface="+mn-ea"/>
                <a:cs typeface="+mn-cs"/>
              </a:rPr>
              <a:t>we already </a:t>
            </a:r>
            <a:r>
              <a:rPr kumimoji="0" lang="en-US" sz="2000" b="0" i="0" u="none" strike="noStrike" kern="1200" cap="none" spc="0" normalizeH="0" baseline="0" noProof="0" dirty="0">
                <a:ln>
                  <a:noFill/>
                </a:ln>
                <a:solidFill>
                  <a:srgbClr val="000000"/>
                </a:solidFill>
                <a:effectLst/>
                <a:uLnTx/>
                <a:uFillTx/>
                <a:latin typeface="Segoe Condensed"/>
                <a:ea typeface="+mn-ea"/>
                <a:cs typeface="+mn-cs"/>
              </a:rPr>
              <a:t>know </a:t>
            </a:r>
            <a:r>
              <a:rPr kumimoji="0" lang="en-US" sz="2000" b="0" i="0" u="none" strike="noStrike" kern="1200" cap="none" spc="0" normalizeH="0" baseline="0" noProof="0">
                <a:ln>
                  <a:noFill/>
                </a:ln>
                <a:solidFill>
                  <a:srgbClr val="000000"/>
                </a:solidFill>
                <a:effectLst/>
                <a:uLnTx/>
                <a:uFillTx/>
                <a:latin typeface="Segoe Condensed"/>
                <a:ea typeface="+mn-ea"/>
                <a:cs typeface="+mn-cs"/>
              </a:rPr>
              <a:t>as WHO</a:t>
            </a:r>
            <a:r>
              <a:rPr kumimoji="0" lang="en-US" sz="2000" b="0" i="0" u="none" strike="noStrike" kern="1200" cap="none" spc="0" normalizeH="0" baseline="0" noProof="0" dirty="0">
                <a:ln>
                  <a:noFill/>
                </a:ln>
                <a:solidFill>
                  <a:srgbClr val="000000"/>
                </a:solidFill>
                <a:effectLst/>
                <a:uLnTx/>
                <a:uFillTx/>
                <a:latin typeface="Segoe Condensed"/>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Review of internal systems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Respectable source?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If yes, next question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If not, check other sources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Condensed"/>
                <a:ea typeface="+mn-ea"/>
                <a:cs typeface="+mn-cs"/>
              </a:rPr>
              <a:t>Government websites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Condensed"/>
                <a:ea typeface="+mn-ea"/>
                <a:cs typeface="+mn-cs"/>
              </a:rPr>
              <a:t>Partner websites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Condensed"/>
                <a:ea typeface="+mn-ea"/>
                <a:cs typeface="+mn-cs"/>
              </a:rPr>
              <a:t>Expert teams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What is known?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Person? Place? Time?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Background rate?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Unusual/unexpected?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Condensed"/>
                <a:ea typeface="+mn-ea"/>
                <a:cs typeface="+mn-cs"/>
              </a:rPr>
              <a:t>What is </a:t>
            </a:r>
            <a:r>
              <a:rPr kumimoji="0" lang="en-US" sz="2000" b="0" i="0" u="none" strike="noStrike" kern="1200" cap="none" spc="0" normalizeH="0" baseline="0" noProof="0" dirty="0">
                <a:ln>
                  <a:noFill/>
                </a:ln>
                <a:solidFill>
                  <a:srgbClr val="000000"/>
                </a:solidFill>
                <a:effectLst/>
                <a:uLnTx/>
                <a:uFillTx/>
                <a:latin typeface="Segoe Condensed"/>
                <a:ea typeface="+mn-ea"/>
                <a:cs typeface="+mn-cs"/>
              </a:rPr>
              <a:t>the context?</a:t>
            </a:r>
          </a:p>
        </p:txBody>
      </p:sp>
      <p:sp>
        <p:nvSpPr>
          <p:cNvPr id="5" name="Footer Placeholder 1">
            <a:extLst>
              <a:ext uri="{FF2B5EF4-FFF2-40B4-BE49-F238E27FC236}">
                <a16:creationId xmlns:a16="http://schemas.microsoft.com/office/drawing/2014/main" id="{3E607374-9595-A945-113F-35CF28C310C7}"/>
              </a:ext>
            </a:extLst>
          </p:cNvPr>
          <p:cNvSpPr>
            <a:spLocks noGrp="1"/>
          </p:cNvSpPr>
          <p:nvPr>
            <p:ph type="ftr" sz="quarter" idx="11"/>
          </p:nvPr>
        </p:nvSpPr>
        <p:spPr>
          <a:xfrm>
            <a:off x="6282158" y="5868747"/>
            <a:ext cx="5154592" cy="32409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205C"/>
                </a:solidFill>
                <a:effectLst/>
                <a:uLnTx/>
                <a:uFillTx/>
                <a:latin typeface="Calibri" panose="020F0502020204030204"/>
                <a:ea typeface="+mn-ea"/>
                <a:cs typeface="+mn-cs"/>
              </a:rPr>
              <a:t>credit: I. </a:t>
            </a:r>
            <a:r>
              <a:rPr kumimoji="0" lang="en-US" sz="900" b="0" i="1" u="none" strike="noStrike" kern="1200" cap="none" spc="0" normalizeH="0" baseline="0" noProof="0" dirty="0" err="1">
                <a:ln>
                  <a:noFill/>
                </a:ln>
                <a:solidFill>
                  <a:srgbClr val="00205C"/>
                </a:solidFill>
                <a:effectLst/>
                <a:uLnTx/>
                <a:uFillTx/>
                <a:latin typeface="Calibri" panose="020F0502020204030204"/>
                <a:ea typeface="+mn-ea"/>
                <a:cs typeface="+mn-cs"/>
              </a:rPr>
              <a:t>Redies</a:t>
            </a:r>
            <a:r>
              <a:rPr kumimoji="0" lang="en-US" sz="900" b="0" i="1" u="none" strike="noStrike" kern="1200" cap="none" spc="0" normalizeH="0" baseline="0" noProof="0" dirty="0">
                <a:ln>
                  <a:noFill/>
                </a:ln>
                <a:solidFill>
                  <a:srgbClr val="00205C"/>
                </a:solidFill>
                <a:effectLst/>
                <a:uLnTx/>
                <a:uFillTx/>
                <a:latin typeface="Calibri" panose="020F0502020204030204"/>
                <a:ea typeface="+mn-ea"/>
                <a:cs typeface="+mn-cs"/>
              </a:rPr>
              <a:t>, WHO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5C"/>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BFB4D5F-2006-F99D-1ECF-03ECD94F183B}"/>
              </a:ext>
            </a:extLst>
          </p:cNvPr>
          <p:cNvPicPr>
            <a:picLocks noChangeAspect="1"/>
          </p:cNvPicPr>
          <p:nvPr/>
        </p:nvPicPr>
        <p:blipFill>
          <a:blip r:embed="rId4"/>
          <a:stretch>
            <a:fillRect/>
          </a:stretch>
        </p:blipFill>
        <p:spPr>
          <a:xfrm>
            <a:off x="3971499" y="1750327"/>
            <a:ext cx="7861036" cy="4118420"/>
          </a:xfrm>
          <a:prstGeom prst="rect">
            <a:avLst/>
          </a:prstGeom>
          <a:ln>
            <a:noFill/>
          </a:ln>
          <a:effectLst>
            <a:outerShdw blurRad="292100" dist="139700" dir="2700000" algn="tl" rotWithShape="0">
              <a:srgbClr val="333333">
                <a:alpha val="65000"/>
              </a:srgbClr>
            </a:outerShdw>
          </a:effectLst>
        </p:spPr>
      </p:pic>
      <p:sp>
        <p:nvSpPr>
          <p:cNvPr id="6" name="Slide Number Placeholder 2">
            <a:extLst>
              <a:ext uri="{FF2B5EF4-FFF2-40B4-BE49-F238E27FC236}">
                <a16:creationId xmlns:a16="http://schemas.microsoft.com/office/drawing/2014/main" id="{71B3BCFC-22A8-FCD5-D995-F4E1B5096EC8}"/>
              </a:ext>
            </a:extLst>
          </p:cNvPr>
          <p:cNvSpPr>
            <a:spLocks noGrp="1"/>
          </p:cNvSpPr>
          <p:nvPr>
            <p:ph type="sldNum" sz="quarter" idx="12"/>
          </p:nvPr>
        </p:nvSpPr>
        <p:spPr>
          <a:xfrm>
            <a:off x="11354764" y="6397384"/>
            <a:ext cx="38003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39425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E24-3D6A-4391-98DE-F65CFEF593D4}"/>
              </a:ext>
            </a:extLst>
          </p:cNvPr>
          <p:cNvSpPr>
            <a:spLocks noGrp="1"/>
          </p:cNvSpPr>
          <p:nvPr>
            <p:ph type="title"/>
          </p:nvPr>
        </p:nvSpPr>
        <p:spPr/>
        <p:txBody>
          <a:bodyPr>
            <a:noAutofit/>
          </a:bodyPr>
          <a:lstStyle/>
          <a:p>
            <a:r>
              <a:rPr lang="en-US" sz="2800">
                <a:latin typeface="Aptos Narrow"/>
                <a:cs typeface="Calibri"/>
              </a:rPr>
              <a:t>Daily Public Health Intelligence Review </a:t>
            </a:r>
            <a:endParaRPr lang="en-US" sz="2500">
              <a:latin typeface="Aptos Narrow"/>
              <a:cs typeface="Calibri"/>
            </a:endParaRPr>
          </a:p>
        </p:txBody>
      </p:sp>
      <p:sp>
        <p:nvSpPr>
          <p:cNvPr id="9" name="Content Placeholder 4">
            <a:extLst>
              <a:ext uri="{FF2B5EF4-FFF2-40B4-BE49-F238E27FC236}">
                <a16:creationId xmlns:a16="http://schemas.microsoft.com/office/drawing/2014/main" id="{543E11E1-00F8-BE94-6DAD-2AA281E5F6FE}"/>
              </a:ext>
            </a:extLst>
          </p:cNvPr>
          <p:cNvSpPr txBox="1">
            <a:spLocks/>
          </p:cNvSpPr>
          <p:nvPr/>
        </p:nvSpPr>
        <p:spPr>
          <a:xfrm>
            <a:off x="457199" y="1690688"/>
            <a:ext cx="5272392" cy="42599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Multi-disciplinary team with 24/7 coverage</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Collaborative assessment, triage and categorization of signals/events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Wingdings"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Review of signals under monitoring</a:t>
            </a:r>
          </a:p>
          <a:p>
            <a:pPr marL="685800" marR="0" lvl="1" indent="-228600" algn="l" defTabSz="914400" rtl="0" eaLnBrk="1" fontAlgn="auto" latinLnBrk="0" hangingPunct="1">
              <a:lnSpc>
                <a:spcPct val="90000"/>
              </a:lnSpc>
              <a:spcBef>
                <a:spcPts val="500"/>
              </a:spcBef>
              <a:spcAft>
                <a:spcPts val="0"/>
              </a:spcAft>
              <a:buClrTx/>
              <a:buSzTx/>
              <a:buFont typeface="Wingdings"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Review new events reported by Member States</a:t>
            </a:r>
          </a:p>
          <a:p>
            <a:pPr marL="685800" marR="0" lvl="1" indent="-228600" algn="l" defTabSz="914400" rtl="0" eaLnBrk="1" fontAlgn="auto" latinLnBrk="0" hangingPunct="1">
              <a:lnSpc>
                <a:spcPct val="90000"/>
              </a:lnSpc>
              <a:spcBef>
                <a:spcPts val="500"/>
              </a:spcBef>
              <a:spcAft>
                <a:spcPts val="0"/>
              </a:spcAft>
              <a:buClrTx/>
              <a:buSzTx/>
              <a:buFont typeface="Wingdings"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Review of requests received from other teams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Review of outstanding alert actions (EIS*, RRA*, DON*, situation reports)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a:ea typeface="+mn-ea"/>
                <a:cs typeface="+mn-cs"/>
              </a:rPr>
              <a:t>Identification of signals for daily reporting and presentation to WHO Director General and senior management for action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Segoe Condensed"/>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Condensed"/>
              <a:ea typeface="+mn-ea"/>
              <a:cs typeface="+mn-cs"/>
            </a:endParaRPr>
          </a:p>
        </p:txBody>
      </p:sp>
      <p:pic>
        <p:nvPicPr>
          <p:cNvPr id="4" name="Picture 3">
            <a:extLst>
              <a:ext uri="{FF2B5EF4-FFF2-40B4-BE49-F238E27FC236}">
                <a16:creationId xmlns:a16="http://schemas.microsoft.com/office/drawing/2014/main" id="{C069200C-23C6-C6DF-7908-7A918F5700C8}"/>
              </a:ext>
            </a:extLst>
          </p:cNvPr>
          <p:cNvPicPr>
            <a:picLocks noChangeAspect="1"/>
          </p:cNvPicPr>
          <p:nvPr/>
        </p:nvPicPr>
        <p:blipFill>
          <a:blip r:embed="rId4"/>
          <a:stretch>
            <a:fillRect/>
          </a:stretch>
        </p:blipFill>
        <p:spPr>
          <a:xfrm>
            <a:off x="6136242" y="1496100"/>
            <a:ext cx="5439534" cy="4658375"/>
          </a:xfrm>
          <a:prstGeom prst="rect">
            <a:avLst/>
          </a:prstGeom>
          <a:ln>
            <a:noFill/>
          </a:ln>
          <a:effectLst>
            <a:outerShdw blurRad="292100" dist="139700" dir="2700000" algn="tl" rotWithShape="0">
              <a:srgbClr val="333333">
                <a:alpha val="65000"/>
              </a:srgbClr>
            </a:outerShdw>
          </a:effectLst>
        </p:spPr>
      </p:pic>
      <p:sp>
        <p:nvSpPr>
          <p:cNvPr id="3" name="Content Placeholder 4">
            <a:extLst>
              <a:ext uri="{FF2B5EF4-FFF2-40B4-BE49-F238E27FC236}">
                <a16:creationId xmlns:a16="http://schemas.microsoft.com/office/drawing/2014/main" id="{497ACAB8-EBBB-76B7-05F2-E490D7F9FB2F}"/>
              </a:ext>
            </a:extLst>
          </p:cNvPr>
          <p:cNvSpPr txBox="1">
            <a:spLocks/>
          </p:cNvSpPr>
          <p:nvPr/>
        </p:nvSpPr>
        <p:spPr>
          <a:xfrm>
            <a:off x="3459804" y="6489415"/>
            <a:ext cx="5272392" cy="1523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Condensed"/>
                <a:ea typeface="+mn-ea"/>
                <a:cs typeface="+mn-cs"/>
              </a:rPr>
              <a:t>*EIS: Event Information Site report; RRA: Rapid Risk Assessment; DON: Disease Outbreak News report</a:t>
            </a:r>
          </a:p>
        </p:txBody>
      </p:sp>
      <p:sp>
        <p:nvSpPr>
          <p:cNvPr id="5" name="Slide Number Placeholder 2">
            <a:extLst>
              <a:ext uri="{FF2B5EF4-FFF2-40B4-BE49-F238E27FC236}">
                <a16:creationId xmlns:a16="http://schemas.microsoft.com/office/drawing/2014/main" id="{CA075D3F-FEFF-12A7-D6C7-C3669D30AE89}"/>
              </a:ext>
            </a:extLst>
          </p:cNvPr>
          <p:cNvSpPr>
            <a:spLocks noGrp="1"/>
          </p:cNvSpPr>
          <p:nvPr>
            <p:ph type="sldNum" sz="quarter" idx="12"/>
          </p:nvPr>
        </p:nvSpPr>
        <p:spPr>
          <a:xfrm>
            <a:off x="11354764" y="6397384"/>
            <a:ext cx="38003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40859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B95131-3EF9-4FF3-9D19-9B9221BDEC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FC0390-1697-4A92-BED0-66FD16EBEED8}"/>
              </a:ext>
            </a:extLst>
          </p:cNvPr>
          <p:cNvSpPr>
            <a:spLocks noGrp="1"/>
          </p:cNvSpPr>
          <p:nvPr>
            <p:ph type="title"/>
          </p:nvPr>
        </p:nvSpPr>
        <p:spPr>
          <a:xfrm>
            <a:off x="616225" y="520645"/>
            <a:ext cx="4821583" cy="640515"/>
          </a:xfrm>
        </p:spPr>
        <p:txBody>
          <a:bodyPr vert="horz" lIns="0" tIns="0" rIns="0" bIns="0" rtlCol="0" anchor="t" anchorCtr="0">
            <a:noAutofit/>
          </a:bodyPr>
          <a:lstStyle/>
          <a:p>
            <a:r>
              <a:rPr lang="en-US" dirty="0">
                <a:latin typeface="Aptos Narrow"/>
                <a:cs typeface="Calibri"/>
              </a:rPr>
              <a:t>Signal </a:t>
            </a:r>
            <a:r>
              <a:rPr lang="en-US">
                <a:latin typeface="Aptos Narrow"/>
                <a:cs typeface="Calibri"/>
              </a:rPr>
              <a:t>Verification</a:t>
            </a:r>
            <a:r>
              <a:rPr lang="en-US" dirty="0">
                <a:latin typeface="Aptos Narrow"/>
                <a:cs typeface="Calibri"/>
              </a:rPr>
              <a:t> and IHR </a:t>
            </a:r>
          </a:p>
        </p:txBody>
      </p:sp>
      <p:sp>
        <p:nvSpPr>
          <p:cNvPr id="11" name="TextBox 10">
            <a:extLst>
              <a:ext uri="{FF2B5EF4-FFF2-40B4-BE49-F238E27FC236}">
                <a16:creationId xmlns:a16="http://schemas.microsoft.com/office/drawing/2014/main" id="{01B9F4C6-30C4-28A9-C2B8-5E89643D1A6B}"/>
              </a:ext>
            </a:extLst>
          </p:cNvPr>
          <p:cNvSpPr txBox="1"/>
          <p:nvPr/>
        </p:nvSpPr>
        <p:spPr>
          <a:xfrm>
            <a:off x="6096001" y="4504219"/>
            <a:ext cx="6032406" cy="2203680"/>
          </a:xfrm>
          <a:prstGeom prst="rect">
            <a:avLst/>
          </a:prstGeom>
          <a:solidFill>
            <a:schemeClr val="bg1"/>
          </a:solidFill>
          <a:ln w="19050">
            <a:solidFill>
              <a:schemeClr val="tx2">
                <a:lumMod val="40000"/>
                <a:lumOff val="60000"/>
              </a:schemeClr>
            </a:solidFill>
          </a:ln>
        </p:spPr>
        <p:txBody>
          <a:bodyPr wrap="square" lIns="91440" tIns="45720" rIns="91440" bIns="45720" anchor="t">
            <a:spAutoFit/>
          </a:bodyPr>
          <a:lstStyle/>
          <a:p>
            <a:pPr marL="0" marR="0" lvl="0" indent="0" algn="l" defTabSz="914400" rtl="0" eaLnBrk="1" fontAlgn="auto" latinLnBrk="0" hangingPunct="1">
              <a:lnSpc>
                <a:spcPct val="100000"/>
              </a:lnSpc>
              <a:spcBef>
                <a:spcPct val="20000"/>
              </a:spcBef>
              <a:spcAft>
                <a:spcPts val="600"/>
              </a:spcAft>
              <a:buClr>
                <a:srgbClr val="003D74"/>
              </a:buClr>
              <a:buSzTx/>
              <a:buFontTx/>
              <a:buNone/>
              <a:tabLst/>
              <a:defRPr/>
            </a:pPr>
            <a:r>
              <a:rPr kumimoji="0" lang="en-US" sz="1800" b="0" i="0" u="none" strike="noStrike" kern="1200" cap="none" spc="0" normalizeH="0" baseline="0" noProof="0">
                <a:ln>
                  <a:noFill/>
                </a:ln>
                <a:solidFill>
                  <a:srgbClr val="0070C0"/>
                </a:solidFill>
                <a:effectLst/>
                <a:uLnTx/>
                <a:uFillTx/>
                <a:latin typeface="Segoe Condensed"/>
                <a:ea typeface="+mn-ea"/>
                <a:cs typeface="Calibri"/>
              </a:rPr>
              <a:t>Any event of potential international public health concern that meet two of the criteria; </a:t>
            </a:r>
          </a:p>
          <a:p>
            <a:pPr marL="800100" marR="0" lvl="1" indent="-342900" algn="l" defTabSz="914400" rtl="0" eaLnBrk="1" fontAlgn="auto" latinLnBrk="0" hangingPunct="1">
              <a:lnSpc>
                <a:spcPct val="100000"/>
              </a:lnSpc>
              <a:spcBef>
                <a:spcPct val="20000"/>
              </a:spcBef>
              <a:spcAft>
                <a:spcPts val="600"/>
              </a:spcAft>
              <a:buClr>
                <a:srgbClr val="003D74"/>
              </a:buClr>
              <a:buSzTx/>
              <a:buFont typeface="Wingdings" pitchFamily="2" charset="2"/>
              <a:buChar char="q"/>
              <a:tabLst/>
              <a:defRPr/>
            </a:pPr>
            <a:r>
              <a:rPr kumimoji="0" lang="en-US" sz="1400" b="1" i="0" u="none" strike="noStrike" kern="1200" cap="none" spc="0" normalizeH="0" baseline="0" noProof="0">
                <a:ln>
                  <a:noFill/>
                </a:ln>
                <a:solidFill>
                  <a:srgbClr val="000000">
                    <a:lumMod val="75000"/>
                    <a:lumOff val="25000"/>
                  </a:srgbClr>
                </a:solidFill>
                <a:effectLst/>
                <a:uLnTx/>
                <a:uFillTx/>
                <a:latin typeface="Segoe Condensed"/>
                <a:ea typeface="+mn-ea"/>
                <a:cs typeface="Calibri"/>
              </a:rPr>
              <a:t>Is the public health impact of the event serious?</a:t>
            </a:r>
          </a:p>
          <a:p>
            <a:pPr marL="457200" marR="0" lvl="1" indent="0" algn="l" defTabSz="914400" rtl="0" eaLnBrk="1" fontAlgn="auto" latinLnBrk="0" hangingPunct="1">
              <a:lnSpc>
                <a:spcPct val="100000"/>
              </a:lnSpc>
              <a:spcBef>
                <a:spcPct val="20000"/>
              </a:spcBef>
              <a:spcAft>
                <a:spcPts val="600"/>
              </a:spcAft>
              <a:buClr>
                <a:srgbClr val="003D74"/>
              </a:buClr>
              <a:buSzTx/>
              <a:buFont typeface="Wingdings" pitchFamily="2" charset="2"/>
              <a:buChar char="q"/>
              <a:tabLst/>
              <a:defRPr/>
            </a:pPr>
            <a:r>
              <a:rPr kumimoji="0" lang="en-US" sz="1400" b="1" i="0" u="none" strike="noStrike" kern="1200" cap="none" spc="0" normalizeH="0" baseline="0" noProof="0">
                <a:ln>
                  <a:noFill/>
                </a:ln>
                <a:solidFill>
                  <a:srgbClr val="000000">
                    <a:lumMod val="75000"/>
                    <a:lumOff val="25000"/>
                  </a:srgbClr>
                </a:solidFill>
                <a:effectLst/>
                <a:uLnTx/>
                <a:uFillTx/>
                <a:latin typeface="Segoe Condensed"/>
                <a:ea typeface="+mn-ea"/>
                <a:cs typeface="Calibri"/>
              </a:rPr>
              <a:t>     Is the event unusual or unexpected?</a:t>
            </a:r>
          </a:p>
          <a:p>
            <a:pPr marL="457200" marR="0" lvl="1" indent="0" algn="l" defTabSz="914400" rtl="0" eaLnBrk="1" fontAlgn="auto" latinLnBrk="0" hangingPunct="1">
              <a:lnSpc>
                <a:spcPct val="100000"/>
              </a:lnSpc>
              <a:spcBef>
                <a:spcPct val="20000"/>
              </a:spcBef>
              <a:spcAft>
                <a:spcPts val="600"/>
              </a:spcAft>
              <a:buClr>
                <a:srgbClr val="003D74"/>
              </a:buClr>
              <a:buSzTx/>
              <a:buFont typeface="Wingdings" pitchFamily="2" charset="2"/>
              <a:buChar char="q"/>
              <a:tabLst/>
              <a:defRPr/>
            </a:pPr>
            <a:r>
              <a:rPr kumimoji="0" lang="en-US" sz="1400" b="1" i="0" u="none" strike="noStrike" kern="1200" cap="none" spc="0" normalizeH="0" baseline="0" noProof="0">
                <a:ln>
                  <a:noFill/>
                </a:ln>
                <a:solidFill>
                  <a:srgbClr val="000000">
                    <a:lumMod val="75000"/>
                    <a:lumOff val="25000"/>
                  </a:srgbClr>
                </a:solidFill>
                <a:effectLst/>
                <a:uLnTx/>
                <a:uFillTx/>
                <a:latin typeface="Segoe Condensed"/>
                <a:ea typeface="+mn-ea"/>
                <a:cs typeface="Calibri"/>
              </a:rPr>
              <a:t>     Is there any significant risk of international spread?</a:t>
            </a:r>
          </a:p>
          <a:p>
            <a:pPr marL="457200" marR="0" lvl="1" indent="0" algn="l" defTabSz="914400" rtl="0" eaLnBrk="1" fontAlgn="auto" latinLnBrk="0" hangingPunct="1">
              <a:lnSpc>
                <a:spcPct val="100000"/>
              </a:lnSpc>
              <a:spcBef>
                <a:spcPct val="20000"/>
              </a:spcBef>
              <a:spcAft>
                <a:spcPts val="600"/>
              </a:spcAft>
              <a:buClr>
                <a:srgbClr val="003D74"/>
              </a:buClr>
              <a:buSzTx/>
              <a:buFont typeface="Wingdings" pitchFamily="2" charset="2"/>
              <a:buChar char="q"/>
              <a:tabLst/>
              <a:defRPr/>
            </a:pPr>
            <a:r>
              <a:rPr kumimoji="0" lang="en-US" sz="1400" b="1" i="0" u="none" strike="noStrike" kern="1200" cap="none" spc="0" normalizeH="0" baseline="0" noProof="0">
                <a:ln>
                  <a:noFill/>
                </a:ln>
                <a:solidFill>
                  <a:srgbClr val="000000">
                    <a:lumMod val="75000"/>
                    <a:lumOff val="25000"/>
                  </a:srgbClr>
                </a:solidFill>
                <a:effectLst/>
                <a:uLnTx/>
                <a:uFillTx/>
                <a:latin typeface="Segoe Condensed"/>
                <a:ea typeface="+mn-ea"/>
                <a:cs typeface="Calibri"/>
              </a:rPr>
              <a:t>     Is there any significant risk of international travel or trade restrictions?</a:t>
            </a:r>
          </a:p>
        </p:txBody>
      </p:sp>
      <p:sp>
        <p:nvSpPr>
          <p:cNvPr id="12" name="TextBox 11">
            <a:extLst>
              <a:ext uri="{FF2B5EF4-FFF2-40B4-BE49-F238E27FC236}">
                <a16:creationId xmlns:a16="http://schemas.microsoft.com/office/drawing/2014/main" id="{66BFD564-4F3C-1A72-CB0A-A0FA20286A1F}"/>
              </a:ext>
            </a:extLst>
          </p:cNvPr>
          <p:cNvSpPr txBox="1"/>
          <p:nvPr/>
        </p:nvSpPr>
        <p:spPr>
          <a:xfrm>
            <a:off x="6096001" y="3430667"/>
            <a:ext cx="6032406" cy="920252"/>
          </a:xfrm>
          <a:prstGeom prst="rect">
            <a:avLst/>
          </a:prstGeom>
          <a:noFill/>
          <a:ln w="19050">
            <a:solidFill>
              <a:schemeClr val="tx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Condensed"/>
                <a:ea typeface="+mn-ea"/>
                <a:cs typeface="Calibri"/>
              </a:rPr>
              <a:t>Always notifiable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ct val="20000"/>
              </a:spcBef>
              <a:spcAft>
                <a:spcPts val="600"/>
              </a:spcAft>
              <a:buClr>
                <a:srgbClr val="003D74"/>
              </a:buClr>
              <a:buSzTx/>
              <a:buFont typeface="Wingdings" panose="05000000000000000000" pitchFamily="2" charset="2"/>
              <a:buChar char="q"/>
              <a:tabLst/>
              <a:defRPr/>
            </a:pPr>
            <a:r>
              <a:rPr kumimoji="0" lang="en-US" sz="1400" b="1" i="0" u="none" strike="noStrike" kern="1200" cap="none" spc="0" normalizeH="0" baseline="0" noProof="0">
                <a:ln>
                  <a:noFill/>
                </a:ln>
                <a:solidFill>
                  <a:srgbClr val="000000">
                    <a:lumMod val="75000"/>
                    <a:lumOff val="25000"/>
                  </a:srgbClr>
                </a:solidFill>
                <a:effectLst/>
                <a:uLnTx/>
                <a:uFillTx/>
                <a:latin typeface="Segoe Condensed"/>
                <a:ea typeface="+mn-ea"/>
                <a:cs typeface="Calibri"/>
              </a:rPr>
              <a:t>Smallpox, SARS, Wild-type poliovirus, human influenza caused by new subtype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54201E8-BDC2-4344-84B5-0D69F616E3D6}"/>
              </a:ext>
            </a:extLst>
          </p:cNvPr>
          <p:cNvPicPr>
            <a:picLocks noChangeAspect="1"/>
          </p:cNvPicPr>
          <p:nvPr/>
        </p:nvPicPr>
        <p:blipFill>
          <a:blip r:embed="rId3"/>
          <a:stretch>
            <a:fillRect/>
          </a:stretch>
        </p:blipFill>
        <p:spPr>
          <a:xfrm>
            <a:off x="5238976" y="5134711"/>
            <a:ext cx="1242887" cy="1584791"/>
          </a:xfrm>
          <a:prstGeom prst="rect">
            <a:avLst/>
          </a:prstGeom>
        </p:spPr>
      </p:pic>
      <p:sp>
        <p:nvSpPr>
          <p:cNvPr id="16" name="Content Placeholder 2">
            <a:extLst>
              <a:ext uri="{FF2B5EF4-FFF2-40B4-BE49-F238E27FC236}">
                <a16:creationId xmlns:a16="http://schemas.microsoft.com/office/drawing/2014/main" id="{8576004A-A995-365D-04CB-47E0F7AEB734}"/>
              </a:ext>
            </a:extLst>
          </p:cNvPr>
          <p:cNvSpPr txBox="1">
            <a:spLocks/>
          </p:cNvSpPr>
          <p:nvPr/>
        </p:nvSpPr>
        <p:spPr>
          <a:xfrm>
            <a:off x="689175" y="1847030"/>
            <a:ext cx="4832803" cy="3956514"/>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Segoe Condensed"/>
                <a:ea typeface="+mn-ea"/>
                <a:cs typeface="+mn-cs"/>
              </a:rPr>
              <a:t>Signal verification </a:t>
            </a:r>
            <a:r>
              <a:rPr kumimoji="0" lang="en-US" sz="1700" b="0" i="0" u="none" strike="noStrike" kern="1200" cap="none" spc="0" normalizeH="0" baseline="0" noProof="0" dirty="0">
                <a:ln>
                  <a:noFill/>
                </a:ln>
                <a:solidFill>
                  <a:srgbClr val="000000"/>
                </a:solidFill>
                <a:effectLst/>
                <a:uLnTx/>
                <a:uFillTx/>
                <a:latin typeface="Segoe Condensed"/>
                <a:ea typeface="+mn-ea"/>
                <a:cs typeface="+mn-cs"/>
              </a:rPr>
              <a:t>is a multistep process that involves collaboration with key stakeholders.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de-DE" sz="1700" b="0" i="0" u="none" strike="noStrike" kern="1200" cap="none" spc="-1" normalizeH="0" baseline="0" noProof="0">
              <a:ln>
                <a:noFill/>
              </a:ln>
              <a:solidFill>
                <a:srgbClr val="000000"/>
              </a:solidFill>
              <a:effectLst/>
              <a:uLnTx/>
              <a:uFill>
                <a:solidFill>
                  <a:srgbClr val="FFFFFF"/>
                </a:solidFill>
              </a:uFill>
              <a:latin typeface="Segoe Condensed"/>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In 2023, </a:t>
            </a:r>
            <a:r>
              <a:rPr kumimoji="0" lang="en-US" sz="2400" b="0" i="0" u="none" strike="noStrike" kern="1200" cap="none" spc="0" normalizeH="0" baseline="0" noProof="0" dirty="0">
                <a:ln>
                  <a:noFill/>
                </a:ln>
                <a:solidFill>
                  <a:srgbClr val="000000"/>
                </a:solidFill>
                <a:effectLst/>
                <a:uLnTx/>
                <a:uFillTx/>
                <a:latin typeface="Segoe Condensed"/>
                <a:ea typeface="+mn-ea"/>
                <a:cs typeface="+mn-cs"/>
              </a:rPr>
              <a:t>62%</a:t>
            </a:r>
            <a:r>
              <a:rPr kumimoji="0" lang="en-US" sz="1800" b="0" i="0" u="none" strike="noStrike" kern="1200" cap="none" spc="0" normalizeH="0" baseline="0" noProof="0" dirty="0">
                <a:ln>
                  <a:noFill/>
                </a:ln>
                <a:solidFill>
                  <a:srgbClr val="000000"/>
                </a:solidFill>
                <a:effectLst/>
                <a:uLnTx/>
                <a:uFillTx/>
                <a:latin typeface="Segoe Condensed"/>
                <a:ea typeface="+mn-ea"/>
                <a:cs typeface="+mn-cs"/>
              </a:rPr>
              <a:t> of responses to verification requests to Member States were received in &lt;48hrs.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Segoe Condensed"/>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goe Condensed"/>
                <a:ea typeface="+mn-ea"/>
                <a:cs typeface="+mn-cs"/>
              </a:rPr>
              <a:t>States Parties to the IHR* have obligation to notify within 24 hours any potential public health events of international concern.</a:t>
            </a:r>
          </a:p>
        </p:txBody>
      </p:sp>
      <p:pic>
        <p:nvPicPr>
          <p:cNvPr id="5" name="Picture 2" descr="A group of people sitting on a bench&#10;&#10;Description automatically generated">
            <a:extLst>
              <a:ext uri="{FF2B5EF4-FFF2-40B4-BE49-F238E27FC236}">
                <a16:creationId xmlns:a16="http://schemas.microsoft.com/office/drawing/2014/main" id="{DDED8A98-B663-2522-3FDF-412E4FADF22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2733" r="-2" b="1567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4">
            <a:extLst>
              <a:ext uri="{FF2B5EF4-FFF2-40B4-BE49-F238E27FC236}">
                <a16:creationId xmlns:a16="http://schemas.microsoft.com/office/drawing/2014/main" id="{C08770F9-3D4E-5BE9-0100-21DC7EED5A07}"/>
              </a:ext>
            </a:extLst>
          </p:cNvPr>
          <p:cNvSpPr txBox="1">
            <a:spLocks/>
          </p:cNvSpPr>
          <p:nvPr/>
        </p:nvSpPr>
        <p:spPr>
          <a:xfrm>
            <a:off x="2600620" y="6489415"/>
            <a:ext cx="5272392" cy="1523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Segoe Condensed"/>
                <a:ea typeface="+mn-ea"/>
                <a:cs typeface="+mn-cs"/>
              </a:rPr>
              <a:t>*IHR: International Health Regulations</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07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E24-3D6A-4391-98DE-F65CFEF593D4}"/>
              </a:ext>
            </a:extLst>
          </p:cNvPr>
          <p:cNvSpPr>
            <a:spLocks noGrp="1"/>
          </p:cNvSpPr>
          <p:nvPr>
            <p:ph type="title"/>
          </p:nvPr>
        </p:nvSpPr>
        <p:spPr/>
        <p:txBody>
          <a:bodyPr>
            <a:noAutofit/>
          </a:bodyPr>
          <a:lstStyle/>
          <a:p>
            <a:r>
              <a:rPr lang="en-US" sz="2800" dirty="0"/>
              <a:t>WHO’s Rapid Risk Assessment for Acute </a:t>
            </a:r>
            <a:r>
              <a:rPr lang="en-US" dirty="0"/>
              <a:t>P</a:t>
            </a:r>
            <a:r>
              <a:rPr lang="en-US" sz="2800" dirty="0"/>
              <a:t>ublic </a:t>
            </a:r>
            <a:r>
              <a:rPr lang="en-US" dirty="0"/>
              <a:t>H</a:t>
            </a:r>
            <a:r>
              <a:rPr lang="en-US" sz="2800" dirty="0"/>
              <a:t>ealth </a:t>
            </a:r>
            <a:r>
              <a:rPr lang="en-US" dirty="0"/>
              <a:t>E</a:t>
            </a:r>
            <a:r>
              <a:rPr lang="en-US" sz="2800" dirty="0"/>
              <a:t>vents</a:t>
            </a:r>
            <a:endParaRPr lang="en-US" sz="2500" dirty="0"/>
          </a:p>
        </p:txBody>
      </p:sp>
      <p:pic>
        <p:nvPicPr>
          <p:cNvPr id="3" name="Picture 2">
            <a:extLst>
              <a:ext uri="{FF2B5EF4-FFF2-40B4-BE49-F238E27FC236}">
                <a16:creationId xmlns:a16="http://schemas.microsoft.com/office/drawing/2014/main" id="{00CEF500-84CD-BAFE-BD85-724900480795}"/>
              </a:ext>
            </a:extLst>
          </p:cNvPr>
          <p:cNvPicPr>
            <a:picLocks noChangeAspect="1"/>
          </p:cNvPicPr>
          <p:nvPr/>
        </p:nvPicPr>
        <p:blipFill>
          <a:blip r:embed="rId4"/>
          <a:stretch>
            <a:fillRect/>
          </a:stretch>
        </p:blipFill>
        <p:spPr>
          <a:xfrm>
            <a:off x="3117026" y="1503776"/>
            <a:ext cx="1807824" cy="2314969"/>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869F815B-9BE1-9D91-7321-E845D9D3AAF0}"/>
              </a:ext>
            </a:extLst>
          </p:cNvPr>
          <p:cNvSpPr txBox="1">
            <a:spLocks/>
          </p:cNvSpPr>
          <p:nvPr/>
        </p:nvSpPr>
        <p:spPr>
          <a:xfrm>
            <a:off x="616226" y="3932939"/>
            <a:ext cx="5001600" cy="2046947"/>
          </a:xfrm>
          <a:prstGeom prst="rect">
            <a:avLst/>
          </a:prstGeom>
        </p:spPr>
        <p:txBody>
          <a:bodyPr vert="horz" lIns="91440" tIns="45720" rIns="91440" bIns="45720" rtlCol="0">
            <a:normAutofit fontScale="85000" lnSpcReduction="10000"/>
          </a:bodyPr>
          <a:lstStyle>
            <a:lvl1pPr marL="257175" indent="-257175" algn="l" defTabSz="685800" rtl="0" eaLnBrk="1" latinLnBrk="0" hangingPunct="1">
              <a:spcBef>
                <a:spcPct val="20000"/>
              </a:spcBef>
              <a:buFont typeface="Arial" panose="020B0604020202020204" pitchFamily="34" charset="0"/>
              <a:buChar char="•"/>
              <a:defRPr sz="1800" b="0" kern="1200">
                <a:solidFill>
                  <a:schemeClr val="tx1"/>
                </a:solidFill>
                <a:latin typeface="Segoe Condensed" panose="020B0606040200020203"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1500" b="0" kern="1200">
                <a:solidFill>
                  <a:schemeClr val="tx1"/>
                </a:solidFill>
                <a:latin typeface="Segoe Condensed" panose="020B0606040200020203"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350" b="0" kern="1200">
                <a:solidFill>
                  <a:schemeClr val="tx1"/>
                </a:solidFill>
                <a:latin typeface="Segoe Condensed" panose="020B0606040200020203"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Segoe Condensed" panose="020B0606040200020203"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Segoe Condensed" panose="020B0606040200020203"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Highlights urgent actions required including</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Refers event for review of IHR Emergency Committee for consideration as a PHEIC</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Activation of Emergency Response Framework mechanisms</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rPr>
              <a:t>Recommend setting up a grading discussion</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5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p:txBody>
      </p:sp>
      <p:pic>
        <p:nvPicPr>
          <p:cNvPr id="6" name="Picture 5">
            <a:extLst>
              <a:ext uri="{FF2B5EF4-FFF2-40B4-BE49-F238E27FC236}">
                <a16:creationId xmlns:a16="http://schemas.microsoft.com/office/drawing/2014/main" id="{9E86937B-1C86-40CB-7E96-561405BBB37E}"/>
              </a:ext>
            </a:extLst>
          </p:cNvPr>
          <p:cNvPicPr>
            <a:picLocks noChangeAspect="1"/>
          </p:cNvPicPr>
          <p:nvPr/>
        </p:nvPicPr>
        <p:blipFill>
          <a:blip r:embed="rId5"/>
          <a:stretch>
            <a:fillRect/>
          </a:stretch>
        </p:blipFill>
        <p:spPr>
          <a:xfrm>
            <a:off x="1130548" y="1503776"/>
            <a:ext cx="1589205" cy="2263413"/>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797F2D8F-1F3D-2B91-7035-E4723664ED5B}"/>
              </a:ext>
            </a:extLst>
          </p:cNvPr>
          <p:cNvSpPr txBox="1">
            <a:spLocks/>
          </p:cNvSpPr>
          <p:nvPr/>
        </p:nvSpPr>
        <p:spPr>
          <a:xfrm>
            <a:off x="6382682" y="1567937"/>
            <a:ext cx="5398872" cy="1438421"/>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b="0" kern="1200">
                <a:solidFill>
                  <a:schemeClr val="tx1"/>
                </a:solidFill>
                <a:latin typeface="Segoe Condensed" panose="020B0606040200020203"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1500" b="0" kern="1200">
                <a:solidFill>
                  <a:schemeClr val="tx1"/>
                </a:solidFill>
                <a:latin typeface="Segoe Condensed" panose="020B0606040200020203"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350" b="0" kern="1200">
                <a:solidFill>
                  <a:schemeClr val="tx1"/>
                </a:solidFill>
                <a:latin typeface="Segoe Condensed" panose="020B0606040200020203"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Segoe Condensed" panose="020B0606040200020203"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Segoe Condensed" panose="020B0606040200020203"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Condensed" panose="020B0606040200020203" pitchFamily="34" charset="0"/>
                <a:ea typeface="+mn-ea"/>
                <a:cs typeface="+mn-cs"/>
              </a:rPr>
              <a:t>Reflect WHO’s independent assessment including country’s capacities /vulnerabilities to control outbreak/event</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00" b="0" i="0" u="none" strike="noStrike" kern="1200" cap="none" spc="0" normalizeH="0" baseline="0" noProof="0" dirty="0">
              <a:ln>
                <a:noFill/>
              </a:ln>
              <a:solidFill>
                <a:srgbClr val="000000"/>
              </a:solidFill>
              <a:effectLst/>
              <a:uLnTx/>
              <a:uFillTx/>
              <a:latin typeface="Segoe Condensed" panose="020B0606040200020203" pitchFamily="34" charset="0"/>
              <a:ea typeface="+mn-ea"/>
              <a:cs typeface="+mn-cs"/>
            </a:endParaRPr>
          </a:p>
        </p:txBody>
      </p:sp>
      <p:pic>
        <p:nvPicPr>
          <p:cNvPr id="4" name="Picture 3" descr="A blue cover with white text&#10;&#10;Description automatically generated">
            <a:extLst>
              <a:ext uri="{FF2B5EF4-FFF2-40B4-BE49-F238E27FC236}">
                <a16:creationId xmlns:a16="http://schemas.microsoft.com/office/drawing/2014/main" id="{CB3F6300-11C1-D2F3-7423-0A02E62E8F7F}"/>
              </a:ext>
            </a:extLst>
          </p:cNvPr>
          <p:cNvPicPr>
            <a:picLocks noChangeAspect="1"/>
          </p:cNvPicPr>
          <p:nvPr/>
        </p:nvPicPr>
        <p:blipFill>
          <a:blip r:embed="rId6"/>
          <a:stretch>
            <a:fillRect/>
          </a:stretch>
        </p:blipFill>
        <p:spPr>
          <a:xfrm>
            <a:off x="7132535" y="2753512"/>
            <a:ext cx="1599661" cy="2319608"/>
          </a:xfrm>
          <a:prstGeom prst="rect">
            <a:avLst/>
          </a:prstGeom>
          <a:ln>
            <a:noFill/>
          </a:ln>
          <a:effectLst>
            <a:outerShdw blurRad="292100" dist="139700" dir="2700000" algn="tl" rotWithShape="0">
              <a:srgbClr val="333333">
                <a:alpha val="65000"/>
              </a:srgbClr>
            </a:outerShdw>
          </a:effectLst>
        </p:spPr>
      </p:pic>
      <p:pic>
        <p:nvPicPr>
          <p:cNvPr id="7" name="Picture 6" descr="A screenshot of a document&#10;&#10;Description automatically generated">
            <a:extLst>
              <a:ext uri="{FF2B5EF4-FFF2-40B4-BE49-F238E27FC236}">
                <a16:creationId xmlns:a16="http://schemas.microsoft.com/office/drawing/2014/main" id="{989E0DC7-AFAF-2C82-2F61-67E95122B97E}"/>
              </a:ext>
            </a:extLst>
          </p:cNvPr>
          <p:cNvPicPr>
            <a:picLocks noChangeAspect="1"/>
          </p:cNvPicPr>
          <p:nvPr/>
        </p:nvPicPr>
        <p:blipFill>
          <a:blip r:embed="rId7"/>
          <a:stretch>
            <a:fillRect/>
          </a:stretch>
        </p:blipFill>
        <p:spPr>
          <a:xfrm>
            <a:off x="8945613" y="2753512"/>
            <a:ext cx="1633089" cy="2319429"/>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E77FCF3A-F80E-5AE1-0DDA-B02E911C0FFA}"/>
              </a:ext>
            </a:extLst>
          </p:cNvPr>
          <p:cNvGrpSpPr/>
          <p:nvPr/>
        </p:nvGrpSpPr>
        <p:grpSpPr>
          <a:xfrm>
            <a:off x="6382682" y="5314970"/>
            <a:ext cx="4583183" cy="932416"/>
            <a:chOff x="6382682" y="5412768"/>
            <a:chExt cx="4583183" cy="932416"/>
          </a:xfrm>
        </p:grpSpPr>
        <p:pic>
          <p:nvPicPr>
            <p:cNvPr id="2050" name="Picture 1">
              <a:extLst>
                <a:ext uri="{FF2B5EF4-FFF2-40B4-BE49-F238E27FC236}">
                  <a16:creationId xmlns:a16="http://schemas.microsoft.com/office/drawing/2014/main" id="{AD3CFF85-282A-2C88-1A6A-EDCB4656E4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2682" y="5412768"/>
              <a:ext cx="4583183" cy="93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B31BA88-257C-A53E-1E67-3D6325E7B237}"/>
                </a:ext>
              </a:extLst>
            </p:cNvPr>
            <p:cNvSpPr txBox="1"/>
            <p:nvPr/>
          </p:nvSpPr>
          <p:spPr>
            <a:xfrm>
              <a:off x="9762158" y="5422203"/>
              <a:ext cx="1058242" cy="2026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as of 25 October 2024</a:t>
              </a:r>
            </a:p>
          </p:txBody>
        </p:sp>
      </p:grpSp>
      <p:sp>
        <p:nvSpPr>
          <p:cNvPr id="9" name="Content Placeholder 4">
            <a:extLst>
              <a:ext uri="{FF2B5EF4-FFF2-40B4-BE49-F238E27FC236}">
                <a16:creationId xmlns:a16="http://schemas.microsoft.com/office/drawing/2014/main" id="{14BBD6F8-4A68-CB03-3FAD-146F53C3468F}"/>
              </a:ext>
            </a:extLst>
          </p:cNvPr>
          <p:cNvSpPr txBox="1">
            <a:spLocks/>
          </p:cNvSpPr>
          <p:nvPr/>
        </p:nvSpPr>
        <p:spPr>
          <a:xfrm>
            <a:off x="2536551" y="6488413"/>
            <a:ext cx="7118898" cy="1011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Segoe Condensed"/>
                <a:ea typeface="+mn-ea"/>
                <a:cs typeface="+mn-cs"/>
              </a:rPr>
              <a:t>IHR: International Health Regulations; PHEIC: Public Health Emergency of International Concern; ERF: Emergency Response Framework</a:t>
            </a:r>
          </a:p>
        </p:txBody>
      </p:sp>
      <p:sp>
        <p:nvSpPr>
          <p:cNvPr id="12" name="Slide Number Placeholder 2">
            <a:extLst>
              <a:ext uri="{FF2B5EF4-FFF2-40B4-BE49-F238E27FC236}">
                <a16:creationId xmlns:a16="http://schemas.microsoft.com/office/drawing/2014/main" id="{E77F4CD4-9CA6-20AC-1AC5-D0559FA0E685}"/>
              </a:ext>
            </a:extLst>
          </p:cNvPr>
          <p:cNvSpPr>
            <a:spLocks noGrp="1"/>
          </p:cNvSpPr>
          <p:nvPr>
            <p:ph type="sldNum" sz="quarter" idx="12"/>
          </p:nvPr>
        </p:nvSpPr>
        <p:spPr>
          <a:xfrm>
            <a:off x="11354764" y="6397384"/>
            <a:ext cx="380035"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12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71088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EPI-WIN">
      <a:dk1>
        <a:srgbClr val="000000"/>
      </a:dk1>
      <a:lt1>
        <a:srgbClr val="FFFFFF"/>
      </a:lt1>
      <a:dk2>
        <a:srgbClr val="0A225F"/>
      </a:dk2>
      <a:lt2>
        <a:srgbClr val="E8E8E8"/>
      </a:lt2>
      <a:accent1>
        <a:srgbClr val="285596"/>
      </a:accent1>
      <a:accent2>
        <a:srgbClr val="FFDE17"/>
      </a:accent2>
      <a:accent3>
        <a:srgbClr val="E28742"/>
      </a:accent3>
      <a:accent4>
        <a:srgbClr val="3DB4E1"/>
      </a:accent4>
      <a:accent5>
        <a:srgbClr val="A74242"/>
      </a:accent5>
      <a:accent6>
        <a:srgbClr val="161C51"/>
      </a:accent6>
      <a:hlink>
        <a:srgbClr val="2C6474"/>
      </a:hlink>
      <a:folHlink>
        <a:srgbClr val="77468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89C59ADE53C49B45E3B489436BC07" ma:contentTypeVersion="18" ma:contentTypeDescription="Create a new document." ma:contentTypeScope="" ma:versionID="382e376d3ad2ebe9b60d661cacafeaa7">
  <xsd:schema xmlns:xsd="http://www.w3.org/2001/XMLSchema" xmlns:xs="http://www.w3.org/2001/XMLSchema" xmlns:p="http://schemas.microsoft.com/office/2006/metadata/properties" xmlns:ns2="f94a4242-da51-4b1d-bad4-07d006b730d3" xmlns:ns3="bd879b36-96f5-4c4e-979a-9eb1cd712529" targetNamespace="http://schemas.microsoft.com/office/2006/metadata/properties" ma:root="true" ma:fieldsID="c1ea21926a0006b5083e04c32c0cebda" ns2:_="" ns3:_="">
    <xsd:import namespace="f94a4242-da51-4b1d-bad4-07d006b730d3"/>
    <xsd:import namespace="bd879b36-96f5-4c4e-979a-9eb1cd712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4242-da51-4b1d-bad4-07d006b7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79b36-96f5-4c4e-979a-9eb1cd712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2edfb5-6ab5-4a67-b8c8-74eaf5c36299}" ma:internalName="TaxCatchAll" ma:showField="CatchAllData" ma:web="bd879b36-96f5-4c4e-979a-9eb1cd712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879b36-96f5-4c4e-979a-9eb1cd712529" xsi:nil="true"/>
    <lcf76f155ced4ddcb4097134ff3c332f xmlns="f94a4242-da51-4b1d-bad4-07d006b730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2DCF68-0CEB-48CE-87E1-6029C0FB0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a4242-da51-4b1d-bad4-07d006b730d3"/>
    <ds:schemaRef ds:uri="bd879b36-96f5-4c4e-979a-9eb1cd7125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6C00E8-C99D-4084-B43B-4D112BD8EC52}">
  <ds:schemaRefs>
    <ds:schemaRef ds:uri="http://schemas.microsoft.com/office/2006/metadata/properties"/>
    <ds:schemaRef ds:uri="http://schemas.microsoft.com/office/infopath/2007/PartnerControls"/>
    <ds:schemaRef ds:uri="bd879b36-96f5-4c4e-979a-9eb1cd712529"/>
    <ds:schemaRef ds:uri="f94a4242-da51-4b1d-bad4-07d006b730d3"/>
  </ds:schemaRefs>
</ds:datastoreItem>
</file>

<file path=customXml/itemProps3.xml><?xml version="1.0" encoding="utf-8"?>
<ds:datastoreItem xmlns:ds="http://schemas.openxmlformats.org/officeDocument/2006/customXml" ds:itemID="{98B51FB3-C499-4BB1-9352-2CF1929478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296</TotalTime>
  <Words>1906</Words>
  <Application>Microsoft Office PowerPoint</Application>
  <PresentationFormat>Widescreen</PresentationFormat>
  <Paragraphs>238</Paragraphs>
  <Slides>18</Slides>
  <Notes>9</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Office Theme</vt:lpstr>
      <vt:lpstr>2_Office Theme</vt:lpstr>
      <vt:lpstr>1_Office Theme</vt:lpstr>
      <vt:lpstr>3_Office Theme</vt:lpstr>
      <vt:lpstr>5_Office Theme</vt:lpstr>
      <vt:lpstr>Global Public Health Intelligence: WHO Operational Practices</vt:lpstr>
      <vt:lpstr>(Potential) Public Health Emergencies of International Concern </vt:lpstr>
      <vt:lpstr>Public Health Intelligence under IHR (2005)– a Core WHO Activity</vt:lpstr>
      <vt:lpstr>From Signal to Event</vt:lpstr>
      <vt:lpstr>Signals considered ‘relevant’ for WHO?</vt:lpstr>
      <vt:lpstr>Signal Triangulation &amp; Initial Risk Assessment</vt:lpstr>
      <vt:lpstr>Daily Public Health Intelligence Review </vt:lpstr>
      <vt:lpstr>Signal Verification and IHR </vt:lpstr>
      <vt:lpstr>WHO’s Rapid Risk Assessment for Acute Public Health Events</vt:lpstr>
      <vt:lpstr>Alerting Member States: Event Information Site </vt:lpstr>
      <vt:lpstr>Alerting the Public: Disease Outbreak News, Situation Reports</vt:lpstr>
      <vt:lpstr>Working with countries,  How WHO EMRO collaborates with Member States</vt:lpstr>
      <vt:lpstr>Working with countries,  How WHO EMRO collaborates with Member States</vt:lpstr>
      <vt:lpstr>Reality check: challenges of the IHR-NFPs</vt:lpstr>
      <vt:lpstr>PowerPoint Presentation</vt:lpstr>
      <vt:lpstr>PowerPoint Presentation</vt:lpstr>
      <vt:lpstr>Useful references and links</vt:lpstr>
      <vt:lpstr>EPI-WIN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GEROY, Lester Sam</dc:creator>
  <cp:lastModifiedBy>GEROY, Lester Sam</cp:lastModifiedBy>
  <cp:revision>6</cp:revision>
  <dcterms:created xsi:type="dcterms:W3CDTF">2024-11-22T03:08:31Z</dcterms:created>
  <dcterms:modified xsi:type="dcterms:W3CDTF">2024-11-27T13:13:17Z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0x010100C4389C59ADE53C49B45E3B489436BC07</vt:lpwstr>
  </property>
</Properties>
</file>