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91" r:id="rId6"/>
  </p:sldMasterIdLst>
  <p:notesMasterIdLst>
    <p:notesMasterId r:id="rId28"/>
  </p:notesMasterIdLst>
  <p:sldIdLst>
    <p:sldId id="2147472136" r:id="rId7"/>
    <p:sldId id="418" r:id="rId8"/>
    <p:sldId id="2147471755" r:id="rId9"/>
    <p:sldId id="507" r:id="rId10"/>
    <p:sldId id="510" r:id="rId11"/>
    <p:sldId id="511" r:id="rId12"/>
    <p:sldId id="323" r:id="rId13"/>
    <p:sldId id="512" r:id="rId14"/>
    <p:sldId id="513" r:id="rId15"/>
    <p:sldId id="508" r:id="rId16"/>
    <p:sldId id="256" r:id="rId17"/>
    <p:sldId id="262" r:id="rId18"/>
    <p:sldId id="2147472142" r:id="rId19"/>
    <p:sldId id="2147472143" r:id="rId20"/>
    <p:sldId id="2147472144" r:id="rId21"/>
    <p:sldId id="2147472145" r:id="rId22"/>
    <p:sldId id="259" r:id="rId23"/>
    <p:sldId id="2147471752" r:id="rId24"/>
    <p:sldId id="2147472147" r:id="rId25"/>
    <p:sldId id="261" r:id="rId26"/>
    <p:sldId id="21474721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O" id="{64150D5D-7A69-46C8-9188-40BD545B970E}">
          <p14:sldIdLst>
            <p14:sldId id="2147472136"/>
            <p14:sldId id="418"/>
            <p14:sldId id="2147471755"/>
            <p14:sldId id="507"/>
            <p14:sldId id="510"/>
            <p14:sldId id="511"/>
            <p14:sldId id="323"/>
            <p14:sldId id="512"/>
            <p14:sldId id="513"/>
            <p14:sldId id="508"/>
          </p14:sldIdLst>
        </p14:section>
        <p14:section name="ACDC presentation" id="{320975E9-0B7E-48F4-AB5C-3E169CD6BD95}">
          <p14:sldIdLst>
            <p14:sldId id="256"/>
            <p14:sldId id="262"/>
            <p14:sldId id="2147472142"/>
            <p14:sldId id="2147472143"/>
            <p14:sldId id="2147472144"/>
            <p14:sldId id="2147472145"/>
          </p14:sldIdLst>
        </p14:section>
        <p14:section name="DRC presentation" id="{959FE580-AD0B-A546-903B-319168EB3AAA}">
          <p14:sldIdLst>
            <p14:sldId id="259"/>
            <p14:sldId id="2147471752"/>
            <p14:sldId id="2147472147"/>
            <p14:sldId id="261"/>
            <p14:sldId id="21474721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117B0-51D9-BE19-9516-161BF581802B}" name="WILLET, Victoria" initials="VW" userId="S::willetv@who.int::8cb4fb2a-87b0-4925-a062-f06ea00e40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08F"/>
    <a:srgbClr val="BD203C"/>
    <a:srgbClr val="F57F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5"/>
    <p:restoredTop sz="94665"/>
  </p:normalViewPr>
  <p:slideViewPr>
    <p:cSldViewPr snapToGrid="0">
      <p:cViewPr varScale="1">
        <p:scale>
          <a:sx n="87" d="100"/>
          <a:sy n="87" d="100"/>
        </p:scale>
        <p:origin x="20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E06EA-6E0E-4BB8-B805-48FB8DC51CD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63B9810D-F1C0-4706-BABA-E5709147E881}">
      <dgm:prSet phldrT="[Text]" custT="1"/>
      <dgm:spPr>
        <a:solidFill>
          <a:srgbClr val="25408F"/>
        </a:solidFill>
      </dgm:spPr>
      <dgm:t>
        <a:bodyPr/>
        <a:lstStyle/>
        <a:p>
          <a:r>
            <a:rPr lang="en-US" sz="1800">
              <a:latin typeface="Atkinson Hyperlegible" pitchFamily="2" charset="0"/>
            </a:rPr>
            <a:t>Health care settings</a:t>
          </a:r>
        </a:p>
      </dgm:t>
    </dgm:pt>
    <dgm:pt modelId="{40E48D91-6451-4223-869C-B31214666241}" type="parTrans" cxnId="{F2FA26A6-5B56-4475-A925-5630059D9B9B}">
      <dgm:prSet/>
      <dgm:spPr/>
      <dgm:t>
        <a:bodyPr/>
        <a:lstStyle/>
        <a:p>
          <a:endParaRPr lang="en-US"/>
        </a:p>
      </dgm:t>
    </dgm:pt>
    <dgm:pt modelId="{71083D70-8194-44AF-B53F-37ADB32014F2}" type="sibTrans" cxnId="{F2FA26A6-5B56-4475-A925-5630059D9B9B}">
      <dgm:prSet/>
      <dgm:spPr/>
      <dgm:t>
        <a:bodyPr/>
        <a:lstStyle/>
        <a:p>
          <a:endParaRPr lang="en-US"/>
        </a:p>
      </dgm:t>
    </dgm:pt>
    <dgm:pt modelId="{E84558CA-5CCC-4731-AD81-13AB34423A33}">
      <dgm:prSet phldrT="[Text]" custT="1"/>
      <dgm:spPr>
        <a:solidFill>
          <a:schemeClr val="tx2">
            <a:lumMod val="10000"/>
            <a:lumOff val="90000"/>
            <a:alpha val="90000"/>
          </a:schemeClr>
        </a:solidFill>
        <a:ln>
          <a:solidFill>
            <a:schemeClr val="bg1">
              <a:lumMod val="85000"/>
              <a:alpha val="90000"/>
            </a:schemeClr>
          </a:solidFill>
        </a:ln>
      </dgm:spPr>
      <dgm:t>
        <a:bodyPr/>
        <a:lstStyle/>
        <a:p>
          <a:r>
            <a:rPr lang="en-US" sz="1600">
              <a:latin typeface="Atkinson Hyperlegible" pitchFamily="2" charset="0"/>
            </a:rPr>
            <a:t>7 recommendations</a:t>
          </a:r>
        </a:p>
      </dgm:t>
    </dgm:pt>
    <dgm:pt modelId="{967D1DAB-BFAB-4EC3-A086-0E134A08A803}" type="parTrans" cxnId="{C488E431-416B-47F5-99CC-E2C0037D58E2}">
      <dgm:prSet/>
      <dgm:spPr/>
      <dgm:t>
        <a:bodyPr/>
        <a:lstStyle/>
        <a:p>
          <a:endParaRPr lang="en-US"/>
        </a:p>
      </dgm:t>
    </dgm:pt>
    <dgm:pt modelId="{1A6BE24B-26B2-4669-AAFE-415347DCC065}" type="sibTrans" cxnId="{C488E431-416B-47F5-99CC-E2C0037D58E2}">
      <dgm:prSet/>
      <dgm:spPr/>
      <dgm:t>
        <a:bodyPr/>
        <a:lstStyle/>
        <a:p>
          <a:endParaRPr lang="en-US"/>
        </a:p>
      </dgm:t>
    </dgm:pt>
    <dgm:pt modelId="{5C9A8335-CDB1-4951-9605-D681D7E41F96}">
      <dgm:prSet phldrT="[Text]" custT="1"/>
      <dgm:spPr>
        <a:solidFill>
          <a:srgbClr val="25408F"/>
        </a:solidFill>
      </dgm:spPr>
      <dgm:t>
        <a:bodyPr/>
        <a:lstStyle/>
        <a:p>
          <a:r>
            <a:rPr lang="en-US" sz="1800">
              <a:latin typeface="Atkinson Hyperlegible" pitchFamily="2" charset="0"/>
            </a:rPr>
            <a:t>Home and community settings</a:t>
          </a:r>
        </a:p>
      </dgm:t>
    </dgm:pt>
    <dgm:pt modelId="{60F13C86-A0B3-417A-A342-15D7FB206E40}" type="parTrans" cxnId="{DFD19880-3853-4393-A31F-9CEA1989643F}">
      <dgm:prSet/>
      <dgm:spPr/>
      <dgm:t>
        <a:bodyPr/>
        <a:lstStyle/>
        <a:p>
          <a:endParaRPr lang="en-US"/>
        </a:p>
      </dgm:t>
    </dgm:pt>
    <dgm:pt modelId="{9FDB1D50-3A5B-48F7-B0ED-3594665C7475}" type="sibTrans" cxnId="{DFD19880-3853-4393-A31F-9CEA1989643F}">
      <dgm:prSet/>
      <dgm:spPr/>
      <dgm:t>
        <a:bodyPr/>
        <a:lstStyle/>
        <a:p>
          <a:endParaRPr lang="en-US"/>
        </a:p>
      </dgm:t>
    </dgm:pt>
    <dgm:pt modelId="{11F77748-00CD-424D-82C6-095F9CC61762}">
      <dgm:prSet phldrT="[Text]" custT="1"/>
      <dgm:spPr>
        <a:solidFill>
          <a:schemeClr val="tx2">
            <a:lumMod val="10000"/>
            <a:lumOff val="90000"/>
            <a:alpha val="90000"/>
          </a:schemeClr>
        </a:solidFill>
        <a:ln>
          <a:solidFill>
            <a:schemeClr val="bg1">
              <a:lumMod val="85000"/>
              <a:alpha val="90000"/>
            </a:schemeClr>
          </a:solidFill>
        </a:ln>
      </dgm:spPr>
      <dgm:t>
        <a:bodyPr/>
        <a:lstStyle/>
        <a:p>
          <a:r>
            <a:rPr lang="en-US" sz="1600">
              <a:latin typeface="Atkinson Hyperlegible" pitchFamily="2" charset="0"/>
            </a:rPr>
            <a:t>4 recommendations</a:t>
          </a:r>
        </a:p>
      </dgm:t>
    </dgm:pt>
    <dgm:pt modelId="{BCACA464-4F34-42BD-BE70-68569272110C}" type="parTrans" cxnId="{3E243D25-7390-4D4D-B27F-5E339AC1EEEE}">
      <dgm:prSet/>
      <dgm:spPr/>
      <dgm:t>
        <a:bodyPr/>
        <a:lstStyle/>
        <a:p>
          <a:endParaRPr lang="en-US"/>
        </a:p>
      </dgm:t>
    </dgm:pt>
    <dgm:pt modelId="{ABFAB165-3DE6-4B4E-8DAE-F557405A2190}" type="sibTrans" cxnId="{3E243D25-7390-4D4D-B27F-5E339AC1EEEE}">
      <dgm:prSet/>
      <dgm:spPr/>
      <dgm:t>
        <a:bodyPr/>
        <a:lstStyle/>
        <a:p>
          <a:endParaRPr lang="en-US"/>
        </a:p>
      </dgm:t>
    </dgm:pt>
    <dgm:pt modelId="{701D9B3B-8B04-45E4-A7B5-2194206439F3}">
      <dgm:prSet phldrT="[Text]" custT="1"/>
      <dgm:spPr>
        <a:solidFill>
          <a:srgbClr val="25408F"/>
        </a:solidFill>
      </dgm:spPr>
      <dgm:t>
        <a:bodyPr/>
        <a:lstStyle/>
        <a:p>
          <a:r>
            <a:rPr lang="en-US" sz="1800">
              <a:latin typeface="Atkinson Hyperlegible" pitchFamily="2" charset="0"/>
            </a:rPr>
            <a:t>Health and care workers exposures</a:t>
          </a:r>
        </a:p>
      </dgm:t>
    </dgm:pt>
    <dgm:pt modelId="{6E4F3600-0B4D-4791-B8A3-3A8B7D92CCA0}" type="parTrans" cxnId="{8FDD21C4-4E50-44F3-8943-39B908BC14E9}">
      <dgm:prSet/>
      <dgm:spPr/>
      <dgm:t>
        <a:bodyPr/>
        <a:lstStyle/>
        <a:p>
          <a:endParaRPr lang="en-US"/>
        </a:p>
      </dgm:t>
    </dgm:pt>
    <dgm:pt modelId="{00CCCFD2-7C10-4E02-BB1E-B170D8D292DB}" type="sibTrans" cxnId="{8FDD21C4-4E50-44F3-8943-39B908BC14E9}">
      <dgm:prSet/>
      <dgm:spPr/>
      <dgm:t>
        <a:bodyPr/>
        <a:lstStyle/>
        <a:p>
          <a:endParaRPr lang="en-US"/>
        </a:p>
      </dgm:t>
    </dgm:pt>
    <dgm:pt modelId="{094183BA-DE7D-4092-9D74-6ADF771C6572}">
      <dgm:prSet phldrT="[Text]" custT="1"/>
      <dgm:spPr>
        <a:solidFill>
          <a:srgbClr val="25408F"/>
        </a:solidFill>
      </dgm:spPr>
      <dgm:t>
        <a:bodyPr/>
        <a:lstStyle/>
        <a:p>
          <a:r>
            <a:rPr lang="en-US" sz="1800">
              <a:latin typeface="Atkinson Hyperlegible" pitchFamily="2" charset="0"/>
            </a:rPr>
            <a:t>Management of the deceased</a:t>
          </a:r>
        </a:p>
      </dgm:t>
    </dgm:pt>
    <dgm:pt modelId="{6D95294B-DCB0-4A41-80D5-681B2E5123B8}" type="parTrans" cxnId="{C0E3FB88-185F-4044-8FAC-8EE681F5118A}">
      <dgm:prSet/>
      <dgm:spPr/>
      <dgm:t>
        <a:bodyPr/>
        <a:lstStyle/>
        <a:p>
          <a:endParaRPr lang="en-US"/>
        </a:p>
      </dgm:t>
    </dgm:pt>
    <dgm:pt modelId="{B3C3873B-BDA0-4EF2-80A9-5687D9E6B413}" type="sibTrans" cxnId="{C0E3FB88-185F-4044-8FAC-8EE681F5118A}">
      <dgm:prSet/>
      <dgm:spPr/>
      <dgm:t>
        <a:bodyPr/>
        <a:lstStyle/>
        <a:p>
          <a:endParaRPr lang="en-US"/>
        </a:p>
      </dgm:t>
    </dgm:pt>
    <dgm:pt modelId="{4B2190BC-8C72-4066-B227-D09B0435AD9D}">
      <dgm:prSet phldrT="[Text]" custT="1"/>
      <dgm:spPr>
        <a:solidFill>
          <a:schemeClr val="tx2">
            <a:lumMod val="10000"/>
            <a:lumOff val="90000"/>
            <a:alpha val="90000"/>
          </a:schemeClr>
        </a:solidFill>
        <a:ln>
          <a:solidFill>
            <a:schemeClr val="bg1">
              <a:lumMod val="85000"/>
              <a:alpha val="90000"/>
            </a:schemeClr>
          </a:solidFill>
        </a:ln>
      </dgm:spPr>
      <dgm:t>
        <a:bodyPr/>
        <a:lstStyle/>
        <a:p>
          <a:r>
            <a:rPr lang="en-US" sz="1600">
              <a:latin typeface="Atkinson Hyperlegible" pitchFamily="2" charset="0"/>
            </a:rPr>
            <a:t>1 recommendation</a:t>
          </a:r>
        </a:p>
      </dgm:t>
    </dgm:pt>
    <dgm:pt modelId="{9EAA36E0-5B63-4047-B914-4C3310E26F32}" type="parTrans" cxnId="{4378D0F5-C840-460D-B3A5-25D059143399}">
      <dgm:prSet/>
      <dgm:spPr/>
      <dgm:t>
        <a:bodyPr/>
        <a:lstStyle/>
        <a:p>
          <a:endParaRPr lang="en-US"/>
        </a:p>
      </dgm:t>
    </dgm:pt>
    <dgm:pt modelId="{E078695D-CC28-440A-8AEE-1DEAD9744E93}" type="sibTrans" cxnId="{4378D0F5-C840-460D-B3A5-25D059143399}">
      <dgm:prSet/>
      <dgm:spPr/>
      <dgm:t>
        <a:bodyPr/>
        <a:lstStyle/>
        <a:p>
          <a:endParaRPr lang="en-US"/>
        </a:p>
      </dgm:t>
    </dgm:pt>
    <dgm:pt modelId="{E5710573-B67D-4279-87F5-97F2E6FF6BA3}">
      <dgm:prSet phldrT="[Text]" custT="1"/>
      <dgm:spPr>
        <a:solidFill>
          <a:schemeClr val="tx2">
            <a:lumMod val="10000"/>
            <a:lumOff val="90000"/>
            <a:alpha val="90000"/>
          </a:schemeClr>
        </a:solidFill>
        <a:ln>
          <a:solidFill>
            <a:schemeClr val="bg1">
              <a:lumMod val="85000"/>
              <a:alpha val="90000"/>
            </a:schemeClr>
          </a:solidFill>
        </a:ln>
      </dgm:spPr>
      <dgm:t>
        <a:bodyPr/>
        <a:lstStyle/>
        <a:p>
          <a:r>
            <a:rPr lang="en-US" sz="1600">
              <a:latin typeface="Atkinson Hyperlegible" pitchFamily="2" charset="0"/>
            </a:rPr>
            <a:t>1 recommendation</a:t>
          </a:r>
        </a:p>
      </dgm:t>
    </dgm:pt>
    <dgm:pt modelId="{0D8F77FF-7D16-4C44-B884-69C85AE12199}" type="parTrans" cxnId="{90552A1B-C114-46C5-9ECA-33B4AD8011E7}">
      <dgm:prSet/>
      <dgm:spPr/>
      <dgm:t>
        <a:bodyPr/>
        <a:lstStyle/>
        <a:p>
          <a:endParaRPr lang="en-US"/>
        </a:p>
      </dgm:t>
    </dgm:pt>
    <dgm:pt modelId="{C3860987-491A-44DB-B8A3-59800796BCE3}" type="sibTrans" cxnId="{90552A1B-C114-46C5-9ECA-33B4AD8011E7}">
      <dgm:prSet/>
      <dgm:spPr/>
      <dgm:t>
        <a:bodyPr/>
        <a:lstStyle/>
        <a:p>
          <a:endParaRPr lang="en-US"/>
        </a:p>
      </dgm:t>
    </dgm:pt>
    <dgm:pt modelId="{0E76F416-60FD-43B5-A817-218143B0EAE3}">
      <dgm:prSet phldrT="[Text]" custT="1"/>
      <dgm:spPr>
        <a:solidFill>
          <a:srgbClr val="25408F"/>
        </a:solidFill>
        <a:ln>
          <a:solidFill>
            <a:srgbClr val="FFFFFF"/>
          </a:solidFill>
        </a:ln>
      </dgm:spPr>
      <dgm:t>
        <a:bodyPr/>
        <a:lstStyle/>
        <a:p>
          <a:r>
            <a:rPr lang="en-US" sz="1800">
              <a:latin typeface="Atkinson Hyperlegible" pitchFamily="2" charset="0"/>
            </a:rPr>
            <a:t>Screening and triage</a:t>
          </a:r>
        </a:p>
      </dgm:t>
    </dgm:pt>
    <dgm:pt modelId="{B0C242AA-FC0F-44C1-A85F-3B770CF77326}" type="parTrans" cxnId="{A204647E-4623-49FC-AE8F-521C4FB233C2}">
      <dgm:prSet/>
      <dgm:spPr/>
      <dgm:t>
        <a:bodyPr/>
        <a:lstStyle/>
        <a:p>
          <a:endParaRPr lang="en-GB"/>
        </a:p>
      </dgm:t>
    </dgm:pt>
    <dgm:pt modelId="{645EF020-AE18-4A03-ABE3-3C315FAC623B}" type="sibTrans" cxnId="{A204647E-4623-49FC-AE8F-521C4FB233C2}">
      <dgm:prSet/>
      <dgm:spPr/>
      <dgm:t>
        <a:bodyPr/>
        <a:lstStyle/>
        <a:p>
          <a:endParaRPr lang="en-GB"/>
        </a:p>
      </dgm:t>
    </dgm:pt>
    <dgm:pt modelId="{B97A5BE6-B100-4799-B000-400AB40C4E85}">
      <dgm:prSet phldrT="[Text]" custT="1"/>
      <dgm:spPr>
        <a:solidFill>
          <a:schemeClr val="tx2">
            <a:lumMod val="10000"/>
            <a:lumOff val="90000"/>
            <a:alpha val="90000"/>
          </a:schemeClr>
        </a:solidFill>
        <a:ln>
          <a:solidFill>
            <a:schemeClr val="bg1">
              <a:lumMod val="85000"/>
              <a:alpha val="90000"/>
            </a:schemeClr>
          </a:solidFill>
        </a:ln>
      </dgm:spPr>
      <dgm:t>
        <a:bodyPr/>
        <a:lstStyle/>
        <a:p>
          <a:r>
            <a:rPr lang="en-US" sz="1600">
              <a:latin typeface="Atkinson Hyperlegible" pitchFamily="2" charset="0"/>
            </a:rPr>
            <a:t>3 recommendations  </a:t>
          </a:r>
        </a:p>
      </dgm:t>
    </dgm:pt>
    <dgm:pt modelId="{7B4556B6-5DB1-48D6-B048-4821119F4A2D}" type="parTrans" cxnId="{695D1814-A20A-4F0A-A989-74045328BFFC}">
      <dgm:prSet/>
      <dgm:spPr/>
      <dgm:t>
        <a:bodyPr/>
        <a:lstStyle/>
        <a:p>
          <a:endParaRPr lang="en-GB"/>
        </a:p>
      </dgm:t>
    </dgm:pt>
    <dgm:pt modelId="{E310FDBB-D378-43AA-A5CB-374D1B44C230}" type="sibTrans" cxnId="{695D1814-A20A-4F0A-A989-74045328BFFC}">
      <dgm:prSet/>
      <dgm:spPr/>
      <dgm:t>
        <a:bodyPr/>
        <a:lstStyle/>
        <a:p>
          <a:endParaRPr lang="en-GB"/>
        </a:p>
      </dgm:t>
    </dgm:pt>
    <dgm:pt modelId="{86CDC3C0-8365-456D-87D2-CDAB960BCE38}" type="pres">
      <dgm:prSet presAssocID="{8FCE06EA-6E0E-4BB8-B805-48FB8DC51CD3}" presName="Name0" presStyleCnt="0">
        <dgm:presLayoutVars>
          <dgm:dir/>
          <dgm:animLvl val="lvl"/>
          <dgm:resizeHandles val="exact"/>
        </dgm:presLayoutVars>
      </dgm:prSet>
      <dgm:spPr/>
    </dgm:pt>
    <dgm:pt modelId="{9A5E5C59-5C60-4177-BAF5-06BD57B2442E}" type="pres">
      <dgm:prSet presAssocID="{0E76F416-60FD-43B5-A817-218143B0EAE3}" presName="linNode" presStyleCnt="0"/>
      <dgm:spPr/>
    </dgm:pt>
    <dgm:pt modelId="{F1FFA2B7-2E80-4DC8-B176-462097A080F2}" type="pres">
      <dgm:prSet presAssocID="{0E76F416-60FD-43B5-A817-218143B0EAE3}" presName="parentText" presStyleLbl="node1" presStyleIdx="0" presStyleCnt="5">
        <dgm:presLayoutVars>
          <dgm:chMax val="1"/>
          <dgm:bulletEnabled val="1"/>
        </dgm:presLayoutVars>
      </dgm:prSet>
      <dgm:spPr/>
    </dgm:pt>
    <dgm:pt modelId="{9ECFD8FE-57A4-4ED2-93BB-99558A6BD70B}" type="pres">
      <dgm:prSet presAssocID="{0E76F416-60FD-43B5-A817-218143B0EAE3}" presName="descendantText" presStyleLbl="alignAccFollowNode1" presStyleIdx="0" presStyleCnt="5">
        <dgm:presLayoutVars>
          <dgm:bulletEnabled val="1"/>
        </dgm:presLayoutVars>
      </dgm:prSet>
      <dgm:spPr/>
    </dgm:pt>
    <dgm:pt modelId="{EABD4F53-A2D8-4E67-8BAE-EE1C37D651AC}" type="pres">
      <dgm:prSet presAssocID="{645EF020-AE18-4A03-ABE3-3C315FAC623B}" presName="sp" presStyleCnt="0"/>
      <dgm:spPr/>
    </dgm:pt>
    <dgm:pt modelId="{2734AE12-3BA2-4054-AEBE-C09F59A520BD}" type="pres">
      <dgm:prSet presAssocID="{63B9810D-F1C0-4706-BABA-E5709147E881}" presName="linNode" presStyleCnt="0"/>
      <dgm:spPr/>
    </dgm:pt>
    <dgm:pt modelId="{F163F5B3-6464-4418-A578-E5B9DB62472C}" type="pres">
      <dgm:prSet presAssocID="{63B9810D-F1C0-4706-BABA-E5709147E881}" presName="parentText" presStyleLbl="node1" presStyleIdx="1" presStyleCnt="5">
        <dgm:presLayoutVars>
          <dgm:chMax val="1"/>
          <dgm:bulletEnabled val="1"/>
        </dgm:presLayoutVars>
      </dgm:prSet>
      <dgm:spPr/>
    </dgm:pt>
    <dgm:pt modelId="{A69A4444-E00A-4B9E-97A6-2CB7CD6232B6}" type="pres">
      <dgm:prSet presAssocID="{63B9810D-F1C0-4706-BABA-E5709147E881}" presName="descendantText" presStyleLbl="alignAccFollowNode1" presStyleIdx="1" presStyleCnt="5">
        <dgm:presLayoutVars>
          <dgm:bulletEnabled val="1"/>
        </dgm:presLayoutVars>
      </dgm:prSet>
      <dgm:spPr/>
    </dgm:pt>
    <dgm:pt modelId="{CDE64D7C-AD80-4625-933F-576969F7877C}" type="pres">
      <dgm:prSet presAssocID="{71083D70-8194-44AF-B53F-37ADB32014F2}" presName="sp" presStyleCnt="0"/>
      <dgm:spPr/>
    </dgm:pt>
    <dgm:pt modelId="{C2199599-68E6-413B-AAE9-C2D4EFC285F5}" type="pres">
      <dgm:prSet presAssocID="{5C9A8335-CDB1-4951-9605-D681D7E41F96}" presName="linNode" presStyleCnt="0"/>
      <dgm:spPr/>
    </dgm:pt>
    <dgm:pt modelId="{8E5CBB0B-6A88-4EAD-B964-7ADBE0A2207A}" type="pres">
      <dgm:prSet presAssocID="{5C9A8335-CDB1-4951-9605-D681D7E41F96}" presName="parentText" presStyleLbl="node1" presStyleIdx="2" presStyleCnt="5">
        <dgm:presLayoutVars>
          <dgm:chMax val="1"/>
          <dgm:bulletEnabled val="1"/>
        </dgm:presLayoutVars>
      </dgm:prSet>
      <dgm:spPr/>
    </dgm:pt>
    <dgm:pt modelId="{9E948005-5430-4337-A0A0-6BF0F8B58EB7}" type="pres">
      <dgm:prSet presAssocID="{5C9A8335-CDB1-4951-9605-D681D7E41F96}" presName="descendantText" presStyleLbl="alignAccFollowNode1" presStyleIdx="2" presStyleCnt="5">
        <dgm:presLayoutVars>
          <dgm:bulletEnabled val="1"/>
        </dgm:presLayoutVars>
      </dgm:prSet>
      <dgm:spPr/>
    </dgm:pt>
    <dgm:pt modelId="{AFC545B4-CF15-4688-A449-39F2F1B8C7AE}" type="pres">
      <dgm:prSet presAssocID="{9FDB1D50-3A5B-48F7-B0ED-3594665C7475}" presName="sp" presStyleCnt="0"/>
      <dgm:spPr/>
    </dgm:pt>
    <dgm:pt modelId="{CC7D33EB-E254-4483-9616-172FECE4C39B}" type="pres">
      <dgm:prSet presAssocID="{701D9B3B-8B04-45E4-A7B5-2194206439F3}" presName="linNode" presStyleCnt="0"/>
      <dgm:spPr/>
    </dgm:pt>
    <dgm:pt modelId="{39492960-2934-404C-B2B4-18FC1B1827FC}" type="pres">
      <dgm:prSet presAssocID="{701D9B3B-8B04-45E4-A7B5-2194206439F3}" presName="parentText" presStyleLbl="node1" presStyleIdx="3" presStyleCnt="5">
        <dgm:presLayoutVars>
          <dgm:chMax val="1"/>
          <dgm:bulletEnabled val="1"/>
        </dgm:presLayoutVars>
      </dgm:prSet>
      <dgm:spPr/>
    </dgm:pt>
    <dgm:pt modelId="{D1B119C2-2738-498C-9308-7FE25D0F85F7}" type="pres">
      <dgm:prSet presAssocID="{701D9B3B-8B04-45E4-A7B5-2194206439F3}" presName="descendantText" presStyleLbl="alignAccFollowNode1" presStyleIdx="3" presStyleCnt="5">
        <dgm:presLayoutVars>
          <dgm:bulletEnabled val="1"/>
        </dgm:presLayoutVars>
      </dgm:prSet>
      <dgm:spPr/>
    </dgm:pt>
    <dgm:pt modelId="{682DB564-FCA8-4996-9ACF-668CDD53F0B7}" type="pres">
      <dgm:prSet presAssocID="{00CCCFD2-7C10-4E02-BB1E-B170D8D292DB}" presName="sp" presStyleCnt="0"/>
      <dgm:spPr/>
    </dgm:pt>
    <dgm:pt modelId="{452AA95B-F3DB-42C3-93DE-946F56B2F9D3}" type="pres">
      <dgm:prSet presAssocID="{094183BA-DE7D-4092-9D74-6ADF771C6572}" presName="linNode" presStyleCnt="0"/>
      <dgm:spPr/>
    </dgm:pt>
    <dgm:pt modelId="{45CA4E1A-5E76-4C2B-A0BB-0D8F6185B67C}" type="pres">
      <dgm:prSet presAssocID="{094183BA-DE7D-4092-9D74-6ADF771C6572}" presName="parentText" presStyleLbl="node1" presStyleIdx="4" presStyleCnt="5">
        <dgm:presLayoutVars>
          <dgm:chMax val="1"/>
          <dgm:bulletEnabled val="1"/>
        </dgm:presLayoutVars>
      </dgm:prSet>
      <dgm:spPr/>
    </dgm:pt>
    <dgm:pt modelId="{E200F556-79A3-4934-AA72-838C87BF054C}" type="pres">
      <dgm:prSet presAssocID="{094183BA-DE7D-4092-9D74-6ADF771C6572}" presName="descendantText" presStyleLbl="alignAccFollowNode1" presStyleIdx="4" presStyleCnt="5">
        <dgm:presLayoutVars>
          <dgm:bulletEnabled val="1"/>
        </dgm:presLayoutVars>
      </dgm:prSet>
      <dgm:spPr/>
    </dgm:pt>
  </dgm:ptLst>
  <dgm:cxnLst>
    <dgm:cxn modelId="{695D1814-A20A-4F0A-A989-74045328BFFC}" srcId="{0E76F416-60FD-43B5-A817-218143B0EAE3}" destId="{B97A5BE6-B100-4799-B000-400AB40C4E85}" srcOrd="0" destOrd="0" parTransId="{7B4556B6-5DB1-48D6-B048-4821119F4A2D}" sibTransId="{E310FDBB-D378-43AA-A5CB-374D1B44C230}"/>
    <dgm:cxn modelId="{10ADB219-9470-4D67-B56E-A86986E30BCC}" type="presOf" srcId="{5C9A8335-CDB1-4951-9605-D681D7E41F96}" destId="{8E5CBB0B-6A88-4EAD-B964-7ADBE0A2207A}" srcOrd="0" destOrd="0" presId="urn:microsoft.com/office/officeart/2005/8/layout/vList5"/>
    <dgm:cxn modelId="{90552A1B-C114-46C5-9ECA-33B4AD8011E7}" srcId="{094183BA-DE7D-4092-9D74-6ADF771C6572}" destId="{E5710573-B67D-4279-87F5-97F2E6FF6BA3}" srcOrd="0" destOrd="0" parTransId="{0D8F77FF-7D16-4C44-B884-69C85AE12199}" sibTransId="{C3860987-491A-44DB-B8A3-59800796BCE3}"/>
    <dgm:cxn modelId="{3E243D25-7390-4D4D-B27F-5E339AC1EEEE}" srcId="{5C9A8335-CDB1-4951-9605-D681D7E41F96}" destId="{11F77748-00CD-424D-82C6-095F9CC61762}" srcOrd="0" destOrd="0" parTransId="{BCACA464-4F34-42BD-BE70-68569272110C}" sibTransId="{ABFAB165-3DE6-4B4E-8DAE-F557405A2190}"/>
    <dgm:cxn modelId="{571AB82A-1BF9-41EE-8759-328796017F13}" type="presOf" srcId="{E5710573-B67D-4279-87F5-97F2E6FF6BA3}" destId="{E200F556-79A3-4934-AA72-838C87BF054C}" srcOrd="0" destOrd="0" presId="urn:microsoft.com/office/officeart/2005/8/layout/vList5"/>
    <dgm:cxn modelId="{C488E431-416B-47F5-99CC-E2C0037D58E2}" srcId="{63B9810D-F1C0-4706-BABA-E5709147E881}" destId="{E84558CA-5CCC-4731-AD81-13AB34423A33}" srcOrd="0" destOrd="0" parTransId="{967D1DAB-BFAB-4EC3-A086-0E134A08A803}" sibTransId="{1A6BE24B-26B2-4669-AAFE-415347DCC065}"/>
    <dgm:cxn modelId="{5A2A3050-92D2-4CCC-9770-37DD59D006B7}" type="presOf" srcId="{E84558CA-5CCC-4731-AD81-13AB34423A33}" destId="{A69A4444-E00A-4B9E-97A6-2CB7CD6232B6}" srcOrd="0" destOrd="0" presId="urn:microsoft.com/office/officeart/2005/8/layout/vList5"/>
    <dgm:cxn modelId="{1B7ECE7D-3657-423A-8D45-6E4EC33432FB}" type="presOf" srcId="{4B2190BC-8C72-4066-B227-D09B0435AD9D}" destId="{D1B119C2-2738-498C-9308-7FE25D0F85F7}" srcOrd="0" destOrd="0" presId="urn:microsoft.com/office/officeart/2005/8/layout/vList5"/>
    <dgm:cxn modelId="{A204647E-4623-49FC-AE8F-521C4FB233C2}" srcId="{8FCE06EA-6E0E-4BB8-B805-48FB8DC51CD3}" destId="{0E76F416-60FD-43B5-A817-218143B0EAE3}" srcOrd="0" destOrd="0" parTransId="{B0C242AA-FC0F-44C1-A85F-3B770CF77326}" sibTransId="{645EF020-AE18-4A03-ABE3-3C315FAC623B}"/>
    <dgm:cxn modelId="{40BE707E-6D29-4A2B-AA6F-A8D6CC5D9212}" type="presOf" srcId="{11F77748-00CD-424D-82C6-095F9CC61762}" destId="{9E948005-5430-4337-A0A0-6BF0F8B58EB7}" srcOrd="0" destOrd="0" presId="urn:microsoft.com/office/officeart/2005/8/layout/vList5"/>
    <dgm:cxn modelId="{DFD19880-3853-4393-A31F-9CEA1989643F}" srcId="{8FCE06EA-6E0E-4BB8-B805-48FB8DC51CD3}" destId="{5C9A8335-CDB1-4951-9605-D681D7E41F96}" srcOrd="2" destOrd="0" parTransId="{60F13C86-A0B3-417A-A342-15D7FB206E40}" sibTransId="{9FDB1D50-3A5B-48F7-B0ED-3594665C7475}"/>
    <dgm:cxn modelId="{62473287-A7F7-47AB-AA2C-ED54887C1341}" type="presOf" srcId="{8FCE06EA-6E0E-4BB8-B805-48FB8DC51CD3}" destId="{86CDC3C0-8365-456D-87D2-CDAB960BCE38}" srcOrd="0" destOrd="0" presId="urn:microsoft.com/office/officeart/2005/8/layout/vList5"/>
    <dgm:cxn modelId="{C0E3FB88-185F-4044-8FAC-8EE681F5118A}" srcId="{8FCE06EA-6E0E-4BB8-B805-48FB8DC51CD3}" destId="{094183BA-DE7D-4092-9D74-6ADF771C6572}" srcOrd="4" destOrd="0" parTransId="{6D95294B-DCB0-4A41-80D5-681B2E5123B8}" sibTransId="{B3C3873B-BDA0-4EF2-80A9-5687D9E6B413}"/>
    <dgm:cxn modelId="{631EC68E-A40A-4A86-899A-2AD15E47AA00}" type="presOf" srcId="{701D9B3B-8B04-45E4-A7B5-2194206439F3}" destId="{39492960-2934-404C-B2B4-18FC1B1827FC}" srcOrd="0" destOrd="0" presId="urn:microsoft.com/office/officeart/2005/8/layout/vList5"/>
    <dgm:cxn modelId="{2E9A698F-A894-4814-A786-C4267E2658F1}" type="presOf" srcId="{0E76F416-60FD-43B5-A817-218143B0EAE3}" destId="{F1FFA2B7-2E80-4DC8-B176-462097A080F2}" srcOrd="0" destOrd="0" presId="urn:microsoft.com/office/officeart/2005/8/layout/vList5"/>
    <dgm:cxn modelId="{79459D8F-531E-4E7E-A362-6FABD3F05FAA}" type="presOf" srcId="{094183BA-DE7D-4092-9D74-6ADF771C6572}" destId="{45CA4E1A-5E76-4C2B-A0BB-0D8F6185B67C}" srcOrd="0" destOrd="0" presId="urn:microsoft.com/office/officeart/2005/8/layout/vList5"/>
    <dgm:cxn modelId="{F2FA26A6-5B56-4475-A925-5630059D9B9B}" srcId="{8FCE06EA-6E0E-4BB8-B805-48FB8DC51CD3}" destId="{63B9810D-F1C0-4706-BABA-E5709147E881}" srcOrd="1" destOrd="0" parTransId="{40E48D91-6451-4223-869C-B31214666241}" sibTransId="{71083D70-8194-44AF-B53F-37ADB32014F2}"/>
    <dgm:cxn modelId="{8FDD21C4-4E50-44F3-8943-39B908BC14E9}" srcId="{8FCE06EA-6E0E-4BB8-B805-48FB8DC51CD3}" destId="{701D9B3B-8B04-45E4-A7B5-2194206439F3}" srcOrd="3" destOrd="0" parTransId="{6E4F3600-0B4D-4791-B8A3-3A8B7D92CCA0}" sibTransId="{00CCCFD2-7C10-4E02-BB1E-B170D8D292DB}"/>
    <dgm:cxn modelId="{FCD11CE2-3B2F-44EA-A190-216A3C26958A}" type="presOf" srcId="{63B9810D-F1C0-4706-BABA-E5709147E881}" destId="{F163F5B3-6464-4418-A578-E5B9DB62472C}" srcOrd="0" destOrd="0" presId="urn:microsoft.com/office/officeart/2005/8/layout/vList5"/>
    <dgm:cxn modelId="{326461E8-B714-4E60-9413-9F1BFCBF8D4F}" type="presOf" srcId="{B97A5BE6-B100-4799-B000-400AB40C4E85}" destId="{9ECFD8FE-57A4-4ED2-93BB-99558A6BD70B}" srcOrd="0" destOrd="0" presId="urn:microsoft.com/office/officeart/2005/8/layout/vList5"/>
    <dgm:cxn modelId="{4378D0F5-C840-460D-B3A5-25D059143399}" srcId="{701D9B3B-8B04-45E4-A7B5-2194206439F3}" destId="{4B2190BC-8C72-4066-B227-D09B0435AD9D}" srcOrd="0" destOrd="0" parTransId="{9EAA36E0-5B63-4047-B914-4C3310E26F32}" sibTransId="{E078695D-CC28-440A-8AEE-1DEAD9744E93}"/>
    <dgm:cxn modelId="{02CE4F54-03ED-4B87-A188-8C6A6AC8432C}" type="presParOf" srcId="{86CDC3C0-8365-456D-87D2-CDAB960BCE38}" destId="{9A5E5C59-5C60-4177-BAF5-06BD57B2442E}" srcOrd="0" destOrd="0" presId="urn:microsoft.com/office/officeart/2005/8/layout/vList5"/>
    <dgm:cxn modelId="{97E8CEE2-59C2-419C-A17C-64C318792A3D}" type="presParOf" srcId="{9A5E5C59-5C60-4177-BAF5-06BD57B2442E}" destId="{F1FFA2B7-2E80-4DC8-B176-462097A080F2}" srcOrd="0" destOrd="0" presId="urn:microsoft.com/office/officeart/2005/8/layout/vList5"/>
    <dgm:cxn modelId="{F64844E4-B4E7-4BE9-8843-EC4CC530473A}" type="presParOf" srcId="{9A5E5C59-5C60-4177-BAF5-06BD57B2442E}" destId="{9ECFD8FE-57A4-4ED2-93BB-99558A6BD70B}" srcOrd="1" destOrd="0" presId="urn:microsoft.com/office/officeart/2005/8/layout/vList5"/>
    <dgm:cxn modelId="{CA3BAFE8-866B-463D-B824-3036E95F05FF}" type="presParOf" srcId="{86CDC3C0-8365-456D-87D2-CDAB960BCE38}" destId="{EABD4F53-A2D8-4E67-8BAE-EE1C37D651AC}" srcOrd="1" destOrd="0" presId="urn:microsoft.com/office/officeart/2005/8/layout/vList5"/>
    <dgm:cxn modelId="{751393AF-C414-4754-B955-FF9E59CFF63D}" type="presParOf" srcId="{86CDC3C0-8365-456D-87D2-CDAB960BCE38}" destId="{2734AE12-3BA2-4054-AEBE-C09F59A520BD}" srcOrd="2" destOrd="0" presId="urn:microsoft.com/office/officeart/2005/8/layout/vList5"/>
    <dgm:cxn modelId="{93CE8EF8-FF53-44FB-BB9A-BA9147A772F8}" type="presParOf" srcId="{2734AE12-3BA2-4054-AEBE-C09F59A520BD}" destId="{F163F5B3-6464-4418-A578-E5B9DB62472C}" srcOrd="0" destOrd="0" presId="urn:microsoft.com/office/officeart/2005/8/layout/vList5"/>
    <dgm:cxn modelId="{7D615DCB-7F16-4D00-9FAE-63FEFCC743C8}" type="presParOf" srcId="{2734AE12-3BA2-4054-AEBE-C09F59A520BD}" destId="{A69A4444-E00A-4B9E-97A6-2CB7CD6232B6}" srcOrd="1" destOrd="0" presId="urn:microsoft.com/office/officeart/2005/8/layout/vList5"/>
    <dgm:cxn modelId="{9EECBC4D-7867-4501-92CE-22295631AF1E}" type="presParOf" srcId="{86CDC3C0-8365-456D-87D2-CDAB960BCE38}" destId="{CDE64D7C-AD80-4625-933F-576969F7877C}" srcOrd="3" destOrd="0" presId="urn:microsoft.com/office/officeart/2005/8/layout/vList5"/>
    <dgm:cxn modelId="{08384CC8-8A5D-4F4A-A86F-3EA09DEEF3AD}" type="presParOf" srcId="{86CDC3C0-8365-456D-87D2-CDAB960BCE38}" destId="{C2199599-68E6-413B-AAE9-C2D4EFC285F5}" srcOrd="4" destOrd="0" presId="urn:microsoft.com/office/officeart/2005/8/layout/vList5"/>
    <dgm:cxn modelId="{4E3B204B-8F13-4CA6-B1CA-8A50A36CFD4A}" type="presParOf" srcId="{C2199599-68E6-413B-AAE9-C2D4EFC285F5}" destId="{8E5CBB0B-6A88-4EAD-B964-7ADBE0A2207A}" srcOrd="0" destOrd="0" presId="urn:microsoft.com/office/officeart/2005/8/layout/vList5"/>
    <dgm:cxn modelId="{DA7BCEAC-2EF7-4D1A-9942-0018E0F855B6}" type="presParOf" srcId="{C2199599-68E6-413B-AAE9-C2D4EFC285F5}" destId="{9E948005-5430-4337-A0A0-6BF0F8B58EB7}" srcOrd="1" destOrd="0" presId="urn:microsoft.com/office/officeart/2005/8/layout/vList5"/>
    <dgm:cxn modelId="{B1357445-277D-496B-992C-8D3D29B25D1B}" type="presParOf" srcId="{86CDC3C0-8365-456D-87D2-CDAB960BCE38}" destId="{AFC545B4-CF15-4688-A449-39F2F1B8C7AE}" srcOrd="5" destOrd="0" presId="urn:microsoft.com/office/officeart/2005/8/layout/vList5"/>
    <dgm:cxn modelId="{BB2F58EC-8E09-4B14-98DB-0346627783CE}" type="presParOf" srcId="{86CDC3C0-8365-456D-87D2-CDAB960BCE38}" destId="{CC7D33EB-E254-4483-9616-172FECE4C39B}" srcOrd="6" destOrd="0" presId="urn:microsoft.com/office/officeart/2005/8/layout/vList5"/>
    <dgm:cxn modelId="{C92152DD-7503-4842-B128-3B55ACC30D60}" type="presParOf" srcId="{CC7D33EB-E254-4483-9616-172FECE4C39B}" destId="{39492960-2934-404C-B2B4-18FC1B1827FC}" srcOrd="0" destOrd="0" presId="urn:microsoft.com/office/officeart/2005/8/layout/vList5"/>
    <dgm:cxn modelId="{55EA03E7-F3EE-4E1A-96EF-419956628EFA}" type="presParOf" srcId="{CC7D33EB-E254-4483-9616-172FECE4C39B}" destId="{D1B119C2-2738-498C-9308-7FE25D0F85F7}" srcOrd="1" destOrd="0" presId="urn:microsoft.com/office/officeart/2005/8/layout/vList5"/>
    <dgm:cxn modelId="{4A494ED9-9258-4DC6-A2E4-D3E8D689F0E5}" type="presParOf" srcId="{86CDC3C0-8365-456D-87D2-CDAB960BCE38}" destId="{682DB564-FCA8-4996-9ACF-668CDD53F0B7}" srcOrd="7" destOrd="0" presId="urn:microsoft.com/office/officeart/2005/8/layout/vList5"/>
    <dgm:cxn modelId="{83C6C484-F302-440B-94D3-C87975A8C958}" type="presParOf" srcId="{86CDC3C0-8365-456D-87D2-CDAB960BCE38}" destId="{452AA95B-F3DB-42C3-93DE-946F56B2F9D3}" srcOrd="8" destOrd="0" presId="urn:microsoft.com/office/officeart/2005/8/layout/vList5"/>
    <dgm:cxn modelId="{E9A44506-1831-4D37-A12E-FCCC76558CCF}" type="presParOf" srcId="{452AA95B-F3DB-42C3-93DE-946F56B2F9D3}" destId="{45CA4E1A-5E76-4C2B-A0BB-0D8F6185B67C}" srcOrd="0" destOrd="0" presId="urn:microsoft.com/office/officeart/2005/8/layout/vList5"/>
    <dgm:cxn modelId="{6009885E-8DED-40C2-BC0E-25E3B1E934B4}" type="presParOf" srcId="{452AA95B-F3DB-42C3-93DE-946F56B2F9D3}" destId="{E200F556-79A3-4934-AA72-838C87BF05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FD8FE-57A4-4ED2-93BB-99558A6BD70B}">
      <dsp:nvSpPr>
        <dsp:cNvPr id="0" name=""/>
        <dsp:cNvSpPr/>
      </dsp:nvSpPr>
      <dsp:spPr>
        <a:xfrm rot="5400000">
          <a:off x="4652850" y="-1949312"/>
          <a:ext cx="612036" cy="4667170"/>
        </a:xfrm>
        <a:prstGeom prst="round2SameRect">
          <a:avLst/>
        </a:prstGeom>
        <a:solidFill>
          <a:schemeClr val="tx2">
            <a:lumMod val="10000"/>
            <a:lumOff val="90000"/>
            <a:alpha val="90000"/>
          </a:schemeClr>
        </a:solidFill>
        <a:ln w="1905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tkinson Hyperlegible" pitchFamily="2" charset="0"/>
            </a:rPr>
            <a:t>3 recommendations  </a:t>
          </a:r>
        </a:p>
      </dsp:txBody>
      <dsp:txXfrm rot="-5400000">
        <a:off x="2625284" y="108131"/>
        <a:ext cx="4637293" cy="552282"/>
      </dsp:txXfrm>
    </dsp:sp>
    <dsp:sp modelId="{F1FFA2B7-2E80-4DC8-B176-462097A080F2}">
      <dsp:nvSpPr>
        <dsp:cNvPr id="0" name=""/>
        <dsp:cNvSpPr/>
      </dsp:nvSpPr>
      <dsp:spPr>
        <a:xfrm>
          <a:off x="0" y="1749"/>
          <a:ext cx="2625283" cy="765045"/>
        </a:xfrm>
        <a:prstGeom prst="roundRect">
          <a:avLst/>
        </a:prstGeom>
        <a:solidFill>
          <a:srgbClr val="25408F"/>
        </a:solidFill>
        <a:ln w="1905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tkinson Hyperlegible" pitchFamily="2" charset="0"/>
            </a:rPr>
            <a:t>Screening and triage</a:t>
          </a:r>
        </a:p>
      </dsp:txBody>
      <dsp:txXfrm>
        <a:off x="37346" y="39095"/>
        <a:ext cx="2550591" cy="690353"/>
      </dsp:txXfrm>
    </dsp:sp>
    <dsp:sp modelId="{A69A4444-E00A-4B9E-97A6-2CB7CD6232B6}">
      <dsp:nvSpPr>
        <dsp:cNvPr id="0" name=""/>
        <dsp:cNvSpPr/>
      </dsp:nvSpPr>
      <dsp:spPr>
        <a:xfrm rot="5400000">
          <a:off x="4652850" y="-1146015"/>
          <a:ext cx="612036" cy="4667170"/>
        </a:xfrm>
        <a:prstGeom prst="round2SameRect">
          <a:avLst/>
        </a:prstGeom>
        <a:solidFill>
          <a:schemeClr val="tx2">
            <a:lumMod val="10000"/>
            <a:lumOff val="90000"/>
            <a:alpha val="90000"/>
          </a:schemeClr>
        </a:solidFill>
        <a:ln w="1905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tkinson Hyperlegible" pitchFamily="2" charset="0"/>
            </a:rPr>
            <a:t>7 recommendations</a:t>
          </a:r>
        </a:p>
      </dsp:txBody>
      <dsp:txXfrm rot="-5400000">
        <a:off x="2625284" y="911428"/>
        <a:ext cx="4637293" cy="552282"/>
      </dsp:txXfrm>
    </dsp:sp>
    <dsp:sp modelId="{F163F5B3-6464-4418-A578-E5B9DB62472C}">
      <dsp:nvSpPr>
        <dsp:cNvPr id="0" name=""/>
        <dsp:cNvSpPr/>
      </dsp:nvSpPr>
      <dsp:spPr>
        <a:xfrm>
          <a:off x="0" y="805047"/>
          <a:ext cx="2625283" cy="765045"/>
        </a:xfrm>
        <a:prstGeom prst="roundRect">
          <a:avLst/>
        </a:prstGeom>
        <a:solidFill>
          <a:srgbClr val="25408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tkinson Hyperlegible" pitchFamily="2" charset="0"/>
            </a:rPr>
            <a:t>Health care settings</a:t>
          </a:r>
        </a:p>
      </dsp:txBody>
      <dsp:txXfrm>
        <a:off x="37346" y="842393"/>
        <a:ext cx="2550591" cy="690353"/>
      </dsp:txXfrm>
    </dsp:sp>
    <dsp:sp modelId="{9E948005-5430-4337-A0A0-6BF0F8B58EB7}">
      <dsp:nvSpPr>
        <dsp:cNvPr id="0" name=""/>
        <dsp:cNvSpPr/>
      </dsp:nvSpPr>
      <dsp:spPr>
        <a:xfrm rot="5400000">
          <a:off x="4652850" y="-342718"/>
          <a:ext cx="612036" cy="4667170"/>
        </a:xfrm>
        <a:prstGeom prst="round2SameRect">
          <a:avLst/>
        </a:prstGeom>
        <a:solidFill>
          <a:schemeClr val="tx2">
            <a:lumMod val="10000"/>
            <a:lumOff val="90000"/>
            <a:alpha val="90000"/>
          </a:schemeClr>
        </a:solidFill>
        <a:ln w="1905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tkinson Hyperlegible" pitchFamily="2" charset="0"/>
            </a:rPr>
            <a:t>4 recommendations</a:t>
          </a:r>
        </a:p>
      </dsp:txBody>
      <dsp:txXfrm rot="-5400000">
        <a:off x="2625284" y="1714725"/>
        <a:ext cx="4637293" cy="552282"/>
      </dsp:txXfrm>
    </dsp:sp>
    <dsp:sp modelId="{8E5CBB0B-6A88-4EAD-B964-7ADBE0A2207A}">
      <dsp:nvSpPr>
        <dsp:cNvPr id="0" name=""/>
        <dsp:cNvSpPr/>
      </dsp:nvSpPr>
      <dsp:spPr>
        <a:xfrm>
          <a:off x="0" y="1608344"/>
          <a:ext cx="2625283" cy="765045"/>
        </a:xfrm>
        <a:prstGeom prst="roundRect">
          <a:avLst/>
        </a:prstGeom>
        <a:solidFill>
          <a:srgbClr val="25408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tkinson Hyperlegible" pitchFamily="2" charset="0"/>
            </a:rPr>
            <a:t>Home and community settings</a:t>
          </a:r>
        </a:p>
      </dsp:txBody>
      <dsp:txXfrm>
        <a:off x="37346" y="1645690"/>
        <a:ext cx="2550591" cy="690353"/>
      </dsp:txXfrm>
    </dsp:sp>
    <dsp:sp modelId="{D1B119C2-2738-498C-9308-7FE25D0F85F7}">
      <dsp:nvSpPr>
        <dsp:cNvPr id="0" name=""/>
        <dsp:cNvSpPr/>
      </dsp:nvSpPr>
      <dsp:spPr>
        <a:xfrm rot="5400000">
          <a:off x="4652850" y="460579"/>
          <a:ext cx="612036" cy="4667170"/>
        </a:xfrm>
        <a:prstGeom prst="round2SameRect">
          <a:avLst/>
        </a:prstGeom>
        <a:solidFill>
          <a:schemeClr val="tx2">
            <a:lumMod val="10000"/>
            <a:lumOff val="90000"/>
            <a:alpha val="90000"/>
          </a:schemeClr>
        </a:solidFill>
        <a:ln w="1905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tkinson Hyperlegible" pitchFamily="2" charset="0"/>
            </a:rPr>
            <a:t>1 recommendation</a:t>
          </a:r>
        </a:p>
      </dsp:txBody>
      <dsp:txXfrm rot="-5400000">
        <a:off x="2625284" y="2518023"/>
        <a:ext cx="4637293" cy="552282"/>
      </dsp:txXfrm>
    </dsp:sp>
    <dsp:sp modelId="{39492960-2934-404C-B2B4-18FC1B1827FC}">
      <dsp:nvSpPr>
        <dsp:cNvPr id="0" name=""/>
        <dsp:cNvSpPr/>
      </dsp:nvSpPr>
      <dsp:spPr>
        <a:xfrm>
          <a:off x="0" y="2411641"/>
          <a:ext cx="2625283" cy="765045"/>
        </a:xfrm>
        <a:prstGeom prst="roundRect">
          <a:avLst/>
        </a:prstGeom>
        <a:solidFill>
          <a:srgbClr val="25408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tkinson Hyperlegible" pitchFamily="2" charset="0"/>
            </a:rPr>
            <a:t>Health and care workers exposures</a:t>
          </a:r>
        </a:p>
      </dsp:txBody>
      <dsp:txXfrm>
        <a:off x="37346" y="2448987"/>
        <a:ext cx="2550591" cy="690353"/>
      </dsp:txXfrm>
    </dsp:sp>
    <dsp:sp modelId="{E200F556-79A3-4934-AA72-838C87BF054C}">
      <dsp:nvSpPr>
        <dsp:cNvPr id="0" name=""/>
        <dsp:cNvSpPr/>
      </dsp:nvSpPr>
      <dsp:spPr>
        <a:xfrm rot="5400000">
          <a:off x="4652850" y="1263876"/>
          <a:ext cx="612036" cy="4667170"/>
        </a:xfrm>
        <a:prstGeom prst="round2SameRect">
          <a:avLst/>
        </a:prstGeom>
        <a:solidFill>
          <a:schemeClr val="tx2">
            <a:lumMod val="10000"/>
            <a:lumOff val="90000"/>
            <a:alpha val="90000"/>
          </a:schemeClr>
        </a:solidFill>
        <a:ln w="1905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tkinson Hyperlegible" pitchFamily="2" charset="0"/>
            </a:rPr>
            <a:t>1 recommendation</a:t>
          </a:r>
        </a:p>
      </dsp:txBody>
      <dsp:txXfrm rot="-5400000">
        <a:off x="2625284" y="3321320"/>
        <a:ext cx="4637293" cy="552282"/>
      </dsp:txXfrm>
    </dsp:sp>
    <dsp:sp modelId="{45CA4E1A-5E76-4C2B-A0BB-0D8F6185B67C}">
      <dsp:nvSpPr>
        <dsp:cNvPr id="0" name=""/>
        <dsp:cNvSpPr/>
      </dsp:nvSpPr>
      <dsp:spPr>
        <a:xfrm>
          <a:off x="0" y="3214939"/>
          <a:ext cx="2625283" cy="765045"/>
        </a:xfrm>
        <a:prstGeom prst="roundRect">
          <a:avLst/>
        </a:prstGeom>
        <a:solidFill>
          <a:srgbClr val="25408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tkinson Hyperlegible" pitchFamily="2" charset="0"/>
            </a:rPr>
            <a:t>Management of the deceased</a:t>
          </a:r>
        </a:p>
      </dsp:txBody>
      <dsp:txXfrm>
        <a:off x="37346" y="3252285"/>
        <a:ext cx="2550591" cy="6903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AC82B-5F57-4C82-855D-C8CD26EF647E}"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869D4-0BAB-48C9-8B9A-DF74AF5CE415}" type="slidenum">
              <a:rPr lang="en-GB" smtClean="0"/>
              <a:t>‹#›</a:t>
            </a:fld>
            <a:endParaRPr lang="en-GB"/>
          </a:p>
        </p:txBody>
      </p:sp>
    </p:spTree>
    <p:extLst>
      <p:ext uri="{BB962C8B-B14F-4D97-AF65-F5344CB8AC3E}">
        <p14:creationId xmlns:p14="http://schemas.microsoft.com/office/powerpoint/2010/main" val="19454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68427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7901-5473-19AE-1DD4-80B36F7A87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F853101-B795-3B9F-1743-ADD65145C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C7DF654-368C-F8E4-8F10-DFFC613F5431}"/>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71038562-1ED3-DB57-ABAE-5C0199B67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5558D-B87A-9C89-DF81-633F7139885D}"/>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176394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C0E5-69CD-076D-00D9-BE469420D4F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E8420BE-2E93-CE1E-A48B-A39A9E5524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C674EB-C8E8-6B1F-E0FE-95027F0E9805}"/>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80EB5D31-462F-526E-0B57-6D1C8B4F5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57121-0325-73A5-A4C1-A9FF677C1E50}"/>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729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DA13F-258A-67E8-4911-756EA4B55B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7864C5A-E4F1-8A79-5DD4-7300F8BF1F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1EDEC6-1666-D88D-1831-8DAE4CC0159F}"/>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F5291739-3CB0-D8F8-D511-4DD36A7EF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943BA-C591-146E-8FF9-3CE905F24665}"/>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96167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1952624" y="697118"/>
            <a:ext cx="8549396" cy="2317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body" idx="1"/>
          </p:nvPr>
        </p:nvSpPr>
        <p:spPr>
          <a:xfrm>
            <a:off x="1952623" y="3429000"/>
            <a:ext cx="8525253" cy="10796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500"/>
              </a:spcBef>
              <a:spcAft>
                <a:spcPts val="0"/>
              </a:spcAft>
              <a:buClr>
                <a:srgbClr val="888888"/>
              </a:buClr>
              <a:buSzPts val="2000"/>
              <a:buFont typeface="Arial"/>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 name="Google Shape;14;p29"/>
          <p:cNvSpPr/>
          <p:nvPr/>
        </p:nvSpPr>
        <p:spPr>
          <a:xfrm>
            <a:off x="10088433" y="5841752"/>
            <a:ext cx="1759501" cy="56847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15;p29"/>
          <p:cNvSpPr txBox="1">
            <a:spLocks noGrp="1"/>
          </p:cNvSpPr>
          <p:nvPr>
            <p:ph type="body" idx="2"/>
          </p:nvPr>
        </p:nvSpPr>
        <p:spPr>
          <a:xfrm>
            <a:off x="1952624" y="4830778"/>
            <a:ext cx="8549396" cy="5684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500"/>
              </a:spcBef>
              <a:spcAft>
                <a:spcPts val="0"/>
              </a:spcAft>
              <a:buClr>
                <a:srgbClr val="888888"/>
              </a:buClr>
              <a:buSzPts val="2000"/>
              <a:buFont typeface="Arial"/>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 name="Google Shape;16;p29"/>
          <p:cNvSpPr/>
          <p:nvPr/>
        </p:nvSpPr>
        <p:spPr>
          <a:xfrm>
            <a:off x="731935" y="0"/>
            <a:ext cx="731935" cy="224302"/>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9"/>
          <p:cNvSpPr/>
          <p:nvPr/>
        </p:nvSpPr>
        <p:spPr>
          <a:xfrm>
            <a:off x="0" y="0"/>
            <a:ext cx="731935" cy="224302"/>
          </a:xfrm>
          <a:prstGeom prst="rect">
            <a:avLst/>
          </a:prstGeom>
          <a:solidFill>
            <a:srgbClr val="F57F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9"/>
          <p:cNvSpPr/>
          <p:nvPr/>
        </p:nvSpPr>
        <p:spPr>
          <a:xfrm>
            <a:off x="0" y="450509"/>
            <a:ext cx="1463870" cy="5959718"/>
          </a:xfrm>
          <a:prstGeom prst="rect">
            <a:avLst/>
          </a:prstGeom>
          <a:solidFill>
            <a:schemeClr val="dk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9"/>
          <p:cNvSpPr/>
          <p:nvPr/>
        </p:nvSpPr>
        <p:spPr>
          <a:xfrm>
            <a:off x="731935" y="6639335"/>
            <a:ext cx="731935" cy="224302"/>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9"/>
          <p:cNvSpPr/>
          <p:nvPr/>
        </p:nvSpPr>
        <p:spPr>
          <a:xfrm>
            <a:off x="0" y="6639335"/>
            <a:ext cx="731935" cy="224302"/>
          </a:xfrm>
          <a:prstGeom prst="rect">
            <a:avLst/>
          </a:prstGeom>
          <a:solidFill>
            <a:srgbClr val="F57F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0425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id="{CDD7BE5A-72BC-4F19-B410-5B1FEAD6D93E}"/>
              </a:ext>
            </a:extLst>
          </p:cNvPr>
          <p:cNvSpPr/>
          <p:nvPr userDrawn="1"/>
        </p:nvSpPr>
        <p:spPr>
          <a:xfrm>
            <a:off x="452926" y="-5085"/>
            <a:ext cx="11739074" cy="674920"/>
          </a:xfrm>
          <a:prstGeom prst="rect">
            <a:avLst/>
          </a:prstGeom>
          <a:solidFill>
            <a:srgbClr val="B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36F5D977-0D03-4B4B-829E-2D97875ADE0F}"/>
              </a:ext>
            </a:extLst>
          </p:cNvPr>
          <p:cNvSpPr/>
          <p:nvPr userDrawn="1"/>
        </p:nvSpPr>
        <p:spPr>
          <a:xfrm>
            <a:off x="11094999" y="6185735"/>
            <a:ext cx="627328" cy="674921"/>
          </a:xfrm>
          <a:prstGeom prst="rect">
            <a:avLst/>
          </a:prstGeom>
          <a:solidFill>
            <a:srgbClr val="B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63CB5B7-724A-41EB-B2A0-347F73B92071}"/>
              </a:ext>
            </a:extLst>
          </p:cNvPr>
          <p:cNvSpPr>
            <a:spLocks noGrp="1"/>
          </p:cNvSpPr>
          <p:nvPr>
            <p:ph type="title" hasCustomPrompt="1"/>
          </p:nvPr>
        </p:nvSpPr>
        <p:spPr>
          <a:xfrm>
            <a:off x="452925" y="820997"/>
            <a:ext cx="11293489" cy="844346"/>
          </a:xfrm>
        </p:spPr>
        <p:txBody>
          <a:bodyPr>
            <a:noAutofit/>
          </a:bodyPr>
          <a:lstStyle>
            <a:lvl1pPr>
              <a:defRPr sz="2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67A98B-D469-4725-A5FC-C2E291212F61}"/>
              </a:ext>
            </a:extLst>
          </p:cNvPr>
          <p:cNvSpPr>
            <a:spLocks noGrp="1"/>
          </p:cNvSpPr>
          <p:nvPr>
            <p:ph idx="1"/>
          </p:nvPr>
        </p:nvSpPr>
        <p:spPr>
          <a:xfrm>
            <a:off x="452925" y="1804524"/>
            <a:ext cx="11293489" cy="412934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9A88FB-09E3-4420-AB8A-42E99AD2BD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9F87AD-83C2-4452-A1A2-68212318A4C9}"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56EFE785-63E8-4A03-B796-0EBECAE04E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884D6551-D1CE-4AD5-82FA-16D890C1697B}"/>
              </a:ext>
            </a:extLst>
          </p:cNvPr>
          <p:cNvSpPr>
            <a:spLocks noGrp="1"/>
          </p:cNvSpPr>
          <p:nvPr>
            <p:ph type="sldNum" sz="quarter" idx="12"/>
          </p:nvPr>
        </p:nvSpPr>
        <p:spPr>
          <a:xfrm>
            <a:off x="11180848" y="6312150"/>
            <a:ext cx="455630" cy="453523"/>
          </a:xfrm>
        </p:spPr>
        <p:txBody>
          <a:bodyPr/>
          <a:lstStyle>
            <a:lvl1pPr>
              <a:defRPr sz="14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7008C5B-E036-4671-8BAA-FA465B265BBF}" type="slidenum">
              <a:rPr kumimoji="0" lang="it-IT"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t-IT"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object 7">
            <a:extLst>
              <a:ext uri="{FF2B5EF4-FFF2-40B4-BE49-F238E27FC236}">
                <a16:creationId xmlns:a16="http://schemas.microsoft.com/office/drawing/2014/main" id="{1B32619C-01B1-4DE1-8C4C-4B08CC8C330A}"/>
              </a:ext>
            </a:extLst>
          </p:cNvPr>
          <p:cNvSpPr/>
          <p:nvPr userDrawn="1"/>
        </p:nvSpPr>
        <p:spPr>
          <a:xfrm>
            <a:off x="5486400" y="2872800"/>
            <a:ext cx="2196036" cy="5562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7">
            <a:extLst>
              <a:ext uri="{FF2B5EF4-FFF2-40B4-BE49-F238E27FC236}">
                <a16:creationId xmlns:a16="http://schemas.microsoft.com/office/drawing/2014/main" id="{4BC628B0-797F-4FAB-B94D-90B6100B3C8F}"/>
              </a:ext>
            </a:extLst>
          </p:cNvPr>
          <p:cNvSpPr/>
          <p:nvPr userDrawn="1"/>
        </p:nvSpPr>
        <p:spPr>
          <a:xfrm>
            <a:off x="9778188" y="-35204"/>
            <a:ext cx="2143326" cy="751444"/>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ttangolo 17">
            <a:extLst>
              <a:ext uri="{FF2B5EF4-FFF2-40B4-BE49-F238E27FC236}">
                <a16:creationId xmlns:a16="http://schemas.microsoft.com/office/drawing/2014/main" id="{8811D756-ED84-43BB-A5A2-EDD56A489D00}"/>
              </a:ext>
            </a:extLst>
          </p:cNvPr>
          <p:cNvSpPr/>
          <p:nvPr userDrawn="1"/>
        </p:nvSpPr>
        <p:spPr>
          <a:xfrm>
            <a:off x="445584" y="6185736"/>
            <a:ext cx="10404267" cy="67492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8DDC930C-5344-45F2-B6F7-1F8400F8B1B9}"/>
              </a:ext>
            </a:extLst>
          </p:cNvPr>
          <p:cNvSpPr/>
          <p:nvPr userDrawn="1"/>
        </p:nvSpPr>
        <p:spPr>
          <a:xfrm>
            <a:off x="0" y="6185735"/>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74BC1216-F4FF-431B-B45B-A6026FCAF48E}"/>
              </a:ext>
            </a:extLst>
          </p:cNvPr>
          <p:cNvSpPr/>
          <p:nvPr userDrawn="1"/>
        </p:nvSpPr>
        <p:spPr>
          <a:xfrm>
            <a:off x="0" y="6516771"/>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424A955A-1D1F-4815-B062-8C91282E41BC}"/>
              </a:ext>
            </a:extLst>
          </p:cNvPr>
          <p:cNvSpPr/>
          <p:nvPr userDrawn="1"/>
        </p:nvSpPr>
        <p:spPr>
          <a:xfrm>
            <a:off x="11973552" y="6185735"/>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61D407A8-4DCC-4A8B-84CE-3E23E3021392}"/>
              </a:ext>
            </a:extLst>
          </p:cNvPr>
          <p:cNvSpPr/>
          <p:nvPr userDrawn="1"/>
        </p:nvSpPr>
        <p:spPr>
          <a:xfrm>
            <a:off x="11973552" y="6526964"/>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7E3E9C8F-B5EB-4B81-AF46-0368C20D08AB}"/>
              </a:ext>
            </a:extLst>
          </p:cNvPr>
          <p:cNvSpPr/>
          <p:nvPr userDrawn="1"/>
        </p:nvSpPr>
        <p:spPr>
          <a:xfrm>
            <a:off x="0" y="-5096"/>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4BA6133C-76E7-4DA4-94E7-586A4F368AE1}"/>
              </a:ext>
            </a:extLst>
          </p:cNvPr>
          <p:cNvSpPr/>
          <p:nvPr userDrawn="1"/>
        </p:nvSpPr>
        <p:spPr>
          <a:xfrm>
            <a:off x="0" y="331036"/>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9102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olo e contenuto">
  <p:cSld name="1_Titolo e contenuto">
    <p:spTree>
      <p:nvGrpSpPr>
        <p:cNvPr id="1" name="Shape 21"/>
        <p:cNvGrpSpPr/>
        <p:nvPr/>
      </p:nvGrpSpPr>
      <p:grpSpPr>
        <a:xfrm>
          <a:off x="0" y="0"/>
          <a:ext cx="0" cy="0"/>
          <a:chOff x="0" y="0"/>
          <a:chExt cx="0" cy="0"/>
        </a:xfrm>
      </p:grpSpPr>
      <p:sp>
        <p:nvSpPr>
          <p:cNvPr id="22" name="Google Shape;22;p30"/>
          <p:cNvSpPr/>
          <p:nvPr/>
        </p:nvSpPr>
        <p:spPr>
          <a:xfrm>
            <a:off x="8373427" y="6184033"/>
            <a:ext cx="3372987" cy="674922"/>
          </a:xfrm>
          <a:prstGeom prst="rect">
            <a:avLst/>
          </a:prstGeom>
          <a:solidFill>
            <a:srgbClr val="BD20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30"/>
          <p:cNvSpPr txBox="1">
            <a:spLocks noGrp="1"/>
          </p:cNvSpPr>
          <p:nvPr>
            <p:ph type="title"/>
          </p:nvPr>
        </p:nvSpPr>
        <p:spPr>
          <a:xfrm>
            <a:off x="452925" y="358803"/>
            <a:ext cx="11293489" cy="844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452925" y="1373763"/>
            <a:ext cx="11293489" cy="4560109"/>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Font typeface="Arial"/>
              <a:buChar char="•"/>
              <a:defRPr sz="1400"/>
            </a:lvl1pPr>
            <a:lvl2pPr marL="914400" lvl="1" indent="-304800" algn="l">
              <a:lnSpc>
                <a:spcPct val="90000"/>
              </a:lnSpc>
              <a:spcBef>
                <a:spcPts val="500"/>
              </a:spcBef>
              <a:spcAft>
                <a:spcPts val="0"/>
              </a:spcAft>
              <a:buClr>
                <a:schemeClr val="dk1"/>
              </a:buClr>
              <a:buSzPts val="1200"/>
              <a:buFont typeface="Arial"/>
              <a:buChar char="•"/>
              <a:defRPr sz="1200">
                <a:latin typeface="Arial"/>
                <a:ea typeface="Arial"/>
                <a:cs typeface="Arial"/>
                <a:sym typeface="Arial"/>
              </a:defRPr>
            </a:lvl2pPr>
            <a:lvl3pPr marL="1371600" lvl="2" indent="-304800" algn="l">
              <a:lnSpc>
                <a:spcPct val="90000"/>
              </a:lnSpc>
              <a:spcBef>
                <a:spcPts val="500"/>
              </a:spcBef>
              <a:spcAft>
                <a:spcPts val="0"/>
              </a:spcAft>
              <a:buClr>
                <a:schemeClr val="dk1"/>
              </a:buClr>
              <a:buSzPts val="1200"/>
              <a:buChar char="•"/>
              <a:defRPr sz="1200">
                <a:latin typeface="Arial"/>
                <a:ea typeface="Arial"/>
                <a:cs typeface="Arial"/>
                <a:sym typeface="Arial"/>
              </a:defRPr>
            </a:lvl3pPr>
            <a:lvl4pPr marL="1828800" lvl="3" indent="-304800" algn="l">
              <a:lnSpc>
                <a:spcPct val="90000"/>
              </a:lnSpc>
              <a:spcBef>
                <a:spcPts val="500"/>
              </a:spcBef>
              <a:spcAft>
                <a:spcPts val="0"/>
              </a:spcAft>
              <a:buClr>
                <a:schemeClr val="dk1"/>
              </a:buClr>
              <a:buSzPts val="1200"/>
              <a:buChar char="•"/>
              <a:defRPr sz="12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a:spLocks noGrp="1"/>
          </p:cNvSpPr>
          <p:nvPr>
            <p:ph type="sldNum" idx="12"/>
          </p:nvPr>
        </p:nvSpPr>
        <p:spPr>
          <a:xfrm>
            <a:off x="11159044" y="6318534"/>
            <a:ext cx="467293" cy="409323"/>
          </a:xfrm>
          <a:prstGeom prst="roundRect">
            <a:avLst>
              <a:gd name="adj" fmla="val 12714"/>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0"/>
          <p:cNvSpPr/>
          <p:nvPr/>
        </p:nvSpPr>
        <p:spPr>
          <a:xfrm>
            <a:off x="5486400" y="2872800"/>
            <a:ext cx="2196036" cy="5562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8;p30"/>
          <p:cNvSpPr/>
          <p:nvPr/>
        </p:nvSpPr>
        <p:spPr>
          <a:xfrm>
            <a:off x="8534519" y="6141049"/>
            <a:ext cx="2143326" cy="751444"/>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29;p30"/>
          <p:cNvSpPr/>
          <p:nvPr/>
        </p:nvSpPr>
        <p:spPr>
          <a:xfrm>
            <a:off x="445585" y="6185736"/>
            <a:ext cx="7676618" cy="674920"/>
          </a:xfrm>
          <a:prstGeom prst="rect">
            <a:avLst/>
          </a:prstGeom>
          <a:solidFill>
            <a:srgbClr val="E5E5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185735"/>
            <a:ext cx="224524" cy="341229"/>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p:nvPr/>
        </p:nvSpPr>
        <p:spPr>
          <a:xfrm>
            <a:off x="0" y="6516771"/>
            <a:ext cx="224524" cy="341229"/>
          </a:xfrm>
          <a:prstGeom prst="rect">
            <a:avLst/>
          </a:prstGeom>
          <a:solidFill>
            <a:srgbClr val="F57F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0"/>
          <p:cNvSpPr/>
          <p:nvPr/>
        </p:nvSpPr>
        <p:spPr>
          <a:xfrm>
            <a:off x="11973552" y="6185735"/>
            <a:ext cx="224524" cy="341229"/>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0"/>
          <p:cNvSpPr/>
          <p:nvPr/>
        </p:nvSpPr>
        <p:spPr>
          <a:xfrm>
            <a:off x="11973552" y="6526964"/>
            <a:ext cx="224524" cy="341229"/>
          </a:xfrm>
          <a:prstGeom prst="rect">
            <a:avLst/>
          </a:prstGeom>
          <a:solidFill>
            <a:srgbClr val="F57F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0"/>
          <p:cNvSpPr/>
          <p:nvPr/>
        </p:nvSpPr>
        <p:spPr>
          <a:xfrm>
            <a:off x="445586" y="-221"/>
            <a:ext cx="11746414" cy="224523"/>
          </a:xfrm>
          <a:prstGeom prst="rect">
            <a:avLst/>
          </a:prstGeom>
          <a:solidFill>
            <a:srgbClr val="BD20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30"/>
          <p:cNvSpPr/>
          <p:nvPr/>
        </p:nvSpPr>
        <p:spPr>
          <a:xfrm>
            <a:off x="0" y="0"/>
            <a:ext cx="224524" cy="224523"/>
          </a:xfrm>
          <a:prstGeom prst="rect">
            <a:avLst/>
          </a:prstGeom>
          <a:solidFill>
            <a:srgbClr val="BD20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871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94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65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64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994117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8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7A67-215E-D300-A390-CE1752A9CF2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0AC39F6-E907-FC6C-11A0-6417D5DC82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DC4070-8482-494C-05B1-5C5D0963393D}"/>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0363E2AA-B95D-DEE2-8BB1-855AC1ABE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A1FEF-2DDF-1E1B-0336-17451E24966B}"/>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753277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11/27/2024</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70097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11/27/2024</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726982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11/27/2024</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35867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368246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28169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062524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956877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75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415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06A8-0CF9-28AB-7884-6FED483FFF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B8A7FD2-6D2F-B65F-8C39-A38468F43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5B12B7-4199-CFB4-A0AA-94E7DF5E07AD}"/>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A44A14D9-B04F-11DC-F3B7-CF2A5761A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CDBE1-BA2E-93D4-D1C6-7F104254BF13}"/>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35907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73229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528607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11/27/2024</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121966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11/27/2024</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848935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11/27/2024</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748275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47102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301981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795347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897001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16"/>
        <p:cNvGrpSpPr/>
        <p:nvPr/>
      </p:nvGrpSpPr>
      <p:grpSpPr>
        <a:xfrm>
          <a:off x="0" y="0"/>
          <a:ext cx="0" cy="0"/>
          <a:chOff x="0" y="0"/>
          <a:chExt cx="0" cy="0"/>
        </a:xfrm>
      </p:grpSpPr>
      <p:sp>
        <p:nvSpPr>
          <p:cNvPr id="18" name="Google Shape;18;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7" name="Picture 6">
            <a:extLst>
              <a:ext uri="{FF2B5EF4-FFF2-40B4-BE49-F238E27FC236}">
                <a16:creationId xmlns:a16="http://schemas.microsoft.com/office/drawing/2014/main" id="{6BC0FC28-DD37-E147-9960-3B4C2175361A}"/>
              </a:ext>
            </a:extLst>
          </p:cNvPr>
          <p:cNvPicPr>
            <a:picLocks noChangeAspect="1"/>
          </p:cNvPicPr>
          <p:nvPr userDrawn="1"/>
        </p:nvPicPr>
        <p:blipFill>
          <a:blip r:embed="rId2"/>
          <a:stretch>
            <a:fillRect/>
          </a:stretch>
        </p:blipFill>
        <p:spPr>
          <a:xfrm>
            <a:off x="838200" y="6421581"/>
            <a:ext cx="2692400" cy="247650"/>
          </a:xfrm>
          <a:prstGeom prst="rect">
            <a:avLst/>
          </a:prstGeom>
        </p:spPr>
      </p:pic>
      <p:sp>
        <p:nvSpPr>
          <p:cNvPr id="2" name="TextBox 1">
            <a:extLst>
              <a:ext uri="{FF2B5EF4-FFF2-40B4-BE49-F238E27FC236}">
                <a16:creationId xmlns:a16="http://schemas.microsoft.com/office/drawing/2014/main" id="{843D72CD-5574-5FE4-445A-C50B6AB36927}"/>
              </a:ext>
            </a:extLst>
          </p:cNvPr>
          <p:cNvSpPr txBox="1"/>
          <p:nvPr userDrawn="1"/>
        </p:nvSpPr>
        <p:spPr>
          <a:xfrm>
            <a:off x="7203281" y="684312"/>
            <a:ext cx="3731419" cy="307777"/>
          </a:xfrm>
          <a:prstGeom prst="rect">
            <a:avLst/>
          </a:prstGeom>
          <a:noFill/>
        </p:spPr>
        <p:txBody>
          <a:bodyPr wrap="square">
            <a:spAutoFit/>
          </a:bodyPr>
          <a:lstStyle/>
          <a:p>
            <a:r>
              <a:rPr lang="en-GB" sz="1400" kern="1200" dirty="0">
                <a:ln w="6350" cap="flat">
                  <a:noFill/>
                  <a:miter lim="800000"/>
                </a:ln>
                <a:solidFill>
                  <a:srgbClr val="15853A"/>
                </a:solidFill>
              </a:rPr>
              <a:t>Africa’s Public health Intelligence Report </a:t>
            </a:r>
            <a:endParaRPr lang="en-GB" dirty="0"/>
          </a:p>
        </p:txBody>
      </p:sp>
    </p:spTree>
    <p:extLst>
      <p:ext uri="{BB962C8B-B14F-4D97-AF65-F5344CB8AC3E}">
        <p14:creationId xmlns:p14="http://schemas.microsoft.com/office/powerpoint/2010/main" val="133189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CAE6-6E57-83DF-496F-70FBBC55C8F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0EEC0-07B6-E544-AC54-C0339C5F34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C196E2B-55DF-B165-AC0B-2CC87B09DB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E68E9A-E3BF-EDDA-783F-DA73A3ED4C53}"/>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3240E5BB-178B-A127-9606-FA76EA137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81B97A-629A-EAB9-0F35-D9B4EE0C93B4}"/>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4975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04CF-A9DC-5BBD-9545-16A9105C809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07D0B75-A058-A4EE-B547-DC777CA70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FD0343-1DE7-7D5C-3388-617CFFF84C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620C973-6763-2326-9007-4F1A59D1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DB3052-5AA1-29D8-C465-EB48CB8F77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C02E3C-7F5A-4B69-D079-9D95B3178A5E}"/>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8" name="Footer Placeholder 7">
            <a:extLst>
              <a:ext uri="{FF2B5EF4-FFF2-40B4-BE49-F238E27FC236}">
                <a16:creationId xmlns:a16="http://schemas.microsoft.com/office/drawing/2014/main" id="{56A7D925-21E4-0A5C-4935-6559FD5A07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A17709-15B5-57C8-B976-CECCF083AAD4}"/>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51364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72BC-98EE-D29C-F156-637C47A6D03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3C8717F-4665-227D-E4A0-1ABA869D1233}"/>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4" name="Footer Placeholder 3">
            <a:extLst>
              <a:ext uri="{FF2B5EF4-FFF2-40B4-BE49-F238E27FC236}">
                <a16:creationId xmlns:a16="http://schemas.microsoft.com/office/drawing/2014/main" id="{ECEADC5A-3EEE-6B64-F953-7191A4729F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549C04-CCEF-FE94-E7E5-CB42E9A79E15}"/>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7271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713B2-93A7-AE70-94FF-6673DF542EB2}"/>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3" name="Footer Placeholder 2">
            <a:extLst>
              <a:ext uri="{FF2B5EF4-FFF2-40B4-BE49-F238E27FC236}">
                <a16:creationId xmlns:a16="http://schemas.microsoft.com/office/drawing/2014/main" id="{A8A21A4E-5BC7-8263-3848-2F1CBF1413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98E372-02FD-F0BB-AC3B-53589EFB4C12}"/>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0746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1DB4-098C-C988-B2C4-5700D2F01B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557627-9241-73A9-1584-B85BF952B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0B1823C-00C5-F21F-AD53-6B3EF1AB2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9E5072-8BF1-17DF-2421-66C19BAC8111}"/>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5B5CEC8F-BA0C-7446-CD10-C28CC25EBA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D5DA0-B554-6984-6706-5DAF2A8C55AB}"/>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17707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8338-A34A-99BB-6E96-21F8E30B44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15378AD-F64C-BE16-0308-D7FC632FC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BB1E1C-01F9-02AD-D40F-7DD2D175F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305A74-E4B1-8EAF-F072-F1EBB8C2EA0B}"/>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80775DE4-9A50-9EBA-77F2-5BFA3B47C3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A617E4-D85B-1B88-0806-7F7725E32D3C}"/>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61303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A6D45-0D54-3EFA-D8CA-BDEFB5D7F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9D2D3B-75C1-149D-4093-123F5EA0F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2F473-9C71-93E5-F5A0-2F171E7ED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6BBB1F9B-5CF2-119A-580F-4F286BB0E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33DBD3-D287-6BBA-734E-121D55489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B47364-FB6E-4031-A92B-8A002D318B5C}" type="slidenum">
              <a:rPr lang="en-GB" smtClean="0"/>
              <a:t>‹#›</a:t>
            </a:fld>
            <a:endParaRPr lang="en-GB"/>
          </a:p>
        </p:txBody>
      </p:sp>
    </p:spTree>
    <p:extLst>
      <p:ext uri="{BB962C8B-B14F-4D97-AF65-F5344CB8AC3E}">
        <p14:creationId xmlns:p14="http://schemas.microsoft.com/office/powerpoint/2010/main" val="60195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8829675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37649013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www.who.int/publications/i/item/9789241547239" TargetMode="External"/><Relationship Id="rId3" Type="http://schemas.openxmlformats.org/officeDocument/2006/relationships/image" Target="../media/image30.png"/><Relationship Id="rId7" Type="http://schemas.openxmlformats.org/officeDocument/2006/relationships/hyperlink" Target="https://www.washinhcf.org/wash-fit/" TargetMode="Externa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hyperlink" Target="https://www.who.int/publications/i/item/9789241548564" TargetMode="External"/><Relationship Id="rId5" Type="http://schemas.openxmlformats.org/officeDocument/2006/relationships/image" Target="../media/image31.png"/><Relationship Id="rId10" Type="http://schemas.openxmlformats.org/officeDocument/2006/relationships/hyperlink" Target="https://www.who.int/publications/i/item/9789241516228" TargetMode="External"/><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8233-D7C2-5039-7614-367938B86642}"/>
              </a:ext>
            </a:extLst>
          </p:cNvPr>
          <p:cNvSpPr>
            <a:spLocks noGrp="1"/>
          </p:cNvSpPr>
          <p:nvPr>
            <p:ph type="ctrTitle"/>
          </p:nvPr>
        </p:nvSpPr>
        <p:spPr/>
        <p:txBody>
          <a:bodyPr>
            <a:noAutofit/>
          </a:bodyPr>
          <a:lstStyle/>
          <a:p>
            <a:r>
              <a:rPr lang="en-PH" sz="3600" dirty="0"/>
              <a:t>Infection prevention and control &amp; WASH: </a:t>
            </a:r>
            <a:r>
              <a:rPr lang="en-PH" sz="3600" dirty="0">
                <a:solidFill>
                  <a:schemeClr val="accent2"/>
                </a:solidFill>
              </a:rPr>
              <a:t>Keeping patients and health workers safe when caring for patients with mpox </a:t>
            </a:r>
            <a:endParaRPr lang="en-US" sz="3600" dirty="0">
              <a:solidFill>
                <a:schemeClr val="accent2"/>
              </a:solidFill>
            </a:endParaRPr>
          </a:p>
        </p:txBody>
      </p:sp>
      <p:sp>
        <p:nvSpPr>
          <p:cNvPr id="3" name="Subtitle 2">
            <a:extLst>
              <a:ext uri="{FF2B5EF4-FFF2-40B4-BE49-F238E27FC236}">
                <a16:creationId xmlns:a16="http://schemas.microsoft.com/office/drawing/2014/main" id="{28DD2670-521F-8F08-79F3-A7944585E3C6}"/>
              </a:ext>
            </a:extLst>
          </p:cNvPr>
          <p:cNvSpPr>
            <a:spLocks noGrp="1"/>
          </p:cNvSpPr>
          <p:nvPr>
            <p:ph type="subTitle" idx="1"/>
          </p:nvPr>
        </p:nvSpPr>
        <p:spPr/>
        <p:txBody>
          <a:bodyPr/>
          <a:lstStyle/>
          <a:p>
            <a:r>
              <a:rPr lang="en-US" dirty="0"/>
              <a:t>14 October 2024</a:t>
            </a:r>
          </a:p>
        </p:txBody>
      </p:sp>
    </p:spTree>
    <p:extLst>
      <p:ext uri="{BB962C8B-B14F-4D97-AF65-F5344CB8AC3E}">
        <p14:creationId xmlns:p14="http://schemas.microsoft.com/office/powerpoint/2010/main" val="56790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23AF-9E33-2846-D06E-FF600B3D015C}"/>
              </a:ext>
            </a:extLst>
          </p:cNvPr>
          <p:cNvSpPr>
            <a:spLocks noGrp="1"/>
          </p:cNvSpPr>
          <p:nvPr>
            <p:ph type="title"/>
          </p:nvPr>
        </p:nvSpPr>
        <p:spPr/>
        <p:txBody>
          <a:bodyPr/>
          <a:lstStyle/>
          <a:p>
            <a:r>
              <a:rPr lang="en-US" sz="3600">
                <a:latin typeface="Atkinson Hyperlegible" pitchFamily="2" charset="0"/>
              </a:rPr>
              <a:t>Future Tools</a:t>
            </a:r>
            <a:endParaRPr lang="en-GB">
              <a:latin typeface="Atkinson Hyperlegible" pitchFamily="2" charset="0"/>
            </a:endParaRPr>
          </a:p>
        </p:txBody>
      </p:sp>
      <p:sp>
        <p:nvSpPr>
          <p:cNvPr id="8" name="Text Placeholder 7">
            <a:extLst>
              <a:ext uri="{FF2B5EF4-FFF2-40B4-BE49-F238E27FC236}">
                <a16:creationId xmlns:a16="http://schemas.microsoft.com/office/drawing/2014/main" id="{D02DC27F-0F0C-9776-4678-D3138E871A72}"/>
              </a:ext>
            </a:extLst>
          </p:cNvPr>
          <p:cNvSpPr>
            <a:spLocks noGrp="1"/>
          </p:cNvSpPr>
          <p:nvPr>
            <p:ph type="body" idx="1"/>
          </p:nvPr>
        </p:nvSpPr>
        <p:spPr/>
        <p:txBody>
          <a:bodyPr/>
          <a:lstStyle/>
          <a:p>
            <a:r>
              <a:rPr lang="en-GB" sz="2200" dirty="0">
                <a:latin typeface="Atkinson Hyperlegible" pitchFamily="2" charset="0"/>
                <a:cs typeface="Arial" panose="020B0604020202020204" pitchFamily="34" charset="0"/>
              </a:rPr>
              <a:t>Health and care worker mpox exposure risk assessment</a:t>
            </a:r>
          </a:p>
          <a:p>
            <a:pPr>
              <a:buClr>
                <a:srgbClr val="000000"/>
              </a:buClr>
            </a:pPr>
            <a:r>
              <a:rPr lang="en-GB" sz="2200" dirty="0">
                <a:latin typeface="Atkinson Hyperlegible" pitchFamily="2" charset="0"/>
                <a:cs typeface="Arial" panose="020B0604020202020204" pitchFamily="34" charset="0"/>
              </a:rPr>
              <a:t>IPC  measures for vaccination campaigns</a:t>
            </a:r>
          </a:p>
          <a:p>
            <a:pPr>
              <a:buClr>
                <a:srgbClr val="000000"/>
              </a:buClr>
            </a:pPr>
            <a:r>
              <a:rPr lang="en-GB" sz="2200" dirty="0">
                <a:latin typeface="Atkinson Hyperlegible" pitchFamily="2" charset="0"/>
                <a:cs typeface="Arial" panose="020B0604020202020204" pitchFamily="34" charset="0"/>
              </a:rPr>
              <a:t>Training materials for community health workers  </a:t>
            </a:r>
          </a:p>
        </p:txBody>
      </p:sp>
      <p:pic>
        <p:nvPicPr>
          <p:cNvPr id="4" name="Picture 3" descr="A screenshot of a computer&#10;&#10;Description automatically generated">
            <a:extLst>
              <a:ext uri="{FF2B5EF4-FFF2-40B4-BE49-F238E27FC236}">
                <a16:creationId xmlns:a16="http://schemas.microsoft.com/office/drawing/2014/main" id="{58720DE5-50DB-4003-A3C7-45F2BE857387}"/>
              </a:ext>
            </a:extLst>
          </p:cNvPr>
          <p:cNvPicPr>
            <a:picLocks noChangeAspect="1"/>
          </p:cNvPicPr>
          <p:nvPr/>
        </p:nvPicPr>
        <p:blipFill>
          <a:blip r:embed="rId2">
            <a:extLst>
              <a:ext uri="{28A0092B-C50C-407E-A947-70E740481C1C}">
                <a14:useLocalDpi xmlns:a14="http://schemas.microsoft.com/office/drawing/2010/main" val="0"/>
              </a:ext>
            </a:extLst>
          </a:blip>
          <a:srcRect t="12211" r="32092" b="12648"/>
          <a:stretch/>
        </p:blipFill>
        <p:spPr>
          <a:xfrm>
            <a:off x="7521338" y="680815"/>
            <a:ext cx="3294586" cy="5153114"/>
          </a:xfrm>
          <a:prstGeom prst="rect">
            <a:avLst/>
          </a:prstGeom>
        </p:spPr>
      </p:pic>
    </p:spTree>
    <p:extLst>
      <p:ext uri="{BB962C8B-B14F-4D97-AF65-F5344CB8AC3E}">
        <p14:creationId xmlns:p14="http://schemas.microsoft.com/office/powerpoint/2010/main" val="298168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8D7A-A7F1-4561-95FB-4D34721DCFA4}"/>
              </a:ext>
            </a:extLst>
          </p:cNvPr>
          <p:cNvSpPr>
            <a:spLocks noGrp="1"/>
          </p:cNvSpPr>
          <p:nvPr>
            <p:ph type="ctrTitle"/>
          </p:nvPr>
        </p:nvSpPr>
        <p:spPr>
          <a:xfrm>
            <a:off x="6173887" y="1498377"/>
            <a:ext cx="5523261" cy="1490698"/>
          </a:xfrm>
        </p:spPr>
        <p:txBody>
          <a:bodyPr/>
          <a:lstStyle/>
          <a:p>
            <a:pPr lvl="0" algn="l">
              <a:lnSpc>
                <a:spcPct val="100000"/>
              </a:lnSpc>
              <a:spcBef>
                <a:spcPct val="0"/>
              </a:spcBef>
              <a:defRPr/>
            </a:pPr>
            <a:r>
              <a:rPr lang="en-GB" sz="3200" b="1" kern="1200" dirty="0">
                <a:ln w="6350" cap="flat">
                  <a:noFill/>
                  <a:miter lim="800000"/>
                </a:ln>
                <a:solidFill>
                  <a:srgbClr val="15853A"/>
                </a:solidFill>
              </a:rPr>
              <a:t>Highlight of IPC measures for health care workers</a:t>
            </a:r>
            <a:endParaRPr lang="en-US" sz="3200" b="1" kern="1200" dirty="0">
              <a:ln w="6350" cap="flat">
                <a:noFill/>
                <a:miter lim="800000"/>
              </a:ln>
              <a:solidFill>
                <a:srgbClr val="15853A"/>
              </a:solidFill>
            </a:endParaRPr>
          </a:p>
        </p:txBody>
      </p:sp>
      <p:sp>
        <p:nvSpPr>
          <p:cNvPr id="3" name="Subtitle 2">
            <a:extLst>
              <a:ext uri="{FF2B5EF4-FFF2-40B4-BE49-F238E27FC236}">
                <a16:creationId xmlns:a16="http://schemas.microsoft.com/office/drawing/2014/main" id="{AF6B29DE-EA8B-4748-AD9A-E811977489B3}"/>
              </a:ext>
            </a:extLst>
          </p:cNvPr>
          <p:cNvSpPr>
            <a:spLocks noGrp="1"/>
          </p:cNvSpPr>
          <p:nvPr>
            <p:ph type="subTitle" idx="1"/>
          </p:nvPr>
        </p:nvSpPr>
        <p:spPr>
          <a:xfrm>
            <a:off x="6173887" y="5568554"/>
            <a:ext cx="2602751" cy="564090"/>
          </a:xfrm>
        </p:spPr>
        <p:txBody>
          <a:bodyPr/>
          <a:lstStyle/>
          <a:p>
            <a:pPr algn="l"/>
            <a:r>
              <a:rPr lang="en-US" sz="2000" b="1" dirty="0">
                <a:solidFill>
                  <a:srgbClr val="15853A"/>
                </a:solidFill>
              </a:rPr>
              <a:t>14 October 2024</a:t>
            </a:r>
          </a:p>
        </p:txBody>
      </p:sp>
      <p:sp>
        <p:nvSpPr>
          <p:cNvPr id="4" name="Subtitle 2">
            <a:extLst>
              <a:ext uri="{FF2B5EF4-FFF2-40B4-BE49-F238E27FC236}">
                <a16:creationId xmlns:a16="http://schemas.microsoft.com/office/drawing/2014/main" id="{86D45D3C-B0D6-4FD4-907B-B950869608E7}"/>
              </a:ext>
            </a:extLst>
          </p:cNvPr>
          <p:cNvSpPr txBox="1">
            <a:spLocks/>
          </p:cNvSpPr>
          <p:nvPr/>
        </p:nvSpPr>
        <p:spPr>
          <a:xfrm>
            <a:off x="6159617" y="3276412"/>
            <a:ext cx="5234042" cy="3952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algn="l"/>
            <a:r>
              <a:rPr lang="en-US" sz="1600" b="1" dirty="0">
                <a:solidFill>
                  <a:schemeClr val="tx2">
                    <a:lumMod val="50000"/>
                  </a:schemeClr>
                </a:solidFill>
              </a:rPr>
              <a:t>Andy Bulabula, MD, </a:t>
            </a:r>
            <a:r>
              <a:rPr lang="en-US" sz="1600" b="1" dirty="0" err="1">
                <a:solidFill>
                  <a:schemeClr val="tx2">
                    <a:lumMod val="50000"/>
                  </a:schemeClr>
                </a:solidFill>
              </a:rPr>
              <a:t>MScClinEpi</a:t>
            </a:r>
            <a:r>
              <a:rPr lang="en-US" sz="1600" b="1" dirty="0">
                <a:solidFill>
                  <a:schemeClr val="tx2">
                    <a:lumMod val="50000"/>
                  </a:schemeClr>
                </a:solidFill>
              </a:rPr>
              <a:t>, </a:t>
            </a:r>
            <a:r>
              <a:rPr lang="en-US" sz="1600" b="1" dirty="0" err="1">
                <a:solidFill>
                  <a:schemeClr val="tx2">
                    <a:lumMod val="50000"/>
                  </a:schemeClr>
                </a:solidFill>
              </a:rPr>
              <a:t>PgDipIPC</a:t>
            </a:r>
            <a:r>
              <a:rPr lang="en-US" sz="1600" b="1" dirty="0">
                <a:solidFill>
                  <a:schemeClr val="tx2">
                    <a:lumMod val="50000"/>
                  </a:schemeClr>
                </a:solidFill>
              </a:rPr>
              <a:t>, PhD</a:t>
            </a:r>
          </a:p>
          <a:p>
            <a:pPr algn="l"/>
            <a:r>
              <a:rPr lang="en-US" sz="1400" dirty="0">
                <a:solidFill>
                  <a:schemeClr val="tx2">
                    <a:lumMod val="50000"/>
                  </a:schemeClr>
                </a:solidFill>
              </a:rPr>
              <a:t>Senior Technical Officer for IPC</a:t>
            </a:r>
          </a:p>
          <a:p>
            <a:pPr algn="l"/>
            <a:r>
              <a:rPr lang="en-US" sz="1400" dirty="0">
                <a:solidFill>
                  <a:schemeClr val="tx2">
                    <a:lumMod val="50000"/>
                  </a:schemeClr>
                </a:solidFill>
              </a:rPr>
              <a:t>Centre for Disease Control and Prevention</a:t>
            </a:r>
          </a:p>
          <a:p>
            <a:pPr algn="l"/>
            <a:r>
              <a:rPr lang="en-US" sz="1400" dirty="0">
                <a:solidFill>
                  <a:schemeClr val="tx2">
                    <a:lumMod val="50000"/>
                  </a:schemeClr>
                </a:solidFill>
              </a:rPr>
              <a:t>Africa CDC, HQ</a:t>
            </a:r>
          </a:p>
          <a:p>
            <a:pPr algn="l"/>
            <a:endParaRPr lang="en-US" sz="1600" b="1" dirty="0">
              <a:solidFill>
                <a:schemeClr val="bg1"/>
              </a:solidFill>
            </a:endParaRPr>
          </a:p>
        </p:txBody>
      </p:sp>
      <p:pic>
        <p:nvPicPr>
          <p:cNvPr id="10" name="Picture 9">
            <a:extLst>
              <a:ext uri="{FF2B5EF4-FFF2-40B4-BE49-F238E27FC236}">
                <a16:creationId xmlns:a16="http://schemas.microsoft.com/office/drawing/2014/main" id="{3EC856BA-4681-6B43-9B3F-E62C538F60B5}"/>
              </a:ext>
            </a:extLst>
          </p:cNvPr>
          <p:cNvPicPr>
            <a:picLocks noChangeAspect="1"/>
          </p:cNvPicPr>
          <p:nvPr/>
        </p:nvPicPr>
        <p:blipFill>
          <a:blip r:embed="rId3">
            <a:extLst>
              <a:ext uri="{28A0092B-C50C-407E-A947-70E740481C1C}">
                <a14:useLocalDpi xmlns:a14="http://schemas.microsoft.com/office/drawing/2010/main" val="0"/>
              </a:ext>
            </a:extLst>
          </a:blip>
          <a:srcRect t="2982" b="24715"/>
          <a:stretch/>
        </p:blipFill>
        <p:spPr>
          <a:xfrm>
            <a:off x="-32786" y="-1"/>
            <a:ext cx="5789349" cy="6858001"/>
          </a:xfrm>
          <a:prstGeom prst="rect">
            <a:avLst/>
          </a:prstGeom>
        </p:spPr>
      </p:pic>
      <p:pic>
        <p:nvPicPr>
          <p:cNvPr id="7" name="Picture 6">
            <a:extLst>
              <a:ext uri="{FF2B5EF4-FFF2-40B4-BE49-F238E27FC236}">
                <a16:creationId xmlns:a16="http://schemas.microsoft.com/office/drawing/2014/main" id="{5A223F93-E194-2B66-A414-495A900B71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9898" y="489550"/>
            <a:ext cx="2939765" cy="1365717"/>
          </a:xfrm>
          <a:prstGeom prst="rect">
            <a:avLst/>
          </a:prstGeom>
        </p:spPr>
      </p:pic>
      <p:sp>
        <p:nvSpPr>
          <p:cNvPr id="9" name="TextBox 8">
            <a:extLst>
              <a:ext uri="{FF2B5EF4-FFF2-40B4-BE49-F238E27FC236}">
                <a16:creationId xmlns:a16="http://schemas.microsoft.com/office/drawing/2014/main" id="{2056AFC2-5952-1E18-C1B5-AE9B790E279A}"/>
              </a:ext>
            </a:extLst>
          </p:cNvPr>
          <p:cNvSpPr txBox="1"/>
          <p:nvPr/>
        </p:nvSpPr>
        <p:spPr>
          <a:xfrm>
            <a:off x="6159617" y="120218"/>
            <a:ext cx="3348465" cy="369332"/>
          </a:xfrm>
          <a:prstGeom prst="rect">
            <a:avLst/>
          </a:prstGeom>
          <a:noFill/>
        </p:spPr>
        <p:txBody>
          <a:bodyPr wrap="square">
            <a:spAutoFit/>
          </a:bodyPr>
          <a:lstStyle/>
          <a:p>
            <a:r>
              <a:rPr lang="en-UG" sz="1800" b="1" dirty="0">
                <a:solidFill>
                  <a:srgbClr val="9F2525"/>
                </a:solidFill>
              </a:rPr>
              <a:t>Safeguarding Africa’s health</a:t>
            </a:r>
          </a:p>
        </p:txBody>
      </p:sp>
    </p:spTree>
    <p:extLst>
      <p:ext uri="{BB962C8B-B14F-4D97-AF65-F5344CB8AC3E}">
        <p14:creationId xmlns:p14="http://schemas.microsoft.com/office/powerpoint/2010/main" val="27945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C706-505D-E4A9-B62E-BF13228ADB7A}"/>
              </a:ext>
            </a:extLst>
          </p:cNvPr>
          <p:cNvSpPr>
            <a:spLocks noGrp="1"/>
          </p:cNvSpPr>
          <p:nvPr>
            <p:ph type="title"/>
          </p:nvPr>
        </p:nvSpPr>
        <p:spPr/>
        <p:txBody>
          <a:bodyPr/>
          <a:lstStyle/>
          <a:p>
            <a:r>
              <a:rPr lang="en-US" dirty="0"/>
              <a:t>Africa CDC Recommendations</a:t>
            </a:r>
          </a:p>
        </p:txBody>
      </p:sp>
      <p:sp>
        <p:nvSpPr>
          <p:cNvPr id="3" name="Text Placeholder 2">
            <a:extLst>
              <a:ext uri="{FF2B5EF4-FFF2-40B4-BE49-F238E27FC236}">
                <a16:creationId xmlns:a16="http://schemas.microsoft.com/office/drawing/2014/main" id="{73FDA7D3-25CF-EA93-4624-ABDE24F2E1D0}"/>
              </a:ext>
            </a:extLst>
          </p:cNvPr>
          <p:cNvSpPr>
            <a:spLocks noGrp="1"/>
          </p:cNvSpPr>
          <p:nvPr>
            <p:ph type="body" idx="1"/>
          </p:nvPr>
        </p:nvSpPr>
        <p:spPr/>
        <p:txBody>
          <a:bodyPr/>
          <a:lstStyle/>
          <a:p>
            <a:r>
              <a:rPr lang="en-US" altLang="ko-KR" sz="2400" b="1" dirty="0">
                <a:solidFill>
                  <a:srgbClr val="4472C4"/>
                </a:solidFill>
                <a:latin typeface="Calibri" panose="020F0502020204030204" pitchFamily="34" charset="0"/>
                <a:cs typeface="Calibri" panose="020F0502020204030204" pitchFamily="34" charset="0"/>
              </a:rPr>
              <a:t>Introduction </a:t>
            </a:r>
          </a:p>
        </p:txBody>
      </p:sp>
      <p:sp>
        <p:nvSpPr>
          <p:cNvPr id="4" name="Content Placeholder 3">
            <a:extLst>
              <a:ext uri="{FF2B5EF4-FFF2-40B4-BE49-F238E27FC236}">
                <a16:creationId xmlns:a16="http://schemas.microsoft.com/office/drawing/2014/main" id="{BAB5B04E-EFFF-C176-01F5-36B635707DC2}"/>
              </a:ext>
            </a:extLst>
          </p:cNvPr>
          <p:cNvSpPr>
            <a:spLocks noGrp="1"/>
          </p:cNvSpPr>
          <p:nvPr>
            <p:ph sz="half" idx="2"/>
          </p:nvPr>
        </p:nvSpPr>
        <p:spPr/>
        <p:txBody>
          <a:bodyPr>
            <a:normAutofit fontScale="55000" lnSpcReduction="20000"/>
          </a:bodyPr>
          <a:lstStyle/>
          <a:p>
            <a:pPr marL="285750" indent="-285750">
              <a:lnSpc>
                <a:spcPct val="150000"/>
              </a:lnSpc>
              <a:buFont typeface="Arial" panose="020B0604020202020204" pitchFamily="34" charset="0"/>
              <a:buChar char="•"/>
            </a:pPr>
            <a:r>
              <a:rPr lang="en-ZA" sz="2800" dirty="0"/>
              <a:t>Infection Prevention and Control (IPC) measures are critical for the prevention of Monkeypox transmission in healthcare settings.</a:t>
            </a:r>
          </a:p>
          <a:p>
            <a:pPr marL="285750" indent="-285750">
              <a:lnSpc>
                <a:spcPct val="150000"/>
              </a:lnSpc>
              <a:buFont typeface="Arial" panose="020B0604020202020204" pitchFamily="34" charset="0"/>
              <a:buChar char="•"/>
            </a:pPr>
            <a:r>
              <a:rPr lang="en-ZA" sz="2800" b="1" dirty="0"/>
              <a:t>Target audience:</a:t>
            </a:r>
            <a:r>
              <a:rPr lang="en-ZA" sz="2800" dirty="0"/>
              <a:t> Health facility managers, clinicians, and IPC practitioners across various healthcare settings, including primary care clinics, emergency departments, infectious disease clinics, and more​.</a:t>
            </a:r>
          </a:p>
          <a:p>
            <a:pPr marL="285750" indent="-285750">
              <a:lnSpc>
                <a:spcPct val="150000"/>
              </a:lnSpc>
              <a:buFont typeface="Arial" panose="020B0604020202020204" pitchFamily="34" charset="0"/>
              <a:buChar char="•"/>
            </a:pPr>
            <a:r>
              <a:rPr lang="en-ZA" sz="2800" b="1" dirty="0"/>
              <a:t>Goal:</a:t>
            </a:r>
            <a:r>
              <a:rPr lang="en-ZA" sz="2800" dirty="0"/>
              <a:t> Implement appropriate IPC measures for suspected and confirmed Monkeypox cases.</a:t>
            </a:r>
            <a:endParaRPr lang="en-ZA" sz="2800" dirty="0">
              <a:solidFill>
                <a:srgbClr val="4472C4"/>
              </a:solidFill>
              <a:latin typeface="Calibri" panose="020F0502020204030204" pitchFamily="34" charset="0"/>
              <a:cs typeface="Calibri" panose="020F0502020204030204" pitchFamily="34" charset="0"/>
            </a:endParaRPr>
          </a:p>
          <a:p>
            <a:endParaRPr lang="en-US" altLang="ko-KR" sz="2800" dirty="0">
              <a:solidFill>
                <a:srgbClr val="4472C4"/>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9957D959-E015-044E-7B3E-92D9C224AD65}"/>
              </a:ext>
            </a:extLst>
          </p:cNvPr>
          <p:cNvSpPr>
            <a:spLocks noGrp="1"/>
          </p:cNvSpPr>
          <p:nvPr>
            <p:ph type="body" sz="quarter" idx="3"/>
          </p:nvPr>
        </p:nvSpPr>
        <p:spPr/>
        <p:txBody>
          <a:bodyPr/>
          <a:lstStyle/>
          <a:p>
            <a:r>
              <a:rPr lang="en-ZA" sz="2400" b="1" dirty="0">
                <a:solidFill>
                  <a:srgbClr val="4472C4"/>
                </a:solidFill>
                <a:latin typeface="Calibri" panose="020F0502020204030204" pitchFamily="34" charset="0"/>
                <a:cs typeface="Calibri" panose="020F0502020204030204" pitchFamily="34" charset="0"/>
              </a:rPr>
              <a:t>General IPC Precautions for Monkeypox</a:t>
            </a:r>
          </a:p>
        </p:txBody>
      </p:sp>
      <p:sp>
        <p:nvSpPr>
          <p:cNvPr id="6" name="Content Placeholder 5">
            <a:extLst>
              <a:ext uri="{FF2B5EF4-FFF2-40B4-BE49-F238E27FC236}">
                <a16:creationId xmlns:a16="http://schemas.microsoft.com/office/drawing/2014/main" id="{26638D40-A925-A2C2-981B-77B693F1EE2D}"/>
              </a:ext>
            </a:extLst>
          </p:cNvPr>
          <p:cNvSpPr>
            <a:spLocks noGrp="1"/>
          </p:cNvSpPr>
          <p:nvPr>
            <p:ph sz="quarter" idx="4"/>
          </p:nvPr>
        </p:nvSpPr>
        <p:spPr/>
        <p:txBody>
          <a:bodyPr>
            <a:normAutofit fontScale="55000" lnSpcReduction="20000"/>
          </a:bodyPr>
          <a:lstStyle/>
          <a:p>
            <a:pPr marL="285750" indent="-285750">
              <a:lnSpc>
                <a:spcPct val="150000"/>
              </a:lnSpc>
              <a:buFont typeface="Arial" panose="020B0604020202020204" pitchFamily="34" charset="0"/>
              <a:buChar char="•"/>
            </a:pPr>
            <a:r>
              <a:rPr lang="en-ZA" sz="2800" dirty="0"/>
              <a:t>IPC is necessary for both suspected and confirmed Monkeypox patients.</a:t>
            </a:r>
          </a:p>
          <a:p>
            <a:pPr marL="285750" indent="-285750">
              <a:lnSpc>
                <a:spcPct val="150000"/>
              </a:lnSpc>
              <a:buFont typeface="Arial" panose="020B0604020202020204" pitchFamily="34" charset="0"/>
              <a:buChar char="•"/>
            </a:pPr>
            <a:r>
              <a:rPr lang="en-ZA" sz="2800" b="1" dirty="0"/>
              <a:t>Precautions include:</a:t>
            </a:r>
            <a:r>
              <a:rPr lang="en-ZA" sz="2800" dirty="0"/>
              <a:t> Screening and triage at the first point of contact, isolation, use of Personal Protective Equipment (PPE) such as medical masks, gloves, gowns, and eye protection​.</a:t>
            </a:r>
          </a:p>
          <a:p>
            <a:pPr marL="285750" indent="-285750">
              <a:lnSpc>
                <a:spcPct val="150000"/>
              </a:lnSpc>
              <a:buFont typeface="Arial" panose="020B0604020202020204" pitchFamily="34" charset="0"/>
              <a:buChar char="•"/>
            </a:pPr>
            <a:r>
              <a:rPr lang="en-ZA" sz="2800" b="1" dirty="0"/>
              <a:t>Patient isolation:</a:t>
            </a:r>
            <a:r>
              <a:rPr lang="en-ZA" sz="2800" dirty="0"/>
              <a:t> In a well-ventilated single room or cohort suspected patients away from confirmed patients​.</a:t>
            </a:r>
            <a:endParaRPr lang="en-ZA" sz="2800" dirty="0">
              <a:solidFill>
                <a:srgbClr val="4472C4"/>
              </a:solidFill>
              <a:latin typeface="Calibri" panose="020F0502020204030204" pitchFamily="34" charset="0"/>
              <a:cs typeface="Calibri" panose="020F0502020204030204" pitchFamily="34" charset="0"/>
            </a:endParaRPr>
          </a:p>
          <a:p>
            <a:endParaRPr lang="en-US" altLang="ko-KR" sz="2800" dirty="0">
              <a:solidFill>
                <a:srgbClr val="4472C4"/>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85841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ECD6D-68F9-D55C-B5BB-63B04E5CB5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079C33-A9C5-8229-15B0-6528CF77454D}"/>
              </a:ext>
            </a:extLst>
          </p:cNvPr>
          <p:cNvSpPr>
            <a:spLocks noGrp="1"/>
          </p:cNvSpPr>
          <p:nvPr>
            <p:ph type="title"/>
          </p:nvPr>
        </p:nvSpPr>
        <p:spPr/>
        <p:txBody>
          <a:bodyPr/>
          <a:lstStyle/>
          <a:p>
            <a:r>
              <a:rPr lang="en-US" dirty="0"/>
              <a:t>Africa CDC Recommendations</a:t>
            </a:r>
          </a:p>
        </p:txBody>
      </p:sp>
      <p:sp>
        <p:nvSpPr>
          <p:cNvPr id="8" name="Text Placeholder 7">
            <a:extLst>
              <a:ext uri="{FF2B5EF4-FFF2-40B4-BE49-F238E27FC236}">
                <a16:creationId xmlns:a16="http://schemas.microsoft.com/office/drawing/2014/main" id="{F2DCF169-23B2-CDE7-C6EB-D90F5CE85DEC}"/>
              </a:ext>
            </a:extLst>
          </p:cNvPr>
          <p:cNvSpPr>
            <a:spLocks noGrp="1"/>
          </p:cNvSpPr>
          <p:nvPr>
            <p:ph type="body" idx="1"/>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Contact and Droplet Precautions (Recommendation 1)</a:t>
            </a:r>
          </a:p>
        </p:txBody>
      </p:sp>
      <p:sp>
        <p:nvSpPr>
          <p:cNvPr id="9" name="Content Placeholder 8">
            <a:extLst>
              <a:ext uri="{FF2B5EF4-FFF2-40B4-BE49-F238E27FC236}">
                <a16:creationId xmlns:a16="http://schemas.microsoft.com/office/drawing/2014/main" id="{063C17DB-1AB0-077C-2662-37EC02E05C17}"/>
              </a:ext>
            </a:extLst>
          </p:cNvPr>
          <p:cNvSpPr>
            <a:spLocks noGrp="1"/>
          </p:cNvSpPr>
          <p:nvPr>
            <p:ph sz="half" idx="2"/>
          </p:nvPr>
        </p:nvSpPr>
        <p:spPr/>
        <p:txBody>
          <a:bodyPr>
            <a:normAutofit fontScale="62500" lnSpcReduction="20000"/>
          </a:bodyPr>
          <a:lstStyle/>
          <a:p>
            <a:pPr marL="285750" indent="-285750">
              <a:lnSpc>
                <a:spcPct val="150000"/>
              </a:lnSpc>
              <a:buFont typeface="Arial" panose="020B0604020202020204" pitchFamily="34" charset="0"/>
              <a:buChar char="•"/>
            </a:pPr>
            <a:r>
              <a:rPr lang="en-ZA" sz="2800" b="1" dirty="0"/>
              <a:t>Recommendation 1:</a:t>
            </a:r>
            <a:r>
              <a:rPr lang="en-ZA" sz="2800" dirty="0"/>
              <a:t> Contact and droplet precautions should be implemented for any suspected patient with MPX.</a:t>
            </a:r>
          </a:p>
          <a:p>
            <a:pPr marL="285750" indent="-285750">
              <a:lnSpc>
                <a:spcPct val="150000"/>
              </a:lnSpc>
              <a:buFont typeface="Arial" panose="020B0604020202020204" pitchFamily="34" charset="0"/>
              <a:buChar char="•"/>
            </a:pPr>
            <a:r>
              <a:rPr lang="en-ZA" sz="2800" b="1" dirty="0"/>
              <a:t>Airborne precautions</a:t>
            </a:r>
            <a:r>
              <a:rPr lang="en-ZA" sz="2800" dirty="0"/>
              <a:t> should be added if varicella zoster virus (chickenpox) is suspected and until it is excluded​.</a:t>
            </a:r>
          </a:p>
          <a:p>
            <a:pPr marL="285750" indent="-285750">
              <a:lnSpc>
                <a:spcPct val="150000"/>
              </a:lnSpc>
              <a:buFont typeface="Arial" panose="020B0604020202020204" pitchFamily="34" charset="0"/>
              <a:buChar char="•"/>
            </a:pPr>
            <a:r>
              <a:rPr lang="en-ZA" sz="2800" b="1" dirty="0"/>
              <a:t>Key Actions:</a:t>
            </a:r>
            <a:r>
              <a:rPr lang="en-ZA" sz="2800" dirty="0"/>
              <a:t> Use PPE (masks, gloves, gowns) and implement distancing measures to minimize exposure to respiratory droplets.</a:t>
            </a:r>
            <a:endParaRPr lang="en-ZA" sz="2800" dirty="0">
              <a:solidFill>
                <a:srgbClr val="4472C4"/>
              </a:solidFill>
              <a:latin typeface="Calibri" panose="020F0502020204030204" pitchFamily="34" charset="0"/>
              <a:cs typeface="Calibri" panose="020F0502020204030204" pitchFamily="34" charset="0"/>
            </a:endParaRPr>
          </a:p>
          <a:p>
            <a:endParaRPr lang="en-US" altLang="ko-KR" sz="2800" dirty="0">
              <a:solidFill>
                <a:srgbClr val="4472C4"/>
              </a:solidFill>
              <a:latin typeface="Calibri" panose="020F0502020204030204" pitchFamily="34" charset="0"/>
              <a:cs typeface="Calibri" panose="020F0502020204030204" pitchFamily="34" charset="0"/>
            </a:endParaRPr>
          </a:p>
          <a:p>
            <a:endParaRPr lang="en-US" dirty="0"/>
          </a:p>
        </p:txBody>
      </p:sp>
      <p:sp>
        <p:nvSpPr>
          <p:cNvPr id="10" name="Text Placeholder 9">
            <a:extLst>
              <a:ext uri="{FF2B5EF4-FFF2-40B4-BE49-F238E27FC236}">
                <a16:creationId xmlns:a16="http://schemas.microsoft.com/office/drawing/2014/main" id="{4D97E4A1-2C39-00D6-183F-5F7CE29950A0}"/>
              </a:ext>
            </a:extLst>
          </p:cNvPr>
          <p:cNvSpPr>
            <a:spLocks noGrp="1"/>
          </p:cNvSpPr>
          <p:nvPr>
            <p:ph type="body" sz="quarter" idx="3"/>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Enhanced Precautions for Confirmed Monkeypox Cases (Recommendation 2)</a:t>
            </a:r>
          </a:p>
        </p:txBody>
      </p:sp>
      <p:sp>
        <p:nvSpPr>
          <p:cNvPr id="11" name="Content Placeholder 10">
            <a:extLst>
              <a:ext uri="{FF2B5EF4-FFF2-40B4-BE49-F238E27FC236}">
                <a16:creationId xmlns:a16="http://schemas.microsoft.com/office/drawing/2014/main" id="{E4B4B334-51DA-D456-1921-9132D03B1BA9}"/>
              </a:ext>
            </a:extLst>
          </p:cNvPr>
          <p:cNvSpPr>
            <a:spLocks noGrp="1"/>
          </p:cNvSpPr>
          <p:nvPr>
            <p:ph sz="quarter" idx="4"/>
          </p:nvPr>
        </p:nvSpPr>
        <p:spPr/>
        <p:txBody>
          <a:bodyPr>
            <a:normAutofit fontScale="62500" lnSpcReduction="20000"/>
          </a:bodyPr>
          <a:lstStyle/>
          <a:p>
            <a:pPr marL="285750" indent="-285750">
              <a:lnSpc>
                <a:spcPct val="150000"/>
              </a:lnSpc>
              <a:buFont typeface="Arial" panose="020B0604020202020204" pitchFamily="34" charset="0"/>
              <a:buChar char="•"/>
            </a:pPr>
            <a:r>
              <a:rPr lang="en-ZA" sz="2800" b="1" dirty="0"/>
              <a:t>Recommendation 2:</a:t>
            </a:r>
            <a:r>
              <a:rPr lang="en-ZA" sz="2800" dirty="0"/>
              <a:t> For confirmed MPX patients, contact and droplet precautions must continue.</a:t>
            </a:r>
          </a:p>
          <a:p>
            <a:pPr marL="285750" indent="-285750">
              <a:lnSpc>
                <a:spcPct val="150000"/>
              </a:lnSpc>
              <a:buFont typeface="Arial" panose="020B0604020202020204" pitchFamily="34" charset="0"/>
              <a:buChar char="•"/>
            </a:pPr>
            <a:r>
              <a:rPr lang="en-ZA" sz="2800" b="1" dirty="0"/>
              <a:t>Respirators</a:t>
            </a:r>
            <a:r>
              <a:rPr lang="en-ZA" sz="2800" dirty="0"/>
              <a:t> should be used instead of medical masks​.</a:t>
            </a:r>
          </a:p>
          <a:p>
            <a:pPr marL="285750" indent="-285750">
              <a:lnSpc>
                <a:spcPct val="150000"/>
              </a:lnSpc>
              <a:buFont typeface="Arial" panose="020B0604020202020204" pitchFamily="34" charset="0"/>
              <a:buChar char="•"/>
            </a:pPr>
            <a:r>
              <a:rPr lang="en-ZA" sz="2800" b="1" dirty="0"/>
              <a:t>Objective:</a:t>
            </a:r>
            <a:r>
              <a:rPr lang="en-ZA" sz="2800" dirty="0"/>
              <a:t> Limit exposure to airborne transmission when treating confirmed MPX patients.</a:t>
            </a:r>
            <a:endParaRPr lang="en-ZA" sz="2800" dirty="0">
              <a:solidFill>
                <a:srgbClr val="4472C4"/>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E2059A-C2C9-A14B-2464-DD80FBDA9786}"/>
              </a:ext>
            </a:extLst>
          </p:cNvPr>
          <p:cNvSpPr txBox="1"/>
          <p:nvPr/>
        </p:nvSpPr>
        <p:spPr>
          <a:xfrm>
            <a:off x="8342270" y="375736"/>
            <a:ext cx="37314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w="6350" cap="flat">
                  <a:noFill/>
                  <a:miter lim="800000"/>
                </a:ln>
                <a:solidFill>
                  <a:srgbClr val="15853A"/>
                </a:solidFill>
                <a:effectLst/>
                <a:uLnTx/>
                <a:uFillTx/>
                <a:latin typeface="Calibri" panose="020F0502020204030204"/>
                <a:ea typeface="+mn-ea"/>
                <a:cs typeface="+mn-cs"/>
              </a:rPr>
              <a:t>Africa’s Public health Intelligence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0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7F0FB-6F87-24D2-A58A-53D307C19B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E17BDEC-752C-9F0E-9995-4FB71A1D9549}"/>
              </a:ext>
            </a:extLst>
          </p:cNvPr>
          <p:cNvSpPr>
            <a:spLocks noGrp="1"/>
          </p:cNvSpPr>
          <p:nvPr>
            <p:ph type="title"/>
          </p:nvPr>
        </p:nvSpPr>
        <p:spPr/>
        <p:txBody>
          <a:bodyPr/>
          <a:lstStyle/>
          <a:p>
            <a:r>
              <a:rPr lang="en-US" dirty="0"/>
              <a:t>Africa CDC Recommendations</a:t>
            </a:r>
          </a:p>
        </p:txBody>
      </p:sp>
      <p:sp>
        <p:nvSpPr>
          <p:cNvPr id="8" name="Text Placeholder 7">
            <a:extLst>
              <a:ext uri="{FF2B5EF4-FFF2-40B4-BE49-F238E27FC236}">
                <a16:creationId xmlns:a16="http://schemas.microsoft.com/office/drawing/2014/main" id="{C228150B-BF8A-C09C-C22F-706F8E46C87D}"/>
              </a:ext>
            </a:extLst>
          </p:cNvPr>
          <p:cNvSpPr>
            <a:spLocks noGrp="1"/>
          </p:cNvSpPr>
          <p:nvPr>
            <p:ph type="body" idx="1"/>
          </p:nvPr>
        </p:nvSpPr>
        <p:spPr/>
        <p:txBody>
          <a:bodyPr>
            <a:normAutofit fontScale="92500"/>
          </a:bodyPr>
          <a:lstStyle/>
          <a:p>
            <a:r>
              <a:rPr lang="en-ZA" sz="2400" b="1" dirty="0">
                <a:solidFill>
                  <a:srgbClr val="4472C4"/>
                </a:solidFill>
                <a:latin typeface="Calibri" panose="020F0502020204030204" pitchFamily="34" charset="0"/>
                <a:cs typeface="Calibri" panose="020F0502020204030204" pitchFamily="34" charset="0"/>
              </a:rPr>
              <a:t>Airborne Precautions for Aerosol-Generating Procedures (Recommendation 3)</a:t>
            </a:r>
          </a:p>
        </p:txBody>
      </p:sp>
      <p:sp>
        <p:nvSpPr>
          <p:cNvPr id="9" name="Content Placeholder 8">
            <a:extLst>
              <a:ext uri="{FF2B5EF4-FFF2-40B4-BE49-F238E27FC236}">
                <a16:creationId xmlns:a16="http://schemas.microsoft.com/office/drawing/2014/main" id="{0F8D8F4F-9716-021A-FCEF-5C4F6552F9C5}"/>
              </a:ext>
            </a:extLst>
          </p:cNvPr>
          <p:cNvSpPr>
            <a:spLocks noGrp="1"/>
          </p:cNvSpPr>
          <p:nvPr>
            <p:ph sz="half" idx="2"/>
          </p:nvPr>
        </p:nvSpPr>
        <p:spPr/>
        <p:txBody>
          <a:bodyPr>
            <a:normAutofit fontScale="70000" lnSpcReduction="20000"/>
          </a:bodyPr>
          <a:lstStyle/>
          <a:p>
            <a:pPr marL="285750" indent="-285750">
              <a:lnSpc>
                <a:spcPct val="150000"/>
              </a:lnSpc>
              <a:buFont typeface="Arial" panose="020B0604020202020204" pitchFamily="34" charset="0"/>
              <a:buChar char="•"/>
            </a:pPr>
            <a:r>
              <a:rPr lang="en-ZA" sz="2800" b="1" dirty="0"/>
              <a:t>Recommendation 3:</a:t>
            </a:r>
            <a:r>
              <a:rPr lang="en-ZA" sz="2800" dirty="0"/>
              <a:t> Airborne precautions must be implemented if aerosol-generating procedures (AGPs) are performed​.</a:t>
            </a:r>
          </a:p>
          <a:p>
            <a:pPr marL="285750" indent="-285750">
              <a:lnSpc>
                <a:spcPct val="150000"/>
              </a:lnSpc>
              <a:buFont typeface="Arial" panose="020B0604020202020204" pitchFamily="34" charset="0"/>
              <a:buChar char="•"/>
            </a:pPr>
            <a:r>
              <a:rPr lang="en-ZA" sz="2800" b="1" dirty="0"/>
              <a:t>Examples of AGPs:</a:t>
            </a:r>
            <a:r>
              <a:rPr lang="en-ZA" sz="2800" dirty="0"/>
              <a:t> Intubation, bronchoscopy, or suctioning.</a:t>
            </a:r>
          </a:p>
          <a:p>
            <a:pPr marL="285750" indent="-285750">
              <a:lnSpc>
                <a:spcPct val="150000"/>
              </a:lnSpc>
              <a:buFont typeface="Arial" panose="020B0604020202020204" pitchFamily="34" charset="0"/>
              <a:buChar char="•"/>
            </a:pPr>
            <a:r>
              <a:rPr lang="en-ZA" sz="2800" b="1" dirty="0"/>
              <a:t>PPE required:</a:t>
            </a:r>
            <a:r>
              <a:rPr lang="en-ZA" sz="2800" dirty="0"/>
              <a:t> N95 respirators, gowns, gloves, and eye protection.</a:t>
            </a:r>
            <a:endParaRPr lang="en-ZA" sz="2800" dirty="0">
              <a:solidFill>
                <a:srgbClr val="4472C4"/>
              </a:solidFill>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C162B83B-A1A3-EE30-02AB-A983250E6BA0}"/>
              </a:ext>
            </a:extLst>
          </p:cNvPr>
          <p:cNvSpPr>
            <a:spLocks noGrp="1"/>
          </p:cNvSpPr>
          <p:nvPr>
            <p:ph type="body" sz="quarter" idx="3"/>
          </p:nvPr>
        </p:nvSpPr>
        <p:spPr/>
        <p:txBody>
          <a:bodyPr>
            <a:normAutofit fontScale="92500"/>
          </a:bodyPr>
          <a:lstStyle/>
          <a:p>
            <a:r>
              <a:rPr lang="en-ZA" sz="2400" b="1" dirty="0">
                <a:solidFill>
                  <a:srgbClr val="4472C4"/>
                </a:solidFill>
                <a:latin typeface="Calibri" panose="020F0502020204030204" pitchFamily="34" charset="0"/>
                <a:cs typeface="Calibri" panose="020F0502020204030204" pitchFamily="34" charset="0"/>
              </a:rPr>
              <a:t>Environmental Cleaning and Disinfection (Recommendation 4)</a:t>
            </a:r>
            <a:endParaRPr lang="en-ZA" dirty="0">
              <a:solidFill>
                <a:srgbClr val="4472C4"/>
              </a:solidFill>
              <a:latin typeface="Calibri" panose="020F0502020204030204" pitchFamily="34" charset="0"/>
              <a:cs typeface="Calibri" panose="020F0502020204030204" pitchFamily="34" charset="0"/>
            </a:endParaRPr>
          </a:p>
          <a:p>
            <a:endParaRPr lang="en-ZA" sz="2400" b="1" dirty="0">
              <a:solidFill>
                <a:srgbClr val="4472C4"/>
              </a:solidFill>
              <a:latin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B4551DE8-4F2C-FCCD-E280-87FE88FFCA90}"/>
              </a:ext>
            </a:extLst>
          </p:cNvPr>
          <p:cNvSpPr>
            <a:spLocks noGrp="1"/>
          </p:cNvSpPr>
          <p:nvPr>
            <p:ph sz="quarter" idx="4"/>
          </p:nvPr>
        </p:nvSpPr>
        <p:spPr/>
        <p:txBody>
          <a:bodyPr>
            <a:noAutofit/>
          </a:bodyPr>
          <a:lstStyle/>
          <a:p>
            <a:pPr marL="285750" indent="-285750">
              <a:lnSpc>
                <a:spcPct val="150000"/>
              </a:lnSpc>
              <a:buFont typeface="Arial" panose="020B0604020202020204" pitchFamily="34" charset="0"/>
              <a:buChar char="•"/>
            </a:pPr>
            <a:r>
              <a:rPr lang="en-ZA" sz="1400" b="1" dirty="0"/>
              <a:t>Recommendation 4:</a:t>
            </a:r>
            <a:r>
              <a:rPr lang="en-ZA" sz="1400" dirty="0"/>
              <a:t> Areas within the health facility frequently used by the patient or where patient care activities occur, as well as patient care equipment, should be cleaned and disinfected in accordance with national or facility guidelines​.</a:t>
            </a:r>
          </a:p>
          <a:p>
            <a:pPr>
              <a:lnSpc>
                <a:spcPct val="150000"/>
              </a:lnSpc>
            </a:pPr>
            <a:r>
              <a:rPr lang="en-ZA" sz="1400" b="1" dirty="0"/>
              <a:t>Key Action:</a:t>
            </a:r>
            <a:r>
              <a:rPr lang="en-ZA" sz="1400" dirty="0"/>
              <a:t> </a:t>
            </a:r>
          </a:p>
          <a:p>
            <a:pPr marL="285750" lvl="8" indent="-285750">
              <a:lnSpc>
                <a:spcPct val="150000"/>
              </a:lnSpc>
              <a:buFont typeface="Arial" panose="020B0604020202020204" pitchFamily="34" charset="0"/>
              <a:buChar char="•"/>
            </a:pPr>
            <a:r>
              <a:rPr lang="en-ZA" sz="1400" dirty="0"/>
              <a:t>Routine cleaning and disinfection of high-touch surfaces and shared equipment.</a:t>
            </a:r>
          </a:p>
          <a:p>
            <a:pPr marL="285750" lvl="8" indent="-285750">
              <a:lnSpc>
                <a:spcPct val="150000"/>
              </a:lnSpc>
              <a:buFont typeface="Arial" panose="020B0604020202020204" pitchFamily="34" charset="0"/>
              <a:buChar char="•"/>
            </a:pPr>
            <a:r>
              <a:rPr lang="en-ZA" sz="1400" dirty="0"/>
              <a:t>During the cleaning process health workers must put on PPE (heavy duty gloves, gown, respirator [N95 or FFP2].</a:t>
            </a:r>
          </a:p>
          <a:p>
            <a:pPr marL="0" lvl="4" indent="0">
              <a:lnSpc>
                <a:spcPct val="150000"/>
              </a:lnSpc>
              <a:buNone/>
            </a:pPr>
            <a:endParaRPr lang="en-ZA" sz="1400" dirty="0"/>
          </a:p>
        </p:txBody>
      </p:sp>
      <p:sp>
        <p:nvSpPr>
          <p:cNvPr id="2" name="TextBox 1">
            <a:extLst>
              <a:ext uri="{FF2B5EF4-FFF2-40B4-BE49-F238E27FC236}">
                <a16:creationId xmlns:a16="http://schemas.microsoft.com/office/drawing/2014/main" id="{FEE409B1-BC5E-BF06-4F06-BD11FAE21970}"/>
              </a:ext>
            </a:extLst>
          </p:cNvPr>
          <p:cNvSpPr txBox="1"/>
          <p:nvPr/>
        </p:nvSpPr>
        <p:spPr>
          <a:xfrm>
            <a:off x="8342270" y="375736"/>
            <a:ext cx="37314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w="6350" cap="flat">
                  <a:noFill/>
                  <a:miter lim="800000"/>
                </a:ln>
                <a:solidFill>
                  <a:srgbClr val="15853A"/>
                </a:solidFill>
                <a:effectLst/>
                <a:uLnTx/>
                <a:uFillTx/>
                <a:latin typeface="Calibri" panose="020F0502020204030204"/>
                <a:ea typeface="+mn-ea"/>
                <a:cs typeface="+mn-cs"/>
              </a:rPr>
              <a:t>Africa’s Public health Intelligence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12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D82E-4307-98AF-313A-BBBE2EB2AD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E5A7B7-6B06-2D39-3BCE-0D1E5C5DF4BD}"/>
              </a:ext>
            </a:extLst>
          </p:cNvPr>
          <p:cNvSpPr>
            <a:spLocks noGrp="1"/>
          </p:cNvSpPr>
          <p:nvPr>
            <p:ph type="title"/>
          </p:nvPr>
        </p:nvSpPr>
        <p:spPr/>
        <p:txBody>
          <a:bodyPr/>
          <a:lstStyle/>
          <a:p>
            <a:r>
              <a:rPr lang="en-US" dirty="0"/>
              <a:t>Africa CDC Recommendations</a:t>
            </a:r>
          </a:p>
        </p:txBody>
      </p:sp>
      <p:sp>
        <p:nvSpPr>
          <p:cNvPr id="8" name="Text Placeholder 7">
            <a:extLst>
              <a:ext uri="{FF2B5EF4-FFF2-40B4-BE49-F238E27FC236}">
                <a16:creationId xmlns:a16="http://schemas.microsoft.com/office/drawing/2014/main" id="{008BF3EE-26A5-8307-C6FF-0A97E5E9B1C2}"/>
              </a:ext>
            </a:extLst>
          </p:cNvPr>
          <p:cNvSpPr>
            <a:spLocks noGrp="1"/>
          </p:cNvSpPr>
          <p:nvPr>
            <p:ph type="body" idx="1"/>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Safe Handling of Linens and Fabrics (Recommendation 5)</a:t>
            </a:r>
          </a:p>
        </p:txBody>
      </p:sp>
      <p:sp>
        <p:nvSpPr>
          <p:cNvPr id="9" name="Content Placeholder 8">
            <a:extLst>
              <a:ext uri="{FF2B5EF4-FFF2-40B4-BE49-F238E27FC236}">
                <a16:creationId xmlns:a16="http://schemas.microsoft.com/office/drawing/2014/main" id="{E5FCF945-DBC4-340D-8714-96606BBB6CA8}"/>
              </a:ext>
            </a:extLst>
          </p:cNvPr>
          <p:cNvSpPr>
            <a:spLocks noGrp="1"/>
          </p:cNvSpPr>
          <p:nvPr>
            <p:ph sz="half" idx="2"/>
          </p:nvPr>
        </p:nvSpPr>
        <p:spPr/>
        <p:txBody>
          <a:bodyPr>
            <a:normAutofit fontScale="70000" lnSpcReduction="20000"/>
          </a:bodyPr>
          <a:lstStyle/>
          <a:p>
            <a:pPr marL="285750" indent="-285750">
              <a:lnSpc>
                <a:spcPct val="150000"/>
              </a:lnSpc>
              <a:buFont typeface="Arial" panose="020B0604020202020204" pitchFamily="34" charset="0"/>
              <a:buChar char="•"/>
            </a:pPr>
            <a:r>
              <a:rPr lang="en-ZA" sz="2800" b="1" dirty="0"/>
              <a:t>Recommendation 5:</a:t>
            </a:r>
            <a:r>
              <a:rPr lang="en-ZA" sz="2800" dirty="0"/>
              <a:t> Linens, hospital gowns, towels, and other fabric items should be handled and collected carefully to prevent dispersion of infectious particles​.</a:t>
            </a:r>
          </a:p>
          <a:p>
            <a:pPr marL="285750" indent="-285750">
              <a:lnSpc>
                <a:spcPct val="150000"/>
              </a:lnSpc>
              <a:buFont typeface="Arial" panose="020B0604020202020204" pitchFamily="34" charset="0"/>
              <a:buChar char="•"/>
            </a:pPr>
            <a:r>
              <a:rPr lang="en-ZA" sz="2800" b="1" dirty="0"/>
              <a:t>Key Actions:</a:t>
            </a:r>
            <a:r>
              <a:rPr lang="en-ZA" sz="2800" dirty="0"/>
              <a:t> Use hot water (&gt;60°C) for laundering, or chlorine for disinfection if hot water is unavailable. Avoid shaking linens.</a:t>
            </a:r>
            <a:endParaRPr lang="en-ZA" sz="2800" dirty="0">
              <a:solidFill>
                <a:srgbClr val="4472C4"/>
              </a:solidFill>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B095C586-C800-9C8A-B475-99988D9186F9}"/>
              </a:ext>
            </a:extLst>
          </p:cNvPr>
          <p:cNvSpPr>
            <a:spLocks noGrp="1"/>
          </p:cNvSpPr>
          <p:nvPr>
            <p:ph type="body" sz="quarter" idx="3"/>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Waste Management Protocols (Recommendation 6)</a:t>
            </a:r>
          </a:p>
        </p:txBody>
      </p:sp>
      <p:sp>
        <p:nvSpPr>
          <p:cNvPr id="11" name="Content Placeholder 10">
            <a:extLst>
              <a:ext uri="{FF2B5EF4-FFF2-40B4-BE49-F238E27FC236}">
                <a16:creationId xmlns:a16="http://schemas.microsoft.com/office/drawing/2014/main" id="{81095478-C159-C636-B792-BEC14B4E5EDE}"/>
              </a:ext>
            </a:extLst>
          </p:cNvPr>
          <p:cNvSpPr>
            <a:spLocks noGrp="1"/>
          </p:cNvSpPr>
          <p:nvPr>
            <p:ph sz="quarter" idx="4"/>
          </p:nvPr>
        </p:nvSpPr>
        <p:spPr/>
        <p:txBody>
          <a:bodyPr>
            <a:normAutofit fontScale="70000" lnSpcReduction="20000"/>
          </a:bodyPr>
          <a:lstStyle/>
          <a:p>
            <a:pPr marL="285750" indent="-285750">
              <a:lnSpc>
                <a:spcPct val="150000"/>
              </a:lnSpc>
              <a:buFont typeface="Arial" panose="020B0604020202020204" pitchFamily="34" charset="0"/>
              <a:buChar char="•"/>
            </a:pPr>
            <a:r>
              <a:rPr lang="en-ZA" sz="2800" b="1" dirty="0"/>
              <a:t>Recommendation 6:</a:t>
            </a:r>
            <a:r>
              <a:rPr lang="en-ZA" sz="2800" dirty="0"/>
              <a:t> All bodily fluids and solid waste from patients with MPX should be treated as infectious waste.</a:t>
            </a:r>
          </a:p>
          <a:p>
            <a:pPr marL="285750" indent="-285750">
              <a:lnSpc>
                <a:spcPct val="150000"/>
              </a:lnSpc>
              <a:buFont typeface="Arial" panose="020B0604020202020204" pitchFamily="34" charset="0"/>
              <a:buChar char="•"/>
            </a:pPr>
            <a:r>
              <a:rPr lang="en-ZA" sz="2800" b="1" dirty="0"/>
              <a:t>Key Actions:</a:t>
            </a:r>
            <a:r>
              <a:rPr lang="en-ZA" sz="2800" dirty="0"/>
              <a:t> Proper disposal of PPE, contaminated medical supplies, and waste according to facility protocols to avoid environmental contamination.</a:t>
            </a:r>
            <a:endParaRPr lang="en-ZA" sz="2800" dirty="0">
              <a:solidFill>
                <a:srgbClr val="4472C4"/>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B571579-9EA8-FB49-3F47-2E7E85A887EE}"/>
              </a:ext>
            </a:extLst>
          </p:cNvPr>
          <p:cNvSpPr txBox="1"/>
          <p:nvPr/>
        </p:nvSpPr>
        <p:spPr>
          <a:xfrm>
            <a:off x="8342270" y="375736"/>
            <a:ext cx="37314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w="6350" cap="flat">
                  <a:noFill/>
                  <a:miter lim="800000"/>
                </a:ln>
                <a:solidFill>
                  <a:srgbClr val="15853A"/>
                </a:solidFill>
                <a:effectLst/>
                <a:uLnTx/>
                <a:uFillTx/>
                <a:latin typeface="Calibri" panose="020F0502020204030204"/>
                <a:ea typeface="+mn-ea"/>
                <a:cs typeface="+mn-cs"/>
              </a:rPr>
              <a:t>Africa’s Public health Intelligence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0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12A5-8D87-0378-5FCD-BCD8AE0F9B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2CE9F73-CD28-F11B-FCB3-B8022C5757C4}"/>
              </a:ext>
            </a:extLst>
          </p:cNvPr>
          <p:cNvSpPr>
            <a:spLocks noGrp="1"/>
          </p:cNvSpPr>
          <p:nvPr>
            <p:ph type="title"/>
          </p:nvPr>
        </p:nvSpPr>
        <p:spPr/>
        <p:txBody>
          <a:bodyPr/>
          <a:lstStyle/>
          <a:p>
            <a:r>
              <a:rPr lang="en-US" dirty="0"/>
              <a:t>Africa CDC Recommendations</a:t>
            </a:r>
          </a:p>
        </p:txBody>
      </p:sp>
      <p:sp>
        <p:nvSpPr>
          <p:cNvPr id="8" name="Text Placeholder 7">
            <a:extLst>
              <a:ext uri="{FF2B5EF4-FFF2-40B4-BE49-F238E27FC236}">
                <a16:creationId xmlns:a16="http://schemas.microsoft.com/office/drawing/2014/main" id="{371521F7-239E-EFDB-29C9-B10226F1FEE7}"/>
              </a:ext>
            </a:extLst>
          </p:cNvPr>
          <p:cNvSpPr>
            <a:spLocks noGrp="1"/>
          </p:cNvSpPr>
          <p:nvPr>
            <p:ph type="body" idx="1"/>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Patient Interaction and Well-being (Recommendation 7)</a:t>
            </a:r>
          </a:p>
        </p:txBody>
      </p:sp>
      <p:sp>
        <p:nvSpPr>
          <p:cNvPr id="9" name="Content Placeholder 8">
            <a:extLst>
              <a:ext uri="{FF2B5EF4-FFF2-40B4-BE49-F238E27FC236}">
                <a16:creationId xmlns:a16="http://schemas.microsoft.com/office/drawing/2014/main" id="{3A3FF496-CFF3-103F-3F06-6DA3B4AB55E8}"/>
              </a:ext>
            </a:extLst>
          </p:cNvPr>
          <p:cNvSpPr>
            <a:spLocks noGrp="1"/>
          </p:cNvSpPr>
          <p:nvPr>
            <p:ph sz="half" idx="2"/>
          </p:nvPr>
        </p:nvSpPr>
        <p:spPr/>
        <p:txBody>
          <a:bodyPr>
            <a:normAutofit fontScale="77500" lnSpcReduction="20000"/>
          </a:bodyPr>
          <a:lstStyle/>
          <a:p>
            <a:pPr marL="285750" indent="-285750">
              <a:lnSpc>
                <a:spcPct val="150000"/>
              </a:lnSpc>
              <a:buFont typeface="Arial" panose="020B0604020202020204" pitchFamily="34" charset="0"/>
              <a:buChar char="•"/>
            </a:pPr>
            <a:r>
              <a:rPr lang="en-ZA" sz="2800" b="1" dirty="0"/>
              <a:t>Recommendation 7:</a:t>
            </a:r>
            <a:r>
              <a:rPr lang="en-ZA" sz="2800" dirty="0"/>
              <a:t> Patients isolated with MPX should have measures in place to support interaction with family and visitors, promoting their well-being.</a:t>
            </a:r>
          </a:p>
          <a:p>
            <a:pPr marL="285750" indent="-285750">
              <a:lnSpc>
                <a:spcPct val="150000"/>
              </a:lnSpc>
              <a:buFont typeface="Arial" panose="020B0604020202020204" pitchFamily="34" charset="0"/>
              <a:buChar char="•"/>
            </a:pPr>
            <a:r>
              <a:rPr lang="en-ZA" sz="2800" b="1" dirty="0"/>
              <a:t>Key Actions:</a:t>
            </a:r>
            <a:r>
              <a:rPr lang="en-ZA" sz="2800" dirty="0"/>
              <a:t> Allow controlled visitation or virtual visits, with visitors using appropriate PPE.</a:t>
            </a:r>
            <a:endParaRPr lang="en-ZA" sz="2800" dirty="0">
              <a:solidFill>
                <a:srgbClr val="4472C4"/>
              </a:solidFill>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D7CB32F5-7EA1-7188-CE54-A45ECB206F09}"/>
              </a:ext>
            </a:extLst>
          </p:cNvPr>
          <p:cNvSpPr>
            <a:spLocks noGrp="1"/>
          </p:cNvSpPr>
          <p:nvPr>
            <p:ph type="body" sz="quarter" idx="3"/>
          </p:nvPr>
        </p:nvSpPr>
        <p:spPr/>
        <p:txBody>
          <a:bodyPr>
            <a:normAutofit lnSpcReduction="10000"/>
          </a:bodyPr>
          <a:lstStyle/>
          <a:p>
            <a:r>
              <a:rPr lang="en-ZA" sz="2400" b="1" dirty="0">
                <a:solidFill>
                  <a:srgbClr val="4472C4"/>
                </a:solidFill>
                <a:latin typeface="Calibri" panose="020F0502020204030204" pitchFamily="34" charset="0"/>
                <a:cs typeface="Calibri" panose="020F0502020204030204" pitchFamily="34" charset="0"/>
              </a:rPr>
              <a:t>Conclusion and Key Takeaways</a:t>
            </a:r>
          </a:p>
          <a:p>
            <a:endParaRPr lang="en-ZA" sz="2400" b="1" dirty="0">
              <a:solidFill>
                <a:srgbClr val="4472C4"/>
              </a:solidFill>
              <a:latin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65C980E2-19E9-25F1-43B6-1A8C7BBBC2F5}"/>
              </a:ext>
            </a:extLst>
          </p:cNvPr>
          <p:cNvSpPr>
            <a:spLocks noGrp="1"/>
          </p:cNvSpPr>
          <p:nvPr>
            <p:ph sz="quarter" idx="4"/>
          </p:nvPr>
        </p:nvSpPr>
        <p:spPr/>
        <p:txBody>
          <a:bodyPr>
            <a:normAutofit fontScale="77500" lnSpcReduction="20000"/>
          </a:bodyPr>
          <a:lstStyle/>
          <a:p>
            <a:pPr marL="285750" indent="-285750">
              <a:lnSpc>
                <a:spcPct val="150000"/>
              </a:lnSpc>
              <a:buFont typeface="Arial" panose="020B0604020202020204" pitchFamily="34" charset="0"/>
              <a:buChar char="•"/>
            </a:pPr>
            <a:r>
              <a:rPr lang="en-ZA" sz="2800" b="1" dirty="0"/>
              <a:t>Summary:</a:t>
            </a:r>
            <a:r>
              <a:rPr lang="en-ZA" sz="2800" dirty="0"/>
              <a:t> Infection Prevention and Control (IPC) measures are critical in health facilities to prevent the spread of Monkeypox.</a:t>
            </a:r>
          </a:p>
          <a:p>
            <a:pPr marL="285750" indent="-285750">
              <a:lnSpc>
                <a:spcPct val="150000"/>
              </a:lnSpc>
              <a:buFont typeface="Arial" panose="020B0604020202020204" pitchFamily="34" charset="0"/>
              <a:buChar char="•"/>
            </a:pPr>
            <a:r>
              <a:rPr lang="en-ZA" sz="2800" b="1" dirty="0"/>
              <a:t>Key Points:</a:t>
            </a:r>
            <a:r>
              <a:rPr lang="en-ZA" sz="2800" dirty="0"/>
              <a:t> Strict adherence to contact, droplet, and airborne precautions, regular cleaning, waste management, and patient-</a:t>
            </a:r>
            <a:r>
              <a:rPr lang="en-ZA" sz="2800" dirty="0" err="1"/>
              <a:t>centered</a:t>
            </a:r>
            <a:r>
              <a:rPr lang="en-ZA" sz="2800" dirty="0"/>
              <a:t> care is essential​.</a:t>
            </a:r>
            <a:endParaRPr lang="en-ZA" sz="2800" dirty="0">
              <a:solidFill>
                <a:srgbClr val="4472C4"/>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338BC93-AAD9-2D04-20E3-87BA794C2382}"/>
              </a:ext>
            </a:extLst>
          </p:cNvPr>
          <p:cNvSpPr txBox="1"/>
          <p:nvPr/>
        </p:nvSpPr>
        <p:spPr>
          <a:xfrm>
            <a:off x="8342270" y="375736"/>
            <a:ext cx="37314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w="6350" cap="flat">
                  <a:noFill/>
                  <a:miter lim="800000"/>
                </a:ln>
                <a:solidFill>
                  <a:srgbClr val="15853A"/>
                </a:solidFill>
                <a:effectLst/>
                <a:uLnTx/>
                <a:uFillTx/>
                <a:latin typeface="Calibri" panose="020F0502020204030204"/>
                <a:ea typeface="+mn-ea"/>
                <a:cs typeface="+mn-cs"/>
              </a:rPr>
              <a:t>Africa’s Public health Intelligence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96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0E776-F1DC-2967-B165-B2C827ADEAEB}"/>
              </a:ext>
            </a:extLst>
          </p:cNvPr>
          <p:cNvSpPr>
            <a:spLocks noGrp="1"/>
          </p:cNvSpPr>
          <p:nvPr>
            <p:ph type="title"/>
          </p:nvPr>
        </p:nvSpPr>
        <p:spPr/>
        <p:txBody>
          <a:bodyPr/>
          <a:lstStyle/>
          <a:p>
            <a:pPr marL="0" lvl="0" indent="0" defTabSz="457200">
              <a:lnSpc>
                <a:spcPct val="100000"/>
              </a:lnSpc>
              <a:spcBef>
                <a:spcPct val="0"/>
              </a:spcBef>
              <a:spcAft>
                <a:spcPts val="0"/>
              </a:spcAft>
              <a:buClrTx/>
              <a:buSzTx/>
              <a:buNone/>
              <a:defRPr/>
            </a:pPr>
            <a:r>
              <a:rPr lang="en-PH" sz="6000" dirty="0"/>
              <a:t>Brief overview of IPC-EHA activities in Healthcare Facilities</a:t>
            </a:r>
            <a:endParaRPr lang="fr-FR" sz="8000" b="1" dirty="0">
              <a:solidFill>
                <a:srgbClr val="076FC5"/>
              </a:solidFill>
              <a:effectLst>
                <a:outerShdw blurRad="38100" dist="38100" dir="2700000" algn="tl">
                  <a:srgbClr val="000000">
                    <a:alpha val="43137"/>
                  </a:srgbClr>
                </a:outerShdw>
              </a:effectLst>
              <a:latin typeface="Amasis MT Pro Light" panose="02040304050005020304"/>
              <a:cs typeface="+mn-cs"/>
            </a:endParaRPr>
          </a:p>
        </p:txBody>
      </p:sp>
      <p:sp>
        <p:nvSpPr>
          <p:cNvPr id="5" name="Text Placeholder 4">
            <a:extLst>
              <a:ext uri="{FF2B5EF4-FFF2-40B4-BE49-F238E27FC236}">
                <a16:creationId xmlns:a16="http://schemas.microsoft.com/office/drawing/2014/main" id="{72F224D9-0480-9B5A-D1A0-48E0F15A1B63}"/>
              </a:ext>
            </a:extLst>
          </p:cNvPr>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ts val="1000"/>
              </a:spcBef>
              <a:spcAft>
                <a:spcPts val="0"/>
              </a:spcAft>
              <a:buClr>
                <a:srgbClr val="F07F09"/>
              </a:buClr>
              <a:buSzPct val="80000"/>
              <a:buFont typeface="Wingdings 3" charset="2"/>
              <a:buNone/>
              <a:tabLst/>
              <a:defRPr/>
            </a:pPr>
            <a:br>
              <a:rPr kumimoji="0" lang="en-PH" sz="2400" b="0" i="0" u="none" strike="noStrike" kern="1200" cap="none" spc="0" normalizeH="0" baseline="0" noProof="0" dirty="0">
                <a:ln>
                  <a:noFill/>
                </a:ln>
                <a:solidFill>
                  <a:srgbClr val="002060"/>
                </a:solidFill>
                <a:effectLst/>
                <a:uLnTx/>
                <a:uFillTx/>
                <a:latin typeface="Aptos" panose="02110004020202020204"/>
                <a:ea typeface="+mn-ea"/>
                <a:cs typeface="+mn-cs"/>
              </a:rPr>
            </a:br>
            <a:r>
              <a:rPr kumimoji="0" lang="en-PH"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Mpox epidemic, Democratic Republic of Congo </a:t>
            </a:r>
          </a:p>
          <a:p>
            <a:pPr marL="0" marR="0" lvl="0" indent="0" algn="l" defTabSz="457200" rtl="0" eaLnBrk="1" fontAlgn="auto" latinLnBrk="0" hangingPunct="1">
              <a:lnSpc>
                <a:spcPct val="100000"/>
              </a:lnSpc>
              <a:spcBef>
                <a:spcPts val="1000"/>
              </a:spcBef>
              <a:spcAft>
                <a:spcPts val="0"/>
              </a:spcAft>
              <a:buClr>
                <a:srgbClr val="F07F09"/>
              </a:buClr>
              <a:buSzPct val="80000"/>
              <a:buFont typeface="Wingdings 3" charset="2"/>
              <a:buNone/>
              <a:tabLst/>
              <a:defRPr/>
            </a:pPr>
            <a:r>
              <a:rPr kumimoji="0" lang="en-PH"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Sharing experience in preparedness and response Infection Prevention and Control </a:t>
            </a:r>
          </a:p>
          <a:p>
            <a:pPr marL="0" marR="0" lvl="0" indent="0" algn="l" defTabSz="457200" rtl="0" eaLnBrk="1" fontAlgn="auto" latinLnBrk="0" hangingPunct="1">
              <a:lnSpc>
                <a:spcPct val="100000"/>
              </a:lnSpc>
              <a:spcBef>
                <a:spcPts val="1000"/>
              </a:spcBef>
              <a:spcAft>
                <a:spcPts val="0"/>
              </a:spcAft>
              <a:buClr>
                <a:srgbClr val="F07F09"/>
              </a:buClr>
              <a:buSzPct val="80000"/>
              <a:buFont typeface="Wingdings 3" charset="2"/>
              <a:buNone/>
              <a:tabLst/>
              <a:defRPr/>
            </a:pPr>
            <a:r>
              <a:rPr kumimoji="0" lang="en-PH"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DHSP, Democratic Republic of Congo</a:t>
            </a:r>
            <a:endParaRPr kumimoji="0" lang="fr-FR" sz="2400" b="0" i="0" u="none" strike="noStrike" kern="1200" cap="none" spc="0" normalizeH="0" baseline="0" noProof="0" dirty="0">
              <a:ln>
                <a:noFill/>
              </a:ln>
              <a:solidFill>
                <a:srgbClr val="002060"/>
              </a:solidFill>
              <a:effectLst/>
              <a:uLnTx/>
              <a:uFillTx/>
              <a:latin typeface="Amasis MT Pro Light" panose="02040304050005020304"/>
              <a:ea typeface="+mn-ea"/>
              <a:cs typeface="+mn-cs"/>
            </a:endParaRPr>
          </a:p>
        </p:txBody>
      </p:sp>
      <p:pic>
        <p:nvPicPr>
          <p:cNvPr id="2" name="Image 6">
            <a:extLst>
              <a:ext uri="{FF2B5EF4-FFF2-40B4-BE49-F238E27FC236}">
                <a16:creationId xmlns:a16="http://schemas.microsoft.com/office/drawing/2014/main" id="{A1DA5201-7C46-4793-A437-7A1E33B3D2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651" y="183243"/>
            <a:ext cx="2495550" cy="986530"/>
          </a:xfrm>
          <a:prstGeom prst="rect">
            <a:avLst/>
          </a:prstGeom>
          <a:noFill/>
          <a:ln>
            <a:noFill/>
          </a:ln>
        </p:spPr>
      </p:pic>
      <p:pic>
        <p:nvPicPr>
          <p:cNvPr id="3" name="Image 9">
            <a:extLst>
              <a:ext uri="{FF2B5EF4-FFF2-40B4-BE49-F238E27FC236}">
                <a16:creationId xmlns:a16="http://schemas.microsoft.com/office/drawing/2014/main" id="{5F87A9EE-FC39-80F3-A97F-DF1D4BC0C657}"/>
              </a:ext>
            </a:extLst>
          </p:cNvPr>
          <p:cNvPicPr>
            <a:picLocks noChangeAspect="1"/>
          </p:cNvPicPr>
          <p:nvPr/>
        </p:nvPicPr>
        <p:blipFill>
          <a:blip r:embed="rId3"/>
          <a:stretch>
            <a:fillRect/>
          </a:stretch>
        </p:blipFill>
        <p:spPr>
          <a:xfrm>
            <a:off x="9963151" y="305267"/>
            <a:ext cx="1752600" cy="864506"/>
          </a:xfrm>
          <a:prstGeom prst="rect">
            <a:avLst/>
          </a:prstGeom>
        </p:spPr>
      </p:pic>
    </p:spTree>
    <p:extLst>
      <p:ext uri="{BB962C8B-B14F-4D97-AF65-F5344CB8AC3E}">
        <p14:creationId xmlns:p14="http://schemas.microsoft.com/office/powerpoint/2010/main" val="174711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989"/>
          <p:cNvPicPr>
            <a:picLocks noGrp="1"/>
          </p:cNvPicPr>
          <p:nvPr>
            <p:ph idx="1"/>
          </p:nvPr>
        </p:nvPicPr>
        <p:blipFill>
          <a:blip r:embed="rId2"/>
          <a:stretch>
            <a:fillRect/>
          </a:stretch>
        </p:blipFill>
        <p:spPr>
          <a:xfrm>
            <a:off x="510364" y="1825625"/>
            <a:ext cx="11164186" cy="4894152"/>
          </a:xfrm>
          <a:prstGeom prst="rect">
            <a:avLst/>
          </a:prstGeom>
        </p:spPr>
      </p:pic>
      <p:sp>
        <p:nvSpPr>
          <p:cNvPr id="5" name="Rectangle 2">
            <a:extLst>
              <a:ext uri="{FF2B5EF4-FFF2-40B4-BE49-F238E27FC236}">
                <a16:creationId xmlns:a16="http://schemas.microsoft.com/office/drawing/2014/main" id="{D73CA9A6-B4D4-1C56-B042-D8B04D14B3F6}"/>
              </a:ext>
            </a:extLst>
          </p:cNvPr>
          <p:cNvSpPr>
            <a:spLocks noGrp="1" noChangeArrowheads="1"/>
          </p:cNvSpPr>
          <p:nvPr>
            <p:ph type="title"/>
          </p:nvPr>
        </p:nvSpPr>
        <p:spPr bwMode="auto">
          <a:xfrm>
            <a:off x="838200" y="750911"/>
            <a:ext cx="90947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2060"/>
                </a:solidFill>
                <a:effectLst/>
                <a:latin typeface="inherit"/>
                <a:cs typeface="Arial" panose="020B0604020202020204" pitchFamily="34" charset="0"/>
              </a:rPr>
              <a:t>Epidemiological situation of Mpox in the country</a:t>
            </a:r>
            <a:endParaRPr kumimoji="0" lang="en-US" altLang="en-US" sz="14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07995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E3AF7-7E91-B532-A216-BAABAAE35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9DC7B-77D6-5A80-BE20-6BEA71CBD6B6}"/>
              </a:ext>
            </a:extLst>
          </p:cNvPr>
          <p:cNvSpPr>
            <a:spLocks noGrp="1"/>
          </p:cNvSpPr>
          <p:nvPr>
            <p:ph type="title"/>
          </p:nvPr>
        </p:nvSpPr>
        <p:spPr>
          <a:xfrm>
            <a:off x="838200" y="168174"/>
            <a:ext cx="10515600" cy="1055942"/>
          </a:xfrm>
        </p:spPr>
        <p:txBody>
          <a:bodyPr>
            <a:noAutofit/>
          </a:bodyPr>
          <a:lstStyle/>
          <a:p>
            <a:r>
              <a:rPr lang="en-PH" sz="2400" dirty="0"/>
              <a:t>Study: Evaluation of priority health care establishments in provinces at risk and implementation of the recovery plan for IPC-EHA interventions</a:t>
            </a:r>
            <a:endParaRPr lang="en-US" sz="2400" dirty="0"/>
          </a:p>
        </p:txBody>
      </p:sp>
      <p:graphicFrame>
        <p:nvGraphicFramePr>
          <p:cNvPr id="4" name="Content Placeholder 3">
            <a:extLst>
              <a:ext uri="{FF2B5EF4-FFF2-40B4-BE49-F238E27FC236}">
                <a16:creationId xmlns:a16="http://schemas.microsoft.com/office/drawing/2014/main" id="{F404ADEC-3D86-0B9A-ED64-66C79E5D53A9}"/>
              </a:ext>
            </a:extLst>
          </p:cNvPr>
          <p:cNvGraphicFramePr>
            <a:graphicFrameLocks noGrp="1"/>
          </p:cNvGraphicFramePr>
          <p:nvPr>
            <p:ph idx="1"/>
            <p:extLst>
              <p:ext uri="{D42A27DB-BD31-4B8C-83A1-F6EECF244321}">
                <p14:modId xmlns:p14="http://schemas.microsoft.com/office/powerpoint/2010/main" val="3729728198"/>
              </p:ext>
            </p:extLst>
          </p:nvPr>
        </p:nvGraphicFramePr>
        <p:xfrm>
          <a:off x="838200" y="1415846"/>
          <a:ext cx="10515600" cy="5273980"/>
        </p:xfrm>
        <a:graphic>
          <a:graphicData uri="http://schemas.openxmlformats.org/drawingml/2006/table">
            <a:tbl>
              <a:tblPr firstRow="1" bandRow="1">
                <a:tableStyleId>{5C22544A-7EE6-4342-B048-85BDC9FD1C3A}</a:tableStyleId>
              </a:tblPr>
              <a:tblGrid>
                <a:gridCol w="2803358">
                  <a:extLst>
                    <a:ext uri="{9D8B030D-6E8A-4147-A177-3AD203B41FA5}">
                      <a16:colId xmlns:a16="http://schemas.microsoft.com/office/drawing/2014/main" val="1234155931"/>
                    </a:ext>
                  </a:extLst>
                </a:gridCol>
                <a:gridCol w="7712242">
                  <a:extLst>
                    <a:ext uri="{9D8B030D-6E8A-4147-A177-3AD203B41FA5}">
                      <a16:colId xmlns:a16="http://schemas.microsoft.com/office/drawing/2014/main" val="3685127622"/>
                    </a:ext>
                  </a:extLst>
                </a:gridCol>
              </a:tblGrid>
              <a:tr h="350319">
                <a:tc>
                  <a:txBody>
                    <a:bodyPr/>
                    <a:lstStyle/>
                    <a:p>
                      <a:r>
                        <a:rPr lang="en-US" sz="1600" dirty="0"/>
                        <a:t>Challenges</a:t>
                      </a:r>
                    </a:p>
                  </a:txBody>
                  <a:tcPr/>
                </a:tc>
                <a:tc>
                  <a:txBody>
                    <a:bodyPr/>
                    <a:lstStyle/>
                    <a:p>
                      <a:r>
                        <a:rPr lang="en-US" sz="1600" dirty="0"/>
                        <a:t>Recommendations</a:t>
                      </a:r>
                    </a:p>
                  </a:txBody>
                  <a:tcPr/>
                </a:tc>
                <a:extLst>
                  <a:ext uri="{0D108BD9-81ED-4DB2-BD59-A6C34878D82A}">
                    <a16:rowId xmlns:a16="http://schemas.microsoft.com/office/drawing/2014/main" val="3917364449"/>
                  </a:ext>
                </a:extLst>
              </a:tr>
              <a:tr h="1382081">
                <a:tc>
                  <a:txBody>
                    <a:bodyPr/>
                    <a:lstStyle/>
                    <a:p>
                      <a:r>
                        <a:rPr lang="en-PH" sz="1600" dirty="0"/>
                        <a:t>33.3% have screening capacity and 29.8% isolation.</a:t>
                      </a:r>
                      <a:endParaRPr lang="en-US" sz="1600" dirty="0"/>
                    </a:p>
                  </a:txBody>
                  <a:tcPr/>
                </a:tc>
                <a:tc>
                  <a:txBody>
                    <a:bodyPr/>
                    <a:lstStyle/>
                    <a:p>
                      <a:pPr marL="285750" indent="-285750">
                        <a:buFont typeface="Arial" panose="020B0604020202020204" pitchFamily="34" charset="0"/>
                        <a:buChar char="•"/>
                      </a:pPr>
                      <a:r>
                        <a:rPr lang="en-PH" sz="1600" dirty="0"/>
                        <a:t>Strengthen the capacities of the ESS for screening and the implementation of the triage and isolation system. </a:t>
                      </a:r>
                    </a:p>
                    <a:p>
                      <a:pPr marL="285750" indent="-285750">
                        <a:buFont typeface="Arial" panose="020B0604020202020204" pitchFamily="34" charset="0"/>
                        <a:buChar char="•"/>
                      </a:pPr>
                      <a:r>
                        <a:rPr lang="en-PH" sz="1600" dirty="0"/>
                        <a:t>Make the tools available: Triage sheet, </a:t>
                      </a:r>
                      <a:r>
                        <a:rPr lang="en-PH" sz="1600" dirty="0" err="1"/>
                        <a:t>thermo</a:t>
                      </a:r>
                      <a:r>
                        <a:rPr lang="en-PH" sz="1600" dirty="0"/>
                        <a:t> flash, register and the necessary inputs to facilitate the operation of the triage service in priority ESS.</a:t>
                      </a:r>
                      <a:endParaRPr lang="en-US" sz="1600" dirty="0"/>
                    </a:p>
                  </a:txBody>
                  <a:tcPr/>
                </a:tc>
                <a:extLst>
                  <a:ext uri="{0D108BD9-81ED-4DB2-BD59-A6C34878D82A}">
                    <a16:rowId xmlns:a16="http://schemas.microsoft.com/office/drawing/2014/main" val="3998700594"/>
                  </a:ext>
                </a:extLst>
              </a:tr>
              <a:tr h="863800">
                <a:tc>
                  <a:txBody>
                    <a:bodyPr/>
                    <a:lstStyle/>
                    <a:p>
                      <a:r>
                        <a:rPr lang="en-PH" sz="1600" dirty="0"/>
                        <a:t>40.2% Leadership in IPC, 45.8% hand hygiene and 29% availability of PPE</a:t>
                      </a:r>
                      <a:endParaRPr lang="en-US" sz="1600" dirty="0"/>
                    </a:p>
                  </a:txBody>
                  <a:tcPr/>
                </a:tc>
                <a:tc>
                  <a:txBody>
                    <a:bodyPr/>
                    <a:lstStyle/>
                    <a:p>
                      <a:pPr marL="285750" indent="-285750">
                        <a:buFont typeface="Arial" panose="020B0604020202020204" pitchFamily="34" charset="0"/>
                        <a:buChar char="•"/>
                      </a:pPr>
                      <a:r>
                        <a:rPr lang="en-US" sz="1600" dirty="0"/>
                        <a:t>Strengthen the PCI-EHA capacities of PCI committees/Hygiene committees</a:t>
                      </a:r>
                    </a:p>
                    <a:p>
                      <a:pPr marL="285750" indent="-285750">
                        <a:buFont typeface="Arial" panose="020B0604020202020204" pitchFamily="34" charset="0"/>
                        <a:buChar char="•"/>
                      </a:pPr>
                      <a:r>
                        <a:rPr lang="en-US" sz="1600" dirty="0"/>
                        <a:t>Make PPE available</a:t>
                      </a:r>
                    </a:p>
                  </a:txBody>
                  <a:tcPr/>
                </a:tc>
                <a:extLst>
                  <a:ext uri="{0D108BD9-81ED-4DB2-BD59-A6C34878D82A}">
                    <a16:rowId xmlns:a16="http://schemas.microsoft.com/office/drawing/2014/main" val="3681450427"/>
                  </a:ext>
                </a:extLst>
              </a:tr>
              <a:tr h="604660">
                <a:tc>
                  <a:txBody>
                    <a:bodyPr/>
                    <a:lstStyle/>
                    <a:p>
                      <a:r>
                        <a:rPr lang="en-US" sz="1600" dirty="0"/>
                        <a:t>44.4% Environmental cleaning and disinfection</a:t>
                      </a:r>
                    </a:p>
                  </a:txBody>
                  <a:tcPr/>
                </a:tc>
                <a:tc>
                  <a:txBody>
                    <a:bodyPr/>
                    <a:lstStyle/>
                    <a:p>
                      <a:pPr marL="285750" indent="-285750">
                        <a:buFont typeface="Arial" panose="020B0604020202020204" pitchFamily="34" charset="0"/>
                        <a:buChar char="•"/>
                      </a:pPr>
                      <a:r>
                        <a:rPr lang="en-US" sz="1600" dirty="0"/>
                        <a:t>Make PPE available for people carrying out this task and provide training on the recommended technique for this.</a:t>
                      </a:r>
                    </a:p>
                  </a:txBody>
                  <a:tcPr/>
                </a:tc>
                <a:extLst>
                  <a:ext uri="{0D108BD9-81ED-4DB2-BD59-A6C34878D82A}">
                    <a16:rowId xmlns:a16="http://schemas.microsoft.com/office/drawing/2014/main" val="3331952986"/>
                  </a:ext>
                </a:extLst>
              </a:tr>
              <a:tr h="604660">
                <a:tc>
                  <a:txBody>
                    <a:bodyPr/>
                    <a:lstStyle/>
                    <a:p>
                      <a:r>
                        <a:rPr lang="en-US" sz="1600" dirty="0"/>
                        <a:t>18.6% Identification and post-exposure care</a:t>
                      </a:r>
                    </a:p>
                  </a:txBody>
                  <a:tcPr/>
                </a:tc>
                <a:tc>
                  <a:txBody>
                    <a:bodyPr/>
                    <a:lstStyle/>
                    <a:p>
                      <a:pPr marL="285750" indent="-285750">
                        <a:buFont typeface="Arial" panose="020B0604020202020204" pitchFamily="34" charset="0"/>
                        <a:buChar char="•"/>
                      </a:pPr>
                      <a:r>
                        <a:rPr lang="en-US" sz="1600" dirty="0"/>
                        <a:t>Training with the PCI focal points of targeted healthcare establishments to better understand their responsibilities and discuss this activity</a:t>
                      </a:r>
                    </a:p>
                  </a:txBody>
                  <a:tcPr/>
                </a:tc>
                <a:extLst>
                  <a:ext uri="{0D108BD9-81ED-4DB2-BD59-A6C34878D82A}">
                    <a16:rowId xmlns:a16="http://schemas.microsoft.com/office/drawing/2014/main" val="1509074165"/>
                  </a:ext>
                </a:extLst>
              </a:tr>
              <a:tr h="863800">
                <a:tc>
                  <a:txBody>
                    <a:bodyPr/>
                    <a:lstStyle/>
                    <a:p>
                      <a:r>
                        <a:rPr lang="en-US" sz="1600" dirty="0"/>
                        <a:t>51% Patient location, 66%hygiene and sanitation</a:t>
                      </a:r>
                    </a:p>
                  </a:txBody>
                  <a:tcPr/>
                </a:tc>
                <a:tc>
                  <a:txBody>
                    <a:bodyPr/>
                    <a:lstStyle/>
                    <a:p>
                      <a:pPr marL="285750" indent="-285750">
                        <a:buFont typeface="Arial" panose="020B0604020202020204" pitchFamily="34" charset="0"/>
                        <a:buChar char="•"/>
                      </a:pPr>
                      <a:r>
                        <a:rPr lang="en-US" sz="1600" dirty="0"/>
                        <a:t>Supply of hand basins </a:t>
                      </a:r>
                    </a:p>
                    <a:p>
                      <a:pPr marL="285750" indent="-285750">
                        <a:buFont typeface="Arial" panose="020B0604020202020204" pitchFamily="34" charset="0"/>
                        <a:buChar char="•"/>
                      </a:pPr>
                      <a:r>
                        <a:rPr lang="en-US" sz="1600" dirty="0"/>
                        <a:t>Promotion of hand hygiene in ESS</a:t>
                      </a:r>
                    </a:p>
                    <a:p>
                      <a:pPr marL="285750" indent="-285750">
                        <a:buFont typeface="Arial" panose="020B0604020202020204" pitchFamily="34" charset="0"/>
                        <a:buChar char="•"/>
                      </a:pPr>
                      <a:r>
                        <a:rPr lang="en-US" sz="1600" dirty="0"/>
                        <a:t>Develop a recovery plan for allocations in structures to fill the gaps</a:t>
                      </a:r>
                    </a:p>
                  </a:txBody>
                  <a:tcPr/>
                </a:tc>
                <a:extLst>
                  <a:ext uri="{0D108BD9-81ED-4DB2-BD59-A6C34878D82A}">
                    <a16:rowId xmlns:a16="http://schemas.microsoft.com/office/drawing/2014/main" val="4167025806"/>
                  </a:ext>
                </a:extLst>
              </a:tr>
              <a:tr h="604660">
                <a:tc>
                  <a:txBody>
                    <a:bodyPr/>
                    <a:lstStyle/>
                    <a:p>
                      <a:r>
                        <a:rPr lang="en-US" sz="1600" dirty="0"/>
                        <a:t>17.4% Management of Mpox bodies</a:t>
                      </a:r>
                    </a:p>
                  </a:txBody>
                  <a:tcPr/>
                </a:tc>
                <a:tc>
                  <a:txBody>
                    <a:bodyPr/>
                    <a:lstStyle/>
                    <a:p>
                      <a:pPr marL="285750" indent="-285750">
                        <a:buFont typeface="Arial" panose="020B0604020202020204" pitchFamily="34" charset="0"/>
                        <a:buChar char="•"/>
                      </a:pPr>
                      <a:r>
                        <a:rPr lang="en-US" sz="1600" dirty="0"/>
                        <a:t>Provide training on EDS in the context of Mpox. </a:t>
                      </a:r>
                    </a:p>
                    <a:p>
                      <a:pPr marL="285750" indent="-285750">
                        <a:buFont typeface="Arial" panose="020B0604020202020204" pitchFamily="34" charset="0"/>
                        <a:buChar char="•"/>
                      </a:pPr>
                      <a:r>
                        <a:rPr lang="en-US" sz="1600" dirty="0"/>
                        <a:t>Make available SOPs on the management of Mpox remains.</a:t>
                      </a:r>
                    </a:p>
                  </a:txBody>
                  <a:tcPr/>
                </a:tc>
                <a:extLst>
                  <a:ext uri="{0D108BD9-81ED-4DB2-BD59-A6C34878D82A}">
                    <a16:rowId xmlns:a16="http://schemas.microsoft.com/office/drawing/2014/main" val="4233831454"/>
                  </a:ext>
                </a:extLst>
              </a:tr>
            </a:tbl>
          </a:graphicData>
        </a:graphic>
      </p:graphicFrame>
    </p:spTree>
    <p:extLst>
      <p:ext uri="{BB962C8B-B14F-4D97-AF65-F5344CB8AC3E}">
        <p14:creationId xmlns:p14="http://schemas.microsoft.com/office/powerpoint/2010/main" val="401365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title"/>
          </p:nvPr>
        </p:nvSpPr>
        <p:spPr>
          <a:xfrm>
            <a:off x="1703157" y="688158"/>
            <a:ext cx="6512483" cy="2438328"/>
          </a:xfrm>
          <a:prstGeom prst="rect">
            <a:avLst/>
          </a:prstGeom>
          <a:noFill/>
          <a:ln>
            <a:noFill/>
          </a:ln>
        </p:spPr>
        <p:txBody>
          <a:bodyPr spcFirstLastPara="1" wrap="square" lIns="91425" tIns="45700" rIns="91425" bIns="45700" anchor="ctr" anchorCtr="0">
            <a:noAutofit/>
          </a:bodyPr>
          <a:lstStyle/>
          <a:p>
            <a:r>
              <a:rPr lang="en-US" sz="3600" dirty="0">
                <a:latin typeface="Atkinson Hyperlegible" pitchFamily="2" charset="0"/>
              </a:rPr>
              <a:t>IPC &amp; WASH: Keeping individuals with mpox  and health and care workers that care for them safe</a:t>
            </a:r>
          </a:p>
        </p:txBody>
      </p:sp>
      <p:sp>
        <p:nvSpPr>
          <p:cNvPr id="151" name="Google Shape;151;p1"/>
          <p:cNvSpPr txBox="1">
            <a:spLocks noGrp="1"/>
          </p:cNvSpPr>
          <p:nvPr>
            <p:ph type="body" idx="1"/>
          </p:nvPr>
        </p:nvSpPr>
        <p:spPr>
          <a:xfrm>
            <a:off x="1765978" y="3429000"/>
            <a:ext cx="5822599" cy="205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Font typeface="Arial"/>
              <a:buNone/>
            </a:pPr>
            <a:r>
              <a:rPr lang="en-US" sz="3200" dirty="0">
                <a:latin typeface="Atkinson Hyperlegible"/>
              </a:rPr>
              <a:t>14 October 2024</a:t>
            </a:r>
          </a:p>
          <a:p>
            <a:pPr marL="0" lvl="0" indent="0" algn="l" rtl="0">
              <a:lnSpc>
                <a:spcPct val="90000"/>
              </a:lnSpc>
              <a:spcBef>
                <a:spcPts val="0"/>
              </a:spcBef>
              <a:spcAft>
                <a:spcPts val="0"/>
              </a:spcAft>
              <a:buClr>
                <a:srgbClr val="888888"/>
              </a:buClr>
              <a:buSzPts val="2400"/>
              <a:buFont typeface="Arial"/>
              <a:buNone/>
            </a:pPr>
            <a:endParaRPr lang="en-US" sz="3200" dirty="0">
              <a:latin typeface="Atkinson Hyperlegible"/>
            </a:endParaRPr>
          </a:p>
          <a:p>
            <a:pPr marL="0" lvl="0" indent="0" algn="l" rtl="0">
              <a:lnSpc>
                <a:spcPct val="90000"/>
              </a:lnSpc>
              <a:spcBef>
                <a:spcPts val="0"/>
              </a:spcBef>
              <a:spcAft>
                <a:spcPts val="0"/>
              </a:spcAft>
              <a:buClr>
                <a:srgbClr val="888888"/>
              </a:buClr>
              <a:buSzPts val="2400"/>
              <a:buFont typeface="Arial"/>
              <a:buNone/>
            </a:pPr>
            <a:r>
              <a:rPr lang="en-US" sz="2000" dirty="0">
                <a:latin typeface="Atkinson Hyperlegible"/>
              </a:rPr>
              <a:t>Victoria Willet </a:t>
            </a:r>
          </a:p>
          <a:p>
            <a:pPr marL="0" lvl="0" indent="0" algn="l" rtl="0">
              <a:lnSpc>
                <a:spcPct val="90000"/>
              </a:lnSpc>
              <a:spcBef>
                <a:spcPts val="0"/>
              </a:spcBef>
              <a:spcAft>
                <a:spcPts val="0"/>
              </a:spcAft>
              <a:buClr>
                <a:srgbClr val="888888"/>
              </a:buClr>
              <a:buSzPts val="2400"/>
              <a:buFont typeface="Arial"/>
              <a:buNone/>
            </a:pPr>
            <a:r>
              <a:rPr lang="en-US" sz="2000" dirty="0">
                <a:latin typeface="Atkinson Hyperlegible"/>
              </a:rPr>
              <a:t>WHO Health Emergencies </a:t>
            </a:r>
            <a:r>
              <a:rPr lang="en-US" sz="2000" dirty="0" err="1">
                <a:latin typeface="Atkinson Hyperlegible"/>
              </a:rPr>
              <a:t>Programme</a:t>
            </a:r>
            <a:r>
              <a:rPr lang="en-US" sz="2000" dirty="0">
                <a:latin typeface="Atkinson Hyperlegible"/>
              </a:rPr>
              <a:t> </a:t>
            </a:r>
          </a:p>
          <a:p>
            <a:pPr marL="0" lvl="0" indent="0" algn="l" rtl="0">
              <a:lnSpc>
                <a:spcPct val="90000"/>
              </a:lnSpc>
              <a:spcBef>
                <a:spcPts val="0"/>
              </a:spcBef>
              <a:spcAft>
                <a:spcPts val="0"/>
              </a:spcAft>
              <a:buClr>
                <a:srgbClr val="888888"/>
              </a:buClr>
              <a:buSzPts val="2400"/>
              <a:buFont typeface="Arial"/>
              <a:buNone/>
            </a:pPr>
            <a:r>
              <a:rPr lang="en-US" sz="2000" dirty="0">
                <a:latin typeface="Atkinson Hyperlegible"/>
              </a:rPr>
              <a:t>IPC &amp; WASH Team</a:t>
            </a:r>
            <a:endParaRPr sz="2000" dirty="0">
              <a:latin typeface="Atkinson Hyperlegible"/>
            </a:endParaRPr>
          </a:p>
          <a:p>
            <a:pPr marL="0" lvl="0" indent="0" algn="l" rtl="0">
              <a:lnSpc>
                <a:spcPct val="90000"/>
              </a:lnSpc>
              <a:spcBef>
                <a:spcPts val="1000"/>
              </a:spcBef>
              <a:spcAft>
                <a:spcPts val="0"/>
              </a:spcAft>
              <a:buClr>
                <a:srgbClr val="888888"/>
              </a:buClr>
              <a:buSzPts val="2400"/>
              <a:buFont typeface="Arial"/>
              <a:buNone/>
            </a:pPr>
            <a:endParaRPr dirty="0"/>
          </a:p>
        </p:txBody>
      </p:sp>
      <p:pic>
        <p:nvPicPr>
          <p:cNvPr id="2" name="Picture 4" descr="Image preview">
            <a:extLst>
              <a:ext uri="{FF2B5EF4-FFF2-40B4-BE49-F238E27FC236}">
                <a16:creationId xmlns:a16="http://schemas.microsoft.com/office/drawing/2014/main" id="{06B568A9-28CC-B3BD-2A02-F1448A4EB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092" y="1491922"/>
            <a:ext cx="3045762" cy="30457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ublic health emergency preparedness and International Health Regulations  (IHR)">
            <a:extLst>
              <a:ext uri="{FF2B5EF4-FFF2-40B4-BE49-F238E27FC236}">
                <a16:creationId xmlns:a16="http://schemas.microsoft.com/office/drawing/2014/main" id="{C2C7993B-FFBB-5C0C-08D1-0DDFC0F9A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083" y="5954686"/>
            <a:ext cx="2658406" cy="77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81BDC5-B1E7-F99B-BF90-64DAF0665777}"/>
              </a:ext>
            </a:extLst>
          </p:cNvPr>
          <p:cNvSpPr>
            <a:spLocks noGrp="1"/>
          </p:cNvSpPr>
          <p:nvPr>
            <p:ph type="title"/>
          </p:nvPr>
        </p:nvSpPr>
        <p:spPr/>
        <p:txBody>
          <a:bodyPr/>
          <a:lstStyle/>
          <a:p>
            <a:r>
              <a:rPr lang="en-PH" dirty="0"/>
              <a:t>Challenges and constraints</a:t>
            </a:r>
            <a:endParaRPr lang="en-US" dirty="0"/>
          </a:p>
        </p:txBody>
      </p:sp>
      <p:sp>
        <p:nvSpPr>
          <p:cNvPr id="8" name="Content Placeholder 7">
            <a:extLst>
              <a:ext uri="{FF2B5EF4-FFF2-40B4-BE49-F238E27FC236}">
                <a16:creationId xmlns:a16="http://schemas.microsoft.com/office/drawing/2014/main" id="{72BA9531-A683-85A0-5B80-BDF60496FB02}"/>
              </a:ext>
            </a:extLst>
          </p:cNvPr>
          <p:cNvSpPr>
            <a:spLocks noGrp="1"/>
          </p:cNvSpPr>
          <p:nvPr>
            <p:ph idx="1"/>
          </p:nvPr>
        </p:nvSpPr>
        <p:spPr/>
        <p:txBody>
          <a:bodyPr/>
          <a:lstStyle/>
          <a:p>
            <a:r>
              <a:rPr lang="en-PH" dirty="0"/>
              <a:t>Insufficient IPC-EHA inputs in the Provincial Health Divisions to support ESS including CT Mpox and PoE/PoC.</a:t>
            </a:r>
          </a:p>
          <a:p>
            <a:r>
              <a:rPr lang="en-PH" dirty="0"/>
              <a:t>Insufficient support partners to support Provincial Health Department/ Essential Health Services</a:t>
            </a:r>
          </a:p>
          <a:p>
            <a:r>
              <a:rPr lang="en-PH" dirty="0"/>
              <a:t>Insufficient triage and isolation units and difficulties in ensuring the continuity of their operation in the Essential Health Services following the lack of infrastructure and materials.</a:t>
            </a:r>
          </a:p>
          <a:p>
            <a:r>
              <a:rPr lang="en-PH" dirty="0"/>
              <a:t>Difficulties of Isolation in IDP camps.</a:t>
            </a:r>
            <a:endParaRPr lang="en-US" dirty="0"/>
          </a:p>
        </p:txBody>
      </p:sp>
    </p:spTree>
    <p:extLst>
      <p:ext uri="{BB962C8B-B14F-4D97-AF65-F5344CB8AC3E}">
        <p14:creationId xmlns:p14="http://schemas.microsoft.com/office/powerpoint/2010/main" val="322809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00FC-F542-6CA5-1BEF-DABBB4DA5146}"/>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B6C3309B-9FAE-A4DF-31A0-4214C6498AF0}"/>
              </a:ext>
            </a:extLst>
          </p:cNvPr>
          <p:cNvSpPr>
            <a:spLocks noGrp="1"/>
          </p:cNvSpPr>
          <p:nvPr>
            <p:ph idx="1"/>
          </p:nvPr>
        </p:nvSpPr>
        <p:spPr/>
        <p:txBody>
          <a:bodyPr>
            <a:normAutofit/>
          </a:bodyPr>
          <a:lstStyle/>
          <a:p>
            <a:r>
              <a:rPr lang="en-US" sz="2200" dirty="0"/>
              <a:t>View webinar</a:t>
            </a:r>
          </a:p>
          <a:p>
            <a:r>
              <a:rPr lang="en-US" sz="2200" dirty="0"/>
              <a:t>Speakers</a:t>
            </a:r>
          </a:p>
          <a:p>
            <a:pPr lvl="1"/>
            <a:r>
              <a:rPr lang="en-US" sz="1800" dirty="0"/>
              <a:t>Victoria Willet, WHO Health Emergencies </a:t>
            </a:r>
            <a:r>
              <a:rPr lang="en-US" sz="1800" dirty="0" err="1"/>
              <a:t>Programme</a:t>
            </a:r>
            <a:r>
              <a:rPr lang="en-US" sz="1800" dirty="0"/>
              <a:t>, IPC &amp; WASH Team</a:t>
            </a:r>
          </a:p>
          <a:p>
            <a:pPr lvl="1"/>
            <a:r>
              <a:rPr lang="en-US" sz="1800" dirty="0">
                <a:solidFill>
                  <a:schemeClr val="tx2">
                    <a:lumMod val="50000"/>
                  </a:schemeClr>
                </a:solidFill>
              </a:rPr>
              <a:t>Andy </a:t>
            </a:r>
            <a:r>
              <a:rPr lang="en-US" sz="1800" dirty="0" err="1">
                <a:solidFill>
                  <a:schemeClr val="tx2">
                    <a:lumMod val="50000"/>
                  </a:schemeClr>
                </a:solidFill>
              </a:rPr>
              <a:t>Bulabula</a:t>
            </a:r>
            <a:r>
              <a:rPr lang="en-US" sz="1800" dirty="0">
                <a:solidFill>
                  <a:schemeClr val="tx2">
                    <a:lumMod val="50000"/>
                  </a:schemeClr>
                </a:solidFill>
              </a:rPr>
              <a:t>, MD, </a:t>
            </a:r>
            <a:r>
              <a:rPr lang="en-US" sz="1800" dirty="0" err="1">
                <a:solidFill>
                  <a:schemeClr val="tx2">
                    <a:lumMod val="50000"/>
                  </a:schemeClr>
                </a:solidFill>
              </a:rPr>
              <a:t>MScClinEpi</a:t>
            </a:r>
            <a:r>
              <a:rPr lang="en-US" sz="1800" dirty="0">
                <a:solidFill>
                  <a:schemeClr val="tx2">
                    <a:lumMod val="50000"/>
                  </a:schemeClr>
                </a:solidFill>
              </a:rPr>
              <a:t>, </a:t>
            </a:r>
            <a:r>
              <a:rPr lang="en-US" sz="1800" dirty="0" err="1">
                <a:solidFill>
                  <a:schemeClr val="tx2">
                    <a:lumMod val="50000"/>
                  </a:schemeClr>
                </a:solidFill>
              </a:rPr>
              <a:t>PgDipIPC</a:t>
            </a:r>
            <a:r>
              <a:rPr lang="en-US" sz="1800" dirty="0">
                <a:solidFill>
                  <a:schemeClr val="tx2">
                    <a:lumMod val="50000"/>
                  </a:schemeClr>
                </a:solidFill>
              </a:rPr>
              <a:t>, PhD, Senior Technical Officer for IPC, Centre for Disease Control and Prevention, Africa CDC, HQ</a:t>
            </a:r>
          </a:p>
          <a:p>
            <a:pPr lvl="1"/>
            <a:r>
              <a:rPr lang="en-PH" sz="1800" dirty="0"/>
              <a:t>Gertrude </a:t>
            </a:r>
            <a:r>
              <a:rPr lang="en-PH" sz="1800" dirty="0" err="1"/>
              <a:t>Nsambi</a:t>
            </a:r>
            <a:r>
              <a:rPr lang="en-PH" sz="1800" dirty="0"/>
              <a:t>, DHSP, DRC</a:t>
            </a:r>
            <a:endParaRPr lang="en-US" sz="1800" dirty="0">
              <a:solidFill>
                <a:schemeClr val="tx2">
                  <a:lumMod val="50000"/>
                </a:schemeClr>
              </a:solidFill>
            </a:endParaRPr>
          </a:p>
        </p:txBody>
      </p:sp>
    </p:spTree>
    <p:extLst>
      <p:ext uri="{BB962C8B-B14F-4D97-AF65-F5344CB8AC3E}">
        <p14:creationId xmlns:p14="http://schemas.microsoft.com/office/powerpoint/2010/main" val="176281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DA2B-2801-3603-D0F8-893F912F85CE}"/>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376A9955-7250-2FE9-4227-9C31CCDD4C86}"/>
              </a:ext>
            </a:extLst>
          </p:cNvPr>
          <p:cNvSpPr>
            <a:spLocks noGrp="1"/>
          </p:cNvSpPr>
          <p:nvPr>
            <p:ph idx="1"/>
          </p:nvPr>
        </p:nvSpPr>
        <p:spPr/>
        <p:txBody>
          <a:bodyPr/>
          <a:lstStyle/>
          <a:p>
            <a:pPr algn="l" rtl="0" fontAlgn="base">
              <a:buFont typeface="+mj-lt"/>
              <a:buAutoNum type="arabicPeriod"/>
            </a:pPr>
            <a:r>
              <a:rPr lang="en-US" sz="2400" dirty="0">
                <a:solidFill>
                  <a:srgbClr val="000000"/>
                </a:solidFill>
                <a:latin typeface="Atkinson Hyperlegible" pitchFamily="2" charset="0"/>
              </a:rPr>
              <a:t>To  emphasize the WHO infection prevention and control (IPC) and water, sanitation and hygiene (WASH) recommendations and available tools for healthcare settings where care for patients with suspected or confirmed mpox  is provided. </a:t>
            </a:r>
          </a:p>
          <a:p>
            <a:pPr algn="l" rtl="0" fontAlgn="base">
              <a:buFont typeface="+mj-lt"/>
              <a:buAutoNum type="arabicPeriod" startAt="2"/>
            </a:pPr>
            <a:r>
              <a:rPr lang="en-US" sz="2400" dirty="0">
                <a:solidFill>
                  <a:srgbClr val="000000"/>
                </a:solidFill>
                <a:latin typeface="Atkinson Hyperlegible" pitchFamily="2" charset="0"/>
              </a:rPr>
              <a:t>To share practical experiences implementing IPC measures and strengthening WASH services in health facilities during the mpox response</a:t>
            </a:r>
            <a:r>
              <a:rPr lang="en-US" sz="1800" b="0" i="0" dirty="0">
                <a:solidFill>
                  <a:srgbClr val="000000"/>
                </a:solidFill>
                <a:effectLst/>
                <a:latin typeface="Calibri" panose="020F0502020204030204" pitchFamily="34" charset="0"/>
              </a:rPr>
              <a:t>. </a:t>
            </a:r>
          </a:p>
          <a:p>
            <a:pPr marL="0" indent="0">
              <a:buNone/>
            </a:pPr>
            <a:endParaRPr lang="en-GB" dirty="0"/>
          </a:p>
        </p:txBody>
      </p:sp>
    </p:spTree>
    <p:extLst>
      <p:ext uri="{BB962C8B-B14F-4D97-AF65-F5344CB8AC3E}">
        <p14:creationId xmlns:p14="http://schemas.microsoft.com/office/powerpoint/2010/main" val="49496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AA7CB-A556-48AA-920F-2A4E8FEB1330}"/>
              </a:ext>
            </a:extLst>
          </p:cNvPr>
          <p:cNvSpPr>
            <a:spLocks noGrp="1"/>
          </p:cNvSpPr>
          <p:nvPr>
            <p:ph idx="1"/>
          </p:nvPr>
        </p:nvSpPr>
        <p:spPr>
          <a:xfrm>
            <a:off x="442275" y="1861645"/>
            <a:ext cx="11293489" cy="4129348"/>
          </a:xfrm>
        </p:spPr>
        <p:txBody>
          <a:bodyPr vert="horz" lIns="91440" tIns="45720" rIns="91440" bIns="45720" rtlCol="0" anchor="t">
            <a:normAutofit/>
          </a:bodyPr>
          <a:lstStyle/>
          <a:p>
            <a:pPr marL="0" indent="0">
              <a:buNone/>
            </a:pPr>
            <a:endParaRPr lang="en-US">
              <a:latin typeface="Atkinson Hyperlegible" pitchFamily="2" charset="0"/>
            </a:endParaRPr>
          </a:p>
          <a:p>
            <a:pPr marL="0" indent="0">
              <a:buNone/>
            </a:pPr>
            <a:endParaRPr lang="en-US">
              <a:latin typeface="Atkinson Hyperlegible" pitchFamily="2" charset="0"/>
            </a:endParaRPr>
          </a:p>
        </p:txBody>
      </p:sp>
      <p:sp>
        <p:nvSpPr>
          <p:cNvPr id="4" name="Slide Number Placeholder 3">
            <a:extLst>
              <a:ext uri="{FF2B5EF4-FFF2-40B4-BE49-F238E27FC236}">
                <a16:creationId xmlns:a16="http://schemas.microsoft.com/office/drawing/2014/main" id="{62B6B1E1-3E23-4E9C-9018-DAB67A3E0F6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008C5B-E036-4671-8BAA-FA465B265BBF}" type="slidenum">
              <a:rPr kumimoji="0" lang="it-IT"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it-IT"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B0FB28BB-70F9-4AA0-9EA0-94D022AC489F}"/>
              </a:ext>
            </a:extLst>
          </p:cNvPr>
          <p:cNvSpPr>
            <a:spLocks noGrp="1"/>
          </p:cNvSpPr>
          <p:nvPr>
            <p:ph type="title"/>
          </p:nvPr>
        </p:nvSpPr>
        <p:spPr>
          <a:xfrm>
            <a:off x="342988" y="974439"/>
            <a:ext cx="11293489" cy="844346"/>
          </a:xfrm>
        </p:spPr>
        <p:txBody>
          <a:bodyPr/>
          <a:lstStyle/>
          <a:p>
            <a:r>
              <a:rPr lang="en-US" sz="3200">
                <a:latin typeface="Atkinson Hyperlegible" pitchFamily="2" charset="0"/>
              </a:rPr>
              <a:t>C</a:t>
            </a:r>
            <a:r>
              <a:rPr lang="en-GB" sz="3200" err="1">
                <a:latin typeface="Atkinson Hyperlegible" pitchFamily="2" charset="0"/>
              </a:rPr>
              <a:t>linical</a:t>
            </a:r>
            <a:r>
              <a:rPr lang="en-GB" sz="3200">
                <a:latin typeface="Atkinson Hyperlegible" pitchFamily="2" charset="0"/>
              </a:rPr>
              <a:t> management and infection prevention and control for mpox: interim rapid response guidance </a:t>
            </a:r>
            <a:endParaRPr lang="en-US" sz="3200">
              <a:latin typeface="Atkinson Hyperlegible" pitchFamily="2" charset="0"/>
            </a:endParaRPr>
          </a:p>
        </p:txBody>
      </p:sp>
      <p:graphicFrame>
        <p:nvGraphicFramePr>
          <p:cNvPr id="2" name="Content Placeholder 3">
            <a:extLst>
              <a:ext uri="{FF2B5EF4-FFF2-40B4-BE49-F238E27FC236}">
                <a16:creationId xmlns:a16="http://schemas.microsoft.com/office/drawing/2014/main" id="{18C43B47-CB78-AD92-6ABC-98E0FDD78F99}"/>
              </a:ext>
            </a:extLst>
          </p:cNvPr>
          <p:cNvGraphicFramePr>
            <a:graphicFrameLocks/>
          </p:cNvGraphicFramePr>
          <p:nvPr>
            <p:extLst>
              <p:ext uri="{D42A27DB-BD31-4B8C-83A1-F6EECF244321}">
                <p14:modId xmlns:p14="http://schemas.microsoft.com/office/powerpoint/2010/main" val="118378012"/>
              </p:ext>
            </p:extLst>
          </p:nvPr>
        </p:nvGraphicFramePr>
        <p:xfrm>
          <a:off x="637521" y="1984109"/>
          <a:ext cx="7292454" cy="398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ue background with purple circles and white text&#10;&#10;Description automatically generated">
            <a:extLst>
              <a:ext uri="{FF2B5EF4-FFF2-40B4-BE49-F238E27FC236}">
                <a16:creationId xmlns:a16="http://schemas.microsoft.com/office/drawing/2014/main" id="{3C6ECC86-360E-D4E4-8DBC-E1A48B0CC6C3}"/>
              </a:ext>
            </a:extLst>
          </p:cNvPr>
          <p:cNvPicPr>
            <a:picLocks noChangeAspect="1"/>
          </p:cNvPicPr>
          <p:nvPr/>
        </p:nvPicPr>
        <p:blipFill>
          <a:blip r:embed="rId7"/>
          <a:stretch>
            <a:fillRect/>
          </a:stretch>
        </p:blipFill>
        <p:spPr>
          <a:xfrm>
            <a:off x="8600630" y="1686122"/>
            <a:ext cx="3043895" cy="4234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113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250B-B718-9129-F72C-6B0DDE4ADBEF}"/>
              </a:ext>
            </a:extLst>
          </p:cNvPr>
          <p:cNvSpPr>
            <a:spLocks noGrp="1"/>
          </p:cNvSpPr>
          <p:nvPr>
            <p:ph type="title"/>
          </p:nvPr>
        </p:nvSpPr>
        <p:spPr/>
        <p:txBody>
          <a:bodyPr/>
          <a:lstStyle/>
          <a:p>
            <a:r>
              <a:rPr lang="en-US">
                <a:latin typeface="Atkinson Hyperlegible" pitchFamily="2" charset="0"/>
              </a:rPr>
              <a:t>Key message: Screening</a:t>
            </a:r>
            <a:endParaRPr lang="en-GB">
              <a:latin typeface="Atkinson Hyperlegible" pitchFamily="2" charset="0"/>
            </a:endParaRPr>
          </a:p>
        </p:txBody>
      </p:sp>
      <p:pic>
        <p:nvPicPr>
          <p:cNvPr id="4" name="Content Placeholder 4" descr="A diagram of a company&#10;&#10;Description automatically generated with medium confidence">
            <a:extLst>
              <a:ext uri="{FF2B5EF4-FFF2-40B4-BE49-F238E27FC236}">
                <a16:creationId xmlns:a16="http://schemas.microsoft.com/office/drawing/2014/main" id="{880ACFED-03EC-3DC4-46F6-75FCA371859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803472" y="-9525"/>
            <a:ext cx="4388528" cy="6202053"/>
          </a:xfrm>
        </p:spPr>
      </p:pic>
      <p:sp>
        <p:nvSpPr>
          <p:cNvPr id="6" name="TextBox 5">
            <a:extLst>
              <a:ext uri="{FF2B5EF4-FFF2-40B4-BE49-F238E27FC236}">
                <a16:creationId xmlns:a16="http://schemas.microsoft.com/office/drawing/2014/main" id="{117B5AD9-E481-5E70-E11E-FBD3697616D0}"/>
              </a:ext>
            </a:extLst>
          </p:cNvPr>
          <p:cNvSpPr txBox="1"/>
          <p:nvPr/>
        </p:nvSpPr>
        <p:spPr>
          <a:xfrm>
            <a:off x="348793" y="1187777"/>
            <a:ext cx="6825006" cy="5078313"/>
          </a:xfrm>
          <a:prstGeom prst="rect">
            <a:avLst/>
          </a:prstGeom>
          <a:noFill/>
        </p:spPr>
        <p:txBody>
          <a:bodyPr wrap="square">
            <a:spAutoFit/>
          </a:bodyPr>
          <a:lstStyle/>
          <a:p>
            <a:pPr algn="l" rtl="0" fontAlgn="base"/>
            <a:r>
              <a:rPr lang="en-US" sz="2400" b="0" i="0" u="none" strike="noStrike" dirty="0">
                <a:solidFill>
                  <a:srgbClr val="25408F"/>
                </a:solidFill>
                <a:effectLst/>
                <a:latin typeface="Atkinson Hyperlegible" pitchFamily="2" charset="0"/>
              </a:rPr>
              <a:t>Prompt identification </a:t>
            </a:r>
            <a:r>
              <a:rPr lang="en-US" sz="2400" b="0" i="0" u="none" strike="noStrike" dirty="0">
                <a:solidFill>
                  <a:srgbClr val="000000"/>
                </a:solidFill>
                <a:effectLst/>
                <a:latin typeface="Atkinson Hyperlegible" pitchFamily="2" charset="0"/>
              </a:rPr>
              <a:t>of mpox and swift </a:t>
            </a:r>
            <a:r>
              <a:rPr lang="en-US" sz="2400" b="0" i="0" u="none" strike="noStrike" dirty="0">
                <a:solidFill>
                  <a:srgbClr val="25408F"/>
                </a:solidFill>
                <a:effectLst/>
                <a:latin typeface="Atkinson Hyperlegible" pitchFamily="2" charset="0"/>
              </a:rPr>
              <a:t>implementation of IPC measures </a:t>
            </a:r>
            <a:r>
              <a:rPr lang="en-US" sz="2400" b="0" i="0" u="none" strike="noStrike" dirty="0">
                <a:solidFill>
                  <a:srgbClr val="000000"/>
                </a:solidFill>
                <a:effectLst/>
                <a:latin typeface="Atkinson Hyperlegible" pitchFamily="2" charset="0"/>
              </a:rPr>
              <a:t>reduces transmission in health-care facilities. </a:t>
            </a:r>
            <a:r>
              <a:rPr lang="en-US" sz="2400" b="0" i="0" dirty="0">
                <a:solidFill>
                  <a:srgbClr val="000000"/>
                </a:solidFill>
                <a:effectLst/>
                <a:latin typeface="Atkinson Hyperlegible" pitchFamily="2" charset="0"/>
              </a:rPr>
              <a:t>​</a:t>
            </a:r>
          </a:p>
          <a:p>
            <a:pPr algn="l" rtl="0" fontAlgn="base"/>
            <a:endParaRPr lang="en-US" sz="2400" b="0" i="0" dirty="0">
              <a:solidFill>
                <a:srgbClr val="000000"/>
              </a:solidFill>
              <a:effectLst/>
              <a:latin typeface="Atkinson Hyperlegible" pitchFamily="2" charset="0"/>
            </a:endParaRPr>
          </a:p>
          <a:p>
            <a:pPr algn="l" rtl="0" fontAlgn="base"/>
            <a:r>
              <a:rPr lang="en-US" sz="2400" b="0" i="0" u="none" strike="noStrike" dirty="0">
                <a:solidFill>
                  <a:srgbClr val="000000"/>
                </a:solidFill>
                <a:effectLst/>
                <a:latin typeface="Atkinson Hyperlegible" pitchFamily="2" charset="0"/>
              </a:rPr>
              <a:t>Immediate actions include:</a:t>
            </a:r>
            <a:r>
              <a:rPr lang="en-US" sz="2400" b="0" i="0" dirty="0">
                <a:solidFill>
                  <a:srgbClr val="000000"/>
                </a:solidFill>
                <a:effectLst/>
                <a:latin typeface="Atkinson Hyperlegible" pitchFamily="2" charset="0"/>
              </a:rPr>
              <a:t>​</a:t>
            </a:r>
          </a:p>
          <a:p>
            <a:pPr marL="342900" indent="-342900" algn="l" rtl="0" fontAlgn="base">
              <a:buFont typeface="Wingdings" panose="05000000000000000000" pitchFamily="2" charset="2"/>
              <a:buChar char="ü"/>
            </a:pPr>
            <a:r>
              <a:rPr lang="en-US" sz="2400" b="0" i="0" u="none" strike="noStrike" dirty="0">
                <a:solidFill>
                  <a:srgbClr val="000000"/>
                </a:solidFill>
                <a:effectLst/>
                <a:latin typeface="Atkinson Hyperlegible" pitchFamily="2" charset="0"/>
              </a:rPr>
              <a:t>Screening at the first point of contact</a:t>
            </a:r>
            <a:r>
              <a:rPr lang="en-US" sz="2400" b="0" i="0" dirty="0">
                <a:solidFill>
                  <a:srgbClr val="000000"/>
                </a:solidFill>
                <a:effectLst/>
                <a:latin typeface="Atkinson Hyperlegible" pitchFamily="2" charset="0"/>
              </a:rPr>
              <a:t>​</a:t>
            </a:r>
          </a:p>
          <a:p>
            <a:pPr marL="342900" indent="-342900" algn="l" rtl="0" fontAlgn="base">
              <a:buFont typeface="Wingdings" panose="05000000000000000000" pitchFamily="2" charset="2"/>
              <a:buChar char="ü"/>
            </a:pPr>
            <a:r>
              <a:rPr lang="en-US" sz="2400" b="0" i="0" u="none" strike="noStrike" dirty="0">
                <a:solidFill>
                  <a:srgbClr val="000000"/>
                </a:solidFill>
                <a:effectLst/>
                <a:latin typeface="Atkinson Hyperlegible" pitchFamily="2" charset="0"/>
              </a:rPr>
              <a:t>Patient placement / isolation of patients where applicable</a:t>
            </a:r>
            <a:r>
              <a:rPr lang="en-US" sz="2400" b="0" i="0" dirty="0">
                <a:solidFill>
                  <a:srgbClr val="000000"/>
                </a:solidFill>
                <a:effectLst/>
                <a:latin typeface="Atkinson Hyperlegible" pitchFamily="2" charset="0"/>
              </a:rPr>
              <a:t>​</a:t>
            </a:r>
          </a:p>
          <a:p>
            <a:pPr marL="342900" indent="-342900" algn="l" rtl="0" fontAlgn="base">
              <a:buFont typeface="Wingdings" panose="05000000000000000000" pitchFamily="2" charset="2"/>
              <a:buChar char="ü"/>
            </a:pPr>
            <a:r>
              <a:rPr lang="en-US" sz="2400" dirty="0">
                <a:solidFill>
                  <a:srgbClr val="000000"/>
                </a:solidFill>
                <a:latin typeface="Atkinson Hyperlegible" pitchFamily="2" charset="0"/>
              </a:rPr>
              <a:t>H</a:t>
            </a:r>
            <a:r>
              <a:rPr lang="en-US" sz="2400" b="0" i="0" u="none" strike="noStrike" dirty="0">
                <a:solidFill>
                  <a:srgbClr val="000000"/>
                </a:solidFill>
                <a:effectLst/>
                <a:latin typeface="Atkinson Hyperlegible" pitchFamily="2" charset="0"/>
              </a:rPr>
              <a:t>and-hygiene best practices</a:t>
            </a:r>
            <a:r>
              <a:rPr lang="en-US" sz="2400" b="0" i="0" dirty="0">
                <a:solidFill>
                  <a:srgbClr val="000000"/>
                </a:solidFill>
                <a:effectLst/>
                <a:latin typeface="Atkinson Hyperlegible" pitchFamily="2" charset="0"/>
              </a:rPr>
              <a:t>​</a:t>
            </a:r>
          </a:p>
          <a:p>
            <a:pPr marL="342900" indent="-342900" algn="l" rtl="0" fontAlgn="base">
              <a:buFont typeface="Wingdings" panose="05000000000000000000" pitchFamily="2" charset="2"/>
              <a:buChar char="ü"/>
            </a:pPr>
            <a:r>
              <a:rPr lang="en-US" sz="2400" b="0" i="0" u="none" strike="noStrike" dirty="0">
                <a:solidFill>
                  <a:srgbClr val="000000"/>
                </a:solidFill>
                <a:effectLst/>
                <a:latin typeface="Atkinson Hyperlegible" pitchFamily="2" charset="0"/>
              </a:rPr>
              <a:t>Appropriate selection and use of PPE</a:t>
            </a:r>
            <a:r>
              <a:rPr lang="en-US" sz="2400" b="0" i="0" dirty="0">
                <a:solidFill>
                  <a:srgbClr val="000000"/>
                </a:solidFill>
                <a:effectLst/>
                <a:latin typeface="Atkinson Hyperlegible" pitchFamily="2" charset="0"/>
              </a:rPr>
              <a:t>​</a:t>
            </a:r>
          </a:p>
          <a:p>
            <a:pPr marL="342900" indent="-342900" algn="l" rtl="0" fontAlgn="base">
              <a:buFont typeface="Wingdings" panose="05000000000000000000" pitchFamily="2" charset="2"/>
              <a:buChar char="ü"/>
            </a:pPr>
            <a:r>
              <a:rPr lang="en-US" sz="2400" b="0" i="0" u="none" strike="noStrike" dirty="0">
                <a:solidFill>
                  <a:srgbClr val="000000"/>
                </a:solidFill>
                <a:effectLst/>
                <a:latin typeface="Atkinson Hyperlegible" pitchFamily="2" charset="0"/>
              </a:rPr>
              <a:t>Maintain a physical distance of at least 1 </a:t>
            </a:r>
            <a:r>
              <a:rPr lang="en-US" sz="2400" b="0" i="0" u="none" strike="noStrike" dirty="0" err="1">
                <a:solidFill>
                  <a:srgbClr val="000000"/>
                </a:solidFill>
                <a:effectLst/>
                <a:latin typeface="Atkinson Hyperlegible" pitchFamily="2" charset="0"/>
              </a:rPr>
              <a:t>metre</a:t>
            </a:r>
            <a:r>
              <a:rPr lang="en-US" sz="2400" b="0" i="0" dirty="0">
                <a:solidFill>
                  <a:srgbClr val="000000"/>
                </a:solidFill>
                <a:effectLst/>
                <a:latin typeface="Atkinson Hyperlegible" pitchFamily="2" charset="0"/>
              </a:rPr>
              <a:t>​</a:t>
            </a:r>
          </a:p>
          <a:p>
            <a:pPr algn="l" rtl="0" fontAlgn="base"/>
            <a:r>
              <a:rPr lang="en-US" sz="1800" b="0" i="0" dirty="0">
                <a:solidFill>
                  <a:srgbClr val="000000"/>
                </a:solidFill>
                <a:effectLst/>
                <a:latin typeface="Atkinson Hyperlegible" pitchFamily="2" charset="0"/>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0163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0EFF6-2F4C-419C-9A8C-EFC17945FC1B}"/>
              </a:ext>
            </a:extLst>
          </p:cNvPr>
          <p:cNvSpPr>
            <a:spLocks noGrp="1"/>
          </p:cNvSpPr>
          <p:nvPr>
            <p:ph type="title"/>
          </p:nvPr>
        </p:nvSpPr>
        <p:spPr>
          <a:xfrm>
            <a:off x="265245" y="358803"/>
            <a:ext cx="11481169" cy="583877"/>
          </a:xfrm>
        </p:spPr>
        <p:txBody>
          <a:bodyPr/>
          <a:lstStyle/>
          <a:p>
            <a:r>
              <a:rPr lang="en-US" sz="3200">
                <a:latin typeface="Atkinson Hyperlegible" pitchFamily="2" charset="0"/>
              </a:rPr>
              <a:t>CARING FOR PATIENTS WITH SUSPECT MPOX </a:t>
            </a:r>
            <a:endParaRPr lang="it-IT" sz="3200">
              <a:latin typeface="Atkinson Hyperlegible" pitchFamily="2" charset="0"/>
            </a:endParaRPr>
          </a:p>
        </p:txBody>
      </p:sp>
      <p:sp>
        <p:nvSpPr>
          <p:cNvPr id="4" name="Segnaposto numero diapositiva 3">
            <a:extLst>
              <a:ext uri="{FF2B5EF4-FFF2-40B4-BE49-F238E27FC236}">
                <a16:creationId xmlns:a16="http://schemas.microsoft.com/office/drawing/2014/main" id="{3635BD7B-BDAF-403A-81CE-0F0A0D8E6CC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008C5B-E036-4671-8BAA-FA465B265BBF}" type="slidenum">
              <a:rPr kumimoji="0" lang="it-IT"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it-IT"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Segnaposto contenuto 2">
            <a:extLst>
              <a:ext uri="{FF2B5EF4-FFF2-40B4-BE49-F238E27FC236}">
                <a16:creationId xmlns:a16="http://schemas.microsoft.com/office/drawing/2014/main" id="{B3EA3A8C-A6A7-4947-998B-83F71FD232AD}"/>
              </a:ext>
            </a:extLst>
          </p:cNvPr>
          <p:cNvSpPr txBox="1">
            <a:spLocks/>
          </p:cNvSpPr>
          <p:nvPr/>
        </p:nvSpPr>
        <p:spPr>
          <a:xfrm>
            <a:off x="153563" y="1373763"/>
            <a:ext cx="5982317" cy="456010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SzPct val="100000"/>
              <a:buFontTx/>
              <a:buBlip>
                <a:blip r:embed="rId2">
                  <a:extLst>
                    <a:ext uri="{96DAC541-7B7A-43D3-8B79-37D633B846F1}">
                      <asvg:svgBlip xmlns:asvg="http://schemas.microsoft.com/office/drawing/2016/SVG/main" r:embed="rId3"/>
                    </a:ext>
                  </a:extLst>
                </a:blip>
              </a:buBlip>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4">
                  <a:extLst>
                    <a:ext uri="{96DAC541-7B7A-43D3-8B79-37D633B846F1}">
                      <asvg:svgBlip xmlns:asvg="http://schemas.microsoft.com/office/drawing/2016/SVG/main" r:embed="rId5"/>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400" b="1" dirty="0">
                <a:latin typeface="Atkinson Hyperlegible" pitchFamily="2" charset="0"/>
              </a:rPr>
              <a:t>Contact and droplet precautions </a:t>
            </a:r>
            <a:r>
              <a:rPr lang="en-US" sz="2400" dirty="0">
                <a:latin typeface="Atkinson Hyperlegible" pitchFamily="2" charset="0"/>
              </a:rPr>
              <a:t>should be implemented for any </a:t>
            </a:r>
            <a:r>
              <a:rPr lang="en-US" sz="2400" b="1" dirty="0">
                <a:latin typeface="Atkinson Hyperlegible" pitchFamily="2" charset="0"/>
              </a:rPr>
              <a:t>suspected mpox </a:t>
            </a:r>
            <a:r>
              <a:rPr lang="en-US" sz="2400" dirty="0">
                <a:latin typeface="Atkinson Hyperlegible" pitchFamily="2" charset="0"/>
              </a:rPr>
              <a:t>patient. </a:t>
            </a:r>
          </a:p>
          <a:p>
            <a:pPr lvl="1">
              <a:buFont typeface="Wingdings" panose="05000000000000000000" pitchFamily="2" charset="2"/>
              <a:buChar char="ü"/>
            </a:pPr>
            <a:r>
              <a:rPr lang="en-US" sz="2400" dirty="0">
                <a:latin typeface="Atkinson Hyperlegible" pitchFamily="2" charset="0"/>
              </a:rPr>
              <a:t>If differential is varicella zoster virus, implement airborne precautions until ruled out. </a:t>
            </a:r>
          </a:p>
          <a:p>
            <a:pPr>
              <a:lnSpc>
                <a:spcPct val="100000"/>
              </a:lnSpc>
              <a:buFont typeface="Wingdings" panose="05000000000000000000" pitchFamily="2" charset="2"/>
              <a:buChar char="ü"/>
            </a:pPr>
            <a:r>
              <a:rPr lang="en-US" sz="2400" b="1" dirty="0">
                <a:latin typeface="Atkinson Hyperlegible" pitchFamily="2" charset="0"/>
              </a:rPr>
              <a:t>Airborne and contact precautions </a:t>
            </a:r>
            <a:r>
              <a:rPr lang="en-US" sz="2400" dirty="0">
                <a:latin typeface="Atkinson Hyperlegible" pitchFamily="2" charset="0"/>
              </a:rPr>
              <a:t>are recommended in circumstances and settings in with AGPs</a:t>
            </a:r>
          </a:p>
          <a:p>
            <a:pPr>
              <a:lnSpc>
                <a:spcPct val="100000"/>
              </a:lnSpc>
              <a:buFont typeface="Wingdings" panose="05000000000000000000" pitchFamily="2" charset="2"/>
              <a:buChar char="ü"/>
            </a:pPr>
            <a:r>
              <a:rPr lang="en-US" sz="2400" b="1" dirty="0">
                <a:latin typeface="Atkinson Hyperlegible" pitchFamily="2" charset="0"/>
              </a:rPr>
              <a:t>Hand hygiene </a:t>
            </a:r>
            <a:r>
              <a:rPr lang="en-US" sz="2400" dirty="0">
                <a:latin typeface="Atkinson Hyperlegible" pitchFamily="2" charset="0"/>
              </a:rPr>
              <a:t>should be done any time </a:t>
            </a:r>
            <a:r>
              <a:rPr lang="en-US" sz="2400" b="1" dirty="0">
                <a:latin typeface="Atkinson Hyperlegible" pitchFamily="2" charset="0"/>
              </a:rPr>
              <a:t>the WHO “5 Moments” apply</a:t>
            </a:r>
            <a:r>
              <a:rPr lang="en-US" sz="2400" dirty="0">
                <a:latin typeface="Atkinson Hyperlegible" pitchFamily="2" charset="0"/>
              </a:rPr>
              <a:t>, and </a:t>
            </a:r>
            <a:r>
              <a:rPr lang="en-US" sz="2400" b="1" dirty="0">
                <a:latin typeface="Atkinson Hyperlegible" pitchFamily="2" charset="0"/>
              </a:rPr>
              <a:t>before</a:t>
            </a:r>
            <a:r>
              <a:rPr lang="en-US" sz="2400" dirty="0">
                <a:latin typeface="Atkinson Hyperlegible" pitchFamily="2" charset="0"/>
              </a:rPr>
              <a:t> PPE and </a:t>
            </a:r>
            <a:r>
              <a:rPr lang="en-US" sz="2400" b="1" dirty="0">
                <a:latin typeface="Atkinson Hyperlegible" pitchFamily="2" charset="0"/>
              </a:rPr>
              <a:t>after</a:t>
            </a:r>
            <a:r>
              <a:rPr lang="en-US" sz="2400" dirty="0">
                <a:latin typeface="Atkinson Hyperlegible" pitchFamily="2" charset="0"/>
              </a:rPr>
              <a:t> removing PPE</a:t>
            </a:r>
          </a:p>
          <a:p>
            <a:pPr>
              <a:lnSpc>
                <a:spcPct val="100000"/>
              </a:lnSpc>
              <a:buFont typeface="Wingdings" panose="05000000000000000000" pitchFamily="2" charset="2"/>
              <a:buChar char="ü"/>
            </a:pPr>
            <a:endParaRPr lang="en-US" sz="2200" dirty="0"/>
          </a:p>
        </p:txBody>
      </p:sp>
      <p:pic>
        <p:nvPicPr>
          <p:cNvPr id="15" name="Picture 14">
            <a:extLst>
              <a:ext uri="{FF2B5EF4-FFF2-40B4-BE49-F238E27FC236}">
                <a16:creationId xmlns:a16="http://schemas.microsoft.com/office/drawing/2014/main" id="{1DFE611D-55F1-E8F6-70FD-C56E37E56603}"/>
              </a:ext>
            </a:extLst>
          </p:cNvPr>
          <p:cNvPicPr>
            <a:picLocks noChangeAspect="1"/>
          </p:cNvPicPr>
          <p:nvPr/>
        </p:nvPicPr>
        <p:blipFill rotWithShape="1">
          <a:blip r:embed="rId6"/>
          <a:srcRect l="3078" t="1371" r="3502"/>
          <a:stretch/>
        </p:blipFill>
        <p:spPr>
          <a:xfrm>
            <a:off x="6392254" y="816205"/>
            <a:ext cx="2879932" cy="4341456"/>
          </a:xfrm>
          <a:prstGeom prst="rect">
            <a:avLst/>
          </a:prstGeom>
        </p:spPr>
      </p:pic>
      <p:pic>
        <p:nvPicPr>
          <p:cNvPr id="16" name="Picture 15">
            <a:extLst>
              <a:ext uri="{FF2B5EF4-FFF2-40B4-BE49-F238E27FC236}">
                <a16:creationId xmlns:a16="http://schemas.microsoft.com/office/drawing/2014/main" id="{EB134771-F29C-B6DD-D6AE-7B57B5EB5F69}"/>
              </a:ext>
            </a:extLst>
          </p:cNvPr>
          <p:cNvPicPr>
            <a:picLocks noChangeAspect="1"/>
          </p:cNvPicPr>
          <p:nvPr/>
        </p:nvPicPr>
        <p:blipFill rotWithShape="1">
          <a:blip r:embed="rId7"/>
          <a:srcRect l="-1147" t="2977" r="-660"/>
          <a:stretch/>
        </p:blipFill>
        <p:spPr>
          <a:xfrm>
            <a:off x="9269643" y="2089503"/>
            <a:ext cx="2936318" cy="4096731"/>
          </a:xfrm>
          <a:prstGeom prst="rect">
            <a:avLst/>
          </a:prstGeom>
        </p:spPr>
      </p:pic>
    </p:spTree>
    <p:extLst>
      <p:ext uri="{BB962C8B-B14F-4D97-AF65-F5344CB8AC3E}">
        <p14:creationId xmlns:p14="http://schemas.microsoft.com/office/powerpoint/2010/main" val="174147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0EFF6-2F4C-419C-9A8C-EFC17945FC1B}"/>
              </a:ext>
            </a:extLst>
          </p:cNvPr>
          <p:cNvSpPr>
            <a:spLocks noGrp="1"/>
          </p:cNvSpPr>
          <p:nvPr>
            <p:ph type="title"/>
          </p:nvPr>
        </p:nvSpPr>
        <p:spPr>
          <a:xfrm>
            <a:off x="265245" y="358803"/>
            <a:ext cx="11481169" cy="583877"/>
          </a:xfrm>
        </p:spPr>
        <p:txBody>
          <a:bodyPr/>
          <a:lstStyle/>
          <a:p>
            <a:r>
              <a:rPr lang="en-US" sz="3200">
                <a:latin typeface="Atkinson Hyperlegible" pitchFamily="2" charset="0"/>
              </a:rPr>
              <a:t>CARING FOR PATIENTS WITH CONFIRMED MPOX </a:t>
            </a:r>
            <a:endParaRPr lang="it-IT" sz="3200">
              <a:latin typeface="Atkinson Hyperlegible" pitchFamily="2" charset="0"/>
            </a:endParaRPr>
          </a:p>
        </p:txBody>
      </p:sp>
      <p:sp>
        <p:nvSpPr>
          <p:cNvPr id="4" name="Segnaposto numero diapositiva 3">
            <a:extLst>
              <a:ext uri="{FF2B5EF4-FFF2-40B4-BE49-F238E27FC236}">
                <a16:creationId xmlns:a16="http://schemas.microsoft.com/office/drawing/2014/main" id="{3635BD7B-BDAF-403A-81CE-0F0A0D8E6CC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008C5B-E036-4671-8BAA-FA465B265BBF}" type="slidenum">
              <a:rPr kumimoji="0" lang="it-IT"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it-IT"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Segnaposto contenuto 2">
            <a:extLst>
              <a:ext uri="{FF2B5EF4-FFF2-40B4-BE49-F238E27FC236}">
                <a16:creationId xmlns:a16="http://schemas.microsoft.com/office/drawing/2014/main" id="{B3EA3A8C-A6A7-4947-998B-83F71FD232AD}"/>
              </a:ext>
            </a:extLst>
          </p:cNvPr>
          <p:cNvSpPr txBox="1">
            <a:spLocks/>
          </p:cNvSpPr>
          <p:nvPr/>
        </p:nvSpPr>
        <p:spPr>
          <a:xfrm>
            <a:off x="153563" y="1373763"/>
            <a:ext cx="6093413" cy="456010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SzPct val="100000"/>
              <a:buFontTx/>
              <a:buBlip>
                <a:blip r:embed="rId2">
                  <a:extLst>
                    <a:ext uri="{96DAC541-7B7A-43D3-8B79-37D633B846F1}">
                      <asvg:svgBlip xmlns:asvg="http://schemas.microsoft.com/office/drawing/2016/SVG/main" r:embed="rId3"/>
                    </a:ext>
                  </a:extLst>
                </a:blip>
              </a:buBlip>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4">
                  <a:extLst>
                    <a:ext uri="{96DAC541-7B7A-43D3-8B79-37D633B846F1}">
                      <asvg:svgBlip xmlns:asvg="http://schemas.microsoft.com/office/drawing/2016/SVG/main" r:embed="rId5"/>
                    </a:ext>
                  </a:extLst>
                </a:blip>
              </a:buBlip>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ü"/>
            </a:pPr>
            <a:r>
              <a:rPr lang="en-US" sz="2200" b="1" dirty="0">
                <a:latin typeface="Atkinson Hyperlegible" pitchFamily="2" charset="0"/>
              </a:rPr>
              <a:t>Use contact and droplet precautions </a:t>
            </a:r>
            <a:r>
              <a:rPr lang="en-US" sz="2200" dirty="0">
                <a:latin typeface="Atkinson Hyperlegible" pitchFamily="2" charset="0"/>
              </a:rPr>
              <a:t>with a respirator </a:t>
            </a:r>
          </a:p>
          <a:p>
            <a:pPr>
              <a:lnSpc>
                <a:spcPct val="100000"/>
              </a:lnSpc>
              <a:buFont typeface="Wingdings" panose="05000000000000000000" pitchFamily="2" charset="2"/>
              <a:buChar char="ü"/>
            </a:pPr>
            <a:r>
              <a:rPr lang="en-US" sz="2200" b="1" dirty="0">
                <a:latin typeface="Atkinson Hyperlegible" pitchFamily="2" charset="0"/>
              </a:rPr>
              <a:t>Required PPE:</a:t>
            </a:r>
            <a:r>
              <a:rPr lang="en-US" sz="2200" dirty="0">
                <a:latin typeface="Atkinson Hyperlegible" pitchFamily="2" charset="0"/>
              </a:rPr>
              <a:t> a respirator, eye protection (goggles or face shield), gown, and gloves</a:t>
            </a:r>
          </a:p>
          <a:p>
            <a:pPr>
              <a:lnSpc>
                <a:spcPct val="100000"/>
              </a:lnSpc>
              <a:buFont typeface="Wingdings" panose="05000000000000000000" pitchFamily="2" charset="2"/>
              <a:buChar char="ü"/>
            </a:pPr>
            <a:r>
              <a:rPr lang="en-US" sz="2200" b="1" dirty="0">
                <a:latin typeface="Atkinson Hyperlegible" pitchFamily="2" charset="0"/>
              </a:rPr>
              <a:t>Airborne and contact precautions </a:t>
            </a:r>
            <a:r>
              <a:rPr lang="en-US" sz="2200" dirty="0">
                <a:latin typeface="Atkinson Hyperlegible" pitchFamily="2" charset="0"/>
              </a:rPr>
              <a:t>are recommended in circumstances and settings in which AGPs </a:t>
            </a:r>
          </a:p>
          <a:p>
            <a:pPr>
              <a:lnSpc>
                <a:spcPct val="100000"/>
              </a:lnSpc>
              <a:buFont typeface="Wingdings" panose="05000000000000000000" pitchFamily="2" charset="2"/>
              <a:buChar char="ü"/>
            </a:pPr>
            <a:r>
              <a:rPr lang="en-US" sz="2200" b="1" dirty="0">
                <a:latin typeface="Atkinson Hyperlegible" pitchFamily="2" charset="0"/>
              </a:rPr>
              <a:t>Hand hygiene </a:t>
            </a:r>
            <a:r>
              <a:rPr lang="en-US" sz="2200" dirty="0">
                <a:latin typeface="Atkinson Hyperlegible" pitchFamily="2" charset="0"/>
              </a:rPr>
              <a:t>should be done any time </a:t>
            </a:r>
            <a:r>
              <a:rPr lang="en-US" sz="2200" b="1" dirty="0">
                <a:latin typeface="Atkinson Hyperlegible" pitchFamily="2" charset="0"/>
              </a:rPr>
              <a:t>the WHO “5 Moments” apply</a:t>
            </a:r>
            <a:r>
              <a:rPr lang="en-US" sz="2200" dirty="0">
                <a:latin typeface="Atkinson Hyperlegible" pitchFamily="2" charset="0"/>
              </a:rPr>
              <a:t>, and </a:t>
            </a:r>
            <a:r>
              <a:rPr lang="en-US" sz="2200" b="1" dirty="0">
                <a:latin typeface="Atkinson Hyperlegible" pitchFamily="2" charset="0"/>
              </a:rPr>
              <a:t>before</a:t>
            </a:r>
            <a:r>
              <a:rPr lang="en-US" sz="2200" dirty="0">
                <a:latin typeface="Atkinson Hyperlegible" pitchFamily="2" charset="0"/>
              </a:rPr>
              <a:t> PPE and </a:t>
            </a:r>
            <a:r>
              <a:rPr lang="en-US" sz="2200" b="1" dirty="0">
                <a:latin typeface="Atkinson Hyperlegible" pitchFamily="2" charset="0"/>
              </a:rPr>
              <a:t>after</a:t>
            </a:r>
            <a:r>
              <a:rPr lang="en-US" sz="2200" dirty="0">
                <a:latin typeface="Atkinson Hyperlegible" pitchFamily="2" charset="0"/>
              </a:rPr>
              <a:t> removing PPE</a:t>
            </a:r>
          </a:p>
          <a:p>
            <a:pPr>
              <a:lnSpc>
                <a:spcPct val="100000"/>
              </a:lnSpc>
              <a:buFont typeface="Wingdings" panose="05000000000000000000" pitchFamily="2" charset="2"/>
              <a:buChar char="ü"/>
            </a:pPr>
            <a:endParaRPr lang="en-US" sz="2200" dirty="0"/>
          </a:p>
        </p:txBody>
      </p:sp>
      <p:pic>
        <p:nvPicPr>
          <p:cNvPr id="15" name="Picture 14">
            <a:extLst>
              <a:ext uri="{FF2B5EF4-FFF2-40B4-BE49-F238E27FC236}">
                <a16:creationId xmlns:a16="http://schemas.microsoft.com/office/drawing/2014/main" id="{86F349B2-D279-8B1E-AD1F-15E5C1780F52}"/>
              </a:ext>
            </a:extLst>
          </p:cNvPr>
          <p:cNvPicPr>
            <a:picLocks noChangeAspect="1"/>
          </p:cNvPicPr>
          <p:nvPr/>
        </p:nvPicPr>
        <p:blipFill rotWithShape="1">
          <a:blip r:embed="rId6"/>
          <a:srcRect l="3078" t="1371" r="3502"/>
          <a:stretch/>
        </p:blipFill>
        <p:spPr>
          <a:xfrm>
            <a:off x="6434134" y="816205"/>
            <a:ext cx="2879932" cy="4341456"/>
          </a:xfrm>
          <a:prstGeom prst="rect">
            <a:avLst/>
          </a:prstGeom>
        </p:spPr>
      </p:pic>
      <p:pic>
        <p:nvPicPr>
          <p:cNvPr id="16" name="Picture 15">
            <a:extLst>
              <a:ext uri="{FF2B5EF4-FFF2-40B4-BE49-F238E27FC236}">
                <a16:creationId xmlns:a16="http://schemas.microsoft.com/office/drawing/2014/main" id="{F0B288DC-0192-CAA5-09CA-6EC6D009E5C4}"/>
              </a:ext>
            </a:extLst>
          </p:cNvPr>
          <p:cNvPicPr>
            <a:picLocks noChangeAspect="1"/>
          </p:cNvPicPr>
          <p:nvPr/>
        </p:nvPicPr>
        <p:blipFill rotWithShape="1">
          <a:blip r:embed="rId7"/>
          <a:srcRect l="1274" t="2977" r="-660"/>
          <a:stretch/>
        </p:blipFill>
        <p:spPr>
          <a:xfrm>
            <a:off x="9332465" y="2075543"/>
            <a:ext cx="2866515" cy="4096731"/>
          </a:xfrm>
          <a:prstGeom prst="rect">
            <a:avLst/>
          </a:prstGeom>
        </p:spPr>
      </p:pic>
    </p:spTree>
    <p:extLst>
      <p:ext uri="{BB962C8B-B14F-4D97-AF65-F5344CB8AC3E}">
        <p14:creationId xmlns:p14="http://schemas.microsoft.com/office/powerpoint/2010/main" val="297536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4F3E6-3698-4A1B-B1F6-22F8E03ACEA8}"/>
              </a:ext>
            </a:extLst>
          </p:cNvPr>
          <p:cNvSpPr txBox="1"/>
          <p:nvPr/>
        </p:nvSpPr>
        <p:spPr>
          <a:xfrm>
            <a:off x="526509" y="359031"/>
            <a:ext cx="9911191" cy="523220"/>
          </a:xfrm>
          <a:prstGeom prst="rect">
            <a:avLst/>
          </a:prstGeom>
          <a:noFill/>
        </p:spPr>
        <p:txBody>
          <a:bodyPr wrap="square" rtlCol="0">
            <a:spAutoFit/>
          </a:bodyPr>
          <a:lstStyle/>
          <a:p>
            <a:r>
              <a:rPr lang="en-US" sz="2800" b="1"/>
              <a:t>WASH and Waste management  in health care facilities </a:t>
            </a:r>
            <a:endParaRPr lang="en-US" sz="2800" b="1" dirty="0"/>
          </a:p>
        </p:txBody>
      </p:sp>
      <p:sp>
        <p:nvSpPr>
          <p:cNvPr id="7" name="Text Placeholder 6">
            <a:extLst>
              <a:ext uri="{FF2B5EF4-FFF2-40B4-BE49-F238E27FC236}">
                <a16:creationId xmlns:a16="http://schemas.microsoft.com/office/drawing/2014/main" id="{CEC22292-B6F6-BBC4-C2EF-0C4778CE7A57}"/>
              </a:ext>
            </a:extLst>
          </p:cNvPr>
          <p:cNvSpPr>
            <a:spLocks noGrp="1"/>
          </p:cNvSpPr>
          <p:nvPr>
            <p:ph type="body" idx="1"/>
          </p:nvPr>
        </p:nvSpPr>
        <p:spPr>
          <a:xfrm>
            <a:off x="371387" y="1148945"/>
            <a:ext cx="7934414" cy="4560109"/>
          </a:xfrm>
        </p:spPr>
        <p:txBody>
          <a:bodyPr>
            <a:normAutofit/>
          </a:bodyPr>
          <a:lstStyle/>
          <a:p>
            <a:pPr marL="285750" indent="-285750">
              <a:buFont typeface="Arial" panose="020B0604020202020204" pitchFamily="34" charset="0"/>
              <a:buChar char="•"/>
            </a:pPr>
            <a:r>
              <a:rPr lang="en-US" sz="2200" dirty="0">
                <a:latin typeface="Atkinson Hyperlegible" pitchFamily="2" charset="0"/>
                <a:cs typeface="Arial" panose="020B0604020202020204" pitchFamily="34" charset="0"/>
              </a:rPr>
              <a:t>Patient-care activities should be undertaken in a clean and hygienic environment that facilitates practices related to the prevention and control of health-care-associated infections (HAIs), </a:t>
            </a:r>
          </a:p>
          <a:p>
            <a:pPr marL="285750" indent="-285750">
              <a:buFont typeface="Arial" panose="020B0604020202020204" pitchFamily="34" charset="0"/>
              <a:buChar char="•"/>
            </a:pPr>
            <a:r>
              <a:rPr lang="en-US" sz="2200" dirty="0">
                <a:latin typeface="Atkinson Hyperlegible" pitchFamily="2" charset="0"/>
                <a:cs typeface="Arial" panose="020B0604020202020204" pitchFamily="34" charset="0"/>
              </a:rPr>
              <a:t>Provide Basic water, sanitation and hygiene  infrastructure and services </a:t>
            </a:r>
          </a:p>
          <a:p>
            <a:pPr marL="285750" indent="-285750">
              <a:buFont typeface="Arial" panose="020B0604020202020204" pitchFamily="34" charset="0"/>
              <a:buChar char="•"/>
            </a:pPr>
            <a:r>
              <a:rPr lang="en-US" sz="2200" dirty="0">
                <a:latin typeface="Atkinson Hyperlegible" pitchFamily="2" charset="0"/>
                <a:cs typeface="Arial" panose="020B0604020202020204" pitchFamily="34" charset="0"/>
              </a:rPr>
              <a:t>For details on recommendations:</a:t>
            </a:r>
          </a:p>
          <a:p>
            <a:pPr marL="742950" lvl="1" indent="-285750">
              <a:buFont typeface="Arial" panose="020B0604020202020204" pitchFamily="34" charset="0"/>
              <a:buChar char="•"/>
            </a:pPr>
            <a:r>
              <a:rPr lang="en-US" sz="2000" dirty="0">
                <a:latin typeface="Atkinson Hyperlegible" pitchFamily="2" charset="0"/>
                <a:cs typeface="Arial" panose="020B0604020202020204" pitchFamily="34" charset="0"/>
              </a:rPr>
              <a:t> WASH FIT: A practical guide for improving quality of care through water, sanitation and hygiene in health care facilities. Second edition</a:t>
            </a:r>
          </a:p>
          <a:p>
            <a:pPr marL="139700" indent="0">
              <a:buNone/>
            </a:pPr>
            <a:endParaRPr lang="en-US" sz="2200" b="1" dirty="0">
              <a:latin typeface="Atkinson Hyperlegible" pitchFamily="2" charset="0"/>
              <a:cs typeface="Arial" panose="020B0604020202020204" pitchFamily="34" charset="0"/>
            </a:endParaRPr>
          </a:p>
        </p:txBody>
      </p:sp>
      <p:pic>
        <p:nvPicPr>
          <p:cNvPr id="4" name="Picture 3">
            <a:extLst>
              <a:ext uri="{FF2B5EF4-FFF2-40B4-BE49-F238E27FC236}">
                <a16:creationId xmlns:a16="http://schemas.microsoft.com/office/drawing/2014/main" id="{DB1B6E91-39F3-9517-3A49-86369917D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9343" y="1609510"/>
            <a:ext cx="2601759" cy="36389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555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7CA4-2855-482B-BA32-2106E05A5A41}"/>
              </a:ext>
            </a:extLst>
          </p:cNvPr>
          <p:cNvSpPr>
            <a:spLocks noGrp="1"/>
          </p:cNvSpPr>
          <p:nvPr>
            <p:ph type="title"/>
          </p:nvPr>
        </p:nvSpPr>
        <p:spPr/>
        <p:txBody>
          <a:bodyPr/>
          <a:lstStyle/>
          <a:p>
            <a:r>
              <a:rPr lang="en-US" dirty="0"/>
              <a:t>Technical Resources for Improvement of WASH and Waste in healthcare facilities</a:t>
            </a:r>
          </a:p>
        </p:txBody>
      </p:sp>
      <p:pic>
        <p:nvPicPr>
          <p:cNvPr id="5" name="Picture 4">
            <a:extLst>
              <a:ext uri="{FF2B5EF4-FFF2-40B4-BE49-F238E27FC236}">
                <a16:creationId xmlns:a16="http://schemas.microsoft.com/office/drawing/2014/main" id="{98003114-0EF1-4324-A6D2-645FD10ADE4D}"/>
              </a:ext>
            </a:extLst>
          </p:cNvPr>
          <p:cNvPicPr>
            <a:picLocks noChangeAspect="1"/>
          </p:cNvPicPr>
          <p:nvPr/>
        </p:nvPicPr>
        <p:blipFill>
          <a:blip r:embed="rId2"/>
          <a:stretch>
            <a:fillRect/>
          </a:stretch>
        </p:blipFill>
        <p:spPr>
          <a:xfrm>
            <a:off x="7539792" y="729673"/>
            <a:ext cx="2054530" cy="2578832"/>
          </a:xfrm>
          <a:prstGeom prst="rect">
            <a:avLst/>
          </a:prstGeom>
        </p:spPr>
      </p:pic>
      <p:pic>
        <p:nvPicPr>
          <p:cNvPr id="4" name="Picture 3">
            <a:extLst>
              <a:ext uri="{FF2B5EF4-FFF2-40B4-BE49-F238E27FC236}">
                <a16:creationId xmlns:a16="http://schemas.microsoft.com/office/drawing/2014/main" id="{D3132CB0-9BB2-4D99-BC35-88B7DA88FE71}"/>
              </a:ext>
            </a:extLst>
          </p:cNvPr>
          <p:cNvPicPr>
            <a:picLocks noChangeAspect="1"/>
          </p:cNvPicPr>
          <p:nvPr/>
        </p:nvPicPr>
        <p:blipFill>
          <a:blip r:embed="rId3"/>
          <a:stretch>
            <a:fillRect/>
          </a:stretch>
        </p:blipFill>
        <p:spPr>
          <a:xfrm>
            <a:off x="844672" y="1461922"/>
            <a:ext cx="3893943" cy="1335066"/>
          </a:xfrm>
          <a:prstGeom prst="rect">
            <a:avLst/>
          </a:prstGeom>
        </p:spPr>
      </p:pic>
      <p:pic>
        <p:nvPicPr>
          <p:cNvPr id="6" name="Picture 5">
            <a:extLst>
              <a:ext uri="{FF2B5EF4-FFF2-40B4-BE49-F238E27FC236}">
                <a16:creationId xmlns:a16="http://schemas.microsoft.com/office/drawing/2014/main" id="{CEDDE7E2-44FC-4D26-8141-04B5C0F51A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672" y="3490486"/>
            <a:ext cx="1618180" cy="22632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4FE9A644-6406-437B-9D18-233E3B5126B5}"/>
              </a:ext>
            </a:extLst>
          </p:cNvPr>
          <p:cNvPicPr>
            <a:picLocks noChangeAspect="1"/>
          </p:cNvPicPr>
          <p:nvPr/>
        </p:nvPicPr>
        <p:blipFill>
          <a:blip r:embed="rId5"/>
          <a:stretch>
            <a:fillRect/>
          </a:stretch>
        </p:blipFill>
        <p:spPr>
          <a:xfrm>
            <a:off x="7851090" y="3429000"/>
            <a:ext cx="1618180"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2489A7A7-AB5B-4A0A-B0E4-3114495801F0}"/>
              </a:ext>
            </a:extLst>
          </p:cNvPr>
          <p:cNvSpPr txBox="1"/>
          <p:nvPr/>
        </p:nvSpPr>
        <p:spPr>
          <a:xfrm>
            <a:off x="9594322" y="3549495"/>
            <a:ext cx="2054531" cy="1477328"/>
          </a:xfrm>
          <a:prstGeom prst="rect">
            <a:avLst/>
          </a:prstGeom>
          <a:noFill/>
        </p:spPr>
        <p:txBody>
          <a:bodyPr wrap="square">
            <a:spAutoFit/>
          </a:bodyPr>
          <a:lstStyle>
            <a:defPPr>
              <a:defRPr lang="en-US"/>
            </a:defPPr>
            <a:lvl1pPr>
              <a:defRPr>
                <a:solidFill>
                  <a:schemeClr val="tx2">
                    <a:lumMod val="75000"/>
                    <a:lumOff val="25000"/>
                  </a:schemeClr>
                </a:solidFill>
              </a:defRPr>
            </a:lvl1pPr>
          </a:lstStyle>
          <a:p>
            <a:r>
              <a:rPr lang="en-US" dirty="0">
                <a:hlinkClick r:id="rId6">
                  <a:extLst>
                    <a:ext uri="{A12FA001-AC4F-418D-AE19-62706E023703}">
                      <ahyp:hlinkClr xmlns:ahyp="http://schemas.microsoft.com/office/drawing/2018/hyperlinkcolor" val="tx"/>
                    </a:ext>
                  </a:extLst>
                </a:hlinkClick>
              </a:rPr>
              <a:t>Safe management of wastes from health-care activities, 2nd ed. (who.int)</a:t>
            </a:r>
            <a:r>
              <a:rPr lang="en-US" dirty="0"/>
              <a:t> </a:t>
            </a:r>
          </a:p>
        </p:txBody>
      </p:sp>
      <p:sp>
        <p:nvSpPr>
          <p:cNvPr id="10" name="TextBox 9">
            <a:extLst>
              <a:ext uri="{FF2B5EF4-FFF2-40B4-BE49-F238E27FC236}">
                <a16:creationId xmlns:a16="http://schemas.microsoft.com/office/drawing/2014/main" id="{9124894D-43A0-4325-9826-7396DAF4FEB6}"/>
              </a:ext>
            </a:extLst>
          </p:cNvPr>
          <p:cNvSpPr txBox="1"/>
          <p:nvPr/>
        </p:nvSpPr>
        <p:spPr>
          <a:xfrm>
            <a:off x="2748330" y="3744965"/>
            <a:ext cx="2189881" cy="1754326"/>
          </a:xfrm>
          <a:prstGeom prst="rect">
            <a:avLst/>
          </a:prstGeom>
          <a:noFill/>
        </p:spPr>
        <p:txBody>
          <a:bodyPr wrap="square" rtlCol="0">
            <a:spAutoFit/>
          </a:bodyPr>
          <a:lstStyle/>
          <a:p>
            <a:r>
              <a:rPr lang="en-US" dirty="0">
                <a:solidFill>
                  <a:schemeClr val="tx2">
                    <a:lumMod val="75000"/>
                    <a:lumOff val="25000"/>
                  </a:schemeClr>
                </a:solidFill>
              </a:rPr>
              <a:t>WASH FIT implementation Package; </a:t>
            </a:r>
            <a:r>
              <a:rPr lang="en-US" dirty="0">
                <a:solidFill>
                  <a:schemeClr val="tx2">
                    <a:lumMod val="75000"/>
                    <a:lumOff val="25000"/>
                  </a:schemeClr>
                </a:solidFill>
                <a:hlinkClick r:id="rId7">
                  <a:extLst>
                    <a:ext uri="{A12FA001-AC4F-418D-AE19-62706E023703}">
                      <ahyp:hlinkClr xmlns:ahyp="http://schemas.microsoft.com/office/drawing/2018/hyperlinkcolor" val="tx"/>
                    </a:ext>
                  </a:extLst>
                </a:hlinkClick>
              </a:rPr>
              <a:t>WASH FIT portal | WASH in Health Care Facilities (washinhcf.org)</a:t>
            </a:r>
            <a:endParaRPr lang="en-US" dirty="0">
              <a:solidFill>
                <a:schemeClr val="tx2">
                  <a:lumMod val="75000"/>
                  <a:lumOff val="25000"/>
                </a:schemeClr>
              </a:solidFill>
            </a:endParaRPr>
          </a:p>
        </p:txBody>
      </p:sp>
      <p:sp>
        <p:nvSpPr>
          <p:cNvPr id="12" name="TextBox 11">
            <a:extLst>
              <a:ext uri="{FF2B5EF4-FFF2-40B4-BE49-F238E27FC236}">
                <a16:creationId xmlns:a16="http://schemas.microsoft.com/office/drawing/2014/main" id="{D00502C3-183F-44C3-9BD5-2E1781DDB515}"/>
              </a:ext>
            </a:extLst>
          </p:cNvPr>
          <p:cNvSpPr txBox="1"/>
          <p:nvPr/>
        </p:nvSpPr>
        <p:spPr>
          <a:xfrm>
            <a:off x="9643103" y="1203149"/>
            <a:ext cx="2054530" cy="1477328"/>
          </a:xfrm>
          <a:prstGeom prst="rect">
            <a:avLst/>
          </a:prstGeom>
          <a:noFill/>
        </p:spPr>
        <p:txBody>
          <a:bodyPr wrap="square">
            <a:spAutoFit/>
          </a:bodyPr>
          <a:lstStyle/>
          <a:p>
            <a:r>
              <a:rPr lang="en-US" dirty="0">
                <a:solidFill>
                  <a:schemeClr val="tx2">
                    <a:lumMod val="75000"/>
                    <a:lumOff val="25000"/>
                  </a:schemeClr>
                </a:solidFill>
                <a:hlinkClick r:id="rId8">
                  <a:extLst>
                    <a:ext uri="{A12FA001-AC4F-418D-AE19-62706E023703}">
                      <ahyp:hlinkClr xmlns:ahyp="http://schemas.microsoft.com/office/drawing/2018/hyperlinkcolor" val="tx"/>
                    </a:ext>
                  </a:extLst>
                </a:hlinkClick>
              </a:rPr>
              <a:t>Essential environmental health standards in health care (who.int)</a:t>
            </a:r>
            <a:endParaRPr lang="en-US" dirty="0">
              <a:solidFill>
                <a:schemeClr val="tx2">
                  <a:lumMod val="75000"/>
                  <a:lumOff val="25000"/>
                </a:schemeClr>
              </a:solidFill>
            </a:endParaRPr>
          </a:p>
        </p:txBody>
      </p:sp>
      <p:pic>
        <p:nvPicPr>
          <p:cNvPr id="15" name="Picture 14">
            <a:extLst>
              <a:ext uri="{FF2B5EF4-FFF2-40B4-BE49-F238E27FC236}">
                <a16:creationId xmlns:a16="http://schemas.microsoft.com/office/drawing/2014/main" id="{01B66FD9-7907-4FAE-96F0-E1EF4C21C60C}"/>
              </a:ext>
            </a:extLst>
          </p:cNvPr>
          <p:cNvPicPr>
            <a:picLocks noChangeAspect="1"/>
          </p:cNvPicPr>
          <p:nvPr/>
        </p:nvPicPr>
        <p:blipFill rotWithShape="1">
          <a:blip r:embed="rId9"/>
          <a:srcRect l="4455" t="33098" r="74500" b="18745"/>
          <a:stretch/>
        </p:blipFill>
        <p:spPr>
          <a:xfrm>
            <a:off x="5070774" y="1122698"/>
            <a:ext cx="1629752" cy="2097741"/>
          </a:xfrm>
          <a:prstGeom prst="rect">
            <a:avLst/>
          </a:prstGeom>
        </p:spPr>
      </p:pic>
      <p:sp>
        <p:nvSpPr>
          <p:cNvPr id="17" name="TextBox 16">
            <a:extLst>
              <a:ext uri="{FF2B5EF4-FFF2-40B4-BE49-F238E27FC236}">
                <a16:creationId xmlns:a16="http://schemas.microsoft.com/office/drawing/2014/main" id="{795EFDD5-D1DB-4767-A60F-F6860BB69AF9}"/>
              </a:ext>
            </a:extLst>
          </p:cNvPr>
          <p:cNvSpPr txBox="1"/>
          <p:nvPr/>
        </p:nvSpPr>
        <p:spPr>
          <a:xfrm>
            <a:off x="5070774" y="3272496"/>
            <a:ext cx="2189881" cy="2031325"/>
          </a:xfrm>
          <a:prstGeom prst="rect">
            <a:avLst/>
          </a:prstGeom>
          <a:noFill/>
        </p:spPr>
        <p:txBody>
          <a:bodyPr wrap="square">
            <a:spAutoFit/>
          </a:bodyPr>
          <a:lstStyle/>
          <a:p>
            <a:r>
              <a:rPr lang="en-US" dirty="0">
                <a:solidFill>
                  <a:schemeClr val="tx2">
                    <a:lumMod val="75000"/>
                    <a:lumOff val="25000"/>
                  </a:schemeClr>
                </a:solidFill>
                <a:hlinkClick r:id="rId10">
                  <a:extLst>
                    <a:ext uri="{A12FA001-AC4F-418D-AE19-62706E023703}">
                      <ahyp:hlinkClr xmlns:ahyp="http://schemas.microsoft.com/office/drawing/2018/hyperlinkcolor" val="tx"/>
                    </a:ext>
                  </a:extLst>
                </a:hlinkClick>
              </a:rPr>
              <a:t>Overview of technologies for the treatment of infectious and sharp waste from health care facilities (who.int)</a:t>
            </a:r>
            <a:endParaRPr lang="en-US" dirty="0">
              <a:solidFill>
                <a:schemeClr val="tx2">
                  <a:lumMod val="75000"/>
                  <a:lumOff val="25000"/>
                </a:schemeClr>
              </a:solidFill>
            </a:endParaRPr>
          </a:p>
        </p:txBody>
      </p:sp>
    </p:spTree>
    <p:extLst>
      <p:ext uri="{BB962C8B-B14F-4D97-AF65-F5344CB8AC3E}">
        <p14:creationId xmlns:p14="http://schemas.microsoft.com/office/powerpoint/2010/main" val="125475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a4242-da51-4b1d-bad4-07d006b730d3">
      <Terms xmlns="http://schemas.microsoft.com/office/infopath/2007/PartnerControls"/>
    </lcf76f155ced4ddcb4097134ff3c332f>
    <TaxCatchAll xmlns="bd879b36-96f5-4c4e-979a-9eb1cd712529" xsi:nil="true"/>
  </documentManagement>
</p:properties>
</file>

<file path=customXml/itemProps1.xml><?xml version="1.0" encoding="utf-8"?>
<ds:datastoreItem xmlns:ds="http://schemas.openxmlformats.org/officeDocument/2006/customXml" ds:itemID="{2ECFF614-856C-41BC-8969-9BF90B218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a4242-da51-4b1d-bad4-07d006b730d3"/>
    <ds:schemaRef ds:uri="bd879b36-96f5-4c4e-979a-9eb1cd712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B57FC-22E0-4D37-B6C9-22AE4468D3A8}">
  <ds:schemaRefs>
    <ds:schemaRef ds:uri="http://schemas.microsoft.com/sharepoint/v3/contenttype/forms"/>
  </ds:schemaRefs>
</ds:datastoreItem>
</file>

<file path=customXml/itemProps3.xml><?xml version="1.0" encoding="utf-8"?>
<ds:datastoreItem xmlns:ds="http://schemas.openxmlformats.org/officeDocument/2006/customXml" ds:itemID="{CFBAFEB3-760D-4BC5-BD09-1DF826B8700E}">
  <ds:schemaRefs>
    <ds:schemaRef ds:uri="http://purl.org/dc/dcmitype/"/>
    <ds:schemaRef ds:uri="http://www.w3.org/XML/1998/namespace"/>
    <ds:schemaRef ds:uri="http://schemas.microsoft.com/office/2006/documentManagement/types"/>
    <ds:schemaRef ds:uri="http://purl.org/dc/elements/1.1/"/>
    <ds:schemaRef ds:uri="http://purl.org/dc/terms/"/>
    <ds:schemaRef ds:uri="281cb9f9-3fcb-48d8-9bf8-8d351022726b"/>
    <ds:schemaRef ds:uri="http://schemas.microsoft.com/office/infopath/2007/PartnerControls"/>
    <ds:schemaRef ds:uri="http://schemas.openxmlformats.org/package/2006/metadata/core-properties"/>
    <ds:schemaRef ds:uri="ce4a6639-cd2c-4156-8bd7-74dd62415e0e"/>
    <ds:schemaRef ds:uri="http://schemas.microsoft.com/office/2006/metadata/properties"/>
    <ds:schemaRef ds:uri="f94a4242-da51-4b1d-bad4-07d006b730d3"/>
    <ds:schemaRef ds:uri="bd879b36-96f5-4c4e-979a-9eb1cd712529"/>
  </ds:schemaRefs>
</ds:datastoreItem>
</file>

<file path=docProps/app.xml><?xml version="1.0" encoding="utf-8"?>
<Properties xmlns="http://schemas.openxmlformats.org/officeDocument/2006/extended-properties" xmlns:vt="http://schemas.openxmlformats.org/officeDocument/2006/docPropsVTypes">
  <TotalTime>56</TotalTime>
  <Words>1574</Words>
  <Application>Microsoft Office PowerPoint</Application>
  <PresentationFormat>Widescreen</PresentationFormat>
  <Paragraphs>148</Paragraphs>
  <Slides>21</Slides>
  <Notes>2</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3_Office Theme</vt:lpstr>
      <vt:lpstr>Infection prevention and control &amp; WASH: Keeping patients and health workers safe when caring for patients with mpox </vt:lpstr>
      <vt:lpstr>IPC &amp; WASH: Keeping individuals with mpox  and health and care workers that care for them safe</vt:lpstr>
      <vt:lpstr>Objectives</vt:lpstr>
      <vt:lpstr>Clinical management and infection prevention and control for mpox: interim rapid response guidance </vt:lpstr>
      <vt:lpstr>Key message: Screening</vt:lpstr>
      <vt:lpstr>CARING FOR PATIENTS WITH SUSPECT MPOX </vt:lpstr>
      <vt:lpstr>CARING FOR PATIENTS WITH CONFIRMED MPOX </vt:lpstr>
      <vt:lpstr>PowerPoint Presentation</vt:lpstr>
      <vt:lpstr>Technical Resources for Improvement of WASH and Waste in healthcare facilities</vt:lpstr>
      <vt:lpstr>Future Tools</vt:lpstr>
      <vt:lpstr>Highlight of IPC measures for health care workers</vt:lpstr>
      <vt:lpstr>Africa CDC Recommendations</vt:lpstr>
      <vt:lpstr>Africa CDC Recommendations</vt:lpstr>
      <vt:lpstr>Africa CDC Recommendations</vt:lpstr>
      <vt:lpstr>Africa CDC Recommendations</vt:lpstr>
      <vt:lpstr>Africa CDC Recommendations</vt:lpstr>
      <vt:lpstr>Brief overview of IPC-EHA activities in Healthcare Facilities</vt:lpstr>
      <vt:lpstr>Epidemiological situation of Mpox in the country</vt:lpstr>
      <vt:lpstr>Study: Evaluation of priority health care establishments in provinces at risk and implementation of the recovery plan for IPC-EHA interventions</vt:lpstr>
      <vt:lpstr>Challenges and constraints</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&amp; WASH: Keeping individuals with mpox  and health and care workers that care for them safe</dc:title>
  <dc:creator>HAMILTON, Hannah</dc:creator>
  <cp:lastModifiedBy>GEROY, Lester Sam</cp:lastModifiedBy>
  <cp:revision>14</cp:revision>
  <dcterms:created xsi:type="dcterms:W3CDTF">2024-10-08T12:44:24Z</dcterms:created>
  <dcterms:modified xsi:type="dcterms:W3CDTF">2024-11-27T12:25:44Z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