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</p:sldMasterIdLst>
  <p:notesMasterIdLst>
    <p:notesMasterId r:id="rId15"/>
  </p:notesMasterIdLst>
  <p:sldIdLst>
    <p:sldId id="2147483641" r:id="rId3"/>
    <p:sldId id="2147483643" r:id="rId4"/>
    <p:sldId id="2147483644" r:id="rId5"/>
    <p:sldId id="2147483645" r:id="rId6"/>
    <p:sldId id="2147483646" r:id="rId7"/>
    <p:sldId id="2147483647" r:id="rId8"/>
    <p:sldId id="256" r:id="rId9"/>
    <p:sldId id="257" r:id="rId10"/>
    <p:sldId id="258" r:id="rId11"/>
    <p:sldId id="260" r:id="rId12"/>
    <p:sldId id="259" r:id="rId13"/>
    <p:sldId id="214748364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57"/>
    <p:restoredTop sz="94629"/>
  </p:normalViewPr>
  <p:slideViewPr>
    <p:cSldViewPr snapToGrid="0">
      <p:cViewPr varScale="1">
        <p:scale>
          <a:sx n="52" d="100"/>
          <a:sy n="52" d="100"/>
        </p:scale>
        <p:origin x="200" y="1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customXml" Target="../customXml/item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C19AA3-230C-C641-8F99-3787C19FBAD6}" type="doc">
      <dgm:prSet loTypeId="urn:microsoft.com/office/officeart/2005/8/layout/h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F4E40C-4315-0F42-8EBD-014761A929EA}">
      <dgm:prSet phldrT="[Text]"/>
      <dgm:spPr/>
      <dgm:t>
        <a:bodyPr/>
        <a:lstStyle/>
        <a:p>
          <a:r>
            <a:rPr lang="en-US" dirty="0"/>
            <a:t>Capital</a:t>
          </a:r>
        </a:p>
      </dgm:t>
    </dgm:pt>
    <dgm:pt modelId="{BAEFF4A9-C6C4-9E47-9CAD-C91B8762ED9E}" type="parTrans" cxnId="{B89F6654-2027-9A48-8EAE-224382C21663}">
      <dgm:prSet/>
      <dgm:spPr/>
      <dgm:t>
        <a:bodyPr/>
        <a:lstStyle/>
        <a:p>
          <a:endParaRPr lang="en-US"/>
        </a:p>
      </dgm:t>
    </dgm:pt>
    <dgm:pt modelId="{5AB8BCAC-AD35-0346-B568-549424CC213A}" type="sibTrans" cxnId="{B89F6654-2027-9A48-8EAE-224382C21663}">
      <dgm:prSet/>
      <dgm:spPr/>
      <dgm:t>
        <a:bodyPr/>
        <a:lstStyle/>
        <a:p>
          <a:endParaRPr lang="en-US"/>
        </a:p>
      </dgm:t>
    </dgm:pt>
    <dgm:pt modelId="{3EE9E6AC-4470-CE41-9224-6BEBBD6BB863}">
      <dgm:prSet phldrT="[Text]"/>
      <dgm:spPr/>
      <dgm:t>
        <a:bodyPr/>
        <a:lstStyle/>
        <a:p>
          <a:r>
            <a:rPr lang="en-US" b="0"/>
            <a:t>Efficient multidisciplinary team structure</a:t>
          </a:r>
          <a:endParaRPr lang="en-US" b="0" dirty="0"/>
        </a:p>
      </dgm:t>
    </dgm:pt>
    <dgm:pt modelId="{EBACF17B-83D0-CE4B-8CDE-D577A65F54C2}" type="parTrans" cxnId="{958106D4-3542-D043-8348-78D163A29D73}">
      <dgm:prSet/>
      <dgm:spPr/>
      <dgm:t>
        <a:bodyPr/>
        <a:lstStyle/>
        <a:p>
          <a:endParaRPr lang="en-US"/>
        </a:p>
      </dgm:t>
    </dgm:pt>
    <dgm:pt modelId="{BFFC97A0-059A-414D-B62D-53F63A0B4F91}" type="sibTrans" cxnId="{958106D4-3542-D043-8348-78D163A29D73}">
      <dgm:prSet/>
      <dgm:spPr/>
      <dgm:t>
        <a:bodyPr/>
        <a:lstStyle/>
        <a:p>
          <a:endParaRPr lang="en-US"/>
        </a:p>
      </dgm:t>
    </dgm:pt>
    <dgm:pt modelId="{C64D35A3-75ED-D44A-B66F-670FC2F8869C}">
      <dgm:prSet phldrT="[Text]"/>
      <dgm:spPr/>
      <dgm:t>
        <a:bodyPr/>
        <a:lstStyle/>
        <a:p>
          <a:r>
            <a:rPr lang="en-US" dirty="0"/>
            <a:t>Support</a:t>
          </a:r>
        </a:p>
      </dgm:t>
    </dgm:pt>
    <dgm:pt modelId="{805625B2-1FF8-DB47-9632-AE632369DEEE}" type="parTrans" cxnId="{B9F01AE1-913E-6A40-80B0-745B40EC4B17}">
      <dgm:prSet/>
      <dgm:spPr/>
      <dgm:t>
        <a:bodyPr/>
        <a:lstStyle/>
        <a:p>
          <a:endParaRPr lang="en-US"/>
        </a:p>
      </dgm:t>
    </dgm:pt>
    <dgm:pt modelId="{3F18B79F-289A-1043-BEBB-F8BC4A6F606A}" type="sibTrans" cxnId="{B9F01AE1-913E-6A40-80B0-745B40EC4B17}">
      <dgm:prSet/>
      <dgm:spPr/>
      <dgm:t>
        <a:bodyPr/>
        <a:lstStyle/>
        <a:p>
          <a:endParaRPr lang="en-US"/>
        </a:p>
      </dgm:t>
    </dgm:pt>
    <dgm:pt modelId="{61AC6860-9DD3-264B-A08C-D59C8E94DF84}">
      <dgm:prSet phldrT="[Text]"/>
      <dgm:spPr/>
      <dgm:t>
        <a:bodyPr/>
        <a:lstStyle/>
        <a:p>
          <a:r>
            <a:rPr lang="en-US" b="0"/>
            <a:t>Logistical </a:t>
          </a:r>
          <a:endParaRPr lang="en-US" b="0" dirty="0"/>
        </a:p>
      </dgm:t>
    </dgm:pt>
    <dgm:pt modelId="{CDCE8DAB-E238-A749-8CF8-C766A804D7DE}" type="parTrans" cxnId="{89703CA6-96F7-FA45-963F-383E72D8B8B5}">
      <dgm:prSet/>
      <dgm:spPr/>
      <dgm:t>
        <a:bodyPr/>
        <a:lstStyle/>
        <a:p>
          <a:endParaRPr lang="en-US"/>
        </a:p>
      </dgm:t>
    </dgm:pt>
    <dgm:pt modelId="{CA4C4D47-3793-8442-86A3-38DD0C5350F0}" type="sibTrans" cxnId="{89703CA6-96F7-FA45-963F-383E72D8B8B5}">
      <dgm:prSet/>
      <dgm:spPr/>
      <dgm:t>
        <a:bodyPr/>
        <a:lstStyle/>
        <a:p>
          <a:endParaRPr lang="en-US"/>
        </a:p>
      </dgm:t>
    </dgm:pt>
    <dgm:pt modelId="{37611E80-BB0C-FF44-9F1D-518955882088}">
      <dgm:prSet phldrT="[Text]"/>
      <dgm:spPr/>
      <dgm:t>
        <a:bodyPr/>
        <a:lstStyle/>
        <a:p>
          <a:r>
            <a:rPr lang="en-US" dirty="0"/>
            <a:t>Operations</a:t>
          </a:r>
        </a:p>
      </dgm:t>
    </dgm:pt>
    <dgm:pt modelId="{E1F3478D-B019-5E45-BE69-E72389B64861}" type="parTrans" cxnId="{4E13B752-DB05-4A42-935F-CA2377780C14}">
      <dgm:prSet/>
      <dgm:spPr/>
      <dgm:t>
        <a:bodyPr/>
        <a:lstStyle/>
        <a:p>
          <a:endParaRPr lang="en-US"/>
        </a:p>
      </dgm:t>
    </dgm:pt>
    <dgm:pt modelId="{18ACFE2E-B640-8A48-8B39-5131D7ED2AD1}" type="sibTrans" cxnId="{4E13B752-DB05-4A42-935F-CA2377780C14}">
      <dgm:prSet/>
      <dgm:spPr/>
      <dgm:t>
        <a:bodyPr/>
        <a:lstStyle/>
        <a:p>
          <a:endParaRPr lang="en-US"/>
        </a:p>
      </dgm:t>
    </dgm:pt>
    <dgm:pt modelId="{E962AB8D-3DFA-F349-A216-7100DDCF9CFA}">
      <dgm:prSet phldrT="[Text]"/>
      <dgm:spPr/>
      <dgm:t>
        <a:bodyPr/>
        <a:lstStyle/>
        <a:p>
          <a:r>
            <a:rPr lang="en-US" b="0"/>
            <a:t>Joint and Timely investigation and analysis</a:t>
          </a:r>
          <a:endParaRPr lang="en-US" b="0" dirty="0"/>
        </a:p>
      </dgm:t>
    </dgm:pt>
    <dgm:pt modelId="{1A7DBC8A-29B5-7948-B393-8EEF64995F16}" type="parTrans" cxnId="{253765EB-CC36-C247-90A6-9E282BA0F7CA}">
      <dgm:prSet/>
      <dgm:spPr/>
      <dgm:t>
        <a:bodyPr/>
        <a:lstStyle/>
        <a:p>
          <a:endParaRPr lang="en-US"/>
        </a:p>
      </dgm:t>
    </dgm:pt>
    <dgm:pt modelId="{703B0FE5-23EB-1048-ACAD-FC177B6F199E}" type="sibTrans" cxnId="{253765EB-CC36-C247-90A6-9E282BA0F7CA}">
      <dgm:prSet/>
      <dgm:spPr/>
      <dgm:t>
        <a:bodyPr/>
        <a:lstStyle/>
        <a:p>
          <a:endParaRPr lang="en-US"/>
        </a:p>
      </dgm:t>
    </dgm:pt>
    <dgm:pt modelId="{48B6D439-7BFF-7B4A-A287-F1E9443F3839}">
      <dgm:prSet/>
      <dgm:spPr/>
      <dgm:t>
        <a:bodyPr/>
        <a:lstStyle/>
        <a:p>
          <a:r>
            <a:rPr lang="en-US" b="0"/>
            <a:t>Adequate resources </a:t>
          </a:r>
          <a:endParaRPr lang="en-GB" b="0" dirty="0"/>
        </a:p>
      </dgm:t>
    </dgm:pt>
    <dgm:pt modelId="{6519412F-CE52-1643-A86E-ADF0CF01D8DA}" type="parTrans" cxnId="{0AD7F500-A1E9-6A41-907B-2C239711B663}">
      <dgm:prSet/>
      <dgm:spPr/>
      <dgm:t>
        <a:bodyPr/>
        <a:lstStyle/>
        <a:p>
          <a:endParaRPr lang="en-US"/>
        </a:p>
      </dgm:t>
    </dgm:pt>
    <dgm:pt modelId="{6F838B8C-A27A-6748-8F39-ACA72B613873}" type="sibTrans" cxnId="{0AD7F500-A1E9-6A41-907B-2C239711B663}">
      <dgm:prSet/>
      <dgm:spPr/>
      <dgm:t>
        <a:bodyPr/>
        <a:lstStyle/>
        <a:p>
          <a:endParaRPr lang="en-US"/>
        </a:p>
      </dgm:t>
    </dgm:pt>
    <dgm:pt modelId="{8F9A66CB-1D59-EF40-9F2C-EEC2528EE6CB}">
      <dgm:prSet/>
      <dgm:spPr/>
      <dgm:t>
        <a:bodyPr/>
        <a:lstStyle/>
        <a:p>
          <a:r>
            <a:rPr lang="en-US" b="0" dirty="0"/>
            <a:t>Governance , TORs ,Roles and Responsibilities </a:t>
          </a:r>
          <a:endParaRPr lang="en-GB" b="0" dirty="0"/>
        </a:p>
      </dgm:t>
    </dgm:pt>
    <dgm:pt modelId="{E2B0450A-056F-6245-AC00-F4FAD3C60C40}" type="parTrans" cxnId="{A9ED615A-61C9-D849-9E38-17ED1C6896D5}">
      <dgm:prSet/>
      <dgm:spPr/>
      <dgm:t>
        <a:bodyPr/>
        <a:lstStyle/>
        <a:p>
          <a:endParaRPr lang="en-US"/>
        </a:p>
      </dgm:t>
    </dgm:pt>
    <dgm:pt modelId="{901D7274-70EA-784D-B946-C64CD0549D15}" type="sibTrans" cxnId="{A9ED615A-61C9-D849-9E38-17ED1C6896D5}">
      <dgm:prSet/>
      <dgm:spPr/>
      <dgm:t>
        <a:bodyPr/>
        <a:lstStyle/>
        <a:p>
          <a:endParaRPr lang="en-US"/>
        </a:p>
      </dgm:t>
    </dgm:pt>
    <dgm:pt modelId="{971E4DF4-7A3F-6144-BD2D-077A5D5B5599}">
      <dgm:prSet/>
      <dgm:spPr/>
      <dgm:t>
        <a:bodyPr/>
        <a:lstStyle/>
        <a:p>
          <a:r>
            <a:rPr lang="en-US" b="0"/>
            <a:t>Global parternships </a:t>
          </a:r>
          <a:endParaRPr lang="en-GB" b="0" dirty="0"/>
        </a:p>
      </dgm:t>
    </dgm:pt>
    <dgm:pt modelId="{39EF8737-6FD2-EA48-990A-2BF786983E98}" type="parTrans" cxnId="{292A0E4D-3108-A149-8327-3DF3762B3485}">
      <dgm:prSet/>
      <dgm:spPr/>
      <dgm:t>
        <a:bodyPr/>
        <a:lstStyle/>
        <a:p>
          <a:endParaRPr lang="en-US"/>
        </a:p>
      </dgm:t>
    </dgm:pt>
    <dgm:pt modelId="{737AE02F-281A-AC4F-A94C-4D49223AE852}" type="sibTrans" cxnId="{292A0E4D-3108-A149-8327-3DF3762B3485}">
      <dgm:prSet/>
      <dgm:spPr/>
      <dgm:t>
        <a:bodyPr/>
        <a:lstStyle/>
        <a:p>
          <a:endParaRPr lang="en-US"/>
        </a:p>
      </dgm:t>
    </dgm:pt>
    <dgm:pt modelId="{98A849CC-5D9D-4348-9719-D39A4D17EC89}">
      <dgm:prSet/>
      <dgm:spPr/>
      <dgm:t>
        <a:bodyPr/>
        <a:lstStyle/>
        <a:p>
          <a:r>
            <a:rPr lang="en-US" b="0"/>
            <a:t>In advance Country Quadripartite agreement and endorsements </a:t>
          </a:r>
          <a:endParaRPr lang="en-GB" b="0" dirty="0"/>
        </a:p>
      </dgm:t>
    </dgm:pt>
    <dgm:pt modelId="{F0E3AB93-B3A3-6F4A-852B-F5D4EA8BF653}" type="parTrans" cxnId="{3985A291-C2C1-684F-9448-0D2F4A1FFE56}">
      <dgm:prSet/>
      <dgm:spPr/>
      <dgm:t>
        <a:bodyPr/>
        <a:lstStyle/>
        <a:p>
          <a:endParaRPr lang="en-US"/>
        </a:p>
      </dgm:t>
    </dgm:pt>
    <dgm:pt modelId="{97D8F1B6-E93B-F640-8F5C-996F2A7E3A91}" type="sibTrans" cxnId="{3985A291-C2C1-684F-9448-0D2F4A1FFE56}">
      <dgm:prSet/>
      <dgm:spPr/>
      <dgm:t>
        <a:bodyPr/>
        <a:lstStyle/>
        <a:p>
          <a:endParaRPr lang="en-US"/>
        </a:p>
      </dgm:t>
    </dgm:pt>
    <dgm:pt modelId="{0F0549DB-AC1A-FD49-99D2-1F36675617E9}">
      <dgm:prSet/>
      <dgm:spPr/>
      <dgm:t>
        <a:bodyPr/>
        <a:lstStyle/>
        <a:p>
          <a:r>
            <a:rPr lang="en-US" b="0" dirty="0"/>
            <a:t>In advance ethical approval form both the human and Animal health </a:t>
          </a:r>
          <a:endParaRPr lang="en-GB" b="0" dirty="0"/>
        </a:p>
      </dgm:t>
    </dgm:pt>
    <dgm:pt modelId="{60395417-C407-914B-801C-1ABD8660F856}" type="parTrans" cxnId="{E6BC29A3-B072-214E-A8A3-55A053AC02F0}">
      <dgm:prSet/>
      <dgm:spPr/>
      <dgm:t>
        <a:bodyPr/>
        <a:lstStyle/>
        <a:p>
          <a:endParaRPr lang="en-US"/>
        </a:p>
      </dgm:t>
    </dgm:pt>
    <dgm:pt modelId="{78F66168-0264-D546-BE95-CA92BA2EEE2A}" type="sibTrans" cxnId="{E6BC29A3-B072-214E-A8A3-55A053AC02F0}">
      <dgm:prSet/>
      <dgm:spPr/>
      <dgm:t>
        <a:bodyPr/>
        <a:lstStyle/>
        <a:p>
          <a:endParaRPr lang="en-US"/>
        </a:p>
      </dgm:t>
    </dgm:pt>
    <dgm:pt modelId="{05CEFBF0-6C5A-B448-88E2-47B5C68380AD}">
      <dgm:prSet/>
      <dgm:spPr/>
      <dgm:t>
        <a:bodyPr/>
        <a:lstStyle/>
        <a:p>
          <a:r>
            <a:rPr lang="en-US" b="0"/>
            <a:t>Political</a:t>
          </a:r>
          <a:endParaRPr lang="en-GB" b="0" dirty="0"/>
        </a:p>
      </dgm:t>
    </dgm:pt>
    <dgm:pt modelId="{4C2E298C-1DA1-984A-A5BE-5787E6A71876}" type="parTrans" cxnId="{B3093624-CBB6-8746-B040-60833592F356}">
      <dgm:prSet/>
      <dgm:spPr/>
      <dgm:t>
        <a:bodyPr/>
        <a:lstStyle/>
        <a:p>
          <a:endParaRPr lang="en-US"/>
        </a:p>
      </dgm:t>
    </dgm:pt>
    <dgm:pt modelId="{D3EB57FA-6795-BC46-8320-C92763A0A728}" type="sibTrans" cxnId="{B3093624-CBB6-8746-B040-60833592F356}">
      <dgm:prSet/>
      <dgm:spPr/>
      <dgm:t>
        <a:bodyPr/>
        <a:lstStyle/>
        <a:p>
          <a:endParaRPr lang="en-US"/>
        </a:p>
      </dgm:t>
    </dgm:pt>
    <dgm:pt modelId="{F5DE3196-D06C-0F43-B7C7-F672E8DAD097}">
      <dgm:prSet/>
      <dgm:spPr/>
      <dgm:t>
        <a:bodyPr/>
        <a:lstStyle/>
        <a:p>
          <a:r>
            <a:rPr lang="en-US" b="0"/>
            <a:t>Use of technology </a:t>
          </a:r>
          <a:endParaRPr lang="en-GB" b="0" dirty="0"/>
        </a:p>
      </dgm:t>
    </dgm:pt>
    <dgm:pt modelId="{25E16AC5-76C6-634F-BF7D-817B3797B877}" type="parTrans" cxnId="{933B61EC-3588-F145-B369-58EE4E6A533B}">
      <dgm:prSet/>
      <dgm:spPr/>
      <dgm:t>
        <a:bodyPr/>
        <a:lstStyle/>
        <a:p>
          <a:endParaRPr lang="en-US"/>
        </a:p>
      </dgm:t>
    </dgm:pt>
    <dgm:pt modelId="{1C0819AD-80B9-244D-817F-F008DA26B6EF}" type="sibTrans" cxnId="{933B61EC-3588-F145-B369-58EE4E6A533B}">
      <dgm:prSet/>
      <dgm:spPr/>
      <dgm:t>
        <a:bodyPr/>
        <a:lstStyle/>
        <a:p>
          <a:endParaRPr lang="en-US"/>
        </a:p>
      </dgm:t>
    </dgm:pt>
    <dgm:pt modelId="{2D4DD6AA-5D45-634A-8342-35A5773DA119}">
      <dgm:prSet/>
      <dgm:spPr/>
      <dgm:t>
        <a:bodyPr/>
        <a:lstStyle/>
        <a:p>
          <a:r>
            <a:rPr lang="en-US" b="0"/>
            <a:t>Accessibility </a:t>
          </a:r>
          <a:endParaRPr lang="en-GB" b="0" dirty="0"/>
        </a:p>
      </dgm:t>
    </dgm:pt>
    <dgm:pt modelId="{EAA5ACC5-3107-FA45-9317-C31E63BEDBFE}" type="parTrans" cxnId="{90074252-B448-F64C-A15D-160422C4BA89}">
      <dgm:prSet/>
      <dgm:spPr/>
      <dgm:t>
        <a:bodyPr/>
        <a:lstStyle/>
        <a:p>
          <a:endParaRPr lang="en-US"/>
        </a:p>
      </dgm:t>
    </dgm:pt>
    <dgm:pt modelId="{CD5B0072-1C57-8A42-A392-3D6E700F1005}" type="sibTrans" cxnId="{90074252-B448-F64C-A15D-160422C4BA89}">
      <dgm:prSet/>
      <dgm:spPr/>
      <dgm:t>
        <a:bodyPr/>
        <a:lstStyle/>
        <a:p>
          <a:endParaRPr lang="en-US"/>
        </a:p>
      </dgm:t>
    </dgm:pt>
    <dgm:pt modelId="{6F4924E0-8C4F-EA46-A510-CA7A95AC3691}">
      <dgm:prSet/>
      <dgm:spPr/>
      <dgm:t>
        <a:bodyPr/>
        <a:lstStyle/>
        <a:p>
          <a:r>
            <a:rPr lang="en-US" b="0" dirty="0"/>
            <a:t>Data sharing</a:t>
          </a:r>
          <a:endParaRPr lang="en-GB" b="0" dirty="0"/>
        </a:p>
      </dgm:t>
    </dgm:pt>
    <dgm:pt modelId="{FA1A3277-DF79-4D48-B5AA-8BAC6EBB511E}" type="parTrans" cxnId="{15439DC4-2615-0E4D-BA0A-ABF0ABBF0DA4}">
      <dgm:prSet/>
      <dgm:spPr/>
      <dgm:t>
        <a:bodyPr/>
        <a:lstStyle/>
        <a:p>
          <a:endParaRPr lang="en-US"/>
        </a:p>
      </dgm:t>
    </dgm:pt>
    <dgm:pt modelId="{532F0A6D-3F56-6847-96B5-FC30BC2CE117}" type="sibTrans" cxnId="{15439DC4-2615-0E4D-BA0A-ABF0ABBF0DA4}">
      <dgm:prSet/>
      <dgm:spPr/>
      <dgm:t>
        <a:bodyPr/>
        <a:lstStyle/>
        <a:p>
          <a:endParaRPr lang="en-US"/>
        </a:p>
      </dgm:t>
    </dgm:pt>
    <dgm:pt modelId="{119CA355-025F-E24F-9582-3EB9BAC00BBB}">
      <dgm:prSet/>
      <dgm:spPr/>
      <dgm:t>
        <a:bodyPr/>
        <a:lstStyle/>
        <a:p>
          <a:r>
            <a:rPr lang="en-GB" b="0"/>
            <a:t>One Bucket approach </a:t>
          </a:r>
          <a:endParaRPr lang="en-GB" b="0" dirty="0"/>
        </a:p>
      </dgm:t>
    </dgm:pt>
    <dgm:pt modelId="{F2D0E53E-0186-9443-B6F4-0B3B47CFF994}" type="parTrans" cxnId="{854318C4-6E9D-0940-9927-53122139FBE6}">
      <dgm:prSet/>
      <dgm:spPr/>
      <dgm:t>
        <a:bodyPr/>
        <a:lstStyle/>
        <a:p>
          <a:endParaRPr lang="en-US"/>
        </a:p>
      </dgm:t>
    </dgm:pt>
    <dgm:pt modelId="{4E395121-638D-9B41-8F93-ACC4C3ED2C3B}" type="sibTrans" cxnId="{854318C4-6E9D-0940-9927-53122139FBE6}">
      <dgm:prSet/>
      <dgm:spPr/>
      <dgm:t>
        <a:bodyPr/>
        <a:lstStyle/>
        <a:p>
          <a:endParaRPr lang="en-US"/>
        </a:p>
      </dgm:t>
    </dgm:pt>
    <dgm:pt modelId="{972EF13B-1C2C-5849-A015-1B2172D24A23}">
      <dgm:prSet/>
      <dgm:spPr/>
      <dgm:t>
        <a:bodyPr/>
        <a:lstStyle/>
        <a:p>
          <a:r>
            <a:rPr lang="en-US" b="0" dirty="0"/>
            <a:t>Laboratory</a:t>
          </a:r>
          <a:endParaRPr lang="en-GB" b="0" dirty="0"/>
        </a:p>
      </dgm:t>
    </dgm:pt>
    <dgm:pt modelId="{B3349B8F-86EE-734F-8F87-9443C46EE7A4}" type="parTrans" cxnId="{85DFF61B-C477-FF45-81B5-9A7B04BFA3C4}">
      <dgm:prSet/>
      <dgm:spPr/>
      <dgm:t>
        <a:bodyPr/>
        <a:lstStyle/>
        <a:p>
          <a:endParaRPr lang="en-US"/>
        </a:p>
      </dgm:t>
    </dgm:pt>
    <dgm:pt modelId="{261BFC05-C96F-B34C-A9FE-270F41629B7C}" type="sibTrans" cxnId="{85DFF61B-C477-FF45-81B5-9A7B04BFA3C4}">
      <dgm:prSet/>
      <dgm:spPr/>
      <dgm:t>
        <a:bodyPr/>
        <a:lstStyle/>
        <a:p>
          <a:endParaRPr lang="en-US"/>
        </a:p>
      </dgm:t>
    </dgm:pt>
    <dgm:pt modelId="{EF5352C0-0000-7446-A3A6-71852F69BE08}">
      <dgm:prSet/>
      <dgm:spPr/>
      <dgm:t>
        <a:bodyPr/>
        <a:lstStyle/>
        <a:p>
          <a:r>
            <a:rPr lang="en-US" b="0" dirty="0"/>
            <a:t>Community engagement and participation </a:t>
          </a:r>
          <a:endParaRPr lang="en-GB" b="0" dirty="0"/>
        </a:p>
      </dgm:t>
    </dgm:pt>
    <dgm:pt modelId="{EF17A2B4-4E77-C246-AB99-BFAABB2032E7}" type="parTrans" cxnId="{1A6A6A44-7CD1-E541-BB33-1663A8BCDFAB}">
      <dgm:prSet/>
      <dgm:spPr/>
      <dgm:t>
        <a:bodyPr/>
        <a:lstStyle/>
        <a:p>
          <a:endParaRPr lang="en-US"/>
        </a:p>
      </dgm:t>
    </dgm:pt>
    <dgm:pt modelId="{8F8FCE5B-9A9D-764B-A863-8C27ABE5B760}" type="sibTrans" cxnId="{1A6A6A44-7CD1-E541-BB33-1663A8BCDFAB}">
      <dgm:prSet/>
      <dgm:spPr/>
      <dgm:t>
        <a:bodyPr/>
        <a:lstStyle/>
        <a:p>
          <a:endParaRPr lang="en-US"/>
        </a:p>
      </dgm:t>
    </dgm:pt>
    <dgm:pt modelId="{F8C871A6-A603-F44C-94D4-A7237B72B225}">
      <dgm:prSet/>
      <dgm:spPr/>
      <dgm:t>
        <a:bodyPr/>
        <a:lstStyle/>
        <a:p>
          <a:r>
            <a:rPr lang="en-US" b="0"/>
            <a:t>Collaborative approach to teamwork</a:t>
          </a:r>
          <a:endParaRPr lang="en-GB" b="0" dirty="0"/>
        </a:p>
      </dgm:t>
    </dgm:pt>
    <dgm:pt modelId="{68766AFE-ECA0-D847-9BAC-AD7A3A473B1A}" type="parTrans" cxnId="{AE281E6E-3916-BA4A-BF38-956B46D855CD}">
      <dgm:prSet/>
      <dgm:spPr/>
      <dgm:t>
        <a:bodyPr/>
        <a:lstStyle/>
        <a:p>
          <a:endParaRPr lang="en-US"/>
        </a:p>
      </dgm:t>
    </dgm:pt>
    <dgm:pt modelId="{95808634-F842-B846-9398-9216D9CCF673}" type="sibTrans" cxnId="{AE281E6E-3916-BA4A-BF38-956B46D855CD}">
      <dgm:prSet/>
      <dgm:spPr/>
      <dgm:t>
        <a:bodyPr/>
        <a:lstStyle/>
        <a:p>
          <a:endParaRPr lang="en-US"/>
        </a:p>
      </dgm:t>
    </dgm:pt>
    <dgm:pt modelId="{33DF4B92-47FD-2147-A8F1-F6E9208F4ABF}">
      <dgm:prSet/>
      <dgm:spPr/>
      <dgm:t>
        <a:bodyPr/>
        <a:lstStyle/>
        <a:p>
          <a:r>
            <a:rPr lang="en-US" b="0"/>
            <a:t>Systematic approach to investigation</a:t>
          </a:r>
          <a:endParaRPr lang="en-GB" b="0" dirty="0"/>
        </a:p>
      </dgm:t>
    </dgm:pt>
    <dgm:pt modelId="{03E4A9D2-1E26-374B-9B3F-7E70305F03BB}" type="parTrans" cxnId="{24704E19-4959-F242-B614-0675B5896AE5}">
      <dgm:prSet/>
      <dgm:spPr/>
      <dgm:t>
        <a:bodyPr/>
        <a:lstStyle/>
        <a:p>
          <a:endParaRPr lang="en-US"/>
        </a:p>
      </dgm:t>
    </dgm:pt>
    <dgm:pt modelId="{D88AC445-A6AB-2749-85FE-60E50B5A0044}" type="sibTrans" cxnId="{24704E19-4959-F242-B614-0675B5896AE5}">
      <dgm:prSet/>
      <dgm:spPr/>
      <dgm:t>
        <a:bodyPr/>
        <a:lstStyle/>
        <a:p>
          <a:endParaRPr lang="en-US"/>
        </a:p>
      </dgm:t>
    </dgm:pt>
    <dgm:pt modelId="{B7DDA09B-030E-E74E-985D-22C353D4A8EE}">
      <dgm:prSet/>
      <dgm:spPr/>
      <dgm:t>
        <a:bodyPr/>
        <a:lstStyle/>
        <a:p>
          <a:r>
            <a:rPr lang="en-US" b="0"/>
            <a:t>High quality and valid samples </a:t>
          </a:r>
          <a:endParaRPr lang="en-GB" b="0" dirty="0"/>
        </a:p>
      </dgm:t>
    </dgm:pt>
    <dgm:pt modelId="{E82F82F2-2F3E-4142-ABF9-D15CAA051A7F}" type="parTrans" cxnId="{25E7C48F-853E-0448-A014-FC06277F4BA9}">
      <dgm:prSet/>
      <dgm:spPr/>
      <dgm:t>
        <a:bodyPr/>
        <a:lstStyle/>
        <a:p>
          <a:endParaRPr lang="en-US"/>
        </a:p>
      </dgm:t>
    </dgm:pt>
    <dgm:pt modelId="{64F0891C-D0A1-4444-BD27-1AB561400691}" type="sibTrans" cxnId="{25E7C48F-853E-0448-A014-FC06277F4BA9}">
      <dgm:prSet/>
      <dgm:spPr/>
      <dgm:t>
        <a:bodyPr/>
        <a:lstStyle/>
        <a:p>
          <a:endParaRPr lang="en-US"/>
        </a:p>
      </dgm:t>
    </dgm:pt>
    <dgm:pt modelId="{D2E9D598-41CC-944A-A58C-8F3B283EDDD4}">
      <dgm:prSet/>
      <dgm:spPr/>
      <dgm:t>
        <a:bodyPr/>
        <a:lstStyle/>
        <a:p>
          <a:r>
            <a:rPr lang="en-US" b="0"/>
            <a:t>Investigation Quality measures </a:t>
          </a:r>
          <a:endParaRPr lang="en-GB" b="0" dirty="0"/>
        </a:p>
      </dgm:t>
    </dgm:pt>
    <dgm:pt modelId="{740A8962-00F3-1E48-BF22-9FEA0D1AFC4D}" type="parTrans" cxnId="{6BA44335-EDFD-0C46-A23E-EF1F01F5001B}">
      <dgm:prSet/>
      <dgm:spPr/>
      <dgm:t>
        <a:bodyPr/>
        <a:lstStyle/>
        <a:p>
          <a:endParaRPr lang="en-US"/>
        </a:p>
      </dgm:t>
    </dgm:pt>
    <dgm:pt modelId="{8BC94B28-72B1-C342-80FF-EEE5CC13745C}" type="sibTrans" cxnId="{6BA44335-EDFD-0C46-A23E-EF1F01F5001B}">
      <dgm:prSet/>
      <dgm:spPr/>
      <dgm:t>
        <a:bodyPr/>
        <a:lstStyle/>
        <a:p>
          <a:endParaRPr lang="en-US"/>
        </a:p>
      </dgm:t>
    </dgm:pt>
    <dgm:pt modelId="{7A595B7C-6529-F94B-BBCC-1C399878DF2B}">
      <dgm:prSet/>
      <dgm:spPr/>
      <dgm:t>
        <a:bodyPr/>
        <a:lstStyle/>
        <a:p>
          <a:r>
            <a:rPr lang="en-US" b="0"/>
            <a:t>Early notification to international agencies</a:t>
          </a:r>
          <a:endParaRPr lang="en-GB" b="0" dirty="0"/>
        </a:p>
      </dgm:t>
    </dgm:pt>
    <dgm:pt modelId="{37C8C641-EDA2-E647-BE66-9C621FE32F2B}" type="parTrans" cxnId="{613C1A34-A175-6241-8EE3-354511FBDC57}">
      <dgm:prSet/>
      <dgm:spPr/>
      <dgm:t>
        <a:bodyPr/>
        <a:lstStyle/>
        <a:p>
          <a:endParaRPr lang="en-US"/>
        </a:p>
      </dgm:t>
    </dgm:pt>
    <dgm:pt modelId="{4091A035-45F1-2C45-B431-621786F6178E}" type="sibTrans" cxnId="{613C1A34-A175-6241-8EE3-354511FBDC57}">
      <dgm:prSet/>
      <dgm:spPr/>
      <dgm:t>
        <a:bodyPr/>
        <a:lstStyle/>
        <a:p>
          <a:endParaRPr lang="en-US"/>
        </a:p>
      </dgm:t>
    </dgm:pt>
    <dgm:pt modelId="{C81FF4CC-97E4-CD41-B4FC-21947A50A070}">
      <dgm:prSet/>
      <dgm:spPr/>
      <dgm:t>
        <a:bodyPr/>
        <a:lstStyle/>
        <a:p>
          <a:r>
            <a:rPr lang="en-US" b="0" dirty="0"/>
            <a:t>Piloting ,training , top tabletop exercise , integration to RRT ,FETP </a:t>
          </a:r>
        </a:p>
      </dgm:t>
    </dgm:pt>
    <dgm:pt modelId="{4B7FFA0C-EE4E-EB46-9CB2-7E4CC5DD2CAC}" type="parTrans" cxnId="{FC7E15AE-0451-C546-A469-5D02E8020CD7}">
      <dgm:prSet/>
      <dgm:spPr/>
      <dgm:t>
        <a:bodyPr/>
        <a:lstStyle/>
        <a:p>
          <a:endParaRPr lang="en-US"/>
        </a:p>
      </dgm:t>
    </dgm:pt>
    <dgm:pt modelId="{E852007F-97FA-7249-8D7B-00C496E15B17}" type="sibTrans" cxnId="{FC7E15AE-0451-C546-A469-5D02E8020CD7}">
      <dgm:prSet/>
      <dgm:spPr/>
      <dgm:t>
        <a:bodyPr/>
        <a:lstStyle/>
        <a:p>
          <a:endParaRPr lang="en-US"/>
        </a:p>
      </dgm:t>
    </dgm:pt>
    <dgm:pt modelId="{90EB1E6A-878E-0349-8FCC-2DB1EB813C2B}" type="pres">
      <dgm:prSet presAssocID="{A3C19AA3-230C-C641-8F99-3787C19FBAD6}" presName="Name0" presStyleCnt="0">
        <dgm:presLayoutVars>
          <dgm:dir/>
          <dgm:animLvl val="lvl"/>
          <dgm:resizeHandles val="exact"/>
        </dgm:presLayoutVars>
      </dgm:prSet>
      <dgm:spPr/>
    </dgm:pt>
    <dgm:pt modelId="{FE8F2036-37EC-9443-83E6-B781415446FB}" type="pres">
      <dgm:prSet presAssocID="{3EF4E40C-4315-0F42-8EBD-014761A929EA}" presName="composite" presStyleCnt="0"/>
      <dgm:spPr/>
    </dgm:pt>
    <dgm:pt modelId="{F77B364A-C3A9-874F-A366-FCB4371692DE}" type="pres">
      <dgm:prSet presAssocID="{3EF4E40C-4315-0F42-8EBD-014761A929EA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2EEDB558-F48F-6E48-95E0-BD152E65233A}" type="pres">
      <dgm:prSet presAssocID="{3EF4E40C-4315-0F42-8EBD-014761A929EA}" presName="desTx" presStyleLbl="alignAccFollowNode1" presStyleIdx="0" presStyleCnt="3">
        <dgm:presLayoutVars>
          <dgm:bulletEnabled val="1"/>
        </dgm:presLayoutVars>
      </dgm:prSet>
      <dgm:spPr/>
    </dgm:pt>
    <dgm:pt modelId="{5ABC0E87-8058-324A-95D2-1FEE79B0A710}" type="pres">
      <dgm:prSet presAssocID="{5AB8BCAC-AD35-0346-B568-549424CC213A}" presName="space" presStyleCnt="0"/>
      <dgm:spPr/>
    </dgm:pt>
    <dgm:pt modelId="{409E500F-78A4-5640-BBF7-CF14260B9929}" type="pres">
      <dgm:prSet presAssocID="{C64D35A3-75ED-D44A-B66F-670FC2F8869C}" presName="composite" presStyleCnt="0"/>
      <dgm:spPr/>
    </dgm:pt>
    <dgm:pt modelId="{6B3C80D3-A77B-D24E-AF1D-05F24FA23499}" type="pres">
      <dgm:prSet presAssocID="{C64D35A3-75ED-D44A-B66F-670FC2F8869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6EEA8557-1D25-A64B-9E10-830A1DA157AB}" type="pres">
      <dgm:prSet presAssocID="{C64D35A3-75ED-D44A-B66F-670FC2F8869C}" presName="desTx" presStyleLbl="alignAccFollowNode1" presStyleIdx="1" presStyleCnt="3">
        <dgm:presLayoutVars>
          <dgm:bulletEnabled val="1"/>
        </dgm:presLayoutVars>
      </dgm:prSet>
      <dgm:spPr/>
    </dgm:pt>
    <dgm:pt modelId="{2CAA59EA-808F-034B-AE2F-12A3E3C20087}" type="pres">
      <dgm:prSet presAssocID="{3F18B79F-289A-1043-BEBB-F8BC4A6F606A}" presName="space" presStyleCnt="0"/>
      <dgm:spPr/>
    </dgm:pt>
    <dgm:pt modelId="{5DE843BB-D1CD-E944-A6C4-0253CE5A886A}" type="pres">
      <dgm:prSet presAssocID="{37611E80-BB0C-FF44-9F1D-518955882088}" presName="composite" presStyleCnt="0"/>
      <dgm:spPr/>
    </dgm:pt>
    <dgm:pt modelId="{902E8F59-18F7-AD48-BA46-52E863ED06FC}" type="pres">
      <dgm:prSet presAssocID="{37611E80-BB0C-FF44-9F1D-51895588208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46C1D4B-ECD0-E74B-B01E-7F330A1BFBF3}" type="pres">
      <dgm:prSet presAssocID="{37611E80-BB0C-FF44-9F1D-518955882088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0AD7F500-A1E9-6A41-907B-2C239711B663}" srcId="{3EF4E40C-4315-0F42-8EBD-014761A929EA}" destId="{48B6D439-7BFF-7B4A-A287-F1E9443F3839}" srcOrd="1" destOrd="0" parTransId="{6519412F-CE52-1643-A86E-ADF0CF01D8DA}" sibTransId="{6F838B8C-A27A-6748-8F39-ACA72B613873}"/>
    <dgm:cxn modelId="{8E3C7801-76C0-5D4A-B058-B5532EA36A6C}" type="presOf" srcId="{3EE9E6AC-4470-CE41-9224-6BEBBD6BB863}" destId="{2EEDB558-F48F-6E48-95E0-BD152E65233A}" srcOrd="0" destOrd="0" presId="urn:microsoft.com/office/officeart/2005/8/layout/hList1"/>
    <dgm:cxn modelId="{C6060805-9030-824A-AC0E-0C2EC0C96F3C}" type="presOf" srcId="{0F0549DB-AC1A-FD49-99D2-1F36675617E9}" destId="{2EEDB558-F48F-6E48-95E0-BD152E65233A}" srcOrd="0" destOrd="5" presId="urn:microsoft.com/office/officeart/2005/8/layout/hList1"/>
    <dgm:cxn modelId="{FCE8AE15-45CC-1C4C-B15E-7B81810EE3C1}" type="presOf" srcId="{B7DDA09B-030E-E74E-985D-22C353D4A8EE}" destId="{446C1D4B-ECD0-E74B-B01E-7F330A1BFBF3}" srcOrd="0" destOrd="4" presId="urn:microsoft.com/office/officeart/2005/8/layout/hList1"/>
    <dgm:cxn modelId="{E8D95617-1415-D946-B171-7AE91E5B9BA8}" type="presOf" srcId="{C64D35A3-75ED-D44A-B66F-670FC2F8869C}" destId="{6B3C80D3-A77B-D24E-AF1D-05F24FA23499}" srcOrd="0" destOrd="0" presId="urn:microsoft.com/office/officeart/2005/8/layout/hList1"/>
    <dgm:cxn modelId="{24704E19-4959-F242-B614-0675B5896AE5}" srcId="{37611E80-BB0C-FF44-9F1D-518955882088}" destId="{33DF4B92-47FD-2147-A8F1-F6E9208F4ABF}" srcOrd="3" destOrd="0" parTransId="{03E4A9D2-1E26-374B-9B3F-7E70305F03BB}" sibTransId="{D88AC445-A6AB-2749-85FE-60E50B5A0044}"/>
    <dgm:cxn modelId="{85DFF61B-C477-FF45-81B5-9A7B04BFA3C4}" srcId="{C64D35A3-75ED-D44A-B66F-670FC2F8869C}" destId="{972EF13B-1C2C-5849-A015-1B2172D24A23}" srcOrd="6" destOrd="0" parTransId="{B3349B8F-86EE-734F-8F87-9443C46EE7A4}" sibTransId="{261BFC05-C96F-B34C-A9FE-270F41629B7C}"/>
    <dgm:cxn modelId="{B3093624-CBB6-8746-B040-60833592F356}" srcId="{C64D35A3-75ED-D44A-B66F-670FC2F8869C}" destId="{05CEFBF0-6C5A-B448-88E2-47B5C68380AD}" srcOrd="1" destOrd="0" parTransId="{4C2E298C-1DA1-984A-A5BE-5787E6A71876}" sibTransId="{D3EB57FA-6795-BC46-8320-C92763A0A728}"/>
    <dgm:cxn modelId="{58EE9528-6B2F-4842-A1A1-B0066C01C97B}" type="presOf" srcId="{119CA355-025F-E24F-9582-3EB9BAC00BBB}" destId="{6EEA8557-1D25-A64B-9E10-830A1DA157AB}" srcOrd="0" destOrd="5" presId="urn:microsoft.com/office/officeart/2005/8/layout/hList1"/>
    <dgm:cxn modelId="{EB0FD22B-2800-8A4F-A0CD-9D64C4A5BB02}" type="presOf" srcId="{48B6D439-7BFF-7B4A-A287-F1E9443F3839}" destId="{2EEDB558-F48F-6E48-95E0-BD152E65233A}" srcOrd="0" destOrd="1" presId="urn:microsoft.com/office/officeart/2005/8/layout/hList1"/>
    <dgm:cxn modelId="{613C1A34-A175-6241-8EE3-354511FBDC57}" srcId="{37611E80-BB0C-FF44-9F1D-518955882088}" destId="{7A595B7C-6529-F94B-BBCC-1C399878DF2B}" srcOrd="6" destOrd="0" parTransId="{37C8C641-EDA2-E647-BE66-9C621FE32F2B}" sibTransId="{4091A035-45F1-2C45-B431-621786F6178E}"/>
    <dgm:cxn modelId="{49FB8634-4A66-2A4F-AA55-20E0C4EF3A5E}" type="presOf" srcId="{EF5352C0-0000-7446-A3A6-71852F69BE08}" destId="{446C1D4B-ECD0-E74B-B01E-7F330A1BFBF3}" srcOrd="0" destOrd="1" presId="urn:microsoft.com/office/officeart/2005/8/layout/hList1"/>
    <dgm:cxn modelId="{6BA44335-EDFD-0C46-A23E-EF1F01F5001B}" srcId="{37611E80-BB0C-FF44-9F1D-518955882088}" destId="{D2E9D598-41CC-944A-A58C-8F3B283EDDD4}" srcOrd="5" destOrd="0" parTransId="{740A8962-00F3-1E48-BF22-9FEA0D1AFC4D}" sibTransId="{8BC94B28-72B1-C342-80FF-EEE5CC13745C}"/>
    <dgm:cxn modelId="{1A6A6A44-7CD1-E541-BB33-1663A8BCDFAB}" srcId="{37611E80-BB0C-FF44-9F1D-518955882088}" destId="{EF5352C0-0000-7446-A3A6-71852F69BE08}" srcOrd="1" destOrd="0" parTransId="{EF17A2B4-4E77-C246-AB99-BFAABB2032E7}" sibTransId="{8F8FCE5B-9A9D-764B-A863-8C27ABE5B760}"/>
    <dgm:cxn modelId="{BD77DC4C-7DAC-D94C-A5A3-30943714C042}" type="presOf" srcId="{972EF13B-1C2C-5849-A015-1B2172D24A23}" destId="{6EEA8557-1D25-A64B-9E10-830A1DA157AB}" srcOrd="0" destOrd="6" presId="urn:microsoft.com/office/officeart/2005/8/layout/hList1"/>
    <dgm:cxn modelId="{292A0E4D-3108-A149-8327-3DF3762B3485}" srcId="{3EF4E40C-4315-0F42-8EBD-014761A929EA}" destId="{971E4DF4-7A3F-6144-BD2D-077A5D5B5599}" srcOrd="3" destOrd="0" parTransId="{39EF8737-6FD2-EA48-990A-2BF786983E98}" sibTransId="{737AE02F-281A-AC4F-A94C-4D49223AE852}"/>
    <dgm:cxn modelId="{90074252-B448-F64C-A15D-160422C4BA89}" srcId="{C64D35A3-75ED-D44A-B66F-670FC2F8869C}" destId="{2D4DD6AA-5D45-634A-8342-35A5773DA119}" srcOrd="3" destOrd="0" parTransId="{EAA5ACC5-3107-FA45-9317-C31E63BEDBFE}" sibTransId="{CD5B0072-1C57-8A42-A392-3D6E700F1005}"/>
    <dgm:cxn modelId="{4E13B752-DB05-4A42-935F-CA2377780C14}" srcId="{A3C19AA3-230C-C641-8F99-3787C19FBAD6}" destId="{37611E80-BB0C-FF44-9F1D-518955882088}" srcOrd="2" destOrd="0" parTransId="{E1F3478D-B019-5E45-BE69-E72389B64861}" sibTransId="{18ACFE2E-B640-8A48-8B39-5131D7ED2AD1}"/>
    <dgm:cxn modelId="{B89F6654-2027-9A48-8EAE-224382C21663}" srcId="{A3C19AA3-230C-C641-8F99-3787C19FBAD6}" destId="{3EF4E40C-4315-0F42-8EBD-014761A929EA}" srcOrd="0" destOrd="0" parTransId="{BAEFF4A9-C6C4-9E47-9CAD-C91B8762ED9E}" sibTransId="{5AB8BCAC-AD35-0346-B568-549424CC213A}"/>
    <dgm:cxn modelId="{04228858-9BB6-FF49-8DE6-970F0AD4904D}" type="presOf" srcId="{A3C19AA3-230C-C641-8F99-3787C19FBAD6}" destId="{90EB1E6A-878E-0349-8FCC-2DB1EB813C2B}" srcOrd="0" destOrd="0" presId="urn:microsoft.com/office/officeart/2005/8/layout/hList1"/>
    <dgm:cxn modelId="{60659059-D15F-1A42-9B67-DED8866215B5}" type="presOf" srcId="{7A595B7C-6529-F94B-BBCC-1C399878DF2B}" destId="{446C1D4B-ECD0-E74B-B01E-7F330A1BFBF3}" srcOrd="0" destOrd="6" presId="urn:microsoft.com/office/officeart/2005/8/layout/hList1"/>
    <dgm:cxn modelId="{A9ED615A-61C9-D849-9E38-17ED1C6896D5}" srcId="{3EF4E40C-4315-0F42-8EBD-014761A929EA}" destId="{8F9A66CB-1D59-EF40-9F2C-EEC2528EE6CB}" srcOrd="2" destOrd="0" parTransId="{E2B0450A-056F-6245-AC00-F4FAD3C60C40}" sibTransId="{901D7274-70EA-784D-B946-C64CD0549D15}"/>
    <dgm:cxn modelId="{434F655B-41D9-0640-A364-36CB2DEF2E4A}" type="presOf" srcId="{37611E80-BB0C-FF44-9F1D-518955882088}" destId="{902E8F59-18F7-AD48-BA46-52E863ED06FC}" srcOrd="0" destOrd="0" presId="urn:microsoft.com/office/officeart/2005/8/layout/hList1"/>
    <dgm:cxn modelId="{4A99085C-2E24-0B42-9F41-0F8779F295E5}" type="presOf" srcId="{33DF4B92-47FD-2147-A8F1-F6E9208F4ABF}" destId="{446C1D4B-ECD0-E74B-B01E-7F330A1BFBF3}" srcOrd="0" destOrd="3" presId="urn:microsoft.com/office/officeart/2005/8/layout/hList1"/>
    <dgm:cxn modelId="{D25C8F67-DC1A-9C4C-8881-F8D0BA45E30C}" type="presOf" srcId="{F8C871A6-A603-F44C-94D4-A7237B72B225}" destId="{446C1D4B-ECD0-E74B-B01E-7F330A1BFBF3}" srcOrd="0" destOrd="2" presId="urn:microsoft.com/office/officeart/2005/8/layout/hList1"/>
    <dgm:cxn modelId="{AE281E6E-3916-BA4A-BF38-956B46D855CD}" srcId="{37611E80-BB0C-FF44-9F1D-518955882088}" destId="{F8C871A6-A603-F44C-94D4-A7237B72B225}" srcOrd="2" destOrd="0" parTransId="{68766AFE-ECA0-D847-9BAC-AD7A3A473B1A}" sibTransId="{95808634-F842-B846-9398-9216D9CCF673}"/>
    <dgm:cxn modelId="{AE35B171-BDA0-CD41-BCF7-0A2E0C80F4AB}" type="presOf" srcId="{971E4DF4-7A3F-6144-BD2D-077A5D5B5599}" destId="{2EEDB558-F48F-6E48-95E0-BD152E65233A}" srcOrd="0" destOrd="3" presId="urn:microsoft.com/office/officeart/2005/8/layout/hList1"/>
    <dgm:cxn modelId="{07BB097A-6910-0E48-BD4B-24D1D17F65F4}" type="presOf" srcId="{F5DE3196-D06C-0F43-B7C7-F672E8DAD097}" destId="{6EEA8557-1D25-A64B-9E10-830A1DA157AB}" srcOrd="0" destOrd="2" presId="urn:microsoft.com/office/officeart/2005/8/layout/hList1"/>
    <dgm:cxn modelId="{2C0B638C-FCA9-354D-9C63-4F4EDE429CA7}" type="presOf" srcId="{05CEFBF0-6C5A-B448-88E2-47B5C68380AD}" destId="{6EEA8557-1D25-A64B-9E10-830A1DA157AB}" srcOrd="0" destOrd="1" presId="urn:microsoft.com/office/officeart/2005/8/layout/hList1"/>
    <dgm:cxn modelId="{A2B3558E-01F4-2340-924A-19358154306D}" type="presOf" srcId="{98A849CC-5D9D-4348-9719-D39A4D17EC89}" destId="{2EEDB558-F48F-6E48-95E0-BD152E65233A}" srcOrd="0" destOrd="4" presId="urn:microsoft.com/office/officeart/2005/8/layout/hList1"/>
    <dgm:cxn modelId="{25E7C48F-853E-0448-A014-FC06277F4BA9}" srcId="{37611E80-BB0C-FF44-9F1D-518955882088}" destId="{B7DDA09B-030E-E74E-985D-22C353D4A8EE}" srcOrd="4" destOrd="0" parTransId="{E82F82F2-2F3E-4142-ABF9-D15CAA051A7F}" sibTransId="{64F0891C-D0A1-4444-BD27-1AB561400691}"/>
    <dgm:cxn modelId="{3985A291-C2C1-684F-9448-0D2F4A1FFE56}" srcId="{3EF4E40C-4315-0F42-8EBD-014761A929EA}" destId="{98A849CC-5D9D-4348-9719-D39A4D17EC89}" srcOrd="4" destOrd="0" parTransId="{F0E3AB93-B3A3-6F4A-852B-F5D4EA8BF653}" sibTransId="{97D8F1B6-E93B-F640-8F5C-996F2A7E3A91}"/>
    <dgm:cxn modelId="{E6BC29A3-B072-214E-A8A3-55A053AC02F0}" srcId="{3EF4E40C-4315-0F42-8EBD-014761A929EA}" destId="{0F0549DB-AC1A-FD49-99D2-1F36675617E9}" srcOrd="5" destOrd="0" parTransId="{60395417-C407-914B-801C-1ABD8660F856}" sibTransId="{78F66168-0264-D546-BE95-CA92BA2EEE2A}"/>
    <dgm:cxn modelId="{89703CA6-96F7-FA45-963F-383E72D8B8B5}" srcId="{C64D35A3-75ED-D44A-B66F-670FC2F8869C}" destId="{61AC6860-9DD3-264B-A08C-D59C8E94DF84}" srcOrd="0" destOrd="0" parTransId="{CDCE8DAB-E238-A749-8CF8-C766A804D7DE}" sibTransId="{CA4C4D47-3793-8442-86A3-38DD0C5350F0}"/>
    <dgm:cxn modelId="{603ACAAA-0FD8-0E4A-BF73-E58994D92699}" type="presOf" srcId="{8F9A66CB-1D59-EF40-9F2C-EEC2528EE6CB}" destId="{2EEDB558-F48F-6E48-95E0-BD152E65233A}" srcOrd="0" destOrd="2" presId="urn:microsoft.com/office/officeart/2005/8/layout/hList1"/>
    <dgm:cxn modelId="{FC7E15AE-0451-C546-A469-5D02E8020CD7}" srcId="{37611E80-BB0C-FF44-9F1D-518955882088}" destId="{C81FF4CC-97E4-CD41-B4FC-21947A50A070}" srcOrd="7" destOrd="0" parTransId="{4B7FFA0C-EE4E-EB46-9CB2-7E4CC5DD2CAC}" sibTransId="{E852007F-97FA-7249-8D7B-00C496E15B17}"/>
    <dgm:cxn modelId="{730EC8BE-D658-AB40-BA22-74194C5B48BA}" type="presOf" srcId="{E962AB8D-3DFA-F349-A216-7100DDCF9CFA}" destId="{446C1D4B-ECD0-E74B-B01E-7F330A1BFBF3}" srcOrd="0" destOrd="0" presId="urn:microsoft.com/office/officeart/2005/8/layout/hList1"/>
    <dgm:cxn modelId="{854318C4-6E9D-0940-9927-53122139FBE6}" srcId="{C64D35A3-75ED-D44A-B66F-670FC2F8869C}" destId="{119CA355-025F-E24F-9582-3EB9BAC00BBB}" srcOrd="5" destOrd="0" parTransId="{F2D0E53E-0186-9443-B6F4-0B3B47CFF994}" sibTransId="{4E395121-638D-9B41-8F93-ACC4C3ED2C3B}"/>
    <dgm:cxn modelId="{15439DC4-2615-0E4D-BA0A-ABF0ABBF0DA4}" srcId="{C64D35A3-75ED-D44A-B66F-670FC2F8869C}" destId="{6F4924E0-8C4F-EA46-A510-CA7A95AC3691}" srcOrd="4" destOrd="0" parTransId="{FA1A3277-DF79-4D48-B5AA-8BAC6EBB511E}" sibTransId="{532F0A6D-3F56-6847-96B5-FC30BC2CE117}"/>
    <dgm:cxn modelId="{B0DEAAC5-3EA1-AD43-A037-1AE477A5D337}" type="presOf" srcId="{61AC6860-9DD3-264B-A08C-D59C8E94DF84}" destId="{6EEA8557-1D25-A64B-9E10-830A1DA157AB}" srcOrd="0" destOrd="0" presId="urn:microsoft.com/office/officeart/2005/8/layout/hList1"/>
    <dgm:cxn modelId="{E7AA93C6-6CC7-894F-A05B-DF7E6F5E5E46}" type="presOf" srcId="{C81FF4CC-97E4-CD41-B4FC-21947A50A070}" destId="{446C1D4B-ECD0-E74B-B01E-7F330A1BFBF3}" srcOrd="0" destOrd="7" presId="urn:microsoft.com/office/officeart/2005/8/layout/hList1"/>
    <dgm:cxn modelId="{90FBF8CC-62FF-084D-9FB3-E06B51DC8951}" type="presOf" srcId="{6F4924E0-8C4F-EA46-A510-CA7A95AC3691}" destId="{6EEA8557-1D25-A64B-9E10-830A1DA157AB}" srcOrd="0" destOrd="4" presId="urn:microsoft.com/office/officeart/2005/8/layout/hList1"/>
    <dgm:cxn modelId="{958106D4-3542-D043-8348-78D163A29D73}" srcId="{3EF4E40C-4315-0F42-8EBD-014761A929EA}" destId="{3EE9E6AC-4470-CE41-9224-6BEBBD6BB863}" srcOrd="0" destOrd="0" parTransId="{EBACF17B-83D0-CE4B-8CDE-D577A65F54C2}" sibTransId="{BFFC97A0-059A-414D-B62D-53F63A0B4F91}"/>
    <dgm:cxn modelId="{B9F01AE1-913E-6A40-80B0-745B40EC4B17}" srcId="{A3C19AA3-230C-C641-8F99-3787C19FBAD6}" destId="{C64D35A3-75ED-D44A-B66F-670FC2F8869C}" srcOrd="1" destOrd="0" parTransId="{805625B2-1FF8-DB47-9632-AE632369DEEE}" sibTransId="{3F18B79F-289A-1043-BEBB-F8BC4A6F606A}"/>
    <dgm:cxn modelId="{CA3E04E5-9C41-C442-ADE1-1BEC860C78DD}" type="presOf" srcId="{2D4DD6AA-5D45-634A-8342-35A5773DA119}" destId="{6EEA8557-1D25-A64B-9E10-830A1DA157AB}" srcOrd="0" destOrd="3" presId="urn:microsoft.com/office/officeart/2005/8/layout/hList1"/>
    <dgm:cxn modelId="{253765EB-CC36-C247-90A6-9E282BA0F7CA}" srcId="{37611E80-BB0C-FF44-9F1D-518955882088}" destId="{E962AB8D-3DFA-F349-A216-7100DDCF9CFA}" srcOrd="0" destOrd="0" parTransId="{1A7DBC8A-29B5-7948-B393-8EEF64995F16}" sibTransId="{703B0FE5-23EB-1048-ACAD-FC177B6F199E}"/>
    <dgm:cxn modelId="{933B61EC-3588-F145-B369-58EE4E6A533B}" srcId="{C64D35A3-75ED-D44A-B66F-670FC2F8869C}" destId="{F5DE3196-D06C-0F43-B7C7-F672E8DAD097}" srcOrd="2" destOrd="0" parTransId="{25E16AC5-76C6-634F-BF7D-817B3797B877}" sibTransId="{1C0819AD-80B9-244D-817F-F008DA26B6EF}"/>
    <dgm:cxn modelId="{801A07F3-B2EA-9946-8916-D6F85AA6467E}" type="presOf" srcId="{3EF4E40C-4315-0F42-8EBD-014761A929EA}" destId="{F77B364A-C3A9-874F-A366-FCB4371692DE}" srcOrd="0" destOrd="0" presId="urn:microsoft.com/office/officeart/2005/8/layout/hList1"/>
    <dgm:cxn modelId="{A8C9FFF8-8E70-C240-8407-F9BBB4C01741}" type="presOf" srcId="{D2E9D598-41CC-944A-A58C-8F3B283EDDD4}" destId="{446C1D4B-ECD0-E74B-B01E-7F330A1BFBF3}" srcOrd="0" destOrd="5" presId="urn:microsoft.com/office/officeart/2005/8/layout/hList1"/>
    <dgm:cxn modelId="{C5A05E35-EB57-6140-A240-17065CF1EFC3}" type="presParOf" srcId="{90EB1E6A-878E-0349-8FCC-2DB1EB813C2B}" destId="{FE8F2036-37EC-9443-83E6-B781415446FB}" srcOrd="0" destOrd="0" presId="urn:microsoft.com/office/officeart/2005/8/layout/hList1"/>
    <dgm:cxn modelId="{EE0E906C-473C-7E4E-BA7B-2DD17E5601B8}" type="presParOf" srcId="{FE8F2036-37EC-9443-83E6-B781415446FB}" destId="{F77B364A-C3A9-874F-A366-FCB4371692DE}" srcOrd="0" destOrd="0" presId="urn:microsoft.com/office/officeart/2005/8/layout/hList1"/>
    <dgm:cxn modelId="{3A58B249-B46A-0149-88F4-62CB27BED369}" type="presParOf" srcId="{FE8F2036-37EC-9443-83E6-B781415446FB}" destId="{2EEDB558-F48F-6E48-95E0-BD152E65233A}" srcOrd="1" destOrd="0" presId="urn:microsoft.com/office/officeart/2005/8/layout/hList1"/>
    <dgm:cxn modelId="{AA9F4672-8FD4-024E-85BF-262A8FFD4162}" type="presParOf" srcId="{90EB1E6A-878E-0349-8FCC-2DB1EB813C2B}" destId="{5ABC0E87-8058-324A-95D2-1FEE79B0A710}" srcOrd="1" destOrd="0" presId="urn:microsoft.com/office/officeart/2005/8/layout/hList1"/>
    <dgm:cxn modelId="{7FE4DEC0-A877-4540-B8C7-AF34D1817CDB}" type="presParOf" srcId="{90EB1E6A-878E-0349-8FCC-2DB1EB813C2B}" destId="{409E500F-78A4-5640-BBF7-CF14260B9929}" srcOrd="2" destOrd="0" presId="urn:microsoft.com/office/officeart/2005/8/layout/hList1"/>
    <dgm:cxn modelId="{DDB2EB41-71D6-7143-AF65-F3DB44ED0B16}" type="presParOf" srcId="{409E500F-78A4-5640-BBF7-CF14260B9929}" destId="{6B3C80D3-A77B-D24E-AF1D-05F24FA23499}" srcOrd="0" destOrd="0" presId="urn:microsoft.com/office/officeart/2005/8/layout/hList1"/>
    <dgm:cxn modelId="{A1937D64-0A09-7248-B6B0-4BFA09BA6100}" type="presParOf" srcId="{409E500F-78A4-5640-BBF7-CF14260B9929}" destId="{6EEA8557-1D25-A64B-9E10-830A1DA157AB}" srcOrd="1" destOrd="0" presId="urn:microsoft.com/office/officeart/2005/8/layout/hList1"/>
    <dgm:cxn modelId="{0A6E61FF-C00D-594E-945B-EC2F8035366F}" type="presParOf" srcId="{90EB1E6A-878E-0349-8FCC-2DB1EB813C2B}" destId="{2CAA59EA-808F-034B-AE2F-12A3E3C20087}" srcOrd="3" destOrd="0" presId="urn:microsoft.com/office/officeart/2005/8/layout/hList1"/>
    <dgm:cxn modelId="{A3E21E5D-8F7A-7442-A35D-E6E3A88F45FE}" type="presParOf" srcId="{90EB1E6A-878E-0349-8FCC-2DB1EB813C2B}" destId="{5DE843BB-D1CD-E944-A6C4-0253CE5A886A}" srcOrd="4" destOrd="0" presId="urn:microsoft.com/office/officeart/2005/8/layout/hList1"/>
    <dgm:cxn modelId="{1D7A4F1A-4307-0B44-A176-BB7B871F92D0}" type="presParOf" srcId="{5DE843BB-D1CD-E944-A6C4-0253CE5A886A}" destId="{902E8F59-18F7-AD48-BA46-52E863ED06FC}" srcOrd="0" destOrd="0" presId="urn:microsoft.com/office/officeart/2005/8/layout/hList1"/>
    <dgm:cxn modelId="{8CC50681-2490-0540-A75E-BBAF35FBC348}" type="presParOf" srcId="{5DE843BB-D1CD-E944-A6C4-0253CE5A886A}" destId="{446C1D4B-ECD0-E74B-B01E-7F330A1BFBF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7B364A-C3A9-874F-A366-FCB4371692DE}">
      <dsp:nvSpPr>
        <dsp:cNvPr id="0" name=""/>
        <dsp:cNvSpPr/>
      </dsp:nvSpPr>
      <dsp:spPr>
        <a:xfrm>
          <a:off x="3524" y="54892"/>
          <a:ext cx="3436143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Capital</a:t>
          </a:r>
        </a:p>
      </dsp:txBody>
      <dsp:txXfrm>
        <a:off x="3524" y="54892"/>
        <a:ext cx="3436143" cy="489600"/>
      </dsp:txXfrm>
    </dsp:sp>
    <dsp:sp modelId="{2EEDB558-F48F-6E48-95E0-BD152E65233A}">
      <dsp:nvSpPr>
        <dsp:cNvPr id="0" name=""/>
        <dsp:cNvSpPr/>
      </dsp:nvSpPr>
      <dsp:spPr>
        <a:xfrm>
          <a:off x="3524" y="544492"/>
          <a:ext cx="3436143" cy="409485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/>
            <a:t>Efficient multidisciplinary team structure</a:t>
          </a:r>
          <a:endParaRPr lang="en-US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/>
            <a:t>Adequate resources </a:t>
          </a:r>
          <a:endParaRPr lang="en-GB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 dirty="0"/>
            <a:t>Governance , TORs ,Roles and Responsibilities </a:t>
          </a:r>
          <a:endParaRPr lang="en-GB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/>
            <a:t>Global parternships </a:t>
          </a:r>
          <a:endParaRPr lang="en-GB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/>
            <a:t>In advance Country Quadripartite agreement and endorsements </a:t>
          </a:r>
          <a:endParaRPr lang="en-GB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 dirty="0"/>
            <a:t>In advance ethical approval form both the human and Animal health </a:t>
          </a:r>
          <a:endParaRPr lang="en-GB" sz="1700" b="0" kern="1200" dirty="0"/>
        </a:p>
      </dsp:txBody>
      <dsp:txXfrm>
        <a:off x="3524" y="544492"/>
        <a:ext cx="3436143" cy="4094853"/>
      </dsp:txXfrm>
    </dsp:sp>
    <dsp:sp modelId="{6B3C80D3-A77B-D24E-AF1D-05F24FA23499}">
      <dsp:nvSpPr>
        <dsp:cNvPr id="0" name=""/>
        <dsp:cNvSpPr/>
      </dsp:nvSpPr>
      <dsp:spPr>
        <a:xfrm>
          <a:off x="3920728" y="54892"/>
          <a:ext cx="3436143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Support</a:t>
          </a:r>
        </a:p>
      </dsp:txBody>
      <dsp:txXfrm>
        <a:off x="3920728" y="54892"/>
        <a:ext cx="3436143" cy="489600"/>
      </dsp:txXfrm>
    </dsp:sp>
    <dsp:sp modelId="{6EEA8557-1D25-A64B-9E10-830A1DA157AB}">
      <dsp:nvSpPr>
        <dsp:cNvPr id="0" name=""/>
        <dsp:cNvSpPr/>
      </dsp:nvSpPr>
      <dsp:spPr>
        <a:xfrm>
          <a:off x="3920728" y="544492"/>
          <a:ext cx="3436143" cy="409485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/>
            <a:t>Logistical </a:t>
          </a:r>
          <a:endParaRPr lang="en-US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/>
            <a:t>Political</a:t>
          </a:r>
          <a:endParaRPr lang="en-GB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/>
            <a:t>Use of technology </a:t>
          </a:r>
          <a:endParaRPr lang="en-GB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/>
            <a:t>Accessibility </a:t>
          </a:r>
          <a:endParaRPr lang="en-GB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 dirty="0"/>
            <a:t>Data sharing</a:t>
          </a:r>
          <a:endParaRPr lang="en-GB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700" b="0" kern="1200"/>
            <a:t>One Bucket approach </a:t>
          </a:r>
          <a:endParaRPr lang="en-GB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 dirty="0"/>
            <a:t>Laboratory</a:t>
          </a:r>
          <a:endParaRPr lang="en-GB" sz="1700" b="0" kern="1200" dirty="0"/>
        </a:p>
      </dsp:txBody>
      <dsp:txXfrm>
        <a:off x="3920728" y="544492"/>
        <a:ext cx="3436143" cy="4094853"/>
      </dsp:txXfrm>
    </dsp:sp>
    <dsp:sp modelId="{902E8F59-18F7-AD48-BA46-52E863ED06FC}">
      <dsp:nvSpPr>
        <dsp:cNvPr id="0" name=""/>
        <dsp:cNvSpPr/>
      </dsp:nvSpPr>
      <dsp:spPr>
        <a:xfrm>
          <a:off x="7837932" y="54892"/>
          <a:ext cx="3436143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Operations</a:t>
          </a:r>
        </a:p>
      </dsp:txBody>
      <dsp:txXfrm>
        <a:off x="7837932" y="54892"/>
        <a:ext cx="3436143" cy="489600"/>
      </dsp:txXfrm>
    </dsp:sp>
    <dsp:sp modelId="{446C1D4B-ECD0-E74B-B01E-7F330A1BFBF3}">
      <dsp:nvSpPr>
        <dsp:cNvPr id="0" name=""/>
        <dsp:cNvSpPr/>
      </dsp:nvSpPr>
      <dsp:spPr>
        <a:xfrm>
          <a:off x="7837932" y="544492"/>
          <a:ext cx="3436143" cy="409485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/>
            <a:t>Joint and Timely investigation and analysis</a:t>
          </a:r>
          <a:endParaRPr lang="en-US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 dirty="0"/>
            <a:t>Community engagement and participation </a:t>
          </a:r>
          <a:endParaRPr lang="en-GB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/>
            <a:t>Collaborative approach to teamwork</a:t>
          </a:r>
          <a:endParaRPr lang="en-GB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/>
            <a:t>Systematic approach to investigation</a:t>
          </a:r>
          <a:endParaRPr lang="en-GB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/>
            <a:t>High quality and valid samples </a:t>
          </a:r>
          <a:endParaRPr lang="en-GB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/>
            <a:t>Investigation Quality measures </a:t>
          </a:r>
          <a:endParaRPr lang="en-GB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/>
            <a:t>Early notification to international agencies</a:t>
          </a:r>
          <a:endParaRPr lang="en-GB" sz="1700" b="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0" kern="1200" dirty="0"/>
            <a:t>Piloting ,training , top tabletop exercise , integration to RRT ,FETP </a:t>
          </a:r>
        </a:p>
      </dsp:txBody>
      <dsp:txXfrm>
        <a:off x="7837932" y="544492"/>
        <a:ext cx="3436143" cy="4094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501F6-E81D-2C47-9B7B-DE546BA6671E}" type="datetimeFigureOut">
              <a:rPr lang="en-US" smtClean="0"/>
              <a:t>6/14/25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72F15-0732-BC48-8114-9F906605E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38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478800" y="1188000"/>
            <a:ext cx="5382919" cy="3599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1"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Picture</a:t>
            </a:r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40016" y="2160000"/>
            <a:ext cx="5951983" cy="3609304"/>
          </a:xfrm>
          <a:prstGeom prst="rect">
            <a:avLst/>
          </a:prstGeom>
        </p:spPr>
        <p:txBody>
          <a:bodyPr lIns="0" tIns="0" rIns="540000" anchor="t" anchorCtr="0"/>
          <a:lstStyle>
            <a:lvl1pPr marL="162000" indent="-180000" algn="l">
              <a:buClr>
                <a:srgbClr val="5792C9"/>
              </a:buClr>
              <a:buFont typeface="Wingdings" charset="2"/>
              <a:buChar char="§"/>
              <a:defRPr sz="2000">
                <a:solidFill>
                  <a:schemeClr val="tx1"/>
                </a:solidFill>
              </a:defRPr>
            </a:lvl1pPr>
            <a:lvl2pPr marL="360000" indent="-180000" algn="l">
              <a:buClr>
                <a:srgbClr val="5792C9"/>
              </a:buClr>
              <a:buSzPct val="110000"/>
              <a:buFont typeface="Arial" charset="0"/>
              <a:buChar char="•"/>
              <a:defRPr sz="2000">
                <a:solidFill>
                  <a:schemeClr val="tx1"/>
                </a:solidFill>
              </a:defRPr>
            </a:lvl2pPr>
            <a:lvl3pPr marL="612000" indent="-216000" algn="l">
              <a:buClr>
                <a:srgbClr val="5792C9"/>
              </a:buClr>
              <a:buFont typeface=".AppleSystemUIFont" charset="-120"/>
              <a:buChar char="–"/>
              <a:defRPr sz="2000"/>
            </a:lvl3pPr>
            <a:lvl4pPr marL="864000" indent="-180000" algn="l">
              <a:buClr>
                <a:schemeClr val="tx1"/>
              </a:buClr>
              <a:buFont typeface=".AppleSystemUIFont" charset="-120"/>
              <a:buChar char="–"/>
              <a:defRPr sz="2000">
                <a:solidFill>
                  <a:schemeClr val="tx1"/>
                </a:solidFill>
              </a:defRPr>
            </a:lvl4pPr>
            <a:lvl5pPr marL="1080000" indent="-180000" algn="l"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>
                <a:solidFill>
                  <a:schemeClr val="bg2">
                    <a:lumMod val="50000"/>
                  </a:schemeClr>
                </a:solidFill>
              </a:defRPr>
            </a:lvl5pPr>
            <a:lvl6pPr marL="1080000" indent="-180000" algn="l">
              <a:buClr>
                <a:schemeClr val="bg2">
                  <a:lumMod val="75000"/>
                </a:schemeClr>
              </a:buClr>
              <a:buFont typeface=".AppleSystemUIFont" charset="-120"/>
              <a:buChar char="–"/>
              <a:defRPr sz="2000">
                <a:solidFill>
                  <a:schemeClr val="bg2">
                    <a:lumMod val="50000"/>
                  </a:schemeClr>
                </a:solidFill>
              </a:defRPr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List 1</a:t>
            </a:r>
          </a:p>
          <a:p>
            <a:pPr lvl="1"/>
            <a:r>
              <a:rPr lang="en-US"/>
              <a:t>List 2</a:t>
            </a:r>
          </a:p>
          <a:p>
            <a:pPr lvl="2"/>
            <a:r>
              <a:rPr lang="en-US"/>
              <a:t>List 3</a:t>
            </a:r>
          </a:p>
          <a:p>
            <a:pPr lvl="3"/>
            <a:r>
              <a:rPr lang="en-US"/>
              <a:t>List 4</a:t>
            </a:r>
          </a:p>
          <a:p>
            <a:pPr lvl="4"/>
            <a:r>
              <a:rPr lang="en-US"/>
              <a:t>List 5 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99583D8E-5B3B-3843-83A2-A85ED26356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16" y="1188000"/>
            <a:ext cx="5951983" cy="863895"/>
          </a:xfrm>
          <a:prstGeom prst="rect">
            <a:avLst/>
          </a:prstGeom>
          <a:noFill/>
        </p:spPr>
        <p:txBody>
          <a:bodyPr vert="horz" lIns="0" tIns="0" rIns="540000" bIns="45720" rtlCol="0" anchor="t" anchorCtr="0">
            <a:noAutofit/>
          </a:bodyPr>
          <a:lstStyle>
            <a:lvl1pPr>
              <a:defRPr sz="2800" b="1">
                <a:solidFill>
                  <a:srgbClr val="5792C9"/>
                </a:solidFill>
                <a:latin typeface="+mn-lt"/>
              </a:defRPr>
            </a:lvl1pPr>
          </a:lstStyle>
          <a:p>
            <a:r>
              <a:rPr lang="en-US"/>
              <a:t>Click to edit Section title</a:t>
            </a:r>
            <a:br>
              <a:rPr lang="en-US"/>
            </a:br>
            <a:r>
              <a:rPr lang="en-US"/>
              <a:t>lorem ipsum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E2C7A0F-E71F-BB43-99DF-878861BE73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504000"/>
            <a:ext cx="12192000" cy="396492"/>
          </a:xfrm>
          <a:prstGeom prst="rect">
            <a:avLst/>
          </a:prstGeom>
          <a:solidFill>
            <a:srgbClr val="5792C9">
              <a:alpha val="21000"/>
            </a:srgbClr>
          </a:solidFill>
        </p:spPr>
        <p:txBody>
          <a:bodyPr lIns="540000" rIns="540000" anchor="ctr" anchorCtr="0"/>
          <a:lstStyle>
            <a:lvl1pPr marL="0" indent="0" algn="l">
              <a:buFontTx/>
              <a:buNone/>
              <a:defRPr sz="2000" b="1">
                <a:solidFill>
                  <a:srgbClr val="5792C9"/>
                </a:solidFill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62176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8C98D-187B-F05F-81EB-5494F1402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49A63-C043-391A-8DB5-3BAE2D5E0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6/14/25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B4AFDB-5A93-67FE-7A2C-F657C088F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9A8EF-5366-1945-6A17-C45A76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23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41737F-3A2D-16D5-2937-2C62B192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6/14/25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4510FE-251F-3650-E105-6A02B6C15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F939D0-87F8-5A77-0350-5680398C5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981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A4831-DF71-87B3-67A9-7E2895EAD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AB38B-9426-5219-BF88-CDF1B29A3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CC298-C34D-46B1-9FBF-0D3BDE9A9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E7C71-5FCA-7733-09EE-D408381E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6/14/25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00BDA-431F-2D13-BBF3-94D79F8EA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2030D-EEBF-B6C5-EF08-208B8897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98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1AD3-F912-540D-ABD7-8DDC035F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E896E-AAC7-BD19-7070-631AB69957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1F012-6ED5-99A2-DB48-43DC1386AE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E8E42C-4301-43EC-82DE-01DE05403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6/14/25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9654A-947C-974F-44D5-2A99CB6E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99988-8AF4-68EB-8B84-FA06160AC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69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B2C07-3134-019A-C960-232684BC1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97900E-5E1C-DE09-E1AD-1D1D8C17DB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C7320-E7E7-431C-D568-582066789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6/14/25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97C18-F5C0-2E09-F261-2EAB2A6EE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AFC60-C42C-5D83-7E4A-2001E4CD7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37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FB0442-542A-E9F1-641B-A990A4135F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C0833-5D3B-1656-959A-15BABF797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A4E5D-BD64-C0DD-0D89-40DE3357F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6/14/25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6986EF-6BD4-1A67-EFBF-0133EF1BE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83EA8-457A-700C-AD53-132336051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86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1EEA8EE-B0CD-79F7-3CC5-3D0F5B6A4223}"/>
              </a:ext>
            </a:extLst>
          </p:cNvPr>
          <p:cNvCxnSpPr>
            <a:cxnSpLocks/>
          </p:cNvCxnSpPr>
          <p:nvPr userDrawn="1"/>
        </p:nvCxnSpPr>
        <p:spPr>
          <a:xfrm>
            <a:off x="443170" y="1080246"/>
            <a:ext cx="1115577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38">
            <a:extLst>
              <a:ext uri="{FF2B5EF4-FFF2-40B4-BE49-F238E27FC236}">
                <a16:creationId xmlns:a16="http://schemas.microsoft.com/office/drawing/2014/main" id="{2D532D14-37A1-94A4-0E5C-DC4CBC1CB5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463" y="31353"/>
            <a:ext cx="10515600" cy="1048894"/>
          </a:xfrm>
        </p:spPr>
        <p:txBody>
          <a:bodyPr/>
          <a:lstStyle/>
          <a:p>
            <a:r>
              <a:rPr lang="en-GB" dirty="0"/>
              <a:t>Blank slide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61EAA8D-6383-2F09-62A8-F2D0DE2EB5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7869" y="1195556"/>
            <a:ext cx="10552193" cy="35494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581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EA26912F-EE60-0E4E-8A8F-95B31547CC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1656000"/>
            <a:ext cx="12192001" cy="4113296"/>
          </a:xfrm>
          <a:prstGeom prst="rect">
            <a:avLst/>
          </a:prstGeom>
        </p:spPr>
        <p:txBody>
          <a:bodyPr lIns="540000" tIns="0" rIns="540000" bIns="360000" numCol="2" spcCol="720000" anchor="t" anchorCtr="0"/>
          <a:lstStyle>
            <a:lvl1pPr marL="162000" indent="-180000" algn="l">
              <a:buClr>
                <a:srgbClr val="5792C9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32000" indent="-180000" algn="l">
              <a:buClr>
                <a:srgbClr val="5792C9"/>
              </a:buClr>
              <a:buSzPct val="110000"/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684000" indent="-216000" algn="l">
              <a:buClr>
                <a:srgbClr val="5792C9"/>
              </a:buClr>
              <a:buFont typeface=".AppleSystemUIFont" charset="-120"/>
              <a:buChar char="–"/>
              <a:defRPr sz="2000"/>
            </a:lvl3pPr>
            <a:lvl4pPr marL="936000" indent="-216000" algn="l">
              <a:buFont typeface=".AppleSystemUIFont" charset="-120"/>
              <a:buChar char="–"/>
              <a:defRPr sz="2000"/>
            </a:lvl4pPr>
            <a:lvl5pPr marL="1188000" indent="-216000" algn="l"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>
                <a:solidFill>
                  <a:schemeClr val="bg2">
                    <a:lumMod val="50000"/>
                  </a:schemeClr>
                </a:solidFill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Txt 2 columns</a:t>
            </a:r>
          </a:p>
          <a:p>
            <a:pPr lvl="1"/>
            <a:r>
              <a:rPr lang="en-US"/>
              <a:t>List 2</a:t>
            </a:r>
          </a:p>
          <a:p>
            <a:pPr lvl="2"/>
            <a:r>
              <a:rPr lang="en-US"/>
              <a:t>List 3</a:t>
            </a:r>
          </a:p>
          <a:p>
            <a:pPr lvl="3"/>
            <a:r>
              <a:rPr lang="en-US"/>
              <a:t>List 4</a:t>
            </a:r>
          </a:p>
          <a:p>
            <a:pPr lvl="4"/>
            <a:r>
              <a:rPr lang="en-US"/>
              <a:t>List 5</a:t>
            </a:r>
            <a:endParaRPr lang="it-IT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3766441-E5F4-154E-B3C0-A66B6AA9E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2537" y="1188000"/>
            <a:ext cx="12204522" cy="360040"/>
          </a:xfrm>
          <a:prstGeom prst="rect">
            <a:avLst/>
          </a:prstGeom>
          <a:noFill/>
        </p:spPr>
        <p:txBody>
          <a:bodyPr vert="horz" lIns="540000" tIns="0" rIns="2880000" bIns="45720" rtlCol="0" anchor="t" anchorCtr="0">
            <a:noAutofit/>
          </a:bodyPr>
          <a:lstStyle>
            <a:lvl1pPr>
              <a:defRPr sz="2200" b="1">
                <a:solidFill>
                  <a:srgbClr val="5792C9"/>
                </a:solidFill>
                <a:latin typeface="+mn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F1CB7F7-5499-4B4D-B455-C61D53845A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468000"/>
            <a:ext cx="12192000" cy="396492"/>
          </a:xfrm>
          <a:prstGeom prst="rect">
            <a:avLst/>
          </a:prstGeom>
          <a:solidFill>
            <a:srgbClr val="5792C9">
              <a:alpha val="21000"/>
            </a:srgbClr>
          </a:solidFill>
        </p:spPr>
        <p:txBody>
          <a:bodyPr lIns="540000" rIns="540000" anchor="ctr" anchorCtr="0"/>
          <a:lstStyle>
            <a:lvl1pPr marL="0" indent="0" algn="l">
              <a:buFontTx/>
              <a:buNone/>
              <a:defRPr sz="2000" b="1">
                <a:solidFill>
                  <a:srgbClr val="5792C9"/>
                </a:solidFill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950258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030729" y="1188000"/>
            <a:ext cx="3681895" cy="4473296"/>
          </a:xfrm>
          <a:prstGeom prst="rect">
            <a:avLst/>
          </a:prstGeom>
          <a:solidFill>
            <a:srgbClr val="5792C9">
              <a:alpha val="21000"/>
            </a:srgbClr>
          </a:solidFill>
        </p:spPr>
        <p:txBody>
          <a:bodyPr vert="horz" lIns="180000" tIns="180000" rIns="180000" bIns="180000" rtlCol="0" anchor="t" anchorCtr="0">
            <a:normAutofit/>
          </a:bodyPr>
          <a:lstStyle>
            <a:lvl1pPr>
              <a:defRPr sz="1800" b="1" baseline="0">
                <a:solidFill>
                  <a:srgbClr val="5792C9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Click to edit txt</a:t>
            </a:r>
            <a:br>
              <a:rPr lang="en-US"/>
            </a:br>
            <a:endParaRPr lang="en-US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623DA365-03D8-D643-90D3-7672345782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1188000"/>
            <a:ext cx="7680176" cy="4473296"/>
          </a:xfrm>
          <a:prstGeom prst="rect">
            <a:avLst/>
          </a:prstGeom>
        </p:spPr>
        <p:txBody>
          <a:bodyPr lIns="540000" tIns="0" rIns="360000" anchor="t" anchorCtr="0"/>
          <a:lstStyle>
            <a:lvl1pPr marL="162000" indent="-180000" algn="l">
              <a:buClr>
                <a:srgbClr val="5792C9"/>
              </a:buClr>
              <a:buFont typeface="Wingdings" charset="2"/>
              <a:buChar char="§"/>
              <a:defRPr sz="2000" baseline="0">
                <a:latin typeface="Calibri" charset="0"/>
                <a:ea typeface="Calibri" charset="0"/>
                <a:cs typeface="Calibri" charset="0"/>
              </a:defRPr>
            </a:lvl1pPr>
            <a:lvl2pPr marL="432000" indent="-180000" algn="l">
              <a:buClr>
                <a:srgbClr val="5792C9"/>
              </a:buClr>
              <a:buSzPct val="110000"/>
              <a:buFont typeface="Arial" charset="0"/>
              <a:buChar char="•"/>
              <a:defRPr sz="2000"/>
            </a:lvl2pPr>
            <a:lvl3pPr marL="684000" indent="-216000" algn="l">
              <a:buClr>
                <a:srgbClr val="5792C9"/>
              </a:buClr>
              <a:buFont typeface=".AppleSystemUIFont" charset="-120"/>
              <a:buChar char="–"/>
              <a:defRPr sz="2000">
                <a:latin typeface="Calibri" charset="0"/>
                <a:ea typeface="Calibri" charset="0"/>
                <a:cs typeface="Calibri" charset="0"/>
              </a:defRPr>
            </a:lvl3pPr>
            <a:lvl4pPr marL="936000" indent="-216000" algn="l">
              <a:buFont typeface=".AppleSystemUIFont" charset="-120"/>
              <a:buChar char="–"/>
              <a:defRPr sz="2000">
                <a:latin typeface="Calibri" charset="0"/>
                <a:ea typeface="Calibri" charset="0"/>
                <a:cs typeface="Calibri" charset="0"/>
              </a:defRPr>
            </a:lvl4pPr>
            <a:lvl5pPr marL="1188000" indent="-216000" algn="l">
              <a:buClr>
                <a:schemeClr val="bg2">
                  <a:lumMod val="50000"/>
                </a:schemeClr>
              </a:buClr>
              <a:buFont typeface=".AppleSystemUIFont" charset="-120"/>
              <a:buChar char="–"/>
              <a:defRPr sz="2000">
                <a:solidFill>
                  <a:schemeClr val="bg2">
                    <a:lumMod val="50000"/>
                  </a:schemeClr>
                </a:solidFill>
              </a:defRPr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Click to edit txt</a:t>
            </a:r>
          </a:p>
          <a:p>
            <a:pPr lvl="1"/>
            <a:r>
              <a:rPr lang="en-US"/>
              <a:t>List 2</a:t>
            </a:r>
          </a:p>
          <a:p>
            <a:pPr lvl="2"/>
            <a:r>
              <a:rPr lang="en-US"/>
              <a:t>List 3</a:t>
            </a:r>
          </a:p>
          <a:p>
            <a:pPr lvl="3"/>
            <a:r>
              <a:rPr lang="en-US"/>
              <a:t>List 4</a:t>
            </a:r>
          </a:p>
          <a:p>
            <a:pPr lvl="4"/>
            <a:r>
              <a:rPr lang="en-US"/>
              <a:t>List 5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AB57E31-58FC-B942-88CB-138F827EA6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468000"/>
            <a:ext cx="12192000" cy="396492"/>
          </a:xfrm>
          <a:prstGeom prst="rect">
            <a:avLst/>
          </a:prstGeom>
          <a:solidFill>
            <a:srgbClr val="5792C9">
              <a:alpha val="21000"/>
            </a:srgbClr>
          </a:solidFill>
        </p:spPr>
        <p:txBody>
          <a:bodyPr lIns="540000" rIns="540000" anchor="ctr" anchorCtr="0"/>
          <a:lstStyle>
            <a:lvl1pPr marL="0" indent="0" algn="l">
              <a:buFontTx/>
              <a:buNone/>
              <a:defRPr sz="2000" b="1">
                <a:solidFill>
                  <a:srgbClr val="5792C9"/>
                </a:solidFill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21326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DD8F646-5F3D-0C96-AC66-E6997C3C42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4288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35036C-CA16-5394-D5CA-033664A3A1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4373" y="0"/>
            <a:ext cx="5717626" cy="42882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06EF85-C834-39AD-A4C9-585EDAF48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08545"/>
            <a:ext cx="9144000" cy="2479675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20945-669C-5735-3DD7-127B3E0D0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4374357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C23CC-17BE-5365-CEB9-3FD614902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6/14/25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6386E-67FB-F8C5-5E61-1AF4302D4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AC35C-0710-4A75-ABF8-147290E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AD210F-177D-0257-BFED-231219BA2024}"/>
              </a:ext>
            </a:extLst>
          </p:cNvPr>
          <p:cNvSpPr txBox="1"/>
          <p:nvPr userDrawn="1"/>
        </p:nvSpPr>
        <p:spPr>
          <a:xfrm>
            <a:off x="-5253" y="914017"/>
            <a:ext cx="453439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lIns="180000" rIns="180000">
            <a:spAutoFit/>
          </a:bodyPr>
          <a:lstStyle/>
          <a:p>
            <a:pPr algn="r"/>
            <a:r>
              <a:rPr lang="en-US" sz="2000" b="1" i="0" spc="500" baseline="0">
                <a:solidFill>
                  <a:schemeClr val="tx2"/>
                </a:solidFill>
                <a:latin typeface="Avenir Black" panose="02000503020000020003" pitchFamily="2" charset="0"/>
              </a:rPr>
              <a:t>WHO EPI-WIN DIGEST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9FD0655-9A2B-F56D-98EC-DD19E8C49935}"/>
              </a:ext>
            </a:extLst>
          </p:cNvPr>
          <p:cNvGrpSpPr/>
          <p:nvPr userDrawn="1"/>
        </p:nvGrpSpPr>
        <p:grpSpPr>
          <a:xfrm>
            <a:off x="11377534" y="279942"/>
            <a:ext cx="563886" cy="3780823"/>
            <a:chOff x="11581420" y="279942"/>
            <a:chExt cx="360000" cy="2413779"/>
          </a:xfrm>
        </p:grpSpPr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195FD391-E83A-9149-5ADB-12D7DD6BA9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651654" y="279942"/>
              <a:ext cx="219533" cy="323901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17DB8334-30FC-B964-E682-60A0B541A4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605052" y="800564"/>
              <a:ext cx="312736" cy="323901"/>
            </a:xfrm>
            <a:prstGeom prst="rect">
              <a:avLst/>
            </a:prstGeom>
          </p:spPr>
        </p:pic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7B1C6507-EEA7-75F3-F66B-B063DA21A3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703694" y="1841808"/>
              <a:ext cx="115453" cy="323901"/>
            </a:xfrm>
            <a:prstGeom prst="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8DEF7177-3A4E-0C58-256A-9826027C6C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667534" y="1321186"/>
              <a:ext cx="187773" cy="323901"/>
            </a:xfrm>
            <a:prstGeom prst="rect">
              <a:avLst/>
            </a:prstGeom>
          </p:spPr>
        </p:pic>
        <p:pic>
          <p:nvPicPr>
            <p:cNvPr id="97" name="Graphic 96" descr="Ui Ux with solid fill">
              <a:extLst>
                <a:ext uri="{FF2B5EF4-FFF2-40B4-BE49-F238E27FC236}">
                  <a16:creationId xmlns:a16="http://schemas.microsoft.com/office/drawing/2014/main" id="{000AF2D5-FD16-52C5-10BD-306505C029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581420" y="2333721"/>
              <a:ext cx="360000" cy="360000"/>
            </a:xfrm>
            <a:prstGeom prst="rect">
              <a:avLst/>
            </a:prstGeom>
          </p:spPr>
        </p:pic>
      </p:grpSp>
      <p:pic>
        <p:nvPicPr>
          <p:cNvPr id="100" name="Picture 9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3F92CB6A-9DD3-8621-D4A7-261A8AAA57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7200" y="345249"/>
            <a:ext cx="1450975" cy="442035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DE860CC7-4A6E-B4B8-D9A0-D0042D36BEF1}"/>
              </a:ext>
            </a:extLst>
          </p:cNvPr>
          <p:cNvSpPr/>
          <p:nvPr userDrawn="1"/>
        </p:nvSpPr>
        <p:spPr>
          <a:xfrm>
            <a:off x="342900" y="6378575"/>
            <a:ext cx="302895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16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5C4A51-D0C2-E828-1B68-8FAF8DDE0BB2}"/>
              </a:ext>
            </a:extLst>
          </p:cNvPr>
          <p:cNvSpPr/>
          <p:nvPr userDrawn="1"/>
        </p:nvSpPr>
        <p:spPr>
          <a:xfrm>
            <a:off x="0" y="0"/>
            <a:ext cx="12192000" cy="1234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5EB7B5-846B-E06B-7802-1419E1321B1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alphaModFix amt="25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86" t="15857" b="40971"/>
          <a:stretch/>
        </p:blipFill>
        <p:spPr>
          <a:xfrm>
            <a:off x="8349521" y="1"/>
            <a:ext cx="3842478" cy="1234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0E44F6-8906-8BEC-1355-9722E2A3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5AC52-85FE-D376-4B0B-5BC7A8244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180FB-00A6-16D8-F4CE-B9299F638F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29515" y="6399345"/>
            <a:ext cx="1305910" cy="228600"/>
          </a:xfrm>
        </p:spPr>
        <p:txBody>
          <a:bodyPr/>
          <a:lstStyle/>
          <a:p>
            <a:fld id="{263BB19C-BF31-BC4C-A83D-3084712DA4DA}" type="datetimeFigureOut">
              <a:t>6/14/25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548F3-6818-6373-1E06-6C86FA48D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885" y="6399345"/>
            <a:ext cx="2630214" cy="228600"/>
          </a:xfrm>
        </p:spPr>
        <p:txBody>
          <a:bodyPr/>
          <a:lstStyle>
            <a:lvl1pPr>
              <a:defRPr b="0" i="0" spc="0" baseline="0"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8B2FA-61BC-8F81-FC32-C1784D3B1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2645" y="6399345"/>
            <a:ext cx="583324" cy="228600"/>
          </a:xfrm>
        </p:spPr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65C0AB-1630-BC40-0577-3DAE02480931}"/>
              </a:ext>
            </a:extLst>
          </p:cNvPr>
          <p:cNvCxnSpPr/>
          <p:nvPr userDrawn="1"/>
        </p:nvCxnSpPr>
        <p:spPr>
          <a:xfrm>
            <a:off x="457200" y="330200"/>
            <a:ext cx="112776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81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E44F6-8906-8BEC-1355-9722E2A3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5AC52-85FE-D376-4B0B-5BC7A8244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9180FB-00A6-16D8-F4CE-B9299F638F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29515" y="6399345"/>
            <a:ext cx="1305910" cy="228600"/>
          </a:xfrm>
        </p:spPr>
        <p:txBody>
          <a:bodyPr/>
          <a:lstStyle/>
          <a:p>
            <a:fld id="{263BB19C-BF31-BC4C-A83D-3084712DA4DA}" type="datetimeFigureOut">
              <a:t>6/14/25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548F3-6818-6373-1E06-6C86FA48D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885" y="6399345"/>
            <a:ext cx="2630214" cy="228600"/>
          </a:xfrm>
        </p:spPr>
        <p:txBody>
          <a:bodyPr/>
          <a:lstStyle>
            <a:lvl1pPr>
              <a:defRPr b="0" i="0" spc="0" baseline="0"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8B2FA-61BC-8F81-FC32-C1784D3B1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2645" y="6399345"/>
            <a:ext cx="583324" cy="228600"/>
          </a:xfrm>
        </p:spPr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240CA0-D6BC-98AF-CB94-2E99D66E1295}"/>
              </a:ext>
            </a:extLst>
          </p:cNvPr>
          <p:cNvCxnSpPr/>
          <p:nvPr userDrawn="1"/>
        </p:nvCxnSpPr>
        <p:spPr>
          <a:xfrm>
            <a:off x="457200" y="330200"/>
            <a:ext cx="112776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507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5CA33-396A-80EA-8DE7-C6A3B6E5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12649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49013-0DBA-7B3B-BCB5-2AABB7FBD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12649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A61CB-F889-9621-B8AD-3676F87C1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6/14/25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59E4B-48F3-5861-00DA-EF49F4D81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C1887-877C-1E50-165B-77EABD438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9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8448-36B0-C08E-1C34-C25543E76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314CE-4168-098B-0041-673B156819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64105"/>
            <a:ext cx="5562600" cy="48128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0EC306-1654-BFDA-8994-FECADBBD1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64105"/>
            <a:ext cx="5562600" cy="48128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B9A72-0532-3545-A79A-85A23D9CF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6/14/25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D6D08-6AA6-E41D-DC12-9ED8CE240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5519D-9457-AD2E-B5FA-ED90FFD3E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77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D0301-026E-90B4-3907-D923561A7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128077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6F34D8-A54F-86B0-D31D-95C1990D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753849"/>
            <a:ext cx="5540375" cy="7062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9AE89-4AE0-54BF-2B89-A26DEFC2F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505075"/>
            <a:ext cx="554037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BA874-B7AC-3158-70ED-AD0544FFC0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3849"/>
            <a:ext cx="5562600" cy="7062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D9EC6-1D22-D4A6-4BD0-0F423017E9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5626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EF5B1C-5801-AAE9-0D03-C13FD379B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BB19C-BF31-BC4C-A83D-3084712DA4DA}" type="datetimeFigureOut">
              <a:t>6/14/25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BD6DBF-FFC6-7CAA-73E5-8FDA3EE1C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C9E877-185B-6501-8583-757DF85F8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125607-3CCB-FC49-88FF-D0E21707BB1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15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/>
          <a:srcRect t="53808" r="8574" b="12115"/>
          <a:stretch/>
        </p:blipFill>
        <p:spPr>
          <a:xfrm>
            <a:off x="9296401" y="0"/>
            <a:ext cx="2895600" cy="449707"/>
          </a:xfrm>
          <a:prstGeom prst="rect">
            <a:avLst/>
          </a:prstGeom>
        </p:spPr>
      </p:pic>
      <p:cxnSp>
        <p:nvCxnSpPr>
          <p:cNvPr id="5" name="Connettore 1 31">
            <a:extLst>
              <a:ext uri="{FF2B5EF4-FFF2-40B4-BE49-F238E27FC236}">
                <a16:creationId xmlns:a16="http://schemas.microsoft.com/office/drawing/2014/main" id="{A404F81B-237A-2048-9BA4-0D5B4B6AFB7E}"/>
              </a:ext>
            </a:extLst>
          </p:cNvPr>
          <p:cNvCxnSpPr>
            <a:cxnSpLocks/>
          </p:cNvCxnSpPr>
          <p:nvPr userDrawn="1"/>
        </p:nvCxnSpPr>
        <p:spPr>
          <a:xfrm>
            <a:off x="0" y="638132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F7AEFE-1625-FC4A-AC32-4661ACD8DDCE}"/>
              </a:ext>
            </a:extLst>
          </p:cNvPr>
          <p:cNvSpPr txBox="1">
            <a:spLocks/>
          </p:cNvSpPr>
          <p:nvPr userDrawn="1"/>
        </p:nvSpPr>
        <p:spPr>
          <a:xfrm>
            <a:off x="0" y="6435622"/>
            <a:ext cx="12192000" cy="323462"/>
          </a:xfrm>
          <a:prstGeom prst="rect">
            <a:avLst/>
          </a:prstGeom>
        </p:spPr>
        <p:txBody>
          <a:bodyPr lIns="540000" rIns="54000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400" b="0" kern="1200">
                <a:solidFill>
                  <a:srgbClr val="5792C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Epi WIN Webinar, November 28</a:t>
            </a:r>
            <a:r>
              <a:rPr lang="en-US" baseline="30000"/>
              <a:t>th</a:t>
            </a:r>
            <a:r>
              <a:rPr lang="en-US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181755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02E924-449B-7F83-897B-417AE181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1277600" cy="8693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8E3FF-9D7A-BB80-45A7-9AF678881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81959"/>
            <a:ext cx="11277600" cy="4695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EF9B3-35AD-CAE0-8470-2F3F53D47C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005" y="6378575"/>
            <a:ext cx="130591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3BB19C-BF31-BC4C-A83D-3084712DA4DA}" type="datetimeFigureOut">
              <a:t>6/14/25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68B9C-B029-8232-EAEE-A39E3C7C50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86375" y="6378575"/>
            <a:ext cx="263021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spc="200" baseline="0">
                <a:solidFill>
                  <a:schemeClr val="tx2"/>
                </a:solidFill>
                <a:latin typeface="Aptos ExtraBold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F3510-CB7E-786F-79D1-82F40DCA0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20135" y="6378575"/>
            <a:ext cx="58332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125607-3CCB-FC49-88FF-D0E21707BB1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B617F27-A966-E19A-E045-2578718E3A5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831" y="6330622"/>
            <a:ext cx="1282969" cy="3908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D68516-0A78-E646-685E-BA5F869DAEEC}"/>
              </a:ext>
            </a:extLst>
          </p:cNvPr>
          <p:cNvSpPr txBox="1"/>
          <p:nvPr userDrawn="1"/>
        </p:nvSpPr>
        <p:spPr>
          <a:xfrm>
            <a:off x="337278" y="6375146"/>
            <a:ext cx="47593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spc="500" baseline="0">
                <a:solidFill>
                  <a:schemeClr val="accent1"/>
                </a:solidFill>
                <a:latin typeface="Avenir Black" panose="02000503020000020003" pitchFamily="2" charset="0"/>
              </a:rPr>
              <a:t>WHO EPI-WIN DIGEST</a:t>
            </a:r>
          </a:p>
        </p:txBody>
      </p:sp>
    </p:spTree>
    <p:extLst>
      <p:ext uri="{BB962C8B-B14F-4D97-AF65-F5344CB8AC3E}">
        <p14:creationId xmlns:p14="http://schemas.microsoft.com/office/powerpoint/2010/main" val="3708538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2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9438" indent="-2190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39800" indent="-2190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7788" indent="-2349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2275" indent="-2349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7IJUobzZkk&amp;t=3829s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initiatives/respiratory-pathogens-investigations-and-studies-unity-studies" TargetMode="External"/><Relationship Id="rId2" Type="http://schemas.openxmlformats.org/officeDocument/2006/relationships/hyperlink" Target="https://cms.who.int/Sitefinity/Login?ReturnUrl=https%3a%2f%2fcms.who.int%2finitiatives%2fmers-cov-investigations-and-studies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hyperlink" Target="https://www.who.int/emergencies/diseases/novel-coronavirus-2019/technical-guidance/early-investigations" TargetMode="External"/><Relationship Id="rId4" Type="http://schemas.openxmlformats.org/officeDocument/2006/relationships/hyperlink" Target="https://www.who.int/teams/global-influenza-programme/surveillance-and-monitoring/influenza-investigations-studies-unity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5220E8-C9BE-B2FA-8056-1F42D087A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DE9A4-95A9-72E2-DB11-BE277E6AD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08545"/>
            <a:ext cx="9144000" cy="1950655"/>
          </a:xfrm>
        </p:spPr>
        <p:txBody>
          <a:bodyPr>
            <a:normAutofit/>
          </a:bodyPr>
          <a:lstStyle/>
          <a:p>
            <a:r>
              <a:rPr lang="en-PH" sz="3600" b="1" dirty="0">
                <a:latin typeface="+mn-lt"/>
              </a:rPr>
              <a:t>WHO MERS-</a:t>
            </a:r>
            <a:r>
              <a:rPr lang="en-PH" sz="3600" b="1" dirty="0" err="1">
                <a:latin typeface="+mn-lt"/>
              </a:rPr>
              <a:t>CoV</a:t>
            </a:r>
            <a:r>
              <a:rPr lang="en-PH" sz="3600" b="1" dirty="0">
                <a:latin typeface="+mn-lt"/>
              </a:rPr>
              <a:t> Investigation Protocols</a:t>
            </a:r>
            <a:r>
              <a:rPr lang="en-PH" sz="3600" b="1" i="0" dirty="0">
                <a:effectLst/>
                <a:latin typeface="+mn-lt"/>
              </a:rPr>
              <a:t>: </a:t>
            </a:r>
            <a:r>
              <a:rPr lang="en-PH" sz="3600" b="1" i="0" dirty="0">
                <a:solidFill>
                  <a:schemeClr val="accent2"/>
                </a:solidFill>
                <a:effectLst/>
                <a:latin typeface="+mn-lt"/>
              </a:rPr>
              <a:t>An Introduction</a:t>
            </a:r>
            <a:endParaRPr lang="en-US" sz="36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81237-2B5E-D410-1E07-8CF4099658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7 October 2024</a:t>
            </a:r>
          </a:p>
        </p:txBody>
      </p:sp>
    </p:spTree>
    <p:extLst>
      <p:ext uri="{BB962C8B-B14F-4D97-AF65-F5344CB8AC3E}">
        <p14:creationId xmlns:p14="http://schemas.microsoft.com/office/powerpoint/2010/main" val="2340187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44E54-134C-7010-F572-E964F92E6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0614-CEBA-D3EE-6FE6-28D2255F4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Kingdom of Saudi Arabia: Factors influencing Responses to the Questionnaire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27FC1-C7C5-DB78-C327-3631B9CEB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i="0" dirty="0">
                <a:solidFill>
                  <a:srgbClr val="000000"/>
                </a:solidFill>
                <a:effectLst/>
                <a:latin typeface="Inter"/>
              </a:rPr>
              <a:t> Cultural Context: </a:t>
            </a:r>
          </a:p>
          <a:p>
            <a:pPr marL="914400" lvl="1" indent="-457200"/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KSA has a deep-rooted cultural relationship with camels, including their use in traditional practices, which may influence perceptions and knowledge about zoonotic diseases.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i="0" dirty="0">
                <a:solidFill>
                  <a:srgbClr val="000000"/>
                </a:solidFill>
                <a:effectLst/>
                <a:latin typeface="Inter"/>
              </a:rPr>
              <a:t> Familiarity with MERS-</a:t>
            </a:r>
            <a:r>
              <a:rPr lang="en-US" b="1" i="0" dirty="0" err="1">
                <a:solidFill>
                  <a:srgbClr val="000000"/>
                </a:solidFill>
                <a:effectLst/>
                <a:latin typeface="Inter"/>
              </a:rPr>
              <a:t>CoV</a:t>
            </a:r>
            <a:r>
              <a:rPr lang="en-US" b="1" i="0" dirty="0">
                <a:solidFill>
                  <a:srgbClr val="000000"/>
                </a:solidFill>
                <a:effectLst/>
                <a:latin typeface="Inter"/>
              </a:rPr>
              <a:t>:</a:t>
            </a:r>
          </a:p>
          <a:p>
            <a:pPr marL="914400" lvl="1" indent="-457200"/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In KSA, MERS-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CoV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is more prominent due to its origins and prevalence in the region. Workers here may have a heightened awareness due to local outbreaks.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i="0" dirty="0">
                <a:solidFill>
                  <a:srgbClr val="000000"/>
                </a:solidFill>
                <a:effectLst/>
                <a:latin typeface="Inter"/>
              </a:rPr>
              <a:t>Healthcare Access: </a:t>
            </a:r>
          </a:p>
          <a:p>
            <a:pPr marL="914400" lvl="1" indent="-457200"/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Availability and accessibility of healthcare services can affect attitudes toward disease prevention.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i="0" dirty="0">
                <a:solidFill>
                  <a:srgbClr val="000000"/>
                </a:solidFill>
                <a:effectLst/>
                <a:latin typeface="Inter"/>
              </a:rPr>
              <a:t>Regulatory Environment: </a:t>
            </a:r>
          </a:p>
          <a:p>
            <a:pPr marL="914400" lvl="1" indent="-457200"/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Government policies, regulations regarding animal health, and public health campaigns may play a role in shaping responses.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i="0" dirty="0">
                <a:solidFill>
                  <a:srgbClr val="000000"/>
                </a:solidFill>
                <a:effectLst/>
                <a:latin typeface="Inter"/>
              </a:rPr>
              <a:t>Religious Beliefs:</a:t>
            </a:r>
          </a:p>
          <a:p>
            <a:pPr marL="914400" lvl="1" indent="-457200"/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In KSA, the cultural and religious significance of camels might lead to differing practices and beliefs regarding health and disease, impacting how risk is perceived and managed compared to other cultures.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i="0" dirty="0">
                <a:solidFill>
                  <a:srgbClr val="000000"/>
                </a:solidFill>
                <a:effectLst/>
                <a:latin typeface="Inter"/>
              </a:rPr>
              <a:t>Personal Experiences: </a:t>
            </a:r>
          </a:p>
          <a:p>
            <a:pPr marL="914400" lvl="1" indent="-457200"/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Individual experiences with MERS-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CoV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, whether through exposure, knowledge of outbreaks, or personal health experiences, could significantly influence how people respond to questionnaires in any context. </a:t>
            </a:r>
            <a:endParaRPr lang="en-SA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90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C6B3F-98CB-BDC4-67C0-52EBB2D89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E3987-4B4F-4F25-D3E6-0EA70286A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Kingdom of Saudi Arabia: Raising awareness among local investigators for the WHO MERS-</a:t>
            </a:r>
            <a:r>
              <a:rPr lang="en-US" dirty="0" err="1"/>
              <a:t>CoV</a:t>
            </a:r>
            <a:r>
              <a:rPr lang="en-US" dirty="0"/>
              <a:t> Unity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A149D-CA47-0178-CBFB-F6614423B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i="0" dirty="0">
                <a:solidFill>
                  <a:srgbClr val="000000"/>
                </a:solidFill>
                <a:effectLst/>
                <a:latin typeface="Inter"/>
              </a:rPr>
              <a:t>Organizing workshops and training sessions</a:t>
            </a:r>
          </a:p>
          <a:p>
            <a:pPr marL="914400" lvl="1" indent="-457200"/>
            <a:r>
              <a:rPr lang="en-US" b="1" dirty="0">
                <a:solidFill>
                  <a:srgbClr val="000000"/>
                </a:solidFill>
                <a:latin typeface="Inter"/>
              </a:rPr>
              <a:t>F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or local investigators to educate them about the MERS-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CoV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Unity Study protocols, their significance, and proper implementation.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i="0" dirty="0">
                <a:solidFill>
                  <a:srgbClr val="000000"/>
                </a:solidFill>
                <a:effectLst/>
                <a:latin typeface="Inter"/>
              </a:rPr>
              <a:t>Collaborations with Key Stakeholders: </a:t>
            </a:r>
            <a:endParaRPr lang="en-US" b="1" dirty="0">
              <a:solidFill>
                <a:srgbClr val="000000"/>
              </a:solidFill>
              <a:latin typeface="Inter"/>
            </a:endParaRPr>
          </a:p>
          <a:p>
            <a:pPr marL="914400" lvl="1" indent="-457200"/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Engaging with local health authorities, universities, and research institutions to promote the Unity Study. </a:t>
            </a:r>
          </a:p>
          <a:p>
            <a:pPr marL="914400" lvl="1" indent="-457200"/>
            <a:r>
              <a:rPr lang="en-US" dirty="0">
                <a:solidFill>
                  <a:srgbClr val="000000"/>
                </a:solidFill>
                <a:latin typeface="Inter"/>
              </a:rPr>
              <a:t>C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an help leverage existing networks to disseminate information more widely.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i="0" dirty="0">
                <a:solidFill>
                  <a:srgbClr val="000000"/>
                </a:solidFill>
                <a:effectLst/>
                <a:latin typeface="Inter"/>
              </a:rPr>
              <a:t>Information Dissemination: </a:t>
            </a:r>
          </a:p>
          <a:p>
            <a:pPr marL="914400" lvl="1" indent="-457200"/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Utilizing various communication channels, such as webinars, newsletters, and social media, to provide updates and information about the study protocols.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i="0" dirty="0">
                <a:solidFill>
                  <a:srgbClr val="000000"/>
                </a:solidFill>
                <a:effectLst/>
                <a:latin typeface="Inter"/>
              </a:rPr>
              <a:t>Incentivizing Participation: </a:t>
            </a:r>
          </a:p>
          <a:p>
            <a:pPr marL="914400" lvl="1" indent="-457200"/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Offering incentives for local investigators to participate in the study, such as funding for research projects, access to data, or acknowledgment in published findings.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i="0" dirty="0">
                <a:solidFill>
                  <a:srgbClr val="000000"/>
                </a:solidFill>
                <a:effectLst/>
                <a:latin typeface="Inter"/>
              </a:rPr>
              <a:t>Continuous Engagement: </a:t>
            </a:r>
          </a:p>
          <a:p>
            <a:pPr marL="914400" lvl="1" indent="-457200"/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Maintaining ongoing communication and support for local investigators throughout the study. </a:t>
            </a:r>
            <a:endParaRPr lang="en-US" dirty="0">
              <a:solidFill>
                <a:srgbClr val="000000"/>
              </a:solidFill>
              <a:latin typeface="Inter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i="0" dirty="0">
                <a:solidFill>
                  <a:srgbClr val="000000"/>
                </a:solidFill>
                <a:effectLst/>
                <a:latin typeface="Inter"/>
              </a:rPr>
              <a:t>Building Research Capacity: </a:t>
            </a:r>
          </a:p>
          <a:p>
            <a:pPr marL="914400" lvl="1" indent="-457200"/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Investing in building research capacity within local institutions through training and resources, enabling them to better understand and implement MERS-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Inter"/>
              </a:rPr>
              <a:t>CoV</a:t>
            </a:r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 study protocols.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i="0" dirty="0">
                <a:solidFill>
                  <a:srgbClr val="000000"/>
                </a:solidFill>
                <a:effectLst/>
                <a:latin typeface="Inter"/>
              </a:rPr>
              <a:t>Showcasing Success Stories: </a:t>
            </a:r>
          </a:p>
          <a:p>
            <a:pPr marL="914400" lvl="1" indent="-457200"/>
            <a:r>
              <a:rPr lang="en-US" b="0" i="0" dirty="0">
                <a:solidFill>
                  <a:srgbClr val="000000"/>
                </a:solidFill>
                <a:effectLst/>
                <a:latin typeface="Inter"/>
              </a:rPr>
              <a:t>Highlighting successful collaborations or outcomes from the study to encourage further participation and demonstrate the value of the Unity Study for public health. </a:t>
            </a:r>
          </a:p>
        </p:txBody>
      </p:sp>
    </p:spTree>
    <p:extLst>
      <p:ext uri="{BB962C8B-B14F-4D97-AF65-F5344CB8AC3E}">
        <p14:creationId xmlns:p14="http://schemas.microsoft.com/office/powerpoint/2010/main" val="62280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9396F-4B4B-C5FC-18E7-47B8DB515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40CC7-C7C6-DAE4-6B3D-8C0E819F1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EPI-WIN webinar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5859B-4C7F-E362-E5BA-A74A7EC6B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959"/>
            <a:ext cx="7450667" cy="4695004"/>
          </a:xfrm>
        </p:spPr>
        <p:txBody>
          <a:bodyPr>
            <a:normAutofit/>
          </a:bodyPr>
          <a:lstStyle/>
          <a:p>
            <a:r>
              <a:rPr lang="en-US" dirty="0"/>
              <a:t>View webinar “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WHO MERS-</a:t>
            </a:r>
            <a:r>
              <a:rPr lang="en-US" sz="2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CoV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Investigation Protocols – An Introduction</a:t>
            </a:r>
            <a:r>
              <a:rPr lang="en-US" sz="2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dirty="0"/>
          </a:p>
          <a:p>
            <a:r>
              <a:rPr lang="en-US" dirty="0"/>
              <a:t>Speakers</a:t>
            </a:r>
          </a:p>
          <a:p>
            <a:pPr lvl="1"/>
            <a:r>
              <a:rPr lang="en-US" dirty="0">
                <a:effectLst/>
              </a:rPr>
              <a:t>Sophie von </a:t>
            </a:r>
            <a:r>
              <a:rPr lang="en-US" dirty="0" err="1">
                <a:effectLst/>
              </a:rPr>
              <a:t>Dobschuetz</a:t>
            </a:r>
            <a:r>
              <a:rPr lang="en-US" dirty="0">
                <a:effectLst/>
              </a:rPr>
              <a:t> – WHO Technical Lead MERS-</a:t>
            </a:r>
            <a:r>
              <a:rPr lang="en-US" dirty="0" err="1">
                <a:effectLst/>
              </a:rPr>
              <a:t>CoV</a:t>
            </a:r>
            <a:r>
              <a:rPr lang="en-US" dirty="0">
                <a:effectLst/>
              </a:rPr>
              <a:t> and novel </a:t>
            </a:r>
            <a:r>
              <a:rPr lang="en-US" dirty="0" err="1">
                <a:effectLst/>
              </a:rPr>
              <a:t>CoVs</a:t>
            </a:r>
            <a:r>
              <a:rPr lang="en-US" dirty="0">
                <a:effectLst/>
              </a:rPr>
              <a:t> Unit Head, Emerging Diseases and Zoonoses</a:t>
            </a:r>
          </a:p>
          <a:p>
            <a:pPr lvl="1"/>
            <a:r>
              <a:rPr lang="en-US" dirty="0"/>
              <a:t>Anna Funk - WHO Consultant, University of Calgary</a:t>
            </a:r>
          </a:p>
          <a:p>
            <a:pPr lvl="1"/>
            <a:r>
              <a:rPr lang="en-US" dirty="0">
                <a:effectLst/>
              </a:rPr>
              <a:t>Dr </a:t>
            </a:r>
            <a:r>
              <a:rPr lang="en-US" dirty="0" err="1">
                <a:effectLst/>
              </a:rPr>
              <a:t>Elmoubasher</a:t>
            </a:r>
            <a:r>
              <a:rPr lang="en-US" dirty="0">
                <a:effectLst/>
              </a:rPr>
              <a:t> Farag – OHHLEP </a:t>
            </a:r>
          </a:p>
          <a:p>
            <a:pPr lvl="1"/>
            <a:r>
              <a:rPr lang="en-US" dirty="0"/>
              <a:t>Dr </a:t>
            </a:r>
            <a:r>
              <a:rPr lang="en-US" dirty="0" err="1"/>
              <a:t>Ezzuddin</a:t>
            </a:r>
            <a:r>
              <a:rPr lang="en-US" dirty="0"/>
              <a:t> A </a:t>
            </a:r>
            <a:r>
              <a:rPr lang="en-US" dirty="0" err="1"/>
              <a:t>Okmi</a:t>
            </a:r>
            <a:r>
              <a:rPr lang="en-US" dirty="0"/>
              <a:t> – Director of Respiratory Infection Prevention at PHA, Kingdom of Saudi Arabia</a:t>
            </a:r>
            <a:endParaRPr lang="de-DE" dirty="0">
              <a:effectLst/>
            </a:endParaRPr>
          </a:p>
          <a:p>
            <a:pPr marL="0" indent="0">
              <a:buNone/>
            </a:pPr>
            <a:endParaRPr lang="en-GB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993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279CF-4E10-943B-0AE1-0F31C3AC4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MERS-</a:t>
            </a:r>
            <a:r>
              <a:rPr lang="en-US" dirty="0" err="1"/>
              <a:t>CoV</a:t>
            </a:r>
            <a:r>
              <a:rPr lang="en-US" dirty="0"/>
              <a:t> Investigation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73A5F-7476-1C1D-E931-F321C6C14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959"/>
            <a:ext cx="5894173" cy="46950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</a:t>
            </a:r>
            <a:r>
              <a:rPr lang="en-US" dirty="0">
                <a:hlinkClick r:id="rId2"/>
              </a:rPr>
              <a:t>MERS-</a:t>
            </a:r>
            <a:r>
              <a:rPr lang="en-US" dirty="0" err="1">
                <a:hlinkClick r:id="rId2"/>
              </a:rPr>
              <a:t>CoV</a:t>
            </a:r>
            <a:r>
              <a:rPr lang="en-US" dirty="0">
                <a:hlinkClick r:id="rId2"/>
              </a:rPr>
              <a:t> Protocols </a:t>
            </a:r>
            <a:r>
              <a:rPr lang="en-US" dirty="0"/>
              <a:t>is one of the </a:t>
            </a:r>
            <a:r>
              <a:rPr lang="en-US" dirty="0">
                <a:hlinkClick r:id="rId3"/>
              </a:rPr>
              <a:t>Respiratory Pathogen Template Protocols </a:t>
            </a:r>
            <a:r>
              <a:rPr lang="en-US" dirty="0"/>
              <a:t>developed under “UNITY Studies” Respiratory Investigation Studies.</a:t>
            </a:r>
          </a:p>
          <a:p>
            <a:pPr lvl="1"/>
            <a:r>
              <a:rPr lang="en-US" dirty="0"/>
              <a:t>These are ready “champion” approach that includes fast-track networks to rapidly implement investigation as part of pandemic preparedness and emergency response</a:t>
            </a:r>
          </a:p>
          <a:p>
            <a:pPr lvl="1"/>
            <a:r>
              <a:rPr lang="en-US" dirty="0"/>
              <a:t>The templates include: key questions, key generic protocols, and key sites after, before and during the next pandemic.</a:t>
            </a:r>
          </a:p>
          <a:p>
            <a:pPr lvl="1"/>
            <a:r>
              <a:rPr lang="en-US" dirty="0"/>
              <a:t>The other protocols are: </a:t>
            </a:r>
            <a:r>
              <a:rPr lang="en-US" dirty="0">
                <a:hlinkClick r:id="rId4"/>
              </a:rPr>
              <a:t>Influenza template protocols </a:t>
            </a:r>
            <a:r>
              <a:rPr lang="en-US" dirty="0"/>
              <a:t>and </a:t>
            </a:r>
            <a:r>
              <a:rPr lang="en-US" dirty="0">
                <a:hlinkClick r:id="rId5"/>
              </a:rPr>
              <a:t>Covid-19 template protocols</a:t>
            </a:r>
            <a:endParaRPr lang="en-US" dirty="0"/>
          </a:p>
          <a:p>
            <a:pPr lvl="1"/>
            <a:r>
              <a:rPr lang="en-US" dirty="0"/>
              <a:t>The UNITY protocols provided a standardized and timely international investigation framework during the Covid-19 pandemic.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A11FCF-1585-314A-A226-AC31794CA650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t="7910"/>
          <a:stretch/>
        </p:blipFill>
        <p:spPr bwMode="auto">
          <a:xfrm>
            <a:off x="6567579" y="1799744"/>
            <a:ext cx="5167221" cy="22764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9250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275E8-C76E-D7FF-96A9-0202C8804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the MERS-</a:t>
            </a:r>
            <a:r>
              <a:rPr lang="en-US" dirty="0" err="1"/>
              <a:t>CoV</a:t>
            </a:r>
            <a:r>
              <a:rPr lang="en-US" dirty="0"/>
              <a:t> Investigation Protocols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BC0913-A264-4613-26E2-CB22BB8DF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8202" y="1433298"/>
            <a:ext cx="6871182" cy="46942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0B27EE-40F0-87F6-608A-EB5D820BE681}"/>
              </a:ext>
            </a:extLst>
          </p:cNvPr>
          <p:cNvSpPr txBox="1"/>
          <p:nvPr/>
        </p:nvSpPr>
        <p:spPr>
          <a:xfrm>
            <a:off x="0" y="6611779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latin typeface="Calibri" panose="020F0502020204030204" pitchFamily="34" charset="0"/>
                <a:cs typeface="Calibri" panose="020F0502020204030204" pitchFamily="34" charset="0"/>
              </a:rPr>
              <a:t>Image found in “</a:t>
            </a:r>
            <a:r>
              <a:rPr lang="en-US" sz="1000" i="1" kern="0" dirty="0">
                <a:solidFill>
                  <a:srgbClr val="5F487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conduct surveillance and investigations of human infection with MERS-</a:t>
            </a:r>
            <a:r>
              <a:rPr lang="en-US" sz="1000" i="1" kern="0" dirty="0" err="1">
                <a:solidFill>
                  <a:srgbClr val="5F487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CoV</a:t>
            </a:r>
            <a:r>
              <a:rPr lang="en-US" sz="1000" i="1" kern="0" dirty="0">
                <a:solidFill>
                  <a:srgbClr val="5F487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using WHO’s Investigations and Studies (Unity Studies 2.0) protocols” </a:t>
            </a:r>
            <a:endParaRPr lang="en-US" sz="1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3A29BA-DF11-08C9-C5D5-512C3E7418C0}"/>
              </a:ext>
            </a:extLst>
          </p:cNvPr>
          <p:cNvSpPr txBox="1"/>
          <p:nvPr/>
        </p:nvSpPr>
        <p:spPr>
          <a:xfrm>
            <a:off x="457200" y="1433298"/>
            <a:ext cx="34969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first step is to identify and select the investigation you need.</a:t>
            </a:r>
          </a:p>
          <a:p>
            <a:endParaRPr lang="en-US" dirty="0"/>
          </a:p>
          <a:p>
            <a:r>
              <a:rPr lang="en-US" dirty="0"/>
              <a:t>The protocol includes case studies that investigators can use in selecting the appropriate methodology.</a:t>
            </a:r>
          </a:p>
          <a:p>
            <a:endParaRPr lang="en-US" dirty="0"/>
          </a:p>
          <a:p>
            <a:r>
              <a:rPr lang="en-US" dirty="0"/>
              <a:t>It is best that protocols are pre-approved for faster adaptation and implementation when needed.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427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783B1-546C-1936-799B-C50F989B5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Once an investigation is selected, users can refer to protocol summaries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32CA29-E7AF-C404-0DAC-3B98FA01A6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5975" y="1482725"/>
            <a:ext cx="6315314" cy="46942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93B7FF-7140-54D1-9D28-1005909C3EDA}"/>
              </a:ext>
            </a:extLst>
          </p:cNvPr>
          <p:cNvSpPr txBox="1"/>
          <p:nvPr/>
        </p:nvSpPr>
        <p:spPr>
          <a:xfrm>
            <a:off x="7685903" y="1482811"/>
            <a:ext cx="40488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Implementation tips: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Modify language – reflect an operational protocol rather than a guidance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dirty="0"/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Adjust for your context</a:t>
            </a:r>
          </a:p>
          <a:p>
            <a:endParaRPr lang="en-US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Remove irrelevant sections &amp; add required sections or further methods of interest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07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1F75F-E063-F9EF-B2E9-DE3948E2D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Protocol structure and adaptation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23C56-6FBC-3A5E-D2E4-7A537166B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959"/>
            <a:ext cx="7797113" cy="4695004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Scientific background and rationale</a:t>
            </a:r>
          </a:p>
          <a:p>
            <a:pPr marL="808038" lvl="1" indent="-457200"/>
            <a:r>
              <a:rPr lang="en-US" sz="2000" dirty="0"/>
              <a:t>Is it up-to-date?</a:t>
            </a:r>
          </a:p>
          <a:p>
            <a:pPr marL="808038" lvl="1" indent="-457200"/>
            <a:r>
              <a:rPr lang="en-US" sz="2000" dirty="0"/>
              <a:t>Add current situation, regional details</a:t>
            </a:r>
          </a:p>
          <a:p>
            <a:pPr marL="808038" lvl="1" indent="-457200"/>
            <a:r>
              <a:rPr lang="en-US" sz="2000" dirty="0"/>
              <a:t>Objectives to add or remove?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Methods</a:t>
            </a:r>
          </a:p>
          <a:p>
            <a:pPr marL="808038" lvl="1" indent="-457200"/>
            <a:r>
              <a:rPr lang="en-US" sz="2000" dirty="0"/>
              <a:t>Specify actual setting, timing, population, estimated number of persons, laboratory tests being used, etcetera </a:t>
            </a:r>
          </a:p>
          <a:p>
            <a:pPr marL="808038" lvl="1" indent="-457200"/>
            <a:r>
              <a:rPr lang="en-US" sz="2000" dirty="0"/>
              <a:t>Adapt ‘ideal’ methods to situation (e.g. retrospective aspects) 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Statistical analysis</a:t>
            </a:r>
          </a:p>
          <a:p>
            <a:pPr marL="808038" lvl="1" indent="-457200"/>
            <a:r>
              <a:rPr lang="en-US" sz="2000" dirty="0"/>
              <a:t>This section contains guidance. Use finalized study methods to create a detailed statistical analysis plan with a trained statistician and/or epidemiologist – prior to the study start!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Dissemination of results</a:t>
            </a:r>
          </a:p>
          <a:p>
            <a:pPr marL="808038" lvl="1" indent="-457200"/>
            <a:r>
              <a:rPr lang="en-US" sz="2000" dirty="0"/>
              <a:t>Use prompts and ideas in this section to create a dissemination plan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Composition of study team</a:t>
            </a:r>
          </a:p>
          <a:p>
            <a:pPr marL="808038" lvl="1" indent="-457200"/>
            <a:r>
              <a:rPr lang="en-US" sz="2000" dirty="0"/>
              <a:t>Based on finalized study plan, who else is needed on the team?</a:t>
            </a:r>
          </a:p>
          <a:p>
            <a:pPr marL="808038" lvl="1" indent="-457200"/>
            <a:r>
              <a:rPr lang="en-US" sz="2000" dirty="0"/>
              <a:t>Include collaborators (e.g. statisticians) from earliest stages </a:t>
            </a:r>
          </a:p>
          <a:p>
            <a:pPr marL="808038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8926FB-A129-C679-1A1D-4720D1492606}"/>
              </a:ext>
            </a:extLst>
          </p:cNvPr>
          <p:cNvSpPr txBox="1"/>
          <p:nvPr/>
        </p:nvSpPr>
        <p:spPr>
          <a:xfrm>
            <a:off x="8254313" y="2274838"/>
            <a:ext cx="3237471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Annex 2: Questionnaires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Add and/or remove questions as per final study objectives (and feasibility, appropriateness)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Adapt response options to local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168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7A23B-1DB0-079C-BF32-E8F4981E6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Health Concept in MERS-</a:t>
            </a:r>
            <a:r>
              <a:rPr lang="en-US" dirty="0" err="1"/>
              <a:t>CoV</a:t>
            </a:r>
            <a:r>
              <a:rPr lang="en-US" dirty="0"/>
              <a:t> investigation protocols design and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41926-A93C-1C50-09DA-77BEAE3FB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959"/>
            <a:ext cx="5918886" cy="46950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Goal</a:t>
            </a:r>
          </a:p>
          <a:p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</a:rPr>
              <a:t>T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 assemble and unify the different methods, tools, and strategies driven by the various bodies of scientific knowledge using the One Health approach, to eventually standardize the investigations of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</a:rPr>
              <a:t>MERS-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CoV</a:t>
            </a:r>
            <a:endParaRPr lang="en-GB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Objectives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obtain better (and as early as possible) understanding of the zoonotic spill over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facilitate the understanding of the epidemiological characteristics of the outbreak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recommend one heath ,evidence based prevention and control measures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81D335-9BC8-A6F3-6AA3-466410EB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086" y="1911172"/>
            <a:ext cx="5014784" cy="30356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CA11CA-F566-490C-1579-89D2381135E1}"/>
              </a:ext>
            </a:extLst>
          </p:cNvPr>
          <p:cNvSpPr txBox="1"/>
          <p:nvPr/>
        </p:nvSpPr>
        <p:spPr>
          <a:xfrm>
            <a:off x="6690557" y="4946827"/>
            <a:ext cx="43858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0" i="0" dirty="0">
                <a:effectLst/>
                <a:latin typeface="Arial" panose="020B0604020202020204" pitchFamily="34" charset="0"/>
              </a:rPr>
              <a:t>1 </a:t>
            </a:r>
            <a:r>
              <a:rPr lang="en-GB" sz="1200" b="0" i="0" dirty="0">
                <a:effectLst/>
                <a:latin typeface="Arial" panose="020B0604020202020204" pitchFamily="34" charset="0"/>
              </a:rPr>
              <a:t>The One Health definition developed by the </a:t>
            </a:r>
            <a:r>
              <a:rPr lang="en-GB" sz="1200" b="0" i="0" dirty="0" err="1">
                <a:effectLst/>
                <a:latin typeface="Arial" panose="020B0604020202020204" pitchFamily="34" charset="0"/>
              </a:rPr>
              <a:t>OHHLEP</a:t>
            </a:r>
            <a:r>
              <a:rPr lang="en-GB" sz="1200" b="0" i="0" dirty="0">
                <a:effectLst/>
                <a:latin typeface="Arial" panose="020B0604020202020204" pitchFamily="34" charset="0"/>
              </a:rPr>
              <a:t> states</a:t>
            </a:r>
          </a:p>
        </p:txBody>
      </p:sp>
    </p:spTree>
    <p:extLst>
      <p:ext uri="{BB962C8B-B14F-4D97-AF65-F5344CB8AC3E}">
        <p14:creationId xmlns:p14="http://schemas.microsoft.com/office/powerpoint/2010/main" val="3701307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BDEB3-3EE8-4FCF-7AC1-03798A550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 Health Framework in the investigation of zoonotic diseases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9A2661-9623-FC2A-26E5-084559C54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922" y="1234440"/>
            <a:ext cx="9156155" cy="46942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8AC66A-520F-F958-9D0C-BB03E7185D2D}"/>
              </a:ext>
            </a:extLst>
          </p:cNvPr>
          <p:cNvSpPr/>
          <p:nvPr/>
        </p:nvSpPr>
        <p:spPr>
          <a:xfrm>
            <a:off x="457200" y="6137060"/>
            <a:ext cx="1115799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0" i="0" dirty="0" err="1">
                <a:solidFill>
                  <a:srgbClr val="222222"/>
                </a:solidFill>
                <a:effectLst/>
                <a:latin typeface="-apple-system"/>
              </a:rPr>
              <a:t>Ghai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-apple-system"/>
              </a:rPr>
              <a:t>, R.R., Wallace, R.M., </a:t>
            </a:r>
            <a:r>
              <a:rPr lang="en-US" sz="900" b="0" i="0" dirty="0" err="1">
                <a:solidFill>
                  <a:srgbClr val="222222"/>
                </a:solidFill>
                <a:effectLst/>
                <a:latin typeface="-apple-system"/>
              </a:rPr>
              <a:t>Kile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-apple-system"/>
              </a:rPr>
              <a:t>, J.C. </a:t>
            </a:r>
            <a:r>
              <a:rPr lang="en-US" sz="900" b="0" i="1" dirty="0">
                <a:solidFill>
                  <a:srgbClr val="222222"/>
                </a:solidFill>
                <a:effectLst/>
                <a:latin typeface="-apple-system"/>
              </a:rPr>
              <a:t>et al.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-apple-system"/>
              </a:rPr>
              <a:t> A generalizable one health framework for the control of zoonotic diseases. </a:t>
            </a:r>
            <a:r>
              <a:rPr lang="en-US" sz="900" b="0" i="1" dirty="0">
                <a:solidFill>
                  <a:srgbClr val="222222"/>
                </a:solidFill>
                <a:effectLst/>
                <a:latin typeface="-apple-system"/>
              </a:rPr>
              <a:t>Sci Rep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sz="900" b="1" i="0" dirty="0">
                <a:solidFill>
                  <a:srgbClr val="222222"/>
                </a:solidFill>
                <a:effectLst/>
                <a:latin typeface="-apple-system"/>
              </a:rPr>
              <a:t>12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-apple-system"/>
              </a:rPr>
              <a:t>, 8588 (2022). https://</a:t>
            </a:r>
            <a:r>
              <a:rPr lang="en-US" sz="900" b="0" i="0" dirty="0" err="1">
                <a:solidFill>
                  <a:srgbClr val="222222"/>
                </a:solidFill>
                <a:effectLst/>
                <a:latin typeface="-apple-system"/>
              </a:rPr>
              <a:t>doi.org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-apple-system"/>
              </a:rPr>
              <a:t>/10.1038/s41598-022-12619-1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199411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D0066-0E72-2FB3-6FE6-4D1B9B12E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efficient and effective One Health implementation of the protocol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EEB5EC5-A66F-D5E4-85B7-E65EF35932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8215234"/>
              </p:ext>
            </p:extLst>
          </p:nvPr>
        </p:nvGraphicFramePr>
        <p:xfrm>
          <a:off x="457200" y="1482725"/>
          <a:ext cx="11277600" cy="4694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3373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B7232-325C-007C-8AF8-93EF590AD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Kingdom of Saudi Arabia: Adapting Unity Study Questionnaires to local contexts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577C6-98F1-29FB-188A-A634BBB54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9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Camel Market Filed Pilot Study</a:t>
            </a:r>
          </a:p>
          <a:p>
            <a:pPr marL="0" indent="0">
              <a:buNone/>
            </a:pPr>
            <a:r>
              <a:rPr lang="en-US" sz="28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Purpose of Pilot Study:</a:t>
            </a:r>
            <a:endParaRPr lang="en-SA" kern="10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Pre-test of the questioner was conducted to enhance reliability and validity.</a:t>
            </a:r>
            <a:r>
              <a:rPr lang="en-US" sz="2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SA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Place of The Study: </a:t>
            </a:r>
            <a:endParaRPr lang="en-SA" kern="10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Taif is a city and one of the governorates of Makkah in Saudi Arabia. It is located at an elevation of 1,879 m (6,165 ft) in the slopes of the Hijaz Mountains, part of the Sarat Mountains. The city has a population of 563,282 people in 2022. It was chosen because it is known for its camel farms, camel markets, camel festivals, and camel auctions.</a:t>
            </a:r>
            <a:endParaRPr lang="en-SA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Methodology:</a:t>
            </a:r>
            <a:endParaRPr lang="en-SA" kern="100">
              <a:solidFill>
                <a:schemeClr val="accent4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three </a:t>
            </a:r>
            <a:r>
              <a:rPr lang="en-US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questionnaires 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had similar contents, so we created a table that includes suggested questions based on the </a:t>
            </a:r>
            <a:r>
              <a:rPr lang="en-US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questionnaire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Also, face-to-face questionnaires were conducted.</a:t>
            </a:r>
            <a:endParaRPr lang="en-SA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trained Interviewer asked the questions in Arabic and in English. Participants were chosen based on their willingness (convenient sampling).</a:t>
            </a:r>
          </a:p>
          <a:p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Number of participants were 23. These included: camel owner, camel farm worker, camel market worker,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abbatoir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worker and </a:t>
            </a:r>
            <a:r>
              <a:rPr lang="en-US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abbatoir</a:t>
            </a:r>
            <a:r>
              <a:rPr lang="en-US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owner.</a:t>
            </a:r>
            <a:endParaRPr lang="en-SA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532986"/>
      </p:ext>
    </p:extLst>
  </p:cSld>
  <p:clrMapOvr>
    <a:masterClrMapping/>
  </p:clrMapOvr>
</p:sld>
</file>

<file path=ppt/theme/theme1.xml><?xml version="1.0" encoding="utf-8"?>
<a:theme xmlns:a="http://schemas.openxmlformats.org/drawingml/2006/main" name="Main screen">
  <a:themeElements>
    <a:clrScheme name="FAO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791C8"/>
      </a:accent1>
      <a:accent2>
        <a:srgbClr val="1A648C"/>
      </a:accent2>
      <a:accent3>
        <a:srgbClr val="508931"/>
      </a:accent3>
      <a:accent4>
        <a:srgbClr val="EF781F"/>
      </a:accent4>
      <a:accent5>
        <a:srgbClr val="AB957B"/>
      </a:accent5>
      <a:accent6>
        <a:srgbClr val="A81E3B"/>
      </a:accent6>
      <a:hlink>
        <a:srgbClr val="5791C8"/>
      </a:hlink>
      <a:folHlink>
        <a:srgbClr val="79797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AB0C303-AD70-AA45-B95F-BD78E5B9B257}" vid="{16F85751-97A9-C842-87E1-8F923BBBD228}"/>
    </a:ext>
  </a:extLst>
</a:theme>
</file>

<file path=ppt/theme/theme2.xml><?xml version="1.0" encoding="utf-8"?>
<a:theme xmlns:a="http://schemas.openxmlformats.org/drawingml/2006/main" name="5_Office Theme">
  <a:themeElements>
    <a:clrScheme name="EPI-WIN">
      <a:dk1>
        <a:srgbClr val="000000"/>
      </a:dk1>
      <a:lt1>
        <a:srgbClr val="FFFFFF"/>
      </a:lt1>
      <a:dk2>
        <a:srgbClr val="0A225F"/>
      </a:dk2>
      <a:lt2>
        <a:srgbClr val="E8E8E8"/>
      </a:lt2>
      <a:accent1>
        <a:srgbClr val="285596"/>
      </a:accent1>
      <a:accent2>
        <a:srgbClr val="FFDE17"/>
      </a:accent2>
      <a:accent3>
        <a:srgbClr val="E28742"/>
      </a:accent3>
      <a:accent4>
        <a:srgbClr val="3DB4E1"/>
      </a:accent4>
      <a:accent5>
        <a:srgbClr val="A74242"/>
      </a:accent5>
      <a:accent6>
        <a:srgbClr val="161C51"/>
      </a:accent6>
      <a:hlink>
        <a:srgbClr val="2C6474"/>
      </a:hlink>
      <a:folHlink>
        <a:srgbClr val="774688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389C59ADE53C49B45E3B489436BC07" ma:contentTypeVersion="18" ma:contentTypeDescription="Create a new document." ma:contentTypeScope="" ma:versionID="382e376d3ad2ebe9b60d661cacafeaa7">
  <xsd:schema xmlns:xsd="http://www.w3.org/2001/XMLSchema" xmlns:xs="http://www.w3.org/2001/XMLSchema" xmlns:p="http://schemas.microsoft.com/office/2006/metadata/properties" xmlns:ns2="f94a4242-da51-4b1d-bad4-07d006b730d3" xmlns:ns3="bd879b36-96f5-4c4e-979a-9eb1cd712529" targetNamespace="http://schemas.microsoft.com/office/2006/metadata/properties" ma:root="true" ma:fieldsID="c1ea21926a0006b5083e04c32c0cebda" ns2:_="" ns3:_="">
    <xsd:import namespace="f94a4242-da51-4b1d-bad4-07d006b730d3"/>
    <xsd:import namespace="bd879b36-96f5-4c4e-979a-9eb1cd7125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a4242-da51-4b1d-bad4-07d006b730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a4eac88-8ae6-4a96-90c7-97bc93c84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879b36-96f5-4c4e-979a-9eb1cd71252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52edfb5-6ab5-4a67-b8c8-74eaf5c36299}" ma:internalName="TaxCatchAll" ma:showField="CatchAllData" ma:web="bd879b36-96f5-4c4e-979a-9eb1cd7125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d879b36-96f5-4c4e-979a-9eb1cd712529" xsi:nil="true"/>
    <lcf76f155ced4ddcb4097134ff3c332f xmlns="f94a4242-da51-4b1d-bad4-07d006b730d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A10E7A-23C6-4638-BEBE-257315F2F4CF}"/>
</file>

<file path=customXml/itemProps2.xml><?xml version="1.0" encoding="utf-8"?>
<ds:datastoreItem xmlns:ds="http://schemas.openxmlformats.org/officeDocument/2006/customXml" ds:itemID="{2CADAFF3-959A-4804-956B-5EC054B7CDF7}"/>
</file>

<file path=customXml/itemProps3.xml><?xml version="1.0" encoding="utf-8"?>
<ds:datastoreItem xmlns:ds="http://schemas.openxmlformats.org/officeDocument/2006/customXml" ds:itemID="{9A2E4E30-7306-423B-8883-50E0153E1974}"/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1290</Words>
  <Application>Microsoft Macintosh PowerPoint</Application>
  <PresentationFormat>Widescreen</PresentationFormat>
  <Paragraphs>123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-apple-system</vt:lpstr>
      <vt:lpstr>.AppleSystemUIFont</vt:lpstr>
      <vt:lpstr>Aptos</vt:lpstr>
      <vt:lpstr>Aptos ExtraBold</vt:lpstr>
      <vt:lpstr>Arial</vt:lpstr>
      <vt:lpstr>Avenir Black</vt:lpstr>
      <vt:lpstr>Calibri</vt:lpstr>
      <vt:lpstr>Inter</vt:lpstr>
      <vt:lpstr>Wingdings</vt:lpstr>
      <vt:lpstr>Main screen</vt:lpstr>
      <vt:lpstr>5_Office Theme</vt:lpstr>
      <vt:lpstr>WHO MERS-CoV Investigation Protocols: An Introduction</vt:lpstr>
      <vt:lpstr>MERS-CoV Investigation Protocols</vt:lpstr>
      <vt:lpstr>How to use the MERS-CoV Investigation Protocols</vt:lpstr>
      <vt:lpstr>Once an investigation is selected, users can refer to protocol summaries</vt:lpstr>
      <vt:lpstr>Protocol structure and adaptation</vt:lpstr>
      <vt:lpstr>One Health Concept in MERS-CoV investigation protocols design and implementation</vt:lpstr>
      <vt:lpstr>One Health Framework in the investigation of zoonotic diseases</vt:lpstr>
      <vt:lpstr>Requirements for efficient and effective One Health implementation of the protocol</vt:lpstr>
      <vt:lpstr>Kingdom of Saudi Arabia: Adapting Unity Study Questionnaires to local contexts</vt:lpstr>
      <vt:lpstr>Kingdom of Saudi Arabia: Factors influencing Responses to the Questionnaire</vt:lpstr>
      <vt:lpstr>Kingdom of Saudi Arabia: Raising awareness among local investigators for the WHO MERS-CoV Unity Studies</vt:lpstr>
      <vt:lpstr>EPI-WIN webinar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GEROY, Lester Sam</dc:creator>
  <cp:lastModifiedBy>GEROY, Lester Sam</cp:lastModifiedBy>
  <cp:revision>10</cp:revision>
  <dcterms:created xsi:type="dcterms:W3CDTF">2025-03-01T09:16:51Z</dcterms:created>
  <dcterms:modified xsi:type="dcterms:W3CDTF">2025-06-14T12:19:25Z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0x010100C4389C59ADE53C49B45E3B489436BC07</vt:lpwstr>
  </property>
</Properties>
</file>