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9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7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</p:sldMasterIdLst>
  <p:notesMasterIdLst>
    <p:notesMasterId r:id="rId16"/>
  </p:notesMasterIdLst>
  <p:sldIdLst>
    <p:sldId id="2147483641" r:id="rId3"/>
    <p:sldId id="2147481613" r:id="rId4"/>
    <p:sldId id="262" r:id="rId5"/>
    <p:sldId id="2147481615" r:id="rId6"/>
    <p:sldId id="263" r:id="rId7"/>
    <p:sldId id="2147483246" r:id="rId8"/>
    <p:sldId id="274" r:id="rId9"/>
    <p:sldId id="268" r:id="rId10"/>
    <p:sldId id="271" r:id="rId11"/>
    <p:sldId id="265" r:id="rId12"/>
    <p:sldId id="270" r:id="rId13"/>
    <p:sldId id="267" r:id="rId14"/>
    <p:sldId id="214748364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881"/>
    <p:restoredTop sz="94648"/>
  </p:normalViewPr>
  <p:slideViewPr>
    <p:cSldViewPr snapToGrid="0">
      <p:cViewPr varScale="1">
        <p:scale>
          <a:sx n="50" d="100"/>
          <a:sy n="50" d="100"/>
        </p:scale>
        <p:origin x="192" y="1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501F6-E81D-2C47-9B7B-DE546BA6671E}" type="datetimeFigureOut">
              <a:rPr lang="en-US" smtClean="0"/>
              <a:t>6/7/25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72F15-0732-BC48-8114-9F906605E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38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81C075-0A87-4D04-85DC-C41B8B8D094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75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81C075-0A87-4D04-85DC-C41B8B8D094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040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81C075-0A87-4D04-85DC-C41B8B8D094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736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81C075-0A87-4D04-85DC-C41B8B8D094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588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81C075-0A87-4D04-85DC-C41B8B8D094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890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81C075-0A87-4D04-85DC-C41B8B8D094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431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81C075-0A87-4D04-85DC-C41B8B8D094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465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81C075-0A87-4D04-85DC-C41B8B8D094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001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81C075-0A87-4D04-85DC-C41B8B8D094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636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81C075-0A87-4D04-85DC-C41B8B8D094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397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478800" y="1188000"/>
            <a:ext cx="5382919" cy="359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40016" y="2160000"/>
            <a:ext cx="5951983" cy="3609304"/>
          </a:xfrm>
          <a:prstGeom prst="rect">
            <a:avLst/>
          </a:prstGeom>
        </p:spPr>
        <p:txBody>
          <a:bodyPr lIns="0" tIns="0" rIns="54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>
                <a:solidFill>
                  <a:schemeClr val="tx1"/>
                </a:solidFill>
              </a:defRPr>
            </a:lvl1pPr>
            <a:lvl2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>
                <a:solidFill>
                  <a:schemeClr val="tx1"/>
                </a:solidFill>
              </a:defRPr>
            </a:lvl2pPr>
            <a:lvl3pPr marL="612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3pPr>
            <a:lvl4pPr marL="864000" indent="-180000" algn="l">
              <a:buClr>
                <a:schemeClr val="tx1"/>
              </a:buClr>
              <a:buFont typeface=".AppleSystemUIFont" charset="-120"/>
              <a:buChar char="–"/>
              <a:defRPr sz="2000">
                <a:solidFill>
                  <a:schemeClr val="tx1"/>
                </a:solidFill>
              </a:defRPr>
            </a:lvl4pPr>
            <a:lvl5pPr marL="1080000" indent="-180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1080000" indent="-180000" algn="l">
              <a:buClr>
                <a:schemeClr val="bg2">
                  <a:lumMod val="75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List 1</a:t>
            </a:r>
          </a:p>
          <a:p>
            <a:pPr lvl="1"/>
            <a:r>
              <a:rPr lang="en-US"/>
              <a:t>List 2</a:t>
            </a:r>
          </a:p>
          <a:p>
            <a:pPr lvl="2"/>
            <a:r>
              <a:rPr lang="en-US"/>
              <a:t>List 3</a:t>
            </a:r>
          </a:p>
          <a:p>
            <a:pPr lvl="3"/>
            <a:r>
              <a:rPr lang="en-US"/>
              <a:t>List 4</a:t>
            </a:r>
          </a:p>
          <a:p>
            <a:pPr lvl="4"/>
            <a:r>
              <a:rPr lang="en-US"/>
              <a:t>List 5 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99583D8E-5B3B-3843-83A2-A85ED26356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016" y="1188000"/>
            <a:ext cx="5951983" cy="863895"/>
          </a:xfrm>
          <a:prstGeom prst="rect">
            <a:avLst/>
          </a:prstGeom>
          <a:noFill/>
        </p:spPr>
        <p:txBody>
          <a:bodyPr vert="horz" lIns="0" tIns="0" rIns="540000" bIns="45720" rtlCol="0" anchor="t" anchorCtr="0">
            <a:noAutofit/>
          </a:bodyPr>
          <a:lstStyle>
            <a:lvl1pPr>
              <a:defRPr sz="2800" b="1">
                <a:solidFill>
                  <a:srgbClr val="5792C9"/>
                </a:solidFill>
                <a:latin typeface="+mn-lt"/>
              </a:defRPr>
            </a:lvl1pPr>
          </a:lstStyle>
          <a:p>
            <a:r>
              <a:rPr lang="en-US"/>
              <a:t>Click to edit Section title</a:t>
            </a:r>
            <a:br>
              <a:rPr lang="en-US"/>
            </a:br>
            <a:r>
              <a:rPr lang="en-US"/>
              <a:t>lorem ipsum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E2C7A0F-E71F-BB43-99DF-878861BE73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504000"/>
            <a:ext cx="12192000" cy="396492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lIns="540000" rIns="540000" anchor="ctr" anchorCtr="0"/>
          <a:lstStyle>
            <a:lvl1pPr marL="0" indent="0" algn="l">
              <a:buFontTx/>
              <a:buNone/>
              <a:defRPr sz="2000" b="1">
                <a:solidFill>
                  <a:srgbClr val="5792C9"/>
                </a:solidFill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862176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8C98D-187B-F05F-81EB-5494F1402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D49A63-C043-391A-8DB5-3BAE2D5E0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6/7/25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B4AFDB-5A93-67FE-7A2C-F657C088F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B9A8EF-5366-1945-6A17-C45A76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2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41737F-3A2D-16D5-2937-2C62B192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6/7/25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4510FE-251F-3650-E105-6A02B6C15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939D0-87F8-5A77-0350-5680398C5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98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A4831-DF71-87B3-67A9-7E2895EA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AB38B-9426-5219-BF88-CDF1B29A3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CC298-C34D-46B1-9FBF-0D3BDE9A9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E7C71-5FCA-7733-09EE-D408381EA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6/7/25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B00BDA-431F-2D13-BBF3-94D79F8EA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72030D-EEBF-B6C5-EF08-208B8897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98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F1AD3-F912-540D-ABD7-8DDC035F4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E896E-AAC7-BD19-7070-631AB69957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71F012-6ED5-99A2-DB48-43DC1386A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E8E42C-4301-43EC-82DE-01DE05403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6/7/25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79654A-947C-974F-44D5-2A99CB6E6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399988-8AF4-68EB-8B84-FA06160AC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69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B2C07-3134-019A-C960-232684BC1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97900E-5E1C-DE09-E1AD-1D1D8C17D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C7320-E7E7-431C-D568-582066789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6/7/25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97C18-F5C0-2E09-F261-2EAB2A6EE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AFC60-C42C-5D83-7E4A-2001E4CD7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37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FB0442-542A-E9F1-641B-A990A4135F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CC0833-5D3B-1656-959A-15BABF797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A4E5D-BD64-C0DD-0D89-40DE3357F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6/7/25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986EF-6BD4-1A67-EFBF-0133EF1BE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83EA8-457A-700C-AD53-132336051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86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1EEA8EE-B0CD-79F7-3CC5-3D0F5B6A4223}"/>
              </a:ext>
            </a:extLst>
          </p:cNvPr>
          <p:cNvCxnSpPr>
            <a:cxnSpLocks/>
          </p:cNvCxnSpPr>
          <p:nvPr userDrawn="1"/>
        </p:nvCxnSpPr>
        <p:spPr>
          <a:xfrm>
            <a:off x="443170" y="1080246"/>
            <a:ext cx="1115577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8">
            <a:extLst>
              <a:ext uri="{FF2B5EF4-FFF2-40B4-BE49-F238E27FC236}">
                <a16:creationId xmlns:a16="http://schemas.microsoft.com/office/drawing/2014/main" id="{2D532D14-37A1-94A4-0E5C-DC4CBC1CB5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4463" y="31353"/>
            <a:ext cx="10515600" cy="1048894"/>
          </a:xfrm>
        </p:spPr>
        <p:txBody>
          <a:bodyPr/>
          <a:lstStyle/>
          <a:p>
            <a:r>
              <a:rPr lang="en-GB" dirty="0"/>
              <a:t>Blank slide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61EAA8D-6383-2F09-62A8-F2D0DE2EB5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7869" y="1195556"/>
            <a:ext cx="10552193" cy="35494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581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A26912F-EE60-0E4E-8A8F-95B31547CC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1656000"/>
            <a:ext cx="12192001" cy="4113296"/>
          </a:xfrm>
          <a:prstGeom prst="rect">
            <a:avLst/>
          </a:prstGeom>
        </p:spPr>
        <p:txBody>
          <a:bodyPr lIns="540000" tIns="0" rIns="540000" bIns="360000" numCol="2" spcCol="72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3pPr>
            <a:lvl4pPr marL="936000" indent="-216000" algn="l">
              <a:buFont typeface=".AppleSystemUIFont" charset="-120"/>
              <a:buChar char="–"/>
              <a:defRPr sz="2000"/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Txt 2 columns</a:t>
            </a:r>
          </a:p>
          <a:p>
            <a:pPr lvl="1"/>
            <a:r>
              <a:rPr lang="en-US"/>
              <a:t>List 2</a:t>
            </a:r>
          </a:p>
          <a:p>
            <a:pPr lvl="2"/>
            <a:r>
              <a:rPr lang="en-US"/>
              <a:t>List 3</a:t>
            </a:r>
          </a:p>
          <a:p>
            <a:pPr lvl="3"/>
            <a:r>
              <a:rPr lang="en-US"/>
              <a:t>List 4</a:t>
            </a:r>
          </a:p>
          <a:p>
            <a:pPr lvl="4"/>
            <a:r>
              <a:rPr lang="en-US"/>
              <a:t>List 5</a:t>
            </a:r>
            <a:endParaRPr lang="it-IT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3766441-E5F4-154E-B3C0-A66B6AA9E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537" y="1188000"/>
            <a:ext cx="12204522" cy="360040"/>
          </a:xfrm>
          <a:prstGeom prst="rect">
            <a:avLst/>
          </a:prstGeom>
          <a:noFill/>
        </p:spPr>
        <p:txBody>
          <a:bodyPr vert="horz" lIns="540000" tIns="0" rIns="2880000" bIns="45720" rtlCol="0" anchor="t" anchorCtr="0">
            <a:noAutofit/>
          </a:bodyPr>
          <a:lstStyle>
            <a:lvl1pPr>
              <a:defRPr sz="2200" b="1">
                <a:solidFill>
                  <a:srgbClr val="5792C9"/>
                </a:solidFill>
                <a:latin typeface="+mn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F1CB7F7-5499-4B4D-B455-C61D53845A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468000"/>
            <a:ext cx="12192000" cy="396492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lIns="540000" rIns="540000" anchor="ctr" anchorCtr="0"/>
          <a:lstStyle>
            <a:lvl1pPr marL="0" indent="0" algn="l">
              <a:buFontTx/>
              <a:buNone/>
              <a:defRPr sz="2000" b="1">
                <a:solidFill>
                  <a:srgbClr val="5792C9"/>
                </a:solidFill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95025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030729" y="1188000"/>
            <a:ext cx="3681895" cy="4473296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vert="horz" lIns="180000" tIns="180000" rIns="180000" bIns="180000" rtlCol="0" anchor="t" anchorCtr="0">
            <a:normAutofit/>
          </a:bodyPr>
          <a:lstStyle>
            <a:lvl1pPr>
              <a:defRPr sz="1800" b="1" baseline="0">
                <a:solidFill>
                  <a:srgbClr val="5792C9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txt</a:t>
            </a:r>
            <a:br>
              <a:rPr lang="en-US"/>
            </a:br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623DA365-03D8-D643-90D3-7672345782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188000"/>
            <a:ext cx="7680176" cy="4473296"/>
          </a:xfrm>
          <a:prstGeom prst="rect">
            <a:avLst/>
          </a:prstGeom>
        </p:spPr>
        <p:txBody>
          <a:bodyPr lIns="540000" tIns="0" rIns="36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 baseline="0"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3pPr>
            <a:lvl4pPr marL="936000" indent="-216000" algn="l"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txt</a:t>
            </a:r>
          </a:p>
          <a:p>
            <a:pPr lvl="1"/>
            <a:r>
              <a:rPr lang="en-US"/>
              <a:t>List 2</a:t>
            </a:r>
          </a:p>
          <a:p>
            <a:pPr lvl="2"/>
            <a:r>
              <a:rPr lang="en-US"/>
              <a:t>List 3</a:t>
            </a:r>
          </a:p>
          <a:p>
            <a:pPr lvl="3"/>
            <a:r>
              <a:rPr lang="en-US"/>
              <a:t>List 4</a:t>
            </a:r>
          </a:p>
          <a:p>
            <a:pPr lvl="4"/>
            <a:r>
              <a:rPr lang="en-US"/>
              <a:t>List 5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AB57E31-58FC-B942-88CB-138F827EA6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468000"/>
            <a:ext cx="12192000" cy="396492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lIns="540000" rIns="540000" anchor="ctr" anchorCtr="0"/>
          <a:lstStyle>
            <a:lvl1pPr marL="0" indent="0" algn="l">
              <a:buFontTx/>
              <a:buNone/>
              <a:defRPr sz="2000" b="1">
                <a:solidFill>
                  <a:srgbClr val="5792C9"/>
                </a:solidFill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21326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D8F646-5F3D-0C96-AC66-E6997C3C42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4288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35036C-CA16-5394-D5CA-033664A3A1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4373" y="0"/>
            <a:ext cx="5717626" cy="42882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06EF85-C834-39AD-A4C9-585EDAF48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808545"/>
            <a:ext cx="9144000" cy="2479675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20945-669C-5735-3DD7-127B3E0D02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374357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C23CC-17BE-5365-CEB9-3FD614902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6/7/25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6386E-67FB-F8C5-5E61-1AF4302D4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AC35C-0710-4A75-ABF8-147290E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AD210F-177D-0257-BFED-231219BA2024}"/>
              </a:ext>
            </a:extLst>
          </p:cNvPr>
          <p:cNvSpPr txBox="1"/>
          <p:nvPr userDrawn="1"/>
        </p:nvSpPr>
        <p:spPr>
          <a:xfrm>
            <a:off x="-5253" y="914017"/>
            <a:ext cx="4534391" cy="400110"/>
          </a:xfrm>
          <a:prstGeom prst="rect">
            <a:avLst/>
          </a:prstGeom>
          <a:solidFill>
            <a:schemeClr val="accent2"/>
          </a:solidFill>
        </p:spPr>
        <p:txBody>
          <a:bodyPr wrap="square" lIns="180000" rIns="180000">
            <a:spAutoFit/>
          </a:bodyPr>
          <a:lstStyle/>
          <a:p>
            <a:pPr algn="r"/>
            <a:r>
              <a:rPr lang="en-US" sz="2000" b="1" i="0" spc="500" baseline="0">
                <a:solidFill>
                  <a:schemeClr val="tx2"/>
                </a:solidFill>
                <a:latin typeface="Avenir Black" panose="02000503020000020003" pitchFamily="2" charset="0"/>
              </a:rPr>
              <a:t>WHO EPI-WIN DIGEST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9FD0655-9A2B-F56D-98EC-DD19E8C49935}"/>
              </a:ext>
            </a:extLst>
          </p:cNvPr>
          <p:cNvGrpSpPr/>
          <p:nvPr userDrawn="1"/>
        </p:nvGrpSpPr>
        <p:grpSpPr>
          <a:xfrm>
            <a:off x="11377534" y="279942"/>
            <a:ext cx="563886" cy="3780823"/>
            <a:chOff x="11581420" y="279942"/>
            <a:chExt cx="360000" cy="2413779"/>
          </a:xfrm>
        </p:grpSpPr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195FD391-E83A-9149-5ADB-12D7DD6BA9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651654" y="279942"/>
              <a:ext cx="219533" cy="323901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17DB8334-30FC-B964-E682-60A0B541A4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605052" y="800564"/>
              <a:ext cx="312736" cy="323901"/>
            </a:xfrm>
            <a:prstGeom prst="rect">
              <a:avLst/>
            </a:prstGeom>
          </p:spPr>
        </p:pic>
        <p:pic>
          <p:nvPicPr>
            <p:cNvPr id="87" name="Graphic 86">
              <a:extLst>
                <a:ext uri="{FF2B5EF4-FFF2-40B4-BE49-F238E27FC236}">
                  <a16:creationId xmlns:a16="http://schemas.microsoft.com/office/drawing/2014/main" id="{7B1C6507-EEA7-75F3-F66B-B063DA21A3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703694" y="1841808"/>
              <a:ext cx="115453" cy="323901"/>
            </a:xfrm>
            <a:prstGeom prst="rect">
              <a:avLst/>
            </a:prstGeom>
          </p:spPr>
        </p:pic>
        <p:pic>
          <p:nvPicPr>
            <p:cNvPr id="77" name="Graphic 76">
              <a:extLst>
                <a:ext uri="{FF2B5EF4-FFF2-40B4-BE49-F238E27FC236}">
                  <a16:creationId xmlns:a16="http://schemas.microsoft.com/office/drawing/2014/main" id="{8DEF7177-3A4E-0C58-256A-9826027C6C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667534" y="1321186"/>
              <a:ext cx="187773" cy="323901"/>
            </a:xfrm>
            <a:prstGeom prst="rect">
              <a:avLst/>
            </a:prstGeom>
          </p:spPr>
        </p:pic>
        <p:pic>
          <p:nvPicPr>
            <p:cNvPr id="97" name="Graphic 96" descr="Ui Ux with solid fill">
              <a:extLst>
                <a:ext uri="{FF2B5EF4-FFF2-40B4-BE49-F238E27FC236}">
                  <a16:creationId xmlns:a16="http://schemas.microsoft.com/office/drawing/2014/main" id="{000AF2D5-FD16-52C5-10BD-306505C029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1581420" y="2333721"/>
              <a:ext cx="360000" cy="360000"/>
            </a:xfrm>
            <a:prstGeom prst="rect">
              <a:avLst/>
            </a:prstGeom>
          </p:spPr>
        </p:pic>
      </p:grpSp>
      <p:pic>
        <p:nvPicPr>
          <p:cNvPr id="100" name="Picture 99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3F92CB6A-9DD3-8621-D4A7-261A8AAA570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57200" y="345249"/>
            <a:ext cx="1450975" cy="442035"/>
          </a:xfrm>
          <a:prstGeom prst="rect">
            <a:avLst/>
          </a:prstGeom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DE860CC7-4A6E-B4B8-D9A0-D0042D36BEF1}"/>
              </a:ext>
            </a:extLst>
          </p:cNvPr>
          <p:cNvSpPr/>
          <p:nvPr userDrawn="1"/>
        </p:nvSpPr>
        <p:spPr>
          <a:xfrm>
            <a:off x="342900" y="6378575"/>
            <a:ext cx="302895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61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55C4A51-D0C2-E828-1B68-8FAF8DDE0BB2}"/>
              </a:ext>
            </a:extLst>
          </p:cNvPr>
          <p:cNvSpPr/>
          <p:nvPr userDrawn="1"/>
        </p:nvSpPr>
        <p:spPr>
          <a:xfrm>
            <a:off x="0" y="0"/>
            <a:ext cx="12192000" cy="1234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5EB7B5-846B-E06B-7802-1419E1321B1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alphaModFix amt="25000"/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6" t="15857" b="40971"/>
          <a:stretch/>
        </p:blipFill>
        <p:spPr>
          <a:xfrm>
            <a:off x="8349521" y="1"/>
            <a:ext cx="3842478" cy="12344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0E44F6-8906-8BEC-1355-9722E2A3D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5AC52-85FE-D376-4B0B-5BC7A8244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180FB-00A6-16D8-F4CE-B9299F638F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29515" y="6399345"/>
            <a:ext cx="1305910" cy="228600"/>
          </a:xfrm>
        </p:spPr>
        <p:txBody>
          <a:bodyPr/>
          <a:lstStyle/>
          <a:p>
            <a:fld id="{263BB19C-BF31-BC4C-A83D-3084712DA4DA}" type="datetimeFigureOut">
              <a:t>6/7/25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548F3-6818-6373-1E06-6C86FA48D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08885" y="6399345"/>
            <a:ext cx="2630214" cy="228600"/>
          </a:xfrm>
        </p:spPr>
        <p:txBody>
          <a:bodyPr/>
          <a:lstStyle>
            <a:lvl1pPr>
              <a:defRPr b="0" i="0" spc="0" baseline="0">
                <a:latin typeface="Aptos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8B2FA-61BC-8F81-FC32-C1784D3B1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2645" y="6399345"/>
            <a:ext cx="583324" cy="228600"/>
          </a:xfrm>
        </p:spPr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265C0AB-1630-BC40-0577-3DAE02480931}"/>
              </a:ext>
            </a:extLst>
          </p:cNvPr>
          <p:cNvCxnSpPr/>
          <p:nvPr userDrawn="1"/>
        </p:nvCxnSpPr>
        <p:spPr>
          <a:xfrm>
            <a:off x="457200" y="330200"/>
            <a:ext cx="11277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81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E44F6-8906-8BEC-1355-9722E2A3D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5AC52-85FE-D376-4B0B-5BC7A8244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180FB-00A6-16D8-F4CE-B9299F638F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29515" y="6399345"/>
            <a:ext cx="1305910" cy="228600"/>
          </a:xfrm>
        </p:spPr>
        <p:txBody>
          <a:bodyPr/>
          <a:lstStyle/>
          <a:p>
            <a:fld id="{263BB19C-BF31-BC4C-A83D-3084712DA4DA}" type="datetimeFigureOut">
              <a:t>6/7/25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548F3-6818-6373-1E06-6C86FA48D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08885" y="6399345"/>
            <a:ext cx="2630214" cy="228600"/>
          </a:xfrm>
        </p:spPr>
        <p:txBody>
          <a:bodyPr/>
          <a:lstStyle>
            <a:lvl1pPr>
              <a:defRPr b="0" i="0" spc="0" baseline="0">
                <a:latin typeface="Aptos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8B2FA-61BC-8F81-FC32-C1784D3B1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2645" y="6399345"/>
            <a:ext cx="583324" cy="228600"/>
          </a:xfrm>
        </p:spPr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240CA0-D6BC-98AF-CB94-2E99D66E1295}"/>
              </a:ext>
            </a:extLst>
          </p:cNvPr>
          <p:cNvCxnSpPr/>
          <p:nvPr userDrawn="1"/>
        </p:nvCxnSpPr>
        <p:spPr>
          <a:xfrm>
            <a:off x="457200" y="330200"/>
            <a:ext cx="112776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507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5CA33-396A-80EA-8DE7-C6A3B6E5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12649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49013-0DBA-7B3B-BCB5-2AABB7FBD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12649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A61CB-F889-9621-B8AD-3676F87C1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6/7/25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59E4B-48F3-5861-00DA-EF49F4D81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C1887-877C-1E50-165B-77EABD438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9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D8448-36B0-C08E-1C34-C25543E76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314CE-4168-098B-0041-673B15681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64105"/>
            <a:ext cx="5562600" cy="48128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0EC306-1654-BFDA-8994-FECADBBD1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4105"/>
            <a:ext cx="5562600" cy="48128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B9A72-0532-3545-A79A-85A23D9CF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6/7/25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DD6D08-6AA6-E41D-DC12-9ED8CE240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5519D-9457-AD2E-B5FA-ED90FFD3E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7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D0301-026E-90B4-3907-D923561A7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28077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F34D8-A54F-86B0-D31D-95C1990D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53849"/>
            <a:ext cx="5540375" cy="7062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9AE89-4AE0-54BF-2B89-A26DEFC2F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554037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1BA874-B7AC-3158-70ED-AD0544FFC0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3849"/>
            <a:ext cx="5562600" cy="7062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6D9EC6-1D22-D4A6-4BD0-0F423017E9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62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EF5B1C-5801-AAE9-0D03-C13FD379B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6/7/25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BD6DBF-FFC6-7CAA-73E5-8FDA3EE1C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C9E877-185B-6501-8583-757DF85F8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15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/>
          <a:srcRect t="53808" r="8574" b="12115"/>
          <a:stretch/>
        </p:blipFill>
        <p:spPr>
          <a:xfrm>
            <a:off x="9296401" y="0"/>
            <a:ext cx="2895600" cy="449707"/>
          </a:xfrm>
          <a:prstGeom prst="rect">
            <a:avLst/>
          </a:prstGeom>
        </p:spPr>
      </p:pic>
      <p:cxnSp>
        <p:nvCxnSpPr>
          <p:cNvPr id="5" name="Connettore 1 31">
            <a:extLst>
              <a:ext uri="{FF2B5EF4-FFF2-40B4-BE49-F238E27FC236}">
                <a16:creationId xmlns:a16="http://schemas.microsoft.com/office/drawing/2014/main" id="{A404F81B-237A-2048-9BA4-0D5B4B6AFB7E}"/>
              </a:ext>
            </a:extLst>
          </p:cNvPr>
          <p:cNvCxnSpPr>
            <a:cxnSpLocks/>
          </p:cNvCxnSpPr>
          <p:nvPr userDrawn="1"/>
        </p:nvCxnSpPr>
        <p:spPr>
          <a:xfrm>
            <a:off x="0" y="6381328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F7AEFE-1625-FC4A-AC32-4661ACD8DDCE}"/>
              </a:ext>
            </a:extLst>
          </p:cNvPr>
          <p:cNvSpPr txBox="1">
            <a:spLocks/>
          </p:cNvSpPr>
          <p:nvPr userDrawn="1"/>
        </p:nvSpPr>
        <p:spPr>
          <a:xfrm>
            <a:off x="0" y="6435622"/>
            <a:ext cx="12192000" cy="323462"/>
          </a:xfrm>
          <a:prstGeom prst="rect">
            <a:avLst/>
          </a:prstGeom>
        </p:spPr>
        <p:txBody>
          <a:bodyPr lIns="540000" rIns="54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Epi WIN Webinar, November 28</a:t>
            </a:r>
            <a:r>
              <a:rPr lang="en-US" baseline="30000"/>
              <a:t>th</a:t>
            </a:r>
            <a:r>
              <a:rPr lang="en-US"/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81755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02E924-449B-7F83-897B-417AE181E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277600" cy="86931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8E3FF-9D7A-BB80-45A7-9AF678881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81959"/>
            <a:ext cx="11277600" cy="4695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EF9B3-35AD-CAE0-8470-2F3F53D47C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07005" y="6378575"/>
            <a:ext cx="130591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3BB19C-BF31-BC4C-A83D-3084712DA4DA}" type="datetimeFigureOut">
              <a:t>6/7/25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68B9C-B029-8232-EAEE-A39E3C7C50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6375" y="6378575"/>
            <a:ext cx="263021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spc="200" baseline="0">
                <a:solidFill>
                  <a:schemeClr val="tx2"/>
                </a:solidFill>
                <a:latin typeface="Aptos ExtraBold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F3510-CB7E-786F-79D1-82F40DCA0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20135" y="6378575"/>
            <a:ext cx="58332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125607-3CCB-FC49-88FF-D0E21707BB1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1B617F27-A966-E19A-E045-2578718E3A5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1831" y="6330622"/>
            <a:ext cx="1282969" cy="3908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D68516-0A78-E646-685E-BA5F869DAEEC}"/>
              </a:ext>
            </a:extLst>
          </p:cNvPr>
          <p:cNvSpPr txBox="1"/>
          <p:nvPr userDrawn="1"/>
        </p:nvSpPr>
        <p:spPr>
          <a:xfrm>
            <a:off x="337278" y="6375146"/>
            <a:ext cx="47593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spc="500" baseline="0">
                <a:solidFill>
                  <a:schemeClr val="accent1"/>
                </a:solidFill>
                <a:latin typeface="Avenir Black" panose="02000503020000020003" pitchFamily="2" charset="0"/>
              </a:rPr>
              <a:t>WHO EPI-WIN DIGEST</a:t>
            </a:r>
          </a:p>
        </p:txBody>
      </p:sp>
    </p:spTree>
    <p:extLst>
      <p:ext uri="{BB962C8B-B14F-4D97-AF65-F5344CB8AC3E}">
        <p14:creationId xmlns:p14="http://schemas.microsoft.com/office/powerpoint/2010/main" val="370853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2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9438" indent="-21907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39800" indent="-21907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7788" indent="-2349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2275" indent="-2349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17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5" Type="http://schemas.openxmlformats.org/officeDocument/2006/relationships/image" Target="../media/image40.png"/><Relationship Id="rId10" Type="http://schemas.openxmlformats.org/officeDocument/2006/relationships/image" Target="../media/image35.jpeg"/><Relationship Id="rId4" Type="http://schemas.openxmlformats.org/officeDocument/2006/relationships/image" Target="../media/image29.pn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elenicminetd@who.int" TargetMode="External"/><Relationship Id="rId2" Type="http://schemas.openxmlformats.org/officeDocument/2006/relationships/hyperlink" Target="https://www.youtube.com/watch?v=3wJ7SbvfTGY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ho.int/news-room/events/detail/2024/10/31/default-calendar/who-epi-win-webinar-global-public-health-intelligence-who-operational-practic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220E8-C9BE-B2FA-8056-1F42D087A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DE9A4-95A9-72E2-DB11-BE277E6AD3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808545"/>
            <a:ext cx="9144000" cy="1950655"/>
          </a:xfrm>
        </p:spPr>
        <p:txBody>
          <a:bodyPr>
            <a:normAutofit/>
          </a:bodyPr>
          <a:lstStyle/>
          <a:p>
            <a:r>
              <a:rPr lang="en-PH" sz="3600" b="1" dirty="0">
                <a:latin typeface="+mn-lt"/>
              </a:rPr>
              <a:t>One Health Intelligence</a:t>
            </a:r>
            <a:r>
              <a:rPr lang="en-PH" sz="3600" b="1" i="0" dirty="0">
                <a:effectLst/>
                <a:latin typeface="+mn-lt"/>
              </a:rPr>
              <a:t>: </a:t>
            </a:r>
            <a:r>
              <a:rPr lang="en-PH" sz="3600" b="1" i="0" dirty="0">
                <a:solidFill>
                  <a:schemeClr val="accent2"/>
                </a:solidFill>
                <a:effectLst/>
                <a:latin typeface="+mn-lt"/>
              </a:rPr>
              <a:t>Global Collaboration for Emerging Health Threat Detection</a:t>
            </a:r>
            <a:endParaRPr lang="en-US" sz="3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81237-2B5E-D410-1E07-8CF4099658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28 </a:t>
            </a:r>
            <a:r>
              <a:rPr lang="en-US"/>
              <a:t>November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187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dog standing on a road&#10;&#10;Description automatically generated">
            <a:extLst>
              <a:ext uri="{FF2B5EF4-FFF2-40B4-BE49-F238E27FC236}">
                <a16:creationId xmlns:a16="http://schemas.microsoft.com/office/drawing/2014/main" id="{D96EBE44-3659-EB5C-12DB-43CF98BE7E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31" y="4279991"/>
            <a:ext cx="1304642" cy="1075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8B1CC9-7A1D-DCBF-B65C-0126141ED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962" y="1465772"/>
            <a:ext cx="1209675" cy="97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2052" descr="A computer monitor with a bug on it&#10;&#10;Description automatically generated">
            <a:extLst>
              <a:ext uri="{FF2B5EF4-FFF2-40B4-BE49-F238E27FC236}">
                <a16:creationId xmlns:a16="http://schemas.microsoft.com/office/drawing/2014/main" id="{FC87D926-F1AF-6852-C3E2-28485809C3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750" y="4268712"/>
            <a:ext cx="1381999" cy="1087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9" name="Picture 2048">
            <a:extLst>
              <a:ext uri="{FF2B5EF4-FFF2-40B4-BE49-F238E27FC236}">
                <a16:creationId xmlns:a16="http://schemas.microsoft.com/office/drawing/2014/main" id="{B783CE72-5997-C8BD-CCEA-C1158EB459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630" y="4248778"/>
            <a:ext cx="1213989" cy="1106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" name="Picture 2047" descr="A bat in a web&#10;&#10;Description automatically generated">
            <a:extLst>
              <a:ext uri="{FF2B5EF4-FFF2-40B4-BE49-F238E27FC236}">
                <a16:creationId xmlns:a16="http://schemas.microsoft.com/office/drawing/2014/main" id="{82CE34A6-85B3-0D1B-5BAD-2F2ACA4595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566" y="2911120"/>
            <a:ext cx="1451420" cy="101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2" name="Picture 61" descr="A camel with a long neck&#10;&#10;Description automatically generated">
            <a:extLst>
              <a:ext uri="{FF2B5EF4-FFF2-40B4-BE49-F238E27FC236}">
                <a16:creationId xmlns:a16="http://schemas.microsoft.com/office/drawing/2014/main" id="{4068BA75-6D5F-C6DC-A955-E7B253F4DE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528" y="2918163"/>
            <a:ext cx="1282987" cy="1001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" name="Picture 58" descr="A nurse in a hospital room&#10;&#10;Description automatically generated">
            <a:extLst>
              <a:ext uri="{FF2B5EF4-FFF2-40B4-BE49-F238E27FC236}">
                <a16:creationId xmlns:a16="http://schemas.microsoft.com/office/drawing/2014/main" id="{DF7F75CF-B8AC-377D-0B92-94AE6CD439B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52824" y="2916000"/>
            <a:ext cx="1272084" cy="999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" name="Picture 56" descr="A child holding a ball on a dirt path&#10;&#10;Description automatically generated">
            <a:extLst>
              <a:ext uri="{FF2B5EF4-FFF2-40B4-BE49-F238E27FC236}">
                <a16:creationId xmlns:a16="http://schemas.microsoft.com/office/drawing/2014/main" id="{C7C30666-FEB1-D058-0158-B1243CB18D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70" y="2911120"/>
            <a:ext cx="1201151" cy="970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rimean-Congo haemorrhagic fever">
            <a:extLst>
              <a:ext uri="{FF2B5EF4-FFF2-40B4-BE49-F238E27FC236}">
                <a16:creationId xmlns:a16="http://schemas.microsoft.com/office/drawing/2014/main" id="{CA0F5ED7-6C38-30C7-78EF-1A0D93358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152" y="1453545"/>
            <a:ext cx="1375216" cy="983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 descr="A person standing in a desert&#10;&#10;Description automatically generated">
            <a:extLst>
              <a:ext uri="{FF2B5EF4-FFF2-40B4-BE49-F238E27FC236}">
                <a16:creationId xmlns:a16="http://schemas.microsoft.com/office/drawing/2014/main" id="{3F7D80C8-C5BE-718F-E5F7-0056BDBE0A9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258" y="2911045"/>
            <a:ext cx="1319196" cy="970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375F628-5B23-79D8-AC57-D4BC9E057D7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93190" y="4248778"/>
            <a:ext cx="1396796" cy="1107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oronavirus">
            <a:extLst>
              <a:ext uri="{FF2B5EF4-FFF2-40B4-BE49-F238E27FC236}">
                <a16:creationId xmlns:a16="http://schemas.microsoft.com/office/drawing/2014/main" id="{2541896E-C793-BC46-E57E-3D7367C0B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636" y="1465772"/>
            <a:ext cx="1313615" cy="983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61ADF29-A3F6-B085-D956-61DA54A01F5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40993" y="1457638"/>
            <a:ext cx="1208261" cy="970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FF4040-3E71-45A5-D7D6-4859F2A5B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3227" y="1192949"/>
            <a:ext cx="3419346" cy="4473296"/>
          </a:xfrm>
        </p:spPr>
        <p:txBody>
          <a:bodyPr>
            <a:normAutofit/>
          </a:bodyPr>
          <a:lstStyle/>
          <a:p>
            <a:br>
              <a:rPr lang="en-US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>Events 2018-2023</a:t>
            </a: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-  243 Verification request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-  172 Confirmed events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-    71 False rumors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-   Avian influenza mainly H5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-   62 events (26 %) reported as unknown etiology were later identified</a:t>
            </a:r>
            <a:br>
              <a:rPr lang="en-US" dirty="0">
                <a:solidFill>
                  <a:schemeClr val="tx2"/>
                </a:solidFill>
              </a:rPr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9779D6-54FC-CAB6-927E-5E6E2AF5A7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2060"/>
                </a:solidFill>
              </a:rPr>
              <a:t>GLEWS+ top 15 diseases identified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D12C2DB-E53B-ED6B-2DAA-CFED83B4434D}"/>
              </a:ext>
            </a:extLst>
          </p:cNvPr>
          <p:cNvGrpSpPr/>
          <p:nvPr/>
        </p:nvGrpSpPr>
        <p:grpSpPr>
          <a:xfrm>
            <a:off x="921067" y="1432785"/>
            <a:ext cx="6907386" cy="4075315"/>
            <a:chOff x="764652" y="1407765"/>
            <a:chExt cx="6907386" cy="4075315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1AAB8870-B8A6-EF48-3968-20E0ADA36D07}"/>
                </a:ext>
              </a:extLst>
            </p:cNvPr>
            <p:cNvSpPr/>
            <p:nvPr/>
          </p:nvSpPr>
          <p:spPr>
            <a:xfrm>
              <a:off x="4857582" y="2219467"/>
              <a:ext cx="674907" cy="315105"/>
            </a:xfrm>
            <a:custGeom>
              <a:avLst/>
              <a:gdLst>
                <a:gd name="connsiteX0" fmla="*/ 0 w 674905"/>
                <a:gd name="connsiteY0" fmla="*/ 0 h 261721"/>
                <a:gd name="connsiteX1" fmla="*/ 674905 w 674905"/>
                <a:gd name="connsiteY1" fmla="*/ 0 h 261721"/>
                <a:gd name="connsiteX2" fmla="*/ 674905 w 674905"/>
                <a:gd name="connsiteY2" fmla="*/ 261721 h 261721"/>
                <a:gd name="connsiteX3" fmla="*/ 0 w 674905"/>
                <a:gd name="connsiteY3" fmla="*/ 261721 h 261721"/>
                <a:gd name="connsiteX4" fmla="*/ 0 w 674905"/>
                <a:gd name="connsiteY4" fmla="*/ 0 h 26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4905" h="261721">
                  <a:moveTo>
                    <a:pt x="0" y="0"/>
                  </a:moveTo>
                  <a:lnTo>
                    <a:pt x="674905" y="0"/>
                  </a:lnTo>
                  <a:lnTo>
                    <a:pt x="674905" y="261721"/>
                  </a:lnTo>
                  <a:lnTo>
                    <a:pt x="0" y="261721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355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CCHF</a:t>
              </a: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3AD85152-0080-5D36-10EB-EF4B1F4F1910}"/>
                </a:ext>
              </a:extLst>
            </p:cNvPr>
            <p:cNvSpPr/>
            <p:nvPr/>
          </p:nvSpPr>
          <p:spPr>
            <a:xfrm>
              <a:off x="3490507" y="3768766"/>
              <a:ext cx="671458" cy="314377"/>
            </a:xfrm>
            <a:custGeom>
              <a:avLst/>
              <a:gdLst>
                <a:gd name="connsiteX0" fmla="*/ 0 w 618639"/>
                <a:gd name="connsiteY0" fmla="*/ 0 h 243728"/>
                <a:gd name="connsiteX1" fmla="*/ 618639 w 618639"/>
                <a:gd name="connsiteY1" fmla="*/ 0 h 243728"/>
                <a:gd name="connsiteX2" fmla="*/ 618639 w 618639"/>
                <a:gd name="connsiteY2" fmla="*/ 243728 h 243728"/>
                <a:gd name="connsiteX3" fmla="*/ 0 w 618639"/>
                <a:gd name="connsiteY3" fmla="*/ 243728 h 243728"/>
                <a:gd name="connsiteX4" fmla="*/ 0 w 618639"/>
                <a:gd name="connsiteY4" fmla="*/ 0 h 24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639" h="243728">
                  <a:moveTo>
                    <a:pt x="0" y="0"/>
                  </a:moveTo>
                  <a:lnTo>
                    <a:pt x="618639" y="0"/>
                  </a:lnTo>
                  <a:lnTo>
                    <a:pt x="618639" y="243728"/>
                  </a:lnTo>
                  <a:lnTo>
                    <a:pt x="0" y="24372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355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MERS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F99E791-5A3D-A54E-62F4-9A446581F3FB}"/>
                </a:ext>
              </a:extLst>
            </p:cNvPr>
            <p:cNvSpPr/>
            <p:nvPr/>
          </p:nvSpPr>
          <p:spPr>
            <a:xfrm>
              <a:off x="6318335" y="1407765"/>
              <a:ext cx="1353703" cy="1047382"/>
            </a:xfrm>
            <a:prstGeom prst="rect">
              <a:avLst/>
            </a:prstGeom>
            <a:blipFill rotWithShape="1"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scene3d>
              <a:camera prst="orthographicFront"/>
              <a:lightRig rig="flat" dir="t"/>
            </a:scene3d>
            <a:sp3d z="-1905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24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56F12942-D41F-B89F-444F-5F8A1CECC3C0}"/>
                </a:ext>
              </a:extLst>
            </p:cNvPr>
            <p:cNvSpPr/>
            <p:nvPr/>
          </p:nvSpPr>
          <p:spPr>
            <a:xfrm>
              <a:off x="6300803" y="3725647"/>
              <a:ext cx="710420" cy="314377"/>
            </a:xfrm>
            <a:custGeom>
              <a:avLst/>
              <a:gdLst>
                <a:gd name="connsiteX0" fmla="*/ 0 w 674905"/>
                <a:gd name="connsiteY0" fmla="*/ 0 h 242864"/>
                <a:gd name="connsiteX1" fmla="*/ 674905 w 674905"/>
                <a:gd name="connsiteY1" fmla="*/ 0 h 242864"/>
                <a:gd name="connsiteX2" fmla="*/ 674905 w 674905"/>
                <a:gd name="connsiteY2" fmla="*/ 242864 h 242864"/>
                <a:gd name="connsiteX3" fmla="*/ 0 w 674905"/>
                <a:gd name="connsiteY3" fmla="*/ 242864 h 242864"/>
                <a:gd name="connsiteX4" fmla="*/ 0 w 674905"/>
                <a:gd name="connsiteY4" fmla="*/ 0 h 242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4905" h="242864">
                  <a:moveTo>
                    <a:pt x="0" y="0"/>
                  </a:moveTo>
                  <a:lnTo>
                    <a:pt x="674905" y="0"/>
                  </a:lnTo>
                  <a:lnTo>
                    <a:pt x="674905" y="242864"/>
                  </a:lnTo>
                  <a:lnTo>
                    <a:pt x="0" y="242864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355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RVF</a:t>
              </a: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42193109-F220-A77F-9095-0F0DB46AA22B}"/>
                </a:ext>
              </a:extLst>
            </p:cNvPr>
            <p:cNvSpPr/>
            <p:nvPr/>
          </p:nvSpPr>
          <p:spPr>
            <a:xfrm>
              <a:off x="4809801" y="3741603"/>
              <a:ext cx="694907" cy="314377"/>
            </a:xfrm>
            <a:custGeom>
              <a:avLst/>
              <a:gdLst>
                <a:gd name="connsiteX0" fmla="*/ 0 w 674905"/>
                <a:gd name="connsiteY0" fmla="*/ 0 h 252151"/>
                <a:gd name="connsiteX1" fmla="*/ 674905 w 674905"/>
                <a:gd name="connsiteY1" fmla="*/ 0 h 252151"/>
                <a:gd name="connsiteX2" fmla="*/ 674905 w 674905"/>
                <a:gd name="connsiteY2" fmla="*/ 252151 h 252151"/>
                <a:gd name="connsiteX3" fmla="*/ 0 w 674905"/>
                <a:gd name="connsiteY3" fmla="*/ 252151 h 252151"/>
                <a:gd name="connsiteX4" fmla="*/ 0 w 674905"/>
                <a:gd name="connsiteY4" fmla="*/ 0 h 25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4905" h="252151">
                  <a:moveTo>
                    <a:pt x="0" y="0"/>
                  </a:moveTo>
                  <a:lnTo>
                    <a:pt x="674905" y="0"/>
                  </a:lnTo>
                  <a:lnTo>
                    <a:pt x="674905" y="252151"/>
                  </a:lnTo>
                  <a:lnTo>
                    <a:pt x="0" y="252151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355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Nipah</a:t>
              </a: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BC8C1755-0965-90DD-3FFB-14B246312CB6}"/>
                </a:ext>
              </a:extLst>
            </p:cNvPr>
            <p:cNvSpPr/>
            <p:nvPr/>
          </p:nvSpPr>
          <p:spPr>
            <a:xfrm>
              <a:off x="6359375" y="2239077"/>
              <a:ext cx="674905" cy="315107"/>
            </a:xfrm>
            <a:custGeom>
              <a:avLst/>
              <a:gdLst>
                <a:gd name="connsiteX0" fmla="*/ 0 w 674905"/>
                <a:gd name="connsiteY0" fmla="*/ 0 h 287887"/>
                <a:gd name="connsiteX1" fmla="*/ 674905 w 674905"/>
                <a:gd name="connsiteY1" fmla="*/ 0 h 287887"/>
                <a:gd name="connsiteX2" fmla="*/ 674905 w 674905"/>
                <a:gd name="connsiteY2" fmla="*/ 287887 h 287887"/>
                <a:gd name="connsiteX3" fmla="*/ 0 w 674905"/>
                <a:gd name="connsiteY3" fmla="*/ 287887 h 287887"/>
                <a:gd name="connsiteX4" fmla="*/ 0 w 674905"/>
                <a:gd name="connsiteY4" fmla="*/ 0 h 28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4905" h="287887">
                  <a:moveTo>
                    <a:pt x="674905" y="0"/>
                  </a:moveTo>
                  <a:lnTo>
                    <a:pt x="0" y="0"/>
                  </a:lnTo>
                  <a:lnTo>
                    <a:pt x="0" y="287887"/>
                  </a:lnTo>
                  <a:lnTo>
                    <a:pt x="674905" y="287887"/>
                  </a:lnTo>
                  <a:lnTo>
                    <a:pt x="674905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80" tIns="30481" rIns="30480" bIns="30480" numCol="1" spcCol="1270" anchor="ctr" anchorCtr="0">
              <a:noAutofit/>
            </a:bodyPr>
            <a:lstStyle/>
            <a:p>
              <a:pPr marL="0" marR="0" lvl="0" indent="0" algn="ctr" defTabSz="355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Ebola</a:t>
              </a: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1110152D-9C65-AAA0-8AFF-7108678AE4DD}"/>
                </a:ext>
              </a:extLst>
            </p:cNvPr>
            <p:cNvSpPr/>
            <p:nvPr/>
          </p:nvSpPr>
          <p:spPr>
            <a:xfrm>
              <a:off x="4865612" y="5176690"/>
              <a:ext cx="801100" cy="306390"/>
            </a:xfrm>
            <a:custGeom>
              <a:avLst/>
              <a:gdLst>
                <a:gd name="connsiteX0" fmla="*/ 0 w 674905"/>
                <a:gd name="connsiteY0" fmla="*/ 0 h 210381"/>
                <a:gd name="connsiteX1" fmla="*/ 674905 w 674905"/>
                <a:gd name="connsiteY1" fmla="*/ 0 h 210381"/>
                <a:gd name="connsiteX2" fmla="*/ 674905 w 674905"/>
                <a:gd name="connsiteY2" fmla="*/ 210381 h 210381"/>
                <a:gd name="connsiteX3" fmla="*/ 0 w 674905"/>
                <a:gd name="connsiteY3" fmla="*/ 210381 h 210381"/>
                <a:gd name="connsiteX4" fmla="*/ 0 w 674905"/>
                <a:gd name="connsiteY4" fmla="*/ 0 h 210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4905" h="210381">
                  <a:moveTo>
                    <a:pt x="0" y="0"/>
                  </a:moveTo>
                  <a:lnTo>
                    <a:pt x="674905" y="0"/>
                  </a:lnTo>
                  <a:lnTo>
                    <a:pt x="674905" y="210381"/>
                  </a:lnTo>
                  <a:lnTo>
                    <a:pt x="0" y="210381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355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Unknown cause </a:t>
              </a: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B0026F1A-35D6-75AF-B4A3-F3FAAB8DFE10}"/>
                </a:ext>
              </a:extLst>
            </p:cNvPr>
            <p:cNvSpPr/>
            <p:nvPr/>
          </p:nvSpPr>
          <p:spPr>
            <a:xfrm>
              <a:off x="781492" y="5164967"/>
              <a:ext cx="674907" cy="306391"/>
            </a:xfrm>
            <a:custGeom>
              <a:avLst/>
              <a:gdLst>
                <a:gd name="connsiteX0" fmla="*/ 0 w 674905"/>
                <a:gd name="connsiteY0" fmla="*/ 0 h 227753"/>
                <a:gd name="connsiteX1" fmla="*/ 674905 w 674905"/>
                <a:gd name="connsiteY1" fmla="*/ 0 h 227753"/>
                <a:gd name="connsiteX2" fmla="*/ 674905 w 674905"/>
                <a:gd name="connsiteY2" fmla="*/ 227753 h 227753"/>
                <a:gd name="connsiteX3" fmla="*/ 0 w 674905"/>
                <a:gd name="connsiteY3" fmla="*/ 227753 h 227753"/>
                <a:gd name="connsiteX4" fmla="*/ 0 w 674905"/>
                <a:gd name="connsiteY4" fmla="*/ 0 h 227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4905" h="227753">
                  <a:moveTo>
                    <a:pt x="0" y="0"/>
                  </a:moveTo>
                  <a:lnTo>
                    <a:pt x="674905" y="0"/>
                  </a:lnTo>
                  <a:lnTo>
                    <a:pt x="674905" y="227753"/>
                  </a:lnTo>
                  <a:lnTo>
                    <a:pt x="0" y="22775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355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Rabies</a:t>
              </a: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AF5BD85-DA66-05FA-DBFD-3B7823818752}"/>
                </a:ext>
              </a:extLst>
            </p:cNvPr>
            <p:cNvSpPr/>
            <p:nvPr/>
          </p:nvSpPr>
          <p:spPr>
            <a:xfrm>
              <a:off x="3488084" y="4223758"/>
              <a:ext cx="1245296" cy="1083040"/>
            </a:xfrm>
            <a:prstGeom prst="rect">
              <a:avLst/>
            </a:prstGeom>
            <a:blipFill rotWithShape="1"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scene3d>
              <a:camera prst="orthographicFront"/>
              <a:lightRig rig="flat" dir="t"/>
            </a:scene3d>
            <a:sp3d z="-1905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E" sz="24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1226AF15-54D3-F9A1-CCD9-48F36E1C4F35}"/>
                </a:ext>
              </a:extLst>
            </p:cNvPr>
            <p:cNvSpPr/>
            <p:nvPr/>
          </p:nvSpPr>
          <p:spPr>
            <a:xfrm>
              <a:off x="3505220" y="5176684"/>
              <a:ext cx="669096" cy="306387"/>
            </a:xfrm>
            <a:custGeom>
              <a:avLst/>
              <a:gdLst>
                <a:gd name="connsiteX0" fmla="*/ 0 w 674905"/>
                <a:gd name="connsiteY0" fmla="*/ 0 h 306387"/>
                <a:gd name="connsiteX1" fmla="*/ 674905 w 674905"/>
                <a:gd name="connsiteY1" fmla="*/ 0 h 306387"/>
                <a:gd name="connsiteX2" fmla="*/ 674905 w 674905"/>
                <a:gd name="connsiteY2" fmla="*/ 306387 h 306387"/>
                <a:gd name="connsiteX3" fmla="*/ 0 w 674905"/>
                <a:gd name="connsiteY3" fmla="*/ 306387 h 306387"/>
                <a:gd name="connsiteX4" fmla="*/ 0 w 674905"/>
                <a:gd name="connsiteY4" fmla="*/ 0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4905" h="306387">
                  <a:moveTo>
                    <a:pt x="0" y="0"/>
                  </a:moveTo>
                  <a:lnTo>
                    <a:pt x="674905" y="0"/>
                  </a:lnTo>
                  <a:lnTo>
                    <a:pt x="674905" y="306387"/>
                  </a:lnTo>
                  <a:lnTo>
                    <a:pt x="0" y="30638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355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 Fever</a:t>
              </a: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D1EBE498-78B6-D52A-981D-01F54B002551}"/>
                </a:ext>
              </a:extLst>
            </p:cNvPr>
            <p:cNvSpPr/>
            <p:nvPr/>
          </p:nvSpPr>
          <p:spPr>
            <a:xfrm>
              <a:off x="6368545" y="5176681"/>
              <a:ext cx="812468" cy="306391"/>
            </a:xfrm>
            <a:custGeom>
              <a:avLst/>
              <a:gdLst>
                <a:gd name="connsiteX0" fmla="*/ 0 w 867139"/>
                <a:gd name="connsiteY0" fmla="*/ 0 h 340125"/>
                <a:gd name="connsiteX1" fmla="*/ 867139 w 867139"/>
                <a:gd name="connsiteY1" fmla="*/ 0 h 340125"/>
                <a:gd name="connsiteX2" fmla="*/ 867139 w 867139"/>
                <a:gd name="connsiteY2" fmla="*/ 340125 h 340125"/>
                <a:gd name="connsiteX3" fmla="*/ 0 w 867139"/>
                <a:gd name="connsiteY3" fmla="*/ 340125 h 340125"/>
                <a:gd name="connsiteX4" fmla="*/ 0 w 867139"/>
                <a:gd name="connsiteY4" fmla="*/ 0 h 34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7139" h="340125">
                  <a:moveTo>
                    <a:pt x="0" y="0"/>
                  </a:moveTo>
                  <a:lnTo>
                    <a:pt x="867139" y="0"/>
                  </a:lnTo>
                  <a:lnTo>
                    <a:pt x="867139" y="340125"/>
                  </a:lnTo>
                  <a:lnTo>
                    <a:pt x="0" y="34012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355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WNV</a:t>
              </a: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4D0E95F5-DC83-386A-8407-969279B539BD}"/>
                </a:ext>
              </a:extLst>
            </p:cNvPr>
            <p:cNvSpPr/>
            <p:nvPr/>
          </p:nvSpPr>
          <p:spPr>
            <a:xfrm>
              <a:off x="764652" y="3768766"/>
              <a:ext cx="683882" cy="314377"/>
            </a:xfrm>
            <a:custGeom>
              <a:avLst/>
              <a:gdLst>
                <a:gd name="connsiteX0" fmla="*/ 0 w 683882"/>
                <a:gd name="connsiteY0" fmla="*/ 0 h 314377"/>
                <a:gd name="connsiteX1" fmla="*/ 683882 w 683882"/>
                <a:gd name="connsiteY1" fmla="*/ 0 h 314377"/>
                <a:gd name="connsiteX2" fmla="*/ 683882 w 683882"/>
                <a:gd name="connsiteY2" fmla="*/ 314377 h 314377"/>
                <a:gd name="connsiteX3" fmla="*/ 0 w 683882"/>
                <a:gd name="connsiteY3" fmla="*/ 314377 h 314377"/>
                <a:gd name="connsiteX4" fmla="*/ 0 w 683882"/>
                <a:gd name="connsiteY4" fmla="*/ 0 h 31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882" h="314377">
                  <a:moveTo>
                    <a:pt x="0" y="0"/>
                  </a:moveTo>
                  <a:lnTo>
                    <a:pt x="683882" y="0"/>
                  </a:lnTo>
                  <a:lnTo>
                    <a:pt x="683882" y="314377"/>
                  </a:lnTo>
                  <a:lnTo>
                    <a:pt x="0" y="314377"/>
                  </a:lnTo>
                  <a:lnTo>
                    <a:pt x="0" y="0"/>
                  </a:lnTo>
                  <a:close/>
                </a:path>
              </a:pathLst>
            </a:custGeom>
            <a:ln w="28575"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355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Equine Encephalitis</a:t>
              </a: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7">
              <a:extLst>
                <a:ext uri="{FF2B5EF4-FFF2-40B4-BE49-F238E27FC236}">
                  <a16:creationId xmlns:a16="http://schemas.microsoft.com/office/drawing/2014/main" id="{A5F7FF6D-087B-A34B-C366-F117D1D491C4}"/>
                </a:ext>
              </a:extLst>
            </p:cNvPr>
            <p:cNvSpPr/>
            <p:nvPr/>
          </p:nvSpPr>
          <p:spPr>
            <a:xfrm>
              <a:off x="2143979" y="3768766"/>
              <a:ext cx="674905" cy="314376"/>
            </a:xfrm>
            <a:custGeom>
              <a:avLst/>
              <a:gdLst>
                <a:gd name="connsiteX0" fmla="*/ 0 w 674905"/>
                <a:gd name="connsiteY0" fmla="*/ 0 h 263355"/>
                <a:gd name="connsiteX1" fmla="*/ 674905 w 674905"/>
                <a:gd name="connsiteY1" fmla="*/ 0 h 263355"/>
                <a:gd name="connsiteX2" fmla="*/ 674905 w 674905"/>
                <a:gd name="connsiteY2" fmla="*/ 263355 h 263355"/>
                <a:gd name="connsiteX3" fmla="*/ 0 w 674905"/>
                <a:gd name="connsiteY3" fmla="*/ 263355 h 263355"/>
                <a:gd name="connsiteX4" fmla="*/ 0 w 674905"/>
                <a:gd name="connsiteY4" fmla="*/ 0 h 26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4905" h="263355">
                  <a:moveTo>
                    <a:pt x="0" y="0"/>
                  </a:moveTo>
                  <a:lnTo>
                    <a:pt x="674905" y="0"/>
                  </a:lnTo>
                  <a:lnTo>
                    <a:pt x="674905" y="263355"/>
                  </a:lnTo>
                  <a:lnTo>
                    <a:pt x="0" y="26335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355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Marburg</a:t>
              </a:r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7BAB4DFC-3F63-8ECF-FB99-777FA8329729}"/>
                </a:ext>
              </a:extLst>
            </p:cNvPr>
            <p:cNvSpPr/>
            <p:nvPr/>
          </p:nvSpPr>
          <p:spPr>
            <a:xfrm>
              <a:off x="774302" y="2248028"/>
              <a:ext cx="665254" cy="315106"/>
            </a:xfrm>
            <a:custGeom>
              <a:avLst/>
              <a:gdLst>
                <a:gd name="connsiteX0" fmla="*/ 0 w 674905"/>
                <a:gd name="connsiteY0" fmla="*/ 0 h 315106"/>
                <a:gd name="connsiteX1" fmla="*/ 674905 w 674905"/>
                <a:gd name="connsiteY1" fmla="*/ 0 h 315106"/>
                <a:gd name="connsiteX2" fmla="*/ 674905 w 674905"/>
                <a:gd name="connsiteY2" fmla="*/ 315106 h 315106"/>
                <a:gd name="connsiteX3" fmla="*/ 0 w 674905"/>
                <a:gd name="connsiteY3" fmla="*/ 315106 h 315106"/>
                <a:gd name="connsiteX4" fmla="*/ 0 w 674905"/>
                <a:gd name="connsiteY4" fmla="*/ 0 h 3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4905" h="315106">
                  <a:moveTo>
                    <a:pt x="0" y="0"/>
                  </a:moveTo>
                  <a:lnTo>
                    <a:pt x="674905" y="0"/>
                  </a:lnTo>
                  <a:lnTo>
                    <a:pt x="674905" y="315106"/>
                  </a:lnTo>
                  <a:lnTo>
                    <a:pt x="0" y="31510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355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Avian  influenza</a:t>
              </a: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B3A8FFB4-7A75-1CAB-DF32-202EE7FFD147}"/>
                </a:ext>
              </a:extLst>
            </p:cNvPr>
            <p:cNvSpPr/>
            <p:nvPr/>
          </p:nvSpPr>
          <p:spPr>
            <a:xfrm>
              <a:off x="2102752" y="2239078"/>
              <a:ext cx="663297" cy="315106"/>
            </a:xfrm>
            <a:custGeom>
              <a:avLst/>
              <a:gdLst>
                <a:gd name="connsiteX0" fmla="*/ 0 w 663297"/>
                <a:gd name="connsiteY0" fmla="*/ 0 h 314377"/>
                <a:gd name="connsiteX1" fmla="*/ 663297 w 663297"/>
                <a:gd name="connsiteY1" fmla="*/ 0 h 314377"/>
                <a:gd name="connsiteX2" fmla="*/ 663297 w 663297"/>
                <a:gd name="connsiteY2" fmla="*/ 314377 h 314377"/>
                <a:gd name="connsiteX3" fmla="*/ 0 w 663297"/>
                <a:gd name="connsiteY3" fmla="*/ 314377 h 314377"/>
                <a:gd name="connsiteX4" fmla="*/ 0 w 663297"/>
                <a:gd name="connsiteY4" fmla="*/ 0 h 31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3297" h="314377">
                  <a:moveTo>
                    <a:pt x="0" y="0"/>
                  </a:moveTo>
                  <a:lnTo>
                    <a:pt x="663297" y="0"/>
                  </a:lnTo>
                  <a:lnTo>
                    <a:pt x="663297" y="314377"/>
                  </a:lnTo>
                  <a:lnTo>
                    <a:pt x="0" y="31437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355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Anthrax </a:t>
              </a: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1C4D04F-36DB-67D0-4FB1-68BCA18A0B01}"/>
                </a:ext>
              </a:extLst>
            </p:cNvPr>
            <p:cNvSpPr/>
            <p:nvPr/>
          </p:nvSpPr>
          <p:spPr>
            <a:xfrm>
              <a:off x="3457968" y="2219467"/>
              <a:ext cx="674905" cy="310517"/>
            </a:xfrm>
            <a:custGeom>
              <a:avLst/>
              <a:gdLst>
                <a:gd name="connsiteX0" fmla="*/ 0 w 674905"/>
                <a:gd name="connsiteY0" fmla="*/ 0 h 298382"/>
                <a:gd name="connsiteX1" fmla="*/ 674905 w 674905"/>
                <a:gd name="connsiteY1" fmla="*/ 0 h 298382"/>
                <a:gd name="connsiteX2" fmla="*/ 674905 w 674905"/>
                <a:gd name="connsiteY2" fmla="*/ 298382 h 298382"/>
                <a:gd name="connsiteX3" fmla="*/ 0 w 674905"/>
                <a:gd name="connsiteY3" fmla="*/ 298382 h 298382"/>
                <a:gd name="connsiteX4" fmla="*/ 0 w 674905"/>
                <a:gd name="connsiteY4" fmla="*/ 0 h 29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4905" h="298382">
                  <a:moveTo>
                    <a:pt x="0" y="0"/>
                  </a:moveTo>
                  <a:lnTo>
                    <a:pt x="674905" y="0"/>
                  </a:lnTo>
                  <a:lnTo>
                    <a:pt x="674905" y="298382"/>
                  </a:lnTo>
                  <a:lnTo>
                    <a:pt x="0" y="29838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355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COVID-19</a:t>
              </a: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97B00FB8-FBA7-4541-CE96-C4B2D6C0731D}"/>
                </a:ext>
              </a:extLst>
            </p:cNvPr>
            <p:cNvSpPr/>
            <p:nvPr/>
          </p:nvSpPr>
          <p:spPr>
            <a:xfrm>
              <a:off x="2139020" y="5164967"/>
              <a:ext cx="674905" cy="306392"/>
            </a:xfrm>
            <a:custGeom>
              <a:avLst/>
              <a:gdLst>
                <a:gd name="connsiteX0" fmla="*/ 0 w 674905"/>
                <a:gd name="connsiteY0" fmla="*/ 0 h 219607"/>
                <a:gd name="connsiteX1" fmla="*/ 674905 w 674905"/>
                <a:gd name="connsiteY1" fmla="*/ 0 h 219607"/>
                <a:gd name="connsiteX2" fmla="*/ 674905 w 674905"/>
                <a:gd name="connsiteY2" fmla="*/ 219607 h 219607"/>
                <a:gd name="connsiteX3" fmla="*/ 0 w 674905"/>
                <a:gd name="connsiteY3" fmla="*/ 219607 h 219607"/>
                <a:gd name="connsiteX4" fmla="*/ 0 w 674905"/>
                <a:gd name="connsiteY4" fmla="*/ 0 h 21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4905" h="219607">
                  <a:moveTo>
                    <a:pt x="0" y="0"/>
                  </a:moveTo>
                  <a:lnTo>
                    <a:pt x="674905" y="0"/>
                  </a:lnTo>
                  <a:lnTo>
                    <a:pt x="674905" y="219607"/>
                  </a:lnTo>
                  <a:lnTo>
                    <a:pt x="0" y="21960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355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Tularemia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FBAE1581-9598-B1B0-3B1E-D1CC32CC02B6}"/>
              </a:ext>
            </a:extLst>
          </p:cNvPr>
          <p:cNvSpPr txBox="1"/>
          <p:nvPr/>
        </p:nvSpPr>
        <p:spPr>
          <a:xfrm>
            <a:off x="1509645" y="1946249"/>
            <a:ext cx="819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29%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F532B9A-869F-FC24-16F1-BDB4B694B001}"/>
              </a:ext>
            </a:extLst>
          </p:cNvPr>
          <p:cNvSpPr txBox="1"/>
          <p:nvPr/>
        </p:nvSpPr>
        <p:spPr>
          <a:xfrm>
            <a:off x="5823127" y="4840846"/>
            <a:ext cx="61041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D895D09-B33D-E829-2A3A-DA399D65A65D}"/>
              </a:ext>
            </a:extLst>
          </p:cNvPr>
          <p:cNvSpPr txBox="1"/>
          <p:nvPr/>
        </p:nvSpPr>
        <p:spPr>
          <a:xfrm>
            <a:off x="7146725" y="3439226"/>
            <a:ext cx="61041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17%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85E1EA7-30E0-5191-CDB9-C595CC8859CE}"/>
              </a:ext>
            </a:extLst>
          </p:cNvPr>
          <p:cNvSpPr txBox="1"/>
          <p:nvPr/>
        </p:nvSpPr>
        <p:spPr>
          <a:xfrm>
            <a:off x="838200" y="5994703"/>
            <a:ext cx="1873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Photo Library</a:t>
            </a:r>
          </a:p>
        </p:txBody>
      </p:sp>
    </p:spTree>
    <p:extLst>
      <p:ext uri="{BB962C8B-B14F-4D97-AF65-F5344CB8AC3E}">
        <p14:creationId xmlns:p14="http://schemas.microsoft.com/office/powerpoint/2010/main" val="281455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F4040-3E71-45A5-D7D6-4859F2A5B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0" y="4775621"/>
            <a:ext cx="3681895" cy="9964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Annual trend in confirmed events</a:t>
            </a:r>
            <a:br>
              <a:rPr lang="en-US" dirty="0"/>
            </a:br>
            <a:r>
              <a:rPr lang="en-US" dirty="0">
                <a:solidFill>
                  <a:schemeClr val="tx2"/>
                </a:solidFill>
              </a:rPr>
              <a:t>GLEWS+ recorded a significant increase in events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9779D6-54FC-CAB6-927E-5E6E2AF5A7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2060"/>
                </a:solidFill>
              </a:rPr>
              <a:t>Confirmed events</a:t>
            </a:r>
          </a:p>
        </p:txBody>
      </p:sp>
      <p:pic>
        <p:nvPicPr>
          <p:cNvPr id="3" name="Picture 2" descr="A graph with blue squares&#10;&#10;Description automatically generated">
            <a:extLst>
              <a:ext uri="{FF2B5EF4-FFF2-40B4-BE49-F238E27FC236}">
                <a16:creationId xmlns:a16="http://schemas.microsoft.com/office/drawing/2014/main" id="{EA781963-B821-F6A9-D350-7999E04EF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283043"/>
            <a:ext cx="5367764" cy="3222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861912A-FB52-8B2D-53BB-3BB5FF7B5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3" y="1283043"/>
            <a:ext cx="4639733" cy="3222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534FD4F2-D52D-7C76-D119-CF5E85217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3333" y="4744863"/>
            <a:ext cx="4800600" cy="1660187"/>
          </a:xfrm>
        </p:spPr>
        <p:txBody>
          <a:bodyPr lIns="540000" tIns="0" rIns="360000" bIns="45720" anchor="t" anchorCtr="0"/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Calibri"/>
                <a:cs typeface="Calibri"/>
              </a:rPr>
              <a:t>Regional distribution of confirmed events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rgbClr val="002060"/>
                </a:solidFill>
                <a:latin typeface="Calibri"/>
                <a:cs typeface="Calibri"/>
              </a:rPr>
              <a:t>Majority, 54% of health threats in Africa​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rgbClr val="002060"/>
                </a:solidFill>
                <a:latin typeface="Calibri"/>
                <a:cs typeface="Calibri"/>
              </a:rPr>
              <a:t>Asia 28% 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rgbClr val="002060"/>
                </a:solidFill>
                <a:latin typeface="Calibri"/>
                <a:cs typeface="Calibri"/>
              </a:rPr>
              <a:t>Europe 11%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rgbClr val="002060"/>
                </a:solidFill>
                <a:latin typeface="Calibri"/>
                <a:cs typeface="Calibri"/>
              </a:rPr>
              <a:t>Americas 6%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rgbClr val="002060"/>
                </a:solidFill>
                <a:latin typeface="Calibri"/>
                <a:cs typeface="Calibri"/>
              </a:rPr>
              <a:t>Oceania 1%</a:t>
            </a:r>
          </a:p>
          <a:p>
            <a:pPr marL="161925" indent="-179705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486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516125-BEDA-7B42-7935-BB4CDD0552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540000" tIns="45720" rIns="540000" bIns="45720" anchor="ctr" anchorCtr="0"/>
          <a:lstStyle/>
          <a:p>
            <a:r>
              <a:rPr lang="en-US" sz="3200" dirty="0">
                <a:solidFill>
                  <a:srgbClr val="002060"/>
                </a:solidFill>
              </a:rPr>
              <a:t>GLEWS+ Tripartite ​Joint Risk Assessments (TJRA)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042AF2F-38B2-C64E-A7E0-784A7561C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768420"/>
            <a:ext cx="28575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30498D-6725-1B55-8B31-F756811DB8CD}"/>
              </a:ext>
            </a:extLst>
          </p:cNvPr>
          <p:cNvSpPr txBox="1"/>
          <p:nvPr/>
        </p:nvSpPr>
        <p:spPr>
          <a:xfrm>
            <a:off x="8372475" y="5682577"/>
            <a:ext cx="3181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majority are confidential, but some are public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8383AB-26E5-A693-D859-2B2BEB6747A4}"/>
              </a:ext>
            </a:extLst>
          </p:cNvPr>
          <p:cNvSpPr txBox="1"/>
          <p:nvPr/>
        </p:nvSpPr>
        <p:spPr>
          <a:xfrm>
            <a:off x="440410" y="1492224"/>
            <a:ext cx="7753350" cy="36522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62000" marR="0" lvl="0" indent="-180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92C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Tripartite Joint Risk Assessments (TJRAs) offer a unique cross-sectoral approach for conducting comprehensive risk assessments on zoonotic events with endemic or pandemic potential ​</a:t>
            </a:r>
          </a:p>
          <a:p>
            <a:pPr marL="162000" marR="0" lvl="0" indent="-180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92C9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2000" marR="0" lvl="0" indent="-180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92C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These assessments focus on developing risk management strategies across human, animal, and environmental health sectors under the One Health framework. ​</a:t>
            </a:r>
          </a:p>
          <a:p>
            <a:pPr marL="162000" marR="0" lvl="0" indent="-180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92C9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2000" marR="0" lvl="0" indent="-180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92C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TJRAs enhance collective early warning and response capacities by integrating the alert and response mechanisms of FAO, WHO, and WOAH.</a:t>
            </a:r>
          </a:p>
        </p:txBody>
      </p:sp>
      <p:pic>
        <p:nvPicPr>
          <p:cNvPr id="2" name="Picture 1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A77446E1-D6E3-6668-1245-EADA5A182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0658" y="4142786"/>
            <a:ext cx="1309349" cy="130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66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9396F-4B4B-C5FC-18E7-47B8DB515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40CC7-C7C6-DAE4-6B3D-8C0E819F1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EPI-WIN webinar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5859B-4C7F-E362-E5BA-A74A7EC6B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959"/>
            <a:ext cx="7450667" cy="4695004"/>
          </a:xfrm>
        </p:spPr>
        <p:txBody>
          <a:bodyPr>
            <a:normAutofit/>
          </a:bodyPr>
          <a:lstStyle/>
          <a:p>
            <a:r>
              <a:rPr lang="en-US" dirty="0"/>
              <a:t>View webinar “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One Health Intelligence: Global Collaboration for Emerging Health Threat Detection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dirty="0"/>
          </a:p>
          <a:p>
            <a:r>
              <a:rPr lang="en-US" dirty="0"/>
              <a:t>Speakers</a:t>
            </a:r>
          </a:p>
          <a:p>
            <a:pPr lvl="1"/>
            <a:r>
              <a:rPr lang="nl-NL" dirty="0">
                <a:effectLst/>
              </a:rPr>
              <a:t>Dr. Maria Van Kerkhove, WHO </a:t>
            </a:r>
            <a:endParaRPr lang="nl-NL" i="0" dirty="0">
              <a:effectLst/>
            </a:endParaRPr>
          </a:p>
          <a:p>
            <a:pPr lvl="1"/>
            <a:r>
              <a:rPr lang="en-US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Dr. Montserrat Arroyo, WOAH</a:t>
            </a:r>
            <a:r>
              <a:rPr lang="en-US" dirty="0">
                <a:effectLst/>
              </a:rPr>
              <a:t> </a:t>
            </a:r>
            <a:endParaRPr lang="en-US" i="0" dirty="0">
              <a:effectLst/>
            </a:endParaRPr>
          </a:p>
          <a:p>
            <a:pPr lvl="1"/>
            <a:r>
              <a:rPr lang="en-GB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Dr.</a:t>
            </a:r>
            <a:r>
              <a:rPr lang="en-GB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Dubravka-</a:t>
            </a:r>
            <a:r>
              <a:rPr lang="en-GB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Dunja</a:t>
            </a:r>
            <a:r>
              <a:rPr lang="en-GB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Selenic, WHO</a:t>
            </a:r>
            <a:endParaRPr lang="de-DE" dirty="0"/>
          </a:p>
          <a:p>
            <a:pPr lvl="1"/>
            <a:r>
              <a:rPr lang="en-GB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Dr.</a:t>
            </a:r>
            <a:r>
              <a:rPr lang="en-GB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Ismaila</a:t>
            </a:r>
            <a:r>
              <a:rPr lang="en-GB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Seck, FAO  </a:t>
            </a:r>
          </a:p>
          <a:p>
            <a:pPr lvl="1"/>
            <a:r>
              <a:rPr lang="en-GB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Dr.</a:t>
            </a:r>
            <a:r>
              <a:rPr lang="en-GB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Itlala</a:t>
            </a:r>
            <a:r>
              <a:rPr lang="en-GB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Gizo, WOAH  </a:t>
            </a:r>
          </a:p>
          <a:p>
            <a:pPr lvl="1"/>
            <a:r>
              <a:rPr lang="de-DE" dirty="0">
                <a:effectLst/>
              </a:rPr>
              <a:t>Dr. </a:t>
            </a:r>
            <a:r>
              <a:rPr lang="de-DE" dirty="0" err="1">
                <a:effectLst/>
              </a:rPr>
              <a:t>Madhur</a:t>
            </a:r>
            <a:r>
              <a:rPr lang="de-DE" dirty="0">
                <a:effectLst/>
              </a:rPr>
              <a:t> </a:t>
            </a:r>
            <a:r>
              <a:rPr lang="de-DE" dirty="0" err="1">
                <a:effectLst/>
              </a:rPr>
              <a:t>Dhingra</a:t>
            </a:r>
            <a:r>
              <a:rPr lang="de-DE" dirty="0">
                <a:effectLst/>
              </a:rPr>
              <a:t>, FAO</a:t>
            </a:r>
          </a:p>
          <a:p>
            <a:pPr marL="0" indent="0">
              <a:buNone/>
            </a:pPr>
            <a:endParaRPr lang="en-GB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A32CB1-009E-3028-E99C-D6B8B3BFB51A}"/>
              </a:ext>
            </a:extLst>
          </p:cNvPr>
          <p:cNvSpPr txBox="1"/>
          <p:nvPr/>
        </p:nvSpPr>
        <p:spPr>
          <a:xfrm>
            <a:off x="6316133" y="2988733"/>
            <a:ext cx="5418667" cy="2655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defTabSz="914400">
              <a:lnSpc>
                <a:spcPct val="90000"/>
              </a:lnSpc>
              <a:spcBef>
                <a:spcPts val="1000"/>
              </a:spcBef>
              <a:buClr>
                <a:srgbClr val="5792C9"/>
              </a:buClr>
              <a:buNone/>
            </a:pPr>
            <a:r>
              <a:rPr lang="en-US" sz="1600" u="sng" dirty="0">
                <a:solidFill>
                  <a:srgbClr val="002060"/>
                </a:solidFill>
                <a:latin typeface="Calibri"/>
                <a:cs typeface="Calibri"/>
              </a:rPr>
              <a:t>For more information, please contact:</a:t>
            </a:r>
            <a:br>
              <a:rPr lang="en-US" sz="1600" dirty="0">
                <a:solidFill>
                  <a:srgbClr val="002060"/>
                </a:solidFill>
                <a:latin typeface="Calibri"/>
                <a:cs typeface="Calibri"/>
              </a:rPr>
            </a:br>
            <a:endParaRPr lang="en-US" sz="16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0" indent="0" defTabSz="914400">
              <a:lnSpc>
                <a:spcPct val="90000"/>
              </a:lnSpc>
              <a:spcBef>
                <a:spcPts val="1000"/>
              </a:spcBef>
              <a:buClr>
                <a:srgbClr val="5792C9"/>
              </a:buClr>
              <a:buNone/>
            </a:pPr>
            <a:r>
              <a:rPr lang="en-US" sz="1600" dirty="0">
                <a:solidFill>
                  <a:srgbClr val="002060"/>
                </a:solidFill>
                <a:latin typeface="Calibri"/>
                <a:cs typeface="Calibri"/>
              </a:rPr>
              <a:t>Dr Dubravka (</a:t>
            </a:r>
            <a:r>
              <a:rPr lang="en-US" sz="1600" dirty="0" err="1">
                <a:solidFill>
                  <a:srgbClr val="002060"/>
                </a:solidFill>
                <a:latin typeface="Calibri"/>
                <a:cs typeface="Calibri"/>
              </a:rPr>
              <a:t>Dunja</a:t>
            </a:r>
            <a:r>
              <a:rPr lang="en-US" sz="1600" dirty="0">
                <a:solidFill>
                  <a:srgbClr val="002060"/>
                </a:solidFill>
                <a:latin typeface="Calibri"/>
                <a:cs typeface="Calibri"/>
              </a:rPr>
              <a:t>) Selenic </a:t>
            </a:r>
            <a:r>
              <a:rPr lang="en-US" sz="1600" dirty="0" err="1">
                <a:solidFill>
                  <a:srgbClr val="002060"/>
                </a:solidFill>
                <a:latin typeface="Calibri"/>
                <a:cs typeface="Calibri"/>
              </a:rPr>
              <a:t>Minet</a:t>
            </a:r>
            <a:r>
              <a:rPr lang="en-US" sz="1600" dirty="0">
                <a:solidFill>
                  <a:srgbClr val="002060"/>
                </a:solidFill>
                <a:latin typeface="Calibri"/>
                <a:cs typeface="Calibri"/>
              </a:rPr>
              <a:t>, DVM, MSc, MPH </a:t>
            </a:r>
            <a:br>
              <a:rPr lang="en-US" sz="1600" dirty="0">
                <a:solidFill>
                  <a:srgbClr val="002060"/>
                </a:solidFill>
                <a:latin typeface="Calibri"/>
                <a:cs typeface="Calibri"/>
              </a:rPr>
            </a:br>
            <a:r>
              <a:rPr lang="en-US" sz="1600" dirty="0">
                <a:solidFill>
                  <a:srgbClr val="002060"/>
                </a:solidFill>
                <a:latin typeface="Calibri"/>
                <a:cs typeface="Calibri"/>
              </a:rPr>
              <a:t>Team Lead (</a:t>
            </a:r>
            <a:r>
              <a:rPr lang="en-US" sz="1600" dirty="0" err="1">
                <a:solidFill>
                  <a:srgbClr val="002060"/>
                </a:solidFill>
                <a:latin typeface="Calibri"/>
                <a:cs typeface="Calibri"/>
              </a:rPr>
              <a:t>a.i</a:t>
            </a:r>
            <a:r>
              <a:rPr lang="en-US" sz="1600" dirty="0">
                <a:solidFill>
                  <a:srgbClr val="002060"/>
                </a:solidFill>
                <a:latin typeface="Calibri"/>
                <a:cs typeface="Calibri"/>
              </a:rPr>
              <a:t>), Risk assessment and EIS team</a:t>
            </a:r>
          </a:p>
          <a:p>
            <a:pPr marL="0" indent="0" defTabSz="914400">
              <a:lnSpc>
                <a:spcPct val="90000"/>
              </a:lnSpc>
              <a:spcBef>
                <a:spcPts val="1000"/>
              </a:spcBef>
              <a:buClr>
                <a:srgbClr val="5792C9"/>
              </a:buClr>
              <a:buNone/>
            </a:pPr>
            <a:r>
              <a:rPr lang="en-US" sz="1600" dirty="0">
                <a:solidFill>
                  <a:srgbClr val="002060"/>
                </a:solidFill>
                <a:latin typeface="Calibri"/>
                <a:cs typeface="Calibri"/>
              </a:rPr>
              <a:t>WHO GLEWS + Focal point</a:t>
            </a:r>
          </a:p>
          <a:p>
            <a:pPr marL="0" indent="0" defTabSz="914400">
              <a:lnSpc>
                <a:spcPct val="90000"/>
              </a:lnSpc>
              <a:spcBef>
                <a:spcPts val="1000"/>
              </a:spcBef>
              <a:buClr>
                <a:srgbClr val="5792C9"/>
              </a:buClr>
              <a:buNone/>
            </a:pPr>
            <a:r>
              <a:rPr lang="en-US" sz="1600" dirty="0">
                <a:solidFill>
                  <a:srgbClr val="002060"/>
                </a:solidFill>
                <a:latin typeface="Calibri"/>
                <a:cs typeface="Calibri"/>
              </a:rPr>
              <a:t>Public Health Intelligence (acute events)     </a:t>
            </a:r>
          </a:p>
          <a:p>
            <a:pPr marL="0" indent="0" defTabSz="914400">
              <a:lnSpc>
                <a:spcPct val="90000"/>
              </a:lnSpc>
              <a:spcBef>
                <a:spcPts val="1000"/>
              </a:spcBef>
              <a:buClr>
                <a:srgbClr val="5792C9"/>
              </a:buClr>
              <a:buNone/>
            </a:pPr>
            <a:r>
              <a:rPr lang="en-US" sz="1600" dirty="0">
                <a:solidFill>
                  <a:srgbClr val="002060"/>
                </a:solidFill>
                <a:latin typeface="Calibri"/>
                <a:cs typeface="Calibri"/>
              </a:rPr>
              <a:t>Alert &amp; Response Coordination, WHO HQ</a:t>
            </a:r>
            <a:br>
              <a:rPr lang="en-US" sz="1600" dirty="0">
                <a:solidFill>
                  <a:srgbClr val="002060"/>
                </a:solidFill>
                <a:latin typeface="Calibri"/>
                <a:cs typeface="Calibri"/>
              </a:rPr>
            </a:br>
            <a:r>
              <a:rPr lang="en-US" sz="1600" dirty="0">
                <a:solidFill>
                  <a:srgbClr val="002060"/>
                </a:solidFill>
                <a:latin typeface="Calibri"/>
                <a:cs typeface="Calibri"/>
                <a:hlinkClick r:id="rId3"/>
              </a:rPr>
              <a:t>selenicminetd@who.int</a:t>
            </a:r>
            <a:r>
              <a:rPr lang="en-US" sz="16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34993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A84C21-EABA-5CE2-EDC3-DD79956D16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12537" y="539282"/>
            <a:ext cx="12192000" cy="396492"/>
          </a:xfrm>
        </p:spPr>
        <p:txBody>
          <a:bodyPr/>
          <a:lstStyle/>
          <a:p>
            <a:r>
              <a:rPr lang="en-US" sz="3100" dirty="0">
                <a:solidFill>
                  <a:schemeClr val="accent2">
                    <a:lumMod val="75000"/>
                  </a:schemeClr>
                </a:solidFill>
              </a:rPr>
              <a:t>Tripartite FAO-WHO-WOAH collaboration in OHI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DECA08-B9B6-713D-A542-C3E2669724D9}"/>
              </a:ext>
            </a:extLst>
          </p:cNvPr>
          <p:cNvSpPr txBox="1"/>
          <p:nvPr/>
        </p:nvSpPr>
        <p:spPr>
          <a:xfrm>
            <a:off x="244475" y="1359690"/>
            <a:ext cx="11703050" cy="1792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925" marR="0" lvl="0" indent="-179705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92C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GLEWS,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Global Early Warning and Response System for Major Animal Diseases, including Zoonoses, to consolidate, develop, and use cooperation and efficiency to address health threats</a:t>
            </a:r>
          </a:p>
          <a:p>
            <a:pPr marL="161925" marR="0" lvl="0" indent="-179705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92C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Concept note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to prevent further pandemics of zoonoses and AMR through a strengthened "One Health approach“</a:t>
            </a:r>
          </a:p>
          <a:p>
            <a:pPr marL="161925" marR="0" lvl="0" indent="-179705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92C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GLEWS+,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Global Early Warning System for health threats and emerging risks at the human-animal-ecosystem interface</a:t>
            </a:r>
          </a:p>
          <a:p>
            <a:pPr marL="161925" marR="0" lvl="0" indent="-179705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92C9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7" name="Google Shape;106;p2" descr="Screen Clipping">
            <a:extLst>
              <a:ext uri="{FF2B5EF4-FFF2-40B4-BE49-F238E27FC236}">
                <a16:creationId xmlns:a16="http://schemas.microsoft.com/office/drawing/2014/main" id="{0EB89DB7-BE0B-7779-B30C-75339F09AC2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2656"/>
          <a:stretch/>
        </p:blipFill>
        <p:spPr>
          <a:xfrm>
            <a:off x="4489030" y="3111138"/>
            <a:ext cx="2062095" cy="274831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104;p2">
            <a:extLst>
              <a:ext uri="{FF2B5EF4-FFF2-40B4-BE49-F238E27FC236}">
                <a16:creationId xmlns:a16="http://schemas.microsoft.com/office/drawing/2014/main" id="{63F7B9D3-D520-CF20-7D29-2383C7974BBB}"/>
              </a:ext>
            </a:extLst>
          </p:cNvPr>
          <p:cNvSpPr txBox="1"/>
          <p:nvPr/>
        </p:nvSpPr>
        <p:spPr>
          <a:xfrm>
            <a:off x="3919425" y="6026054"/>
            <a:ext cx="2967927" cy="415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0" tIns="0" rIns="360000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Trebuchet MS"/>
                <a:cs typeface="Trebuchet MS"/>
                <a:sym typeface="Trebuchet MS"/>
              </a:rPr>
              <a:t>Tripartite Concept Note 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Trebuchet MS"/>
                <a:cs typeface="Trebuchet MS"/>
                <a:sym typeface="Trebuchet MS"/>
              </a:rPr>
              <a:t>April 2010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oogle Shape;105;p2">
            <a:extLst>
              <a:ext uri="{FF2B5EF4-FFF2-40B4-BE49-F238E27FC236}">
                <a16:creationId xmlns:a16="http://schemas.microsoft.com/office/drawing/2014/main" id="{E984A758-4998-AFD3-9B62-C37623CA8D2B}"/>
              </a:ext>
            </a:extLst>
          </p:cNvPr>
          <p:cNvSpPr txBox="1"/>
          <p:nvPr/>
        </p:nvSpPr>
        <p:spPr>
          <a:xfrm>
            <a:off x="8408675" y="6012954"/>
            <a:ext cx="2115081" cy="415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0" tIns="0" rIns="360000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Trebuchet MS"/>
                <a:cs typeface="Trebuchet MS"/>
                <a:sym typeface="Trebuchet MS"/>
              </a:rPr>
              <a:t>GLEWS+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Trebuchet MS"/>
              <a:cs typeface="Trebuchet MS"/>
              <a:sym typeface="Trebuchet M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Trebuchet MS"/>
                <a:cs typeface="Trebuchet MS"/>
                <a:sym typeface="Trebuchet MS"/>
              </a:rPr>
              <a:t>June 2012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DF94B5-FF7D-A590-786F-FE698D7C5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639" y="2996598"/>
            <a:ext cx="2035117" cy="2955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3329E3-3973-A8A4-ABF0-4182671EBE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431" y="2993273"/>
            <a:ext cx="2144304" cy="2929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89AAC13-B239-22A8-0514-297B271B3E77}"/>
              </a:ext>
            </a:extLst>
          </p:cNvPr>
          <p:cNvSpPr txBox="1"/>
          <p:nvPr/>
        </p:nvSpPr>
        <p:spPr>
          <a:xfrm>
            <a:off x="687848" y="5922710"/>
            <a:ext cx="2727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GLEWS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February 2006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37A87DC-6CF7-529B-6CAD-01B719DFB1D5}"/>
              </a:ext>
            </a:extLst>
          </p:cNvPr>
          <p:cNvSpPr/>
          <p:nvPr/>
        </p:nvSpPr>
        <p:spPr>
          <a:xfrm>
            <a:off x="3305175" y="4391025"/>
            <a:ext cx="914400" cy="396492"/>
          </a:xfrm>
          <a:prstGeom prst="rightArrow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9514709-742B-DC46-FFA7-6A0F0E6B2B5E}"/>
              </a:ext>
            </a:extLst>
          </p:cNvPr>
          <p:cNvSpPr/>
          <p:nvPr/>
        </p:nvSpPr>
        <p:spPr>
          <a:xfrm>
            <a:off x="7019707" y="4396992"/>
            <a:ext cx="914400" cy="396492"/>
          </a:xfrm>
          <a:prstGeom prst="rightArrow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437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C06192E-C2C6-C11A-7A5F-F37415CA2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30893" y="2148884"/>
            <a:ext cx="7687159" cy="5202000"/>
          </a:xfrm>
        </p:spPr>
        <p:txBody>
          <a:bodyPr lIns="540000" tIns="0" rIns="360000" bIns="45720" anchor="t" anchorCtr="0"/>
          <a:lstStyle/>
          <a:p>
            <a:pPr marL="161925" indent="-179705" algn="just"/>
            <a:r>
              <a:rPr lang="en-US" b="1" dirty="0">
                <a:solidFill>
                  <a:srgbClr val="002060"/>
                </a:solidFill>
                <a:latin typeface="Calibri"/>
                <a:cs typeface="Calibri"/>
              </a:rPr>
              <a:t>Enhance the detection </a:t>
            </a:r>
            <a:r>
              <a:rPr lang="en-US" dirty="0">
                <a:solidFill>
                  <a:srgbClr val="002060"/>
                </a:solidFill>
                <a:latin typeface="Calibri"/>
                <a:cs typeface="Calibri"/>
              </a:rPr>
              <a:t>of health threats at the human-animal-ecosystem interface </a:t>
            </a:r>
          </a:p>
          <a:p>
            <a:pPr marL="161925" indent="-179705" algn="just"/>
            <a:r>
              <a:rPr lang="en-US" b="1" dirty="0">
                <a:solidFill>
                  <a:srgbClr val="002060"/>
                </a:solidFill>
                <a:latin typeface="Calibri"/>
                <a:cs typeface="Calibri"/>
              </a:rPr>
              <a:t>Monitor disease events </a:t>
            </a:r>
            <a:r>
              <a:rPr lang="en-US" dirty="0">
                <a:solidFill>
                  <a:srgbClr val="002060"/>
                </a:solidFill>
                <a:latin typeface="Calibri"/>
                <a:cs typeface="Calibri"/>
              </a:rPr>
              <a:t>to predict changes in endemic/ seasonal diseases, identify associated drivers and guide prevention</a:t>
            </a:r>
          </a:p>
          <a:p>
            <a:pPr marL="161925" indent="-179705" algn="just"/>
            <a:r>
              <a:rPr lang="en-US" b="1" dirty="0">
                <a:solidFill>
                  <a:srgbClr val="002060"/>
                </a:solidFill>
                <a:latin typeface="Calibri"/>
                <a:cs typeface="Calibri"/>
              </a:rPr>
              <a:t>Conduct joint risk assessments </a:t>
            </a:r>
            <a:r>
              <a:rPr lang="en-US" dirty="0">
                <a:solidFill>
                  <a:srgbClr val="002060"/>
                </a:solidFill>
                <a:latin typeface="Calibri"/>
                <a:cs typeface="Calibri"/>
              </a:rPr>
              <a:t>for rapid action on acute health events of potential international concern </a:t>
            </a:r>
          </a:p>
          <a:p>
            <a:pPr marL="161925" indent="-179705" algn="just"/>
            <a:r>
              <a:rPr lang="en-US" b="1" dirty="0">
                <a:solidFill>
                  <a:srgbClr val="002060"/>
                </a:solidFill>
                <a:latin typeface="Calibri"/>
                <a:cs typeface="Calibri"/>
              </a:rPr>
              <a:t>Ensure timely coordinated risk communication:</a:t>
            </a:r>
            <a:endParaRPr lang="en-US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612900" lvl="1" indent="-342900" algn="just"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002060"/>
                </a:solidFill>
                <a:latin typeface="Calibri"/>
                <a:cs typeface="Calibri"/>
              </a:rPr>
              <a:t>within and across the three organizations, </a:t>
            </a:r>
          </a:p>
          <a:p>
            <a:pPr marL="612900" lvl="1" indent="-342900" algn="just"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002060"/>
                </a:solidFill>
                <a:latin typeface="Calibri"/>
                <a:cs typeface="Calibri"/>
              </a:rPr>
              <a:t>with Member countries, the public, and the international community.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30E6DB-0337-4551-D3AC-5BD022BD33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3200">
                <a:solidFill>
                  <a:srgbClr val="002060"/>
                </a:solidFill>
              </a:rPr>
              <a:t>OBJECTIVE OF GLEWS+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777AC3-0E38-2DAE-9016-7A430BC65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252" y="2209800"/>
            <a:ext cx="4286848" cy="2819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D764A8-3EB4-7183-401F-5575AA1078B9}"/>
              </a:ext>
            </a:extLst>
          </p:cNvPr>
          <p:cNvSpPr txBox="1"/>
          <p:nvPr/>
        </p:nvSpPr>
        <p:spPr>
          <a:xfrm>
            <a:off x="9144000" y="2362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GLEWS+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B78C43-A502-1D0A-69C7-1AEA9671C314}"/>
              </a:ext>
            </a:extLst>
          </p:cNvPr>
          <p:cNvSpPr txBox="1"/>
          <p:nvPr/>
        </p:nvSpPr>
        <p:spPr>
          <a:xfrm>
            <a:off x="7852376" y="5192254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GLEWS+ ‘event’ is a health event of potential international concern affecting domestic or wild animal populations, humans or the food chain. 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9702A0EA-D96E-5758-3C9C-7CE6E91A572E}"/>
              </a:ext>
            </a:extLst>
          </p:cNvPr>
          <p:cNvSpPr txBox="1">
            <a:spLocks/>
          </p:cNvSpPr>
          <p:nvPr/>
        </p:nvSpPr>
        <p:spPr>
          <a:xfrm>
            <a:off x="-130893" y="1221012"/>
            <a:ext cx="10076380" cy="632268"/>
          </a:xfrm>
          <a:prstGeom prst="rect">
            <a:avLst/>
          </a:prstGeom>
        </p:spPr>
        <p:txBody>
          <a:bodyPr lIns="540000" tIns="0" rIns="360000" anchor="t" anchorCtr="0"/>
          <a:lstStyle>
            <a:lvl1pPr marL="162000" indent="-18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792C9"/>
              </a:buClr>
              <a:buFont typeface="Wingdings" charset="2"/>
              <a:buChar char="§"/>
              <a:defRPr sz="2000" kern="12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SzPct val="11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792C9"/>
              </a:buClr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936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188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The Joint FAO-WHO-WOAH Global Early Warning System </a:t>
            </a:r>
            <a:r>
              <a:rPr lang="en-US" b="1" dirty="0">
                <a:solidFill>
                  <a:srgbClr val="002060"/>
                </a:solidFill>
              </a:rPr>
              <a:t>(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GLEWS+) for health threats and emerging risks at the human-animal-ecosystem interface</a:t>
            </a:r>
          </a:p>
        </p:txBody>
      </p:sp>
    </p:spTree>
    <p:extLst>
      <p:ext uri="{BB962C8B-B14F-4D97-AF65-F5344CB8AC3E}">
        <p14:creationId xmlns:p14="http://schemas.microsoft.com/office/powerpoint/2010/main" val="121652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7D8F1-53FF-DE81-AA23-0BBB0BB24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187" y="1726483"/>
            <a:ext cx="3681895" cy="44732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       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                 GLEWS+ work</a:t>
            </a: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A global disease early tracking and warning system that formally links One Heath Intelligence among human and animal public health</a:t>
            </a: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7DD8B2-1DA1-973E-C5F9-8FABD5309D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" y="513683"/>
            <a:ext cx="12191999" cy="857917"/>
          </a:xfrm>
        </p:spPr>
        <p:txBody>
          <a:bodyPr/>
          <a:lstStyle/>
          <a:p>
            <a:pPr algn="ctr"/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Global One Health Disease Intelligence under GLEWS+</a:t>
            </a:r>
            <a:endParaRPr lang="en-IT" sz="2400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83076A-FF02-194F-2C4E-DE2C24CED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47" y="1726483"/>
            <a:ext cx="6531993" cy="4114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6870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F4040-3E71-45A5-D7D6-4859F2A5B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0729" y="1188000"/>
            <a:ext cx="3757997" cy="4650092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solidFill>
                  <a:schemeClr val="tx2"/>
                </a:solidFill>
              </a:rPr>
              <a:t>EIOS-Epidemic Intelligence from Open Source</a:t>
            </a: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Innovating and integrating Open-Source Public Health Intelligence thought community and technology</a:t>
            </a:r>
            <a:br>
              <a:rPr lang="en-US" dirty="0">
                <a:solidFill>
                  <a:schemeClr val="tx2"/>
                </a:solidFill>
              </a:rPr>
            </a:br>
            <a:br>
              <a:rPr lang="en-US" sz="2000" dirty="0">
                <a:solidFill>
                  <a:schemeClr val="tx2"/>
                </a:solidFill>
              </a:rPr>
            </a:br>
            <a:br>
              <a:rPr lang="en-US" sz="2000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3D654-3718-941A-4F0A-9C8B4D875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7680176" cy="4473296"/>
          </a:xfrm>
        </p:spPr>
        <p:txBody>
          <a:bodyPr lIns="540000" tIns="0" rIns="360000" bIns="45720" anchor="t" anchorCtr="0"/>
          <a:lstStyle/>
          <a:p>
            <a:pPr marL="161925" indent="-179705" algn="just"/>
            <a:r>
              <a:rPr lang="en-US" dirty="0">
                <a:solidFill>
                  <a:srgbClr val="002060"/>
                </a:solidFill>
                <a:latin typeface="Calibri"/>
                <a:cs typeface="Calibri"/>
              </a:rPr>
              <a:t>Each organization has internal alert mechanisms to detect and verify potential health threats through their communication channels</a:t>
            </a:r>
          </a:p>
          <a:p>
            <a:pPr marL="161925" indent="-179705" algn="just"/>
            <a:r>
              <a:rPr lang="en-US" dirty="0">
                <a:solidFill>
                  <a:srgbClr val="002060"/>
                </a:solidFill>
                <a:latin typeface="Calibri"/>
                <a:cs typeface="Calibri"/>
              </a:rPr>
              <a:t>Daily event-based surveillance (EBS) using the EIOS initiative</a:t>
            </a:r>
            <a:r>
              <a:rPr lang="en-US" dirty="0">
                <a:latin typeface="Calibri"/>
                <a:cs typeface="Calibri"/>
              </a:rPr>
              <a:t>.</a:t>
            </a:r>
          </a:p>
          <a:p>
            <a:pPr marL="161925" indent="-179705" algn="just"/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9779D6-54FC-CAB6-927E-5E6E2AF5A7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2060"/>
                </a:solidFill>
              </a:rPr>
              <a:t>Detection-identification of health threat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DAFC8C-959A-0F67-43E9-C361D3C62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729" y="2308601"/>
            <a:ext cx="3757997" cy="2232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CC6ABF-0BCA-A469-D4AA-7015C3214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248" y="2721833"/>
            <a:ext cx="6583680" cy="3275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291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735B97-5431-DD52-D756-D7B9B2268D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1" y="409942"/>
            <a:ext cx="12192000" cy="778057"/>
          </a:xfrm>
        </p:spPr>
        <p:txBody>
          <a:bodyPr/>
          <a:lstStyle/>
          <a:p>
            <a:pPr algn="ctr"/>
            <a:r>
              <a:rPr lang="en-US" sz="3000" dirty="0"/>
              <a:t>“</a:t>
            </a:r>
            <a:r>
              <a:rPr lang="en-US" sz="3000" dirty="0">
                <a:solidFill>
                  <a:srgbClr val="002060"/>
                </a:solidFill>
              </a:rPr>
              <a:t>GLEWS +” feeds WHO standard Public Health Intelligence practices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3E9610-3D48-FD8C-2111-6841CA0B4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51" y="1187999"/>
            <a:ext cx="6148703" cy="5135362"/>
          </a:xfrm>
          <a:prstGeom prst="rect">
            <a:avLst/>
          </a:prstGeom>
        </p:spPr>
      </p:pic>
      <p:grpSp>
        <p:nvGrpSpPr>
          <p:cNvPr id="6" name="Gruppieren 3">
            <a:extLst>
              <a:ext uri="{FF2B5EF4-FFF2-40B4-BE49-F238E27FC236}">
                <a16:creationId xmlns:a16="http://schemas.microsoft.com/office/drawing/2014/main" id="{89D64B35-02AF-EB03-053A-E81F6EDC00A2}"/>
              </a:ext>
            </a:extLst>
          </p:cNvPr>
          <p:cNvGrpSpPr/>
          <p:nvPr/>
        </p:nvGrpSpPr>
        <p:grpSpPr>
          <a:xfrm>
            <a:off x="7371471" y="1437256"/>
            <a:ext cx="3511810" cy="5095146"/>
            <a:chOff x="1208407" y="1724442"/>
            <a:chExt cx="3038831" cy="3129658"/>
          </a:xfrm>
        </p:grpSpPr>
        <p:sp>
          <p:nvSpPr>
            <p:cNvPr id="7" name="Trapezoid 6">
              <a:extLst>
                <a:ext uri="{FF2B5EF4-FFF2-40B4-BE49-F238E27FC236}">
                  <a16:creationId xmlns:a16="http://schemas.microsoft.com/office/drawing/2014/main" id="{B9F35918-A706-4F67-15EB-A9BA492C1BC6}"/>
                </a:ext>
              </a:extLst>
            </p:cNvPr>
            <p:cNvSpPr/>
            <p:nvPr/>
          </p:nvSpPr>
          <p:spPr>
            <a:xfrm rot="10800000">
              <a:off x="1927592" y="4124249"/>
              <a:ext cx="1564409" cy="729851"/>
            </a:xfrm>
            <a:prstGeom prst="trapezoid">
              <a:avLst/>
            </a:prstGeom>
            <a:solidFill>
              <a:srgbClr val="F9ABA5">
                <a:alpha val="6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8" name="TextBox 27">
              <a:extLst>
                <a:ext uri="{FF2B5EF4-FFF2-40B4-BE49-F238E27FC236}">
                  <a16:creationId xmlns:a16="http://schemas.microsoft.com/office/drawing/2014/main" id="{A09ADB59-B1B0-B657-993E-087313DD0B3C}"/>
                </a:ext>
              </a:extLst>
            </p:cNvPr>
            <p:cNvSpPr txBox="1"/>
            <p:nvPr/>
          </p:nvSpPr>
          <p:spPr>
            <a:xfrm>
              <a:off x="1834645" y="4204705"/>
              <a:ext cx="1850260" cy="4348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40 events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risk assessed  </a:t>
              </a:r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9875BC02-470F-DFC4-7D7F-C39BD5260E59}"/>
                </a:ext>
              </a:extLst>
            </p:cNvPr>
            <p:cNvSpPr/>
            <p:nvPr/>
          </p:nvSpPr>
          <p:spPr>
            <a:xfrm rot="10800000">
              <a:off x="1489891" y="2683836"/>
              <a:ext cx="2457481" cy="754674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  <a:alpha val="69804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0" name="Trapezoid 9">
              <a:extLst>
                <a:ext uri="{FF2B5EF4-FFF2-40B4-BE49-F238E27FC236}">
                  <a16:creationId xmlns:a16="http://schemas.microsoft.com/office/drawing/2014/main" id="{0FC985EA-1D83-2A07-EFBD-685A2D67F85B}"/>
                </a:ext>
              </a:extLst>
            </p:cNvPr>
            <p:cNvSpPr/>
            <p:nvPr/>
          </p:nvSpPr>
          <p:spPr>
            <a:xfrm rot="10800000">
              <a:off x="1208407" y="1724442"/>
              <a:ext cx="3038831" cy="922586"/>
            </a:xfrm>
            <a:prstGeom prst="trapezoid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1" name="TextBox 25">
              <a:extLst>
                <a:ext uri="{FF2B5EF4-FFF2-40B4-BE49-F238E27FC236}">
                  <a16:creationId xmlns:a16="http://schemas.microsoft.com/office/drawing/2014/main" id="{3EF19E0E-C842-51A3-44BD-B66824BC5CB7}"/>
                </a:ext>
              </a:extLst>
            </p:cNvPr>
            <p:cNvSpPr txBox="1"/>
            <p:nvPr/>
          </p:nvSpPr>
          <p:spPr>
            <a:xfrm>
              <a:off x="1390255" y="1925021"/>
              <a:ext cx="2557120" cy="4348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~13,000,000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p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ieces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 of information</a:t>
              </a:r>
            </a:p>
          </p:txBody>
        </p:sp>
        <p:sp>
          <p:nvSpPr>
            <p:cNvPr id="12" name="TextBox 26">
              <a:extLst>
                <a:ext uri="{FF2B5EF4-FFF2-40B4-BE49-F238E27FC236}">
                  <a16:creationId xmlns:a16="http://schemas.microsoft.com/office/drawing/2014/main" id="{4B733B08-8BDA-8251-2070-71BAAECDD5D3}"/>
                </a:ext>
              </a:extLst>
            </p:cNvPr>
            <p:cNvSpPr txBox="1"/>
            <p:nvPr/>
          </p:nvSpPr>
          <p:spPr>
            <a:xfrm>
              <a:off x="1390255" y="2783092"/>
              <a:ext cx="2553748" cy="4348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~1,300,000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raw signals</a:t>
              </a:r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96EBD871-6F96-DE5B-6379-BC9B3E413BBF}"/>
                </a:ext>
              </a:extLst>
            </p:cNvPr>
            <p:cNvSpPr/>
            <p:nvPr/>
          </p:nvSpPr>
          <p:spPr>
            <a:xfrm rot="10800000">
              <a:off x="1732031" y="3477857"/>
              <a:ext cx="1952873" cy="607045"/>
            </a:xfrm>
            <a:prstGeom prst="trapezoid">
              <a:avLst/>
            </a:prstGeom>
            <a:solidFill>
              <a:srgbClr val="F1B093">
                <a:alpha val="30196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4" name="TextBox 26">
              <a:extLst>
                <a:ext uri="{FF2B5EF4-FFF2-40B4-BE49-F238E27FC236}">
                  <a16:creationId xmlns:a16="http://schemas.microsoft.com/office/drawing/2014/main" id="{84678D7A-87FD-3DB0-443B-43263B944FA1}"/>
                </a:ext>
              </a:extLst>
            </p:cNvPr>
            <p:cNvSpPr txBox="1"/>
            <p:nvPr/>
          </p:nvSpPr>
          <p:spPr>
            <a:xfrm>
              <a:off x="1732032" y="3502382"/>
              <a:ext cx="1918668" cy="4348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~1,500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signals</a:t>
              </a:r>
            </a:p>
          </p:txBody>
        </p:sp>
      </p:grp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FCD01BB1-6953-F93C-E03D-26FD1C7F3572}"/>
              </a:ext>
            </a:extLst>
          </p:cNvPr>
          <p:cNvSpPr txBox="1">
            <a:spLocks/>
          </p:cNvSpPr>
          <p:nvPr/>
        </p:nvSpPr>
        <p:spPr>
          <a:xfrm>
            <a:off x="2968962" y="6261534"/>
            <a:ext cx="8805017" cy="37304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https://www.who.int/news-room/events/detail/2024/10/31/default-calendar/who-epi-win-webinar-global-public-health-intelligence-who-operational-practices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9888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F4040-3E71-45A5-D7D6-4859F2A5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>
                <a:solidFill>
                  <a:schemeClr val="tx2"/>
                </a:solidFill>
              </a:rPr>
              <a:t>What triggers GLEWS+:</a:t>
            </a:r>
            <a:br>
              <a:rPr lang="en-US" sz="2200" dirty="0">
                <a:solidFill>
                  <a:schemeClr val="tx2"/>
                </a:solidFill>
              </a:rPr>
            </a:br>
            <a:br>
              <a:rPr lang="en-US" sz="22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High morbidity and/or high mortality in humans and/or animals</a:t>
            </a:r>
            <a:br>
              <a:rPr lang="en-US" sz="2000" dirty="0">
                <a:solidFill>
                  <a:schemeClr val="tx2"/>
                </a:solidFill>
              </a:rPr>
            </a:b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Emerging disease with significant mortality and/or morbidity or zoonotic potential</a:t>
            </a:r>
            <a:br>
              <a:rPr lang="en-US" sz="2000" dirty="0">
                <a:solidFill>
                  <a:schemeClr val="tx2"/>
                </a:solidFill>
              </a:rPr>
            </a:b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Event associated with an unknown agent</a:t>
            </a:r>
            <a:br>
              <a:rPr lang="en-US" sz="2000" dirty="0">
                <a:solidFill>
                  <a:schemeClr val="tx2"/>
                </a:solidFill>
              </a:rPr>
            </a:b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First occurrence of a disease/strain</a:t>
            </a:r>
            <a:br>
              <a:rPr lang="en-US" sz="2000" dirty="0">
                <a:solidFill>
                  <a:schemeClr val="tx2"/>
                </a:solidFill>
              </a:rPr>
            </a:b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Reoccurrence of a disease/strain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3D654-3718-941A-4F0A-9C8B4D875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7680176" cy="4473296"/>
          </a:xfrm>
        </p:spPr>
        <p:txBody>
          <a:bodyPr lIns="540000" tIns="0" rIns="360000" bIns="45720" anchor="t" anchorCtr="0"/>
          <a:lstStyle/>
          <a:p>
            <a:pPr marL="161925" indent="-179705" algn="just"/>
            <a:r>
              <a:rPr lang="en-US" dirty="0">
                <a:solidFill>
                  <a:srgbClr val="002060"/>
                </a:solidFill>
                <a:latin typeface="Calibri"/>
                <a:cs typeface="Calibri"/>
              </a:rPr>
              <a:t>Information is shared securely through the GLEWS+ platform and remains </a:t>
            </a:r>
            <a:r>
              <a:rPr lang="en-US" b="1" dirty="0">
                <a:solidFill>
                  <a:srgbClr val="002060"/>
                </a:solidFill>
                <a:latin typeface="Calibri"/>
                <a:cs typeface="Calibri"/>
              </a:rPr>
              <a:t>confidential</a:t>
            </a:r>
            <a:endParaRPr lang="en-US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61925" indent="-179705" algn="just"/>
            <a:r>
              <a:rPr lang="en-US" dirty="0">
                <a:solidFill>
                  <a:srgbClr val="002060"/>
                </a:solidFill>
                <a:latin typeface="Calibri"/>
                <a:cs typeface="Calibri"/>
              </a:rPr>
              <a:t>Verification requests are sent to regional/national offices for reported events</a:t>
            </a:r>
          </a:p>
          <a:p>
            <a:pPr marL="161925" indent="-179705" algn="just"/>
            <a:r>
              <a:rPr lang="en-US" dirty="0">
                <a:solidFill>
                  <a:srgbClr val="002060"/>
                </a:solidFill>
                <a:latin typeface="Calibri"/>
                <a:cs typeface="Calibri"/>
              </a:rPr>
              <a:t>Verified events are assessed and shared with technical teams</a:t>
            </a:r>
          </a:p>
          <a:p>
            <a:pPr marL="161925" indent="-179705" algn="just"/>
            <a:r>
              <a:rPr lang="en-US" dirty="0">
                <a:solidFill>
                  <a:srgbClr val="002060"/>
                </a:solidFill>
                <a:latin typeface="Calibri"/>
                <a:cs typeface="Calibri"/>
              </a:rPr>
              <a:t>Tripartite Joint Risk Assessments (JRA) are conducted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9779D6-54FC-CAB6-927E-5E6E2AF5A7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2060"/>
                </a:solidFill>
              </a:rPr>
              <a:t>From detection to early warning: GLEWS+ key functions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1F28CE-CD7D-F5BC-9C10-321600EAF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88" y="3906004"/>
            <a:ext cx="5511800" cy="1940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5948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CC6868A-E658-36D1-2341-E02463A64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52402" y="1656000"/>
            <a:ext cx="12344401" cy="4734000"/>
          </a:xfrm>
        </p:spPr>
        <p:txBody>
          <a:bodyPr/>
          <a:lstStyle/>
          <a:p>
            <a:r>
              <a:rPr lang="en-US" dirty="0">
                <a:ln>
                  <a:solidFill>
                    <a:srgbClr val="E97132"/>
                  </a:solidFill>
                </a:ln>
                <a:solidFill>
                  <a:srgbClr val="002060"/>
                </a:solidFill>
                <a:latin typeface="Calibri"/>
                <a:cs typeface="Calibri"/>
              </a:rPr>
              <a:t>Emerging diseases with high mortality/morbidity or zoonotic potential, 38%. </a:t>
            </a:r>
            <a:r>
              <a:rPr lang="en-US" dirty="0">
                <a:solidFill>
                  <a:srgbClr val="002060"/>
                </a:solidFill>
                <a:latin typeface="Calibri"/>
                <a:cs typeface="Calibri"/>
              </a:rPr>
              <a:t>​</a:t>
            </a:r>
          </a:p>
          <a:p>
            <a:endParaRPr lang="en-US" dirty="0">
              <a:solidFill>
                <a:srgbClr val="002060"/>
              </a:solidFill>
              <a:latin typeface="Calibri"/>
              <a:cs typeface="Calibri"/>
            </a:endParaRPr>
          </a:p>
          <a:p>
            <a:r>
              <a:rPr lang="en-US" dirty="0">
                <a:ln>
                  <a:solidFill>
                    <a:srgbClr val="994010"/>
                  </a:solidFill>
                </a:ln>
                <a:solidFill>
                  <a:srgbClr val="002060"/>
                </a:solidFill>
                <a:latin typeface="Calibri"/>
                <a:cs typeface="Calibri"/>
              </a:rPr>
              <a:t>High morbidity and/or high mortality in humans and/or animals, 27%.​</a:t>
            </a:r>
          </a:p>
          <a:p>
            <a:endParaRPr lang="en-US" dirty="0">
              <a:solidFill>
                <a:srgbClr val="002060"/>
              </a:solidFill>
              <a:latin typeface="Calibri"/>
              <a:cs typeface="Calibri"/>
            </a:endParaRPr>
          </a:p>
          <a:p>
            <a:r>
              <a:rPr lang="en-US" dirty="0">
                <a:ln>
                  <a:solidFill>
                    <a:srgbClr val="0F9ED5"/>
                  </a:solidFill>
                </a:ln>
                <a:solidFill>
                  <a:srgbClr val="002060"/>
                </a:solidFill>
                <a:latin typeface="Calibri"/>
                <a:cs typeface="Calibri"/>
              </a:rPr>
              <a:t>Event associated with the agent not yet diagnosed, 18%.</a:t>
            </a:r>
            <a:r>
              <a:rPr lang="en-US" dirty="0">
                <a:solidFill>
                  <a:srgbClr val="002060"/>
                </a:solidFill>
                <a:latin typeface="Calibri"/>
                <a:cs typeface="Calibri"/>
              </a:rPr>
              <a:t>​</a:t>
            </a:r>
          </a:p>
          <a:p>
            <a:endParaRPr lang="en-US" dirty="0">
              <a:solidFill>
                <a:srgbClr val="002060"/>
              </a:solidFill>
              <a:latin typeface="Calibri"/>
              <a:cs typeface="Calibri"/>
            </a:endParaRPr>
          </a:p>
          <a:p>
            <a:r>
              <a:rPr lang="en-US" dirty="0">
                <a:ln>
                  <a:solidFill>
                    <a:srgbClr val="2F641C"/>
                  </a:solidFill>
                </a:ln>
                <a:solidFill>
                  <a:srgbClr val="002060"/>
                </a:solidFill>
                <a:latin typeface="Calibri"/>
                <a:cs typeface="Calibri"/>
              </a:rPr>
              <a:t>Reoccurrence of a disease strain, 11%.​</a:t>
            </a:r>
          </a:p>
          <a:p>
            <a:endParaRPr lang="en-US" dirty="0">
              <a:solidFill>
                <a:srgbClr val="002060"/>
              </a:solidFill>
              <a:latin typeface="Calibri"/>
              <a:cs typeface="Calibri"/>
            </a:endParaRPr>
          </a:p>
          <a:p>
            <a:r>
              <a:rPr lang="en-US" dirty="0">
                <a:ln>
                  <a:solidFill>
                    <a:srgbClr val="4EA72E"/>
                  </a:solidFill>
                </a:ln>
                <a:solidFill>
                  <a:srgbClr val="002060"/>
                </a:solidFill>
                <a:latin typeface="Calibri"/>
                <a:cs typeface="Calibri"/>
              </a:rPr>
              <a:t>First occurrence diseases/strain, 7%.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4A9F98-26E0-E7FE-841C-A8EDA50CCC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2060"/>
                </a:solidFill>
              </a:rPr>
              <a:t>Reason for early warning  2018-2023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DE7C898-3BD3-B4FD-EBA2-6AC9EC02C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135" y="1844040"/>
            <a:ext cx="6288499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437279-3FA4-51FB-C88C-A45D2F4E06B8}"/>
              </a:ext>
            </a:extLst>
          </p:cNvPr>
          <p:cNvSpPr txBox="1"/>
          <p:nvPr/>
        </p:nvSpPr>
        <p:spPr>
          <a:xfrm>
            <a:off x="5902517" y="5975672"/>
            <a:ext cx="6289482" cy="325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Distribution of disease related to different reasons on GLEWS+ platform </a:t>
            </a:r>
          </a:p>
        </p:txBody>
      </p:sp>
    </p:spTree>
    <p:extLst>
      <p:ext uri="{BB962C8B-B14F-4D97-AF65-F5344CB8AC3E}">
        <p14:creationId xmlns:p14="http://schemas.microsoft.com/office/powerpoint/2010/main" val="3450283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BED3E66-0D53-B757-1C55-A43FBE5D04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658454"/>
            <a:ext cx="12192001" cy="4113296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alibri"/>
                <a:cs typeface="Calibri"/>
              </a:rPr>
              <a:t>Category 1: </a:t>
            </a:r>
            <a:r>
              <a:rPr lang="en-US" dirty="0">
                <a:solidFill>
                  <a:srgbClr val="002060"/>
                </a:solidFill>
                <a:latin typeface="Calibri"/>
                <a:cs typeface="Calibri"/>
              </a:rPr>
              <a:t>diseases with a high impact on animal and/or human health</a:t>
            </a:r>
          </a:p>
          <a:p>
            <a:r>
              <a:rPr lang="en-US" b="1" dirty="0">
                <a:solidFill>
                  <a:srgbClr val="002060"/>
                </a:solidFill>
                <a:latin typeface="Calibri"/>
                <a:cs typeface="Calibri"/>
              </a:rPr>
              <a:t>Category 2: </a:t>
            </a:r>
            <a:r>
              <a:rPr lang="en-US" dirty="0">
                <a:solidFill>
                  <a:srgbClr val="002060"/>
                </a:solidFill>
                <a:latin typeface="Calibri"/>
                <a:cs typeface="Calibri"/>
              </a:rPr>
              <a:t>diseases with a high impact on human health and a low impact on animal health</a:t>
            </a:r>
          </a:p>
          <a:p>
            <a:r>
              <a:rPr lang="en-US" b="1" dirty="0">
                <a:solidFill>
                  <a:srgbClr val="EFA91F"/>
                </a:solidFill>
                <a:latin typeface="Calibri"/>
                <a:cs typeface="Calibri"/>
              </a:rPr>
              <a:t>Category 3: </a:t>
            </a:r>
            <a:r>
              <a:rPr lang="en-US" dirty="0">
                <a:solidFill>
                  <a:srgbClr val="002060"/>
                </a:solidFill>
                <a:latin typeface="Calibri"/>
                <a:cs typeface="Calibri"/>
              </a:rPr>
              <a:t>diseases with a high impact on public health in an outbreak situation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BCB214-C504-1694-0B81-0B7EDB510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147" y="1780005"/>
            <a:ext cx="12204522" cy="360040"/>
          </a:xfrm>
        </p:spPr>
        <p:txBody>
          <a:bodyPr/>
          <a:lstStyle/>
          <a:p>
            <a:r>
              <a:rPr lang="en-US" sz="2400" dirty="0"/>
              <a:t>Diseases are grouped into three categories: 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C8CE94-B296-EF29-B6AF-8FE8B655E6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3200" dirty="0"/>
              <a:t>Priority GLEWS + zoonotic diseases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103E875-D532-2F83-6827-05B97872C45D}"/>
              </a:ext>
            </a:extLst>
          </p:cNvPr>
          <p:cNvGrpSpPr/>
          <p:nvPr/>
        </p:nvGrpSpPr>
        <p:grpSpPr>
          <a:xfrm>
            <a:off x="7014628" y="1368020"/>
            <a:ext cx="4584390" cy="4652536"/>
            <a:chOff x="7084966" y="1565676"/>
            <a:chExt cx="4584390" cy="465253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E47413-1119-2D6C-AA5E-6068F88A4ED6}"/>
                </a:ext>
              </a:extLst>
            </p:cNvPr>
            <p:cNvSpPr/>
            <p:nvPr/>
          </p:nvSpPr>
          <p:spPr>
            <a:xfrm>
              <a:off x="7084966" y="1565676"/>
              <a:ext cx="4584390" cy="465253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17">
              <a:extLst>
                <a:ext uri="{FF2B5EF4-FFF2-40B4-BE49-F238E27FC236}">
                  <a16:creationId xmlns:a16="http://schemas.microsoft.com/office/drawing/2014/main" id="{17EB620D-8306-2854-2486-7FE9CF9EB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0310" y="1621511"/>
              <a:ext cx="4504095" cy="3845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3" descr="Table&#10;&#10;Description automatically generated">
              <a:extLst>
                <a:ext uri="{FF2B5EF4-FFF2-40B4-BE49-F238E27FC236}">
                  <a16:creationId xmlns:a16="http://schemas.microsoft.com/office/drawing/2014/main" id="{6D347EAC-A169-2BAA-D919-DFEFF56D8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30716" y="2242455"/>
              <a:ext cx="4507831" cy="39314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F3F3A4C-C716-A0AF-9993-ECA02E64006A}"/>
              </a:ext>
            </a:extLst>
          </p:cNvPr>
          <p:cNvSpPr txBox="1"/>
          <p:nvPr/>
        </p:nvSpPr>
        <p:spPr>
          <a:xfrm>
            <a:off x="7056235" y="2141157"/>
            <a:ext cx="4507831" cy="99165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52FEE3-6359-4F36-DE31-D37CEC9169D9}"/>
              </a:ext>
            </a:extLst>
          </p:cNvPr>
          <p:cNvSpPr txBox="1"/>
          <p:nvPr/>
        </p:nvSpPr>
        <p:spPr>
          <a:xfrm>
            <a:off x="7056235" y="3132814"/>
            <a:ext cx="4507831" cy="222636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64B5E2-770E-5415-3A9E-8116159DB9EB}"/>
              </a:ext>
            </a:extLst>
          </p:cNvPr>
          <p:cNvSpPr txBox="1"/>
          <p:nvPr/>
        </p:nvSpPr>
        <p:spPr>
          <a:xfrm>
            <a:off x="7056235" y="5359179"/>
            <a:ext cx="4507831" cy="61708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46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Main screen">
  <a:themeElements>
    <a:clrScheme name="FA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791C8"/>
      </a:accent1>
      <a:accent2>
        <a:srgbClr val="1A648C"/>
      </a:accent2>
      <a:accent3>
        <a:srgbClr val="508931"/>
      </a:accent3>
      <a:accent4>
        <a:srgbClr val="EF781F"/>
      </a:accent4>
      <a:accent5>
        <a:srgbClr val="AB957B"/>
      </a:accent5>
      <a:accent6>
        <a:srgbClr val="A81E3B"/>
      </a:accent6>
      <a:hlink>
        <a:srgbClr val="5791C8"/>
      </a:hlink>
      <a:folHlink>
        <a:srgbClr val="797979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B0C303-AD70-AA45-B95F-BD78E5B9B257}" vid="{16F85751-97A9-C842-87E1-8F923BBBD228}"/>
    </a:ext>
  </a:extLst>
</a:theme>
</file>

<file path=ppt/theme/theme2.xml><?xml version="1.0" encoding="utf-8"?>
<a:theme xmlns:a="http://schemas.openxmlformats.org/drawingml/2006/main" name="5_Office Theme">
  <a:themeElements>
    <a:clrScheme name="EPI-WIN">
      <a:dk1>
        <a:srgbClr val="000000"/>
      </a:dk1>
      <a:lt1>
        <a:srgbClr val="FFFFFF"/>
      </a:lt1>
      <a:dk2>
        <a:srgbClr val="0A225F"/>
      </a:dk2>
      <a:lt2>
        <a:srgbClr val="E8E8E8"/>
      </a:lt2>
      <a:accent1>
        <a:srgbClr val="285596"/>
      </a:accent1>
      <a:accent2>
        <a:srgbClr val="FFDE17"/>
      </a:accent2>
      <a:accent3>
        <a:srgbClr val="E28742"/>
      </a:accent3>
      <a:accent4>
        <a:srgbClr val="3DB4E1"/>
      </a:accent4>
      <a:accent5>
        <a:srgbClr val="A74242"/>
      </a:accent5>
      <a:accent6>
        <a:srgbClr val="161C51"/>
      </a:accent6>
      <a:hlink>
        <a:srgbClr val="2C6474"/>
      </a:hlink>
      <a:folHlink>
        <a:srgbClr val="774688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389C59ADE53C49B45E3B489436BC07" ma:contentTypeVersion="18" ma:contentTypeDescription="Create a new document." ma:contentTypeScope="" ma:versionID="382e376d3ad2ebe9b60d661cacafeaa7">
  <xsd:schema xmlns:xsd="http://www.w3.org/2001/XMLSchema" xmlns:xs="http://www.w3.org/2001/XMLSchema" xmlns:p="http://schemas.microsoft.com/office/2006/metadata/properties" xmlns:ns2="f94a4242-da51-4b1d-bad4-07d006b730d3" xmlns:ns3="bd879b36-96f5-4c4e-979a-9eb1cd712529" targetNamespace="http://schemas.microsoft.com/office/2006/metadata/properties" ma:root="true" ma:fieldsID="c1ea21926a0006b5083e04c32c0cebda" ns2:_="" ns3:_="">
    <xsd:import namespace="f94a4242-da51-4b1d-bad4-07d006b730d3"/>
    <xsd:import namespace="bd879b36-96f5-4c4e-979a-9eb1cd7125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4a4242-da51-4b1d-bad4-07d006b730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879b36-96f5-4c4e-979a-9eb1cd71252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52edfb5-6ab5-4a67-b8c8-74eaf5c36299}" ma:internalName="TaxCatchAll" ma:showField="CatchAllData" ma:web="bd879b36-96f5-4c4e-979a-9eb1cd7125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d879b36-96f5-4c4e-979a-9eb1cd712529" xsi:nil="true"/>
    <lcf76f155ced4ddcb4097134ff3c332f xmlns="f94a4242-da51-4b1d-bad4-07d006b730d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49B662-C632-4174-B7A2-6993DD4B9158}"/>
</file>

<file path=customXml/itemProps2.xml><?xml version="1.0" encoding="utf-8"?>
<ds:datastoreItem xmlns:ds="http://schemas.openxmlformats.org/officeDocument/2006/customXml" ds:itemID="{844B90D8-5864-4F9E-B170-F3AB5F268AFE}"/>
</file>

<file path=customXml/itemProps3.xml><?xml version="1.0" encoding="utf-8"?>
<ds:datastoreItem xmlns:ds="http://schemas.openxmlformats.org/officeDocument/2006/customXml" ds:itemID="{DDB37B1A-4F96-45FC-85D4-F3B3CC115A6C}"/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954</Words>
  <Application>Microsoft Macintosh PowerPoint</Application>
  <PresentationFormat>Widescreen</PresentationFormat>
  <Paragraphs>121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.AppleSystemUIFont</vt:lpstr>
      <vt:lpstr>Aptos</vt:lpstr>
      <vt:lpstr>Aptos ExtraBold</vt:lpstr>
      <vt:lpstr>Arial</vt:lpstr>
      <vt:lpstr>Avenir Black</vt:lpstr>
      <vt:lpstr>Calibri</vt:lpstr>
      <vt:lpstr>Source Sans Pro</vt:lpstr>
      <vt:lpstr>Wingdings</vt:lpstr>
      <vt:lpstr>Main screen</vt:lpstr>
      <vt:lpstr>5_Office Theme</vt:lpstr>
      <vt:lpstr>One Health Intelligence: Global Collaboration for Emerging Health Threat Detection</vt:lpstr>
      <vt:lpstr>PowerPoint Presentation</vt:lpstr>
      <vt:lpstr>PowerPoint Presentation</vt:lpstr>
      <vt:lpstr>                          GLEWS+ work     A global disease early tracking and warning system that formally links One Heath Intelligence among human and animal public health  </vt:lpstr>
      <vt:lpstr>EIOS-Epidemic Intelligence from Open Source              Innovating and integrating Open-Source Public Health Intelligence thought community and technology        </vt:lpstr>
      <vt:lpstr>PowerPoint Presentation</vt:lpstr>
      <vt:lpstr>What triggers GLEWS+:  High morbidity and/or high mortality in humans and/or animals  Emerging disease with significant mortality and/or morbidity or zoonotic potential  Event associated with an unknown agent  First occurrence of a disease/strain  Reoccurrence of a disease/strain     </vt:lpstr>
      <vt:lpstr>PowerPoint Presentation</vt:lpstr>
      <vt:lpstr>Diseases are grouped into three categories:  </vt:lpstr>
      <vt:lpstr> Events 2018-2023   -  243 Verification request -  172 Confirmed events -    71 False rumors -   Avian influenza mainly H5 -   62 events (26 %) reported as unknown etiology were later identified     </vt:lpstr>
      <vt:lpstr>Annual trend in confirmed events GLEWS+ recorded a significant increase in events</vt:lpstr>
      <vt:lpstr>PowerPoint Presentation</vt:lpstr>
      <vt:lpstr>EPI-WIN webinar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GEROY, Lester Sam</dc:creator>
  <cp:lastModifiedBy>GEROY, Lester Sam</cp:lastModifiedBy>
  <cp:revision>4</cp:revision>
  <dcterms:created xsi:type="dcterms:W3CDTF">2025-03-01T09:16:51Z</dcterms:created>
  <dcterms:modified xsi:type="dcterms:W3CDTF">2025-06-07T03:57:51Z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0x010100C4389C59ADE53C49B45E3B489436BC07</vt:lpwstr>
  </property>
</Properties>
</file>