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8"/>
  </p:notesMasterIdLst>
  <p:sldIdLst>
    <p:sldId id="2147483641" r:id="rId3"/>
    <p:sldId id="259" r:id="rId4"/>
    <p:sldId id="2147483646" r:id="rId5"/>
    <p:sldId id="2147483647" r:id="rId6"/>
    <p:sldId id="256" r:id="rId7"/>
    <p:sldId id="260" r:id="rId8"/>
    <p:sldId id="2147483296" r:id="rId9"/>
    <p:sldId id="264" r:id="rId10"/>
    <p:sldId id="261" r:id="rId11"/>
    <p:sldId id="262" r:id="rId12"/>
    <p:sldId id="263" r:id="rId13"/>
    <p:sldId id="257" r:id="rId14"/>
    <p:sldId id="2147483286" r:id="rId15"/>
    <p:sldId id="2147483293" r:id="rId16"/>
    <p:sldId id="21474836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7"/>
    <p:restoredTop sz="92175"/>
  </p:normalViewPr>
  <p:slideViewPr>
    <p:cSldViewPr snapToGrid="0">
      <p:cViewPr varScale="1">
        <p:scale>
          <a:sx n="53" d="100"/>
          <a:sy n="53" d="100"/>
        </p:scale>
        <p:origin x="1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01F6-E81D-2C47-9B7B-DE546BA6671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72F15-0732-BC48-8114-9F906605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55060-C584-4AC2-ADE3-95592968AD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96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8800" y="1188000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6" y="2160000"/>
            <a:ext cx="5951983" cy="3609304"/>
          </a:xfrm>
          <a:prstGeom prst="rect">
            <a:avLst/>
          </a:prstGeom>
        </p:spPr>
        <p:txBody>
          <a:bodyPr lIns="0" tIns="0" rIns="54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</a:defRPr>
            </a:lvl2pPr>
            <a:lvl3pPr marL="612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864000" indent="-180000" algn="l">
              <a:buClr>
                <a:schemeClr val="tx1"/>
              </a:buClr>
              <a:buFont typeface=".AppleSystemUIFont" charset="-120"/>
              <a:buChar char="–"/>
              <a:defRPr sz="2000">
                <a:solidFill>
                  <a:schemeClr val="tx1"/>
                </a:solidFill>
              </a:defRPr>
            </a:lvl4pPr>
            <a:lvl5pPr marL="1080000" indent="-180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1080000" indent="-180000" algn="l">
              <a:buClr>
                <a:schemeClr val="bg2">
                  <a:lumMod val="75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List 1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6" y="1188000"/>
            <a:ext cx="5951983" cy="863895"/>
          </a:xfrm>
          <a:prstGeom prst="rect">
            <a:avLst/>
          </a:prstGeom>
          <a:noFill/>
        </p:spPr>
        <p:txBody>
          <a:bodyPr vert="horz" lIns="0" tIns="0" rIns="540000" bIns="45720" rtlCol="0" anchor="t" anchorCtr="0">
            <a:noAutofit/>
          </a:bodyPr>
          <a:lstStyle>
            <a:lvl1pPr>
              <a:defRPr sz="28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/>
              <a:t>Click to edit Section title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E2C7A0F-E71F-BB43-99DF-878861BE7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04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217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C98D-187B-F05F-81EB-5494F140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49A63-C043-391A-8DB5-3BAE2D5E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AFDB-5A93-67FE-7A2C-F657C088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9A8EF-5366-1945-6A17-C45A76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1737F-3A2D-16D5-2937-2C62B192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510FE-251F-3650-E105-6A02B6C1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39D0-87F8-5A77-0350-5680398C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4831-DF71-87B3-67A9-7E2895E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B38B-9426-5219-BF88-CDF1B29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C298-C34D-46B1-9FBF-0D3BDE9A9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E7C71-5FCA-7733-09EE-D408381E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00BDA-431F-2D13-BBF3-94D79F8E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2030D-EEBF-B6C5-EF08-208B8897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1AD3-F912-540D-ABD7-8DDC035F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E896E-AAC7-BD19-7070-631AB6995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1F012-6ED5-99A2-DB48-43DC1386A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E42C-4301-43EC-82DE-01DE0540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654A-947C-974F-44D5-2A99CB6E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99988-8AF4-68EB-8B84-FA06160A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6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2C07-3134-019A-C960-232684BC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7900E-5E1C-DE09-E1AD-1D1D8C17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7320-E7E7-431C-D568-58206678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7C18-F5C0-2E09-F261-2EAB2A6E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FC60-C42C-5D83-7E4A-2001E4CD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B0442-542A-E9F1-641B-A990A4135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C0833-5D3B-1656-959A-15BABF79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A4E5D-BD64-C0DD-0D89-40DE335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86EF-6BD4-1A67-EFBF-0133EF1B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3EA8-457A-700C-AD53-13233605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EA8EE-B0CD-79F7-3CC5-3D0F5B6A4223}"/>
              </a:ext>
            </a:extLst>
          </p:cNvPr>
          <p:cNvCxnSpPr>
            <a:cxnSpLocks/>
          </p:cNvCxnSpPr>
          <p:nvPr userDrawn="1"/>
        </p:nvCxnSpPr>
        <p:spPr>
          <a:xfrm>
            <a:off x="443170" y="1080246"/>
            <a:ext cx="111557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8">
            <a:extLst>
              <a:ext uri="{FF2B5EF4-FFF2-40B4-BE49-F238E27FC236}">
                <a16:creationId xmlns:a16="http://schemas.microsoft.com/office/drawing/2014/main" id="{2D532D14-37A1-94A4-0E5C-DC4CBC1CB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463" y="31353"/>
            <a:ext cx="10515600" cy="1048894"/>
          </a:xfrm>
        </p:spPr>
        <p:txBody>
          <a:bodyPr/>
          <a:lstStyle/>
          <a:p>
            <a:r>
              <a:rPr lang="en-GB" dirty="0"/>
              <a:t>Blank slide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1EAA8D-6383-2F09-62A8-F2D0DE2EB5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869" y="1195556"/>
            <a:ext cx="10552193" cy="35494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77A3B920-7145-A4FA-CFA1-D75F3771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2" y="1386805"/>
            <a:ext cx="11172092" cy="4377511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1E9A5AD7-4BB8-281A-6C14-B84B96BE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5" y="83227"/>
            <a:ext cx="11763213" cy="1039083"/>
          </a:xfrm>
          <a:prstGeom prst="rect">
            <a:avLst/>
          </a:prstGeom>
        </p:spPr>
        <p:txBody>
          <a:bodyPr anchor="ctr" anchorCtr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C947B8-5246-F743-DA2C-67B4343D7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475" y="1122310"/>
            <a:ext cx="10514106" cy="104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4D9CE9-FD57-5400-8E2B-1CEDEE409140}"/>
              </a:ext>
            </a:extLst>
          </p:cNvPr>
          <p:cNvSpPr/>
          <p:nvPr userDrawn="1"/>
        </p:nvSpPr>
        <p:spPr>
          <a:xfrm>
            <a:off x="0" y="6028841"/>
            <a:ext cx="12192000" cy="82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5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656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188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1CB7F7-5499-4B4D-B455-C61D53845A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68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5025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188000"/>
            <a:ext cx="3681895" cy="4473296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rgbClr val="5792C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88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AB57E31-58FC-B942-88CB-138F827EA6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68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326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D8F646-5F3D-0C96-AC66-E6997C3C42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4288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5036C-CA16-5394-D5CA-033664A3A1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373" y="0"/>
            <a:ext cx="5717626" cy="42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6EF85-C834-39AD-A4C9-585EDAF4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247967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20945-669C-5735-3DD7-127B3E0D0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7435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C23CC-17BE-5365-CEB9-3FD61490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386E-67FB-F8C5-5E61-1AF4302D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C35C-0710-4A75-ABF8-147290E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D210F-177D-0257-BFED-231219BA2024}"/>
              </a:ext>
            </a:extLst>
          </p:cNvPr>
          <p:cNvSpPr txBox="1"/>
          <p:nvPr userDrawn="1"/>
        </p:nvSpPr>
        <p:spPr>
          <a:xfrm>
            <a:off x="-5253" y="914017"/>
            <a:ext cx="453439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rIns="180000">
            <a:spAutoFit/>
          </a:bodyPr>
          <a:lstStyle/>
          <a:p>
            <a:pPr algn="r"/>
            <a:r>
              <a:rPr lang="en-US" sz="2000" b="1" i="0" spc="500" baseline="0">
                <a:solidFill>
                  <a:schemeClr val="tx2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FD0655-9A2B-F56D-98EC-DD19E8C49935}"/>
              </a:ext>
            </a:extLst>
          </p:cNvPr>
          <p:cNvGrpSpPr/>
          <p:nvPr userDrawn="1"/>
        </p:nvGrpSpPr>
        <p:grpSpPr>
          <a:xfrm>
            <a:off x="11377534" y="279942"/>
            <a:ext cx="563886" cy="3780823"/>
            <a:chOff x="11581420" y="279942"/>
            <a:chExt cx="360000" cy="2413779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195FD391-E83A-9149-5ADB-12D7DD6BA9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51654" y="279942"/>
              <a:ext cx="219533" cy="323901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7DB8334-30FC-B964-E682-60A0B541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5052" y="800564"/>
              <a:ext cx="312736" cy="323901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7B1C6507-EEA7-75F3-F66B-B063DA21A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703694" y="1841808"/>
              <a:ext cx="115453" cy="323901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8DEF7177-3A4E-0C58-256A-9826027C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67534" y="1321186"/>
              <a:ext cx="187773" cy="323901"/>
            </a:xfrm>
            <a:prstGeom prst="rect">
              <a:avLst/>
            </a:prstGeom>
          </p:spPr>
        </p:pic>
        <p:pic>
          <p:nvPicPr>
            <p:cNvPr id="97" name="Graphic 96" descr="Ui Ux with solid fill">
              <a:extLst>
                <a:ext uri="{FF2B5EF4-FFF2-40B4-BE49-F238E27FC236}">
                  <a16:creationId xmlns:a16="http://schemas.microsoft.com/office/drawing/2014/main" id="{000AF2D5-FD16-52C5-10BD-306505C02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81420" y="2333721"/>
              <a:ext cx="360000" cy="360000"/>
            </a:xfrm>
            <a:prstGeom prst="rect">
              <a:avLst/>
            </a:prstGeom>
          </p:spPr>
        </p:pic>
      </p:grpSp>
      <p:pic>
        <p:nvPicPr>
          <p:cNvPr id="100" name="Picture 9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F92CB6A-9DD3-8621-D4A7-261A8AAA57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345249"/>
            <a:ext cx="1450975" cy="442035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E860CC7-4A6E-B4B8-D9A0-D0042D36BEF1}"/>
              </a:ext>
            </a:extLst>
          </p:cNvPr>
          <p:cNvSpPr/>
          <p:nvPr userDrawn="1"/>
        </p:nvSpPr>
        <p:spPr>
          <a:xfrm>
            <a:off x="342900" y="6378575"/>
            <a:ext cx="30289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5C4A51-D0C2-E828-1B68-8FAF8DDE0BB2}"/>
              </a:ext>
            </a:extLst>
          </p:cNvPr>
          <p:cNvSpPr/>
          <p:nvPr userDrawn="1"/>
        </p:nvSpPr>
        <p:spPr>
          <a:xfrm>
            <a:off x="0" y="0"/>
            <a:ext cx="12192000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EB7B5-846B-E06B-7802-1419E1321B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25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6" t="15857" b="40971"/>
          <a:stretch/>
        </p:blipFill>
        <p:spPr>
          <a:xfrm>
            <a:off x="8349521" y="1"/>
            <a:ext cx="3842478" cy="1234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65C0AB-1630-BC40-0577-3DAE02480931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1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240CA0-D6BC-98AF-CB94-2E99D66E1295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50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CA33-396A-80EA-8DE7-C6A3B6E5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12649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49013-0DBA-7B3B-BCB5-2AABB7FB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12649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A61CB-F889-9621-B8AD-3676F87C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9E4B-48F3-5861-00DA-EF49F4D8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1887-877C-1E50-165B-77EABD4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8448-36B0-C08E-1C34-C25543E7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14CE-4168-098B-0041-673B15681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EC306-1654-BFDA-8994-FECADBBD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B9A72-0532-3545-A79A-85A23D9C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D6D08-6AA6-E41D-DC12-9ED8CE24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5519D-9457-AD2E-B5FA-ED90FFD3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0301-026E-90B4-3907-D923561A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8077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F34D8-A54F-86B0-D31D-95C1990D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3849"/>
            <a:ext cx="5540375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9AE89-4AE0-54BF-2B89-A26DEFC2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BA874-B7AC-3158-70ED-AD0544FFC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3849"/>
            <a:ext cx="5562600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D9EC6-1D22-D4A6-4BD0-0F423017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F5B1C-5801-AAE9-0D03-C13FD379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D6DBF-FFC6-7CAA-73E5-8FDA3EE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9E877-185B-6501-8583-757DF85F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/>
          <a:srcRect t="53808" r="8574" b="12115"/>
          <a:stretch/>
        </p:blipFill>
        <p:spPr>
          <a:xfrm>
            <a:off x="9296401" y="0"/>
            <a:ext cx="2895600" cy="449707"/>
          </a:xfrm>
          <a:prstGeom prst="rect">
            <a:avLst/>
          </a:prstGeom>
        </p:spPr>
      </p:pic>
      <p:cxnSp>
        <p:nvCxnSpPr>
          <p:cNvPr id="5" name="Connettore 1 31">
            <a:extLst>
              <a:ext uri="{FF2B5EF4-FFF2-40B4-BE49-F238E27FC236}">
                <a16:creationId xmlns:a16="http://schemas.microsoft.com/office/drawing/2014/main" id="{A404F81B-237A-2048-9BA4-0D5B4B6AFB7E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7AEFE-1625-FC4A-AC32-4661ACD8DDCE}"/>
              </a:ext>
            </a:extLst>
          </p:cNvPr>
          <p:cNvSpPr txBox="1">
            <a:spLocks/>
          </p:cNvSpPr>
          <p:nvPr userDrawn="1"/>
        </p:nvSpPr>
        <p:spPr>
          <a:xfrm>
            <a:off x="0" y="6435622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Epi WIN Webinar, November 28</a:t>
            </a:r>
            <a:r>
              <a:rPr lang="en-US" baseline="30000"/>
              <a:t>th</a:t>
            </a:r>
            <a:r>
              <a:rPr lang="en-US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8175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2E924-449B-7F83-897B-417AE181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8693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8E3FF-9D7A-BB80-45A7-9AF67888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1959"/>
            <a:ext cx="11277600" cy="469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F9B3-35AD-CAE0-8470-2F3F53D4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7005" y="6378575"/>
            <a:ext cx="13059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BB19C-BF31-BC4C-A83D-3084712DA4DA}" type="datetimeFigureOut"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8B9C-B029-8232-EAEE-A39E3C7C5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6375" y="6378575"/>
            <a:ext cx="263021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tx2"/>
                </a:solidFill>
                <a:latin typeface="Aptos ExtraBold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3510-CB7E-786F-79D1-82F40DCA0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0135" y="6378575"/>
            <a:ext cx="5833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25607-3CCB-FC49-88FF-D0E21707BB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B617F27-A966-E19A-E045-2578718E3A5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831" y="6330622"/>
            <a:ext cx="1282969" cy="390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D68516-0A78-E646-685E-BA5F869DAEEC}"/>
              </a:ext>
            </a:extLst>
          </p:cNvPr>
          <p:cNvSpPr txBox="1"/>
          <p:nvPr userDrawn="1"/>
        </p:nvSpPr>
        <p:spPr>
          <a:xfrm>
            <a:off x="337278" y="6375146"/>
            <a:ext cx="4759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spc="500" baseline="0">
                <a:solidFill>
                  <a:schemeClr val="accent1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</p:spTree>
    <p:extLst>
      <p:ext uri="{BB962C8B-B14F-4D97-AF65-F5344CB8AC3E}">
        <p14:creationId xmlns:p14="http://schemas.microsoft.com/office/powerpoint/2010/main" val="370853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9800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788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275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who.int/handle/10665/381567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who.int/handle/10665/381567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who.int/handle/10665/381567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who.int/multi-media/details/mpox-screening-tool-for-health-workers-poster" TargetMode="External"/><Relationship Id="rId7" Type="http://schemas.openxmlformats.org/officeDocument/2006/relationships/hyperlink" Target="https://partnersplatform.who.int/essentialitemsestimator" TargetMode="External"/><Relationship Id="rId2" Type="http://schemas.openxmlformats.org/officeDocument/2006/relationships/hyperlink" Target="https://www.who.int/publications/i/item/B0943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who.int/multi-media/details/care-of-skin-lesions-in-mpox-infection-poster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www.who.int/multi-media/details/mpox-triage-and-clinical-assessment-for-suspected-and-confirmed-cases-poster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www.who.int/multi-media/details/mpox-lesions-differential-diagnosis-poster" TargetMode="Externa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aoUo2aYXGA" TargetMode="External"/><Relationship Id="rId13" Type="http://schemas.openxmlformats.org/officeDocument/2006/relationships/hyperlink" Target="https://www.youtube.com/watch?v=9jAc0DDMlJE" TargetMode="External"/><Relationship Id="rId18" Type="http://schemas.openxmlformats.org/officeDocument/2006/relationships/hyperlink" Target="https://www.youtube.com/watch?v=02qIU8yZ6lc" TargetMode="External"/><Relationship Id="rId3" Type="http://schemas.openxmlformats.org/officeDocument/2006/relationships/hyperlink" Target="https://www.youtube.com/watch?v=rlC8bT5zRd0" TargetMode="External"/><Relationship Id="rId21" Type="http://schemas.openxmlformats.org/officeDocument/2006/relationships/hyperlink" Target="https://youtu.be/jVN3N1Tz1o0" TargetMode="External"/><Relationship Id="rId7" Type="http://schemas.openxmlformats.org/officeDocument/2006/relationships/hyperlink" Target="https://www.youtube.com/watch?v=XK3_Jn1LEfM" TargetMode="External"/><Relationship Id="rId12" Type="http://schemas.openxmlformats.org/officeDocument/2006/relationships/hyperlink" Target="https://www.youtube.com/watch?v=9H_DyKk1zI8" TargetMode="External"/><Relationship Id="rId17" Type="http://schemas.openxmlformats.org/officeDocument/2006/relationships/hyperlink" Target="https://www.youtube.com/watch?v=LbmM4FhgGCE" TargetMode="External"/><Relationship Id="rId2" Type="http://schemas.openxmlformats.org/officeDocument/2006/relationships/hyperlink" Target="https://www.youtube.com/watch?v=Ieq5doZfsl4" TargetMode="External"/><Relationship Id="rId16" Type="http://schemas.openxmlformats.org/officeDocument/2006/relationships/hyperlink" Target="https://www.youtube.com/watch?v=UfOoscOAV2o" TargetMode="External"/><Relationship Id="rId20" Type="http://schemas.openxmlformats.org/officeDocument/2006/relationships/hyperlink" Target="https://youtu.be/q4XILr3iVL0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outube.com/watch?v=kdpLALM87Fs" TargetMode="External"/><Relationship Id="rId11" Type="http://schemas.openxmlformats.org/officeDocument/2006/relationships/hyperlink" Target="https://www.youtube.com/watch?v=qZNGQLu6UcQ" TargetMode="External"/><Relationship Id="rId5" Type="http://schemas.openxmlformats.org/officeDocument/2006/relationships/hyperlink" Target="https://www.youtube.com/watch?v=UX_-seJpRnE" TargetMode="External"/><Relationship Id="rId15" Type="http://schemas.openxmlformats.org/officeDocument/2006/relationships/hyperlink" Target="https://www.youtube.com/watch?v=h_jVWwqirHA" TargetMode="External"/><Relationship Id="rId10" Type="http://schemas.openxmlformats.org/officeDocument/2006/relationships/hyperlink" Target="https://www.youtube.com/watch?v=AyaS2QNrAMk" TargetMode="External"/><Relationship Id="rId19" Type="http://schemas.openxmlformats.org/officeDocument/2006/relationships/hyperlink" Target="https://www.youtube.com/watch?v=qrfoRw7xTL8" TargetMode="External"/><Relationship Id="rId4" Type="http://schemas.openxmlformats.org/officeDocument/2006/relationships/hyperlink" Target="https://www.youtube.com/watch?v=jmfaNCVeDkQ" TargetMode="External"/><Relationship Id="rId9" Type="http://schemas.openxmlformats.org/officeDocument/2006/relationships/hyperlink" Target="https://www.youtube.com/watch?v=vjOgxJ3X4Hw" TargetMode="External"/><Relationship Id="rId14" Type="http://schemas.openxmlformats.org/officeDocument/2006/relationships/hyperlink" Target="https://www.youtube.com/watch?v=2UNwXuOI4ag" TargetMode="External"/><Relationship Id="rId22" Type="http://schemas.openxmlformats.org/officeDocument/2006/relationships/hyperlink" Target="https://youtu.be/OmCFPBJMX0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rmgZ-GraqY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who.int/handle/10665/38156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who.int/handle/10665/381567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who.int/handle/10665/381567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20E8-C9BE-B2FA-8056-1F42D087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E9A4-95A9-72E2-DB11-BE277E6AD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1950655"/>
          </a:xfrm>
        </p:spPr>
        <p:txBody>
          <a:bodyPr>
            <a:normAutofit/>
          </a:bodyPr>
          <a:lstStyle/>
          <a:p>
            <a:r>
              <a:rPr lang="en-PH" sz="3600" b="1" dirty="0">
                <a:latin typeface="+mn-lt"/>
              </a:rPr>
              <a:t>New guidelines for Mpox</a:t>
            </a:r>
            <a:r>
              <a:rPr lang="en-PH" sz="3600" b="1" i="0" dirty="0">
                <a:effectLst/>
                <a:latin typeface="+mn-lt"/>
              </a:rPr>
              <a:t>: </a:t>
            </a:r>
            <a:r>
              <a:rPr lang="en-PH" sz="3600" b="1" i="0" dirty="0">
                <a:solidFill>
                  <a:schemeClr val="accent2"/>
                </a:solidFill>
                <a:effectLst/>
                <a:latin typeface="+mn-lt"/>
              </a:rPr>
              <a:t>Clinical management and infection prevention and control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81237-2B5E-D410-1E07-8CF409965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23 June 2025</a:t>
            </a:r>
          </a:p>
        </p:txBody>
      </p:sp>
    </p:spTree>
    <p:extLst>
      <p:ext uri="{BB962C8B-B14F-4D97-AF65-F5344CB8AC3E}">
        <p14:creationId xmlns:p14="http://schemas.microsoft.com/office/powerpoint/2010/main" val="234018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821AE-AF9E-FEF0-62EC-469C724E5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0164-1842-BE30-9F3F-F31B0453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Mpox IPC guideline: Home-based care recommendation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BE5871-23DE-BAB7-F6ED-15A1A55FD58D}"/>
              </a:ext>
            </a:extLst>
          </p:cNvPr>
          <p:cNvSpPr/>
          <p:nvPr/>
        </p:nvSpPr>
        <p:spPr>
          <a:xfrm>
            <a:off x="11368160" y="4917701"/>
            <a:ext cx="525294" cy="31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AC35A0-AEC6-4524-0036-AB68B292E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kern="0" dirty="0">
                <a:latin typeface="Source Sans Pro"/>
                <a:ea typeface="Calibri"/>
                <a:cs typeface="Times New Roman"/>
              </a:rPr>
              <a:t>In community settings:</a:t>
            </a:r>
          </a:p>
          <a:p>
            <a:pPr marL="0" indent="0">
              <a:buNone/>
            </a:pPr>
            <a:r>
              <a:rPr lang="en-US" i="1" dirty="0">
                <a:latin typeface="Calibri"/>
                <a:ea typeface="Calibri"/>
                <a:cs typeface="Times New Roman"/>
              </a:rPr>
              <a:t>WHO suggests that persons with mild, uncomplicated mpox lesions cared for at home are not required to isolate*, provided their lesions are covered and they wear a well-fitting medical mask when in close proximity with others until all lesions are healed.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/>
                <a:ea typeface="Calibri"/>
                <a:cs typeface="Times New Roman"/>
              </a:rPr>
              <a:t>(Conditional recommendation for, low certainty evidence)</a:t>
            </a:r>
          </a:p>
          <a:p>
            <a:pPr marL="0" indent="0"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defRPr sz="1800"/>
            </a:pPr>
            <a:r>
              <a:rPr lang="en-US" sz="2000" dirty="0">
                <a:solidFill>
                  <a:srgbClr val="18275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Persons with mpox who cannot cover lesions or wear a medical mask should isolate at home.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defRPr sz="1800"/>
            </a:pPr>
            <a:r>
              <a:rPr lang="en-US" sz="2000" dirty="0">
                <a:solidFill>
                  <a:srgbClr val="18275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IPC measures to reduce environmental contamination at home should be implemented.</a:t>
            </a:r>
          </a:p>
          <a:p>
            <a:pPr marL="0" indent="0"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GB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Isolation: the separation of infected people with a contagious disease from people who are not infected.</a:t>
            </a:r>
            <a:endParaRPr lang="en-US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78F59-7315-DEFB-2C7E-92EDB43D6A57}"/>
              </a:ext>
            </a:extLst>
          </p:cNvPr>
          <p:cNvSpPr txBox="1"/>
          <p:nvPr/>
        </p:nvSpPr>
        <p:spPr>
          <a:xfrm>
            <a:off x="347525" y="6162859"/>
            <a:ext cx="433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Clinical management and infection prevention and control for mpox: living guideline, May 2025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67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7C937-29E8-5AE7-4356-F4D81476A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E182-68BA-4CF0-2439-FC5300C1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Mpox IPC guidelines: home care implementation considerations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54A6C4-284E-949D-408E-C5AFFEDD6C55}"/>
              </a:ext>
            </a:extLst>
          </p:cNvPr>
          <p:cNvSpPr/>
          <p:nvPr/>
        </p:nvSpPr>
        <p:spPr>
          <a:xfrm>
            <a:off x="11368160" y="4917701"/>
            <a:ext cx="525294" cy="31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FBB554-2D8D-A24A-2397-79A7C515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5638800" cy="4695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alibri"/>
                <a:ea typeface="Calibri"/>
                <a:cs typeface="Calibri"/>
              </a:rPr>
              <a:t>Mask &amp; Lesion Covering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r>
              <a:rPr lang="en-US" sz="1600" dirty="0">
                <a:latin typeface="Calibri"/>
                <a:ea typeface="Calibri"/>
                <a:cs typeface="Calibri"/>
              </a:rPr>
              <a:t>Always </a:t>
            </a:r>
            <a:r>
              <a:rPr lang="en-US" sz="1600" b="1" dirty="0">
                <a:latin typeface="Calibri"/>
                <a:ea typeface="Calibri"/>
                <a:cs typeface="Calibri"/>
              </a:rPr>
              <a:t>wear a medical mask</a:t>
            </a:r>
            <a:r>
              <a:rPr lang="en-US" sz="1600" dirty="0">
                <a:latin typeface="Calibri"/>
                <a:ea typeface="Calibri"/>
                <a:cs typeface="Calibri"/>
              </a:rPr>
              <a:t> near others (fabric if unavailable).</a:t>
            </a:r>
          </a:p>
          <a:p>
            <a:r>
              <a:rPr lang="en-US" sz="1600" b="1" dirty="0">
                <a:latin typeface="Calibri"/>
                <a:ea typeface="Calibri"/>
                <a:cs typeface="Calibri"/>
              </a:rPr>
              <a:t>Cover lesions</a:t>
            </a:r>
            <a:r>
              <a:rPr lang="en-US" sz="1600" dirty="0">
                <a:latin typeface="Calibri"/>
                <a:ea typeface="Calibri"/>
                <a:cs typeface="Calibri"/>
              </a:rPr>
              <a:t> with clothing or bandages when around people.</a:t>
            </a:r>
          </a:p>
          <a:p>
            <a:pPr marL="0" indent="0">
              <a:buNone/>
            </a:pPr>
            <a:r>
              <a:rPr lang="en-US" sz="1800" b="1" dirty="0">
                <a:latin typeface="Calibri"/>
                <a:ea typeface="Calibri"/>
                <a:cs typeface="Calibri"/>
              </a:rPr>
              <a:t>Remote Follow-up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r>
              <a:rPr lang="en-US" sz="1600" dirty="0">
                <a:latin typeface="Calibri"/>
                <a:ea typeface="Calibri"/>
                <a:cs typeface="Calibri"/>
              </a:rPr>
              <a:t>Use </a:t>
            </a:r>
            <a:r>
              <a:rPr lang="en-US" sz="1600" b="1" dirty="0">
                <a:latin typeface="Calibri"/>
                <a:ea typeface="Calibri"/>
                <a:cs typeface="Calibri"/>
              </a:rPr>
              <a:t>telemedicine or phone</a:t>
            </a:r>
            <a:r>
              <a:rPr lang="en-US" sz="1600" dirty="0">
                <a:latin typeface="Calibri"/>
                <a:ea typeface="Calibri"/>
                <a:cs typeface="Calibri"/>
              </a:rPr>
              <a:t> for check-ups—</a:t>
            </a:r>
            <a:r>
              <a:rPr lang="en-US" sz="1600" b="1" dirty="0">
                <a:latin typeface="Calibri"/>
                <a:ea typeface="Calibri"/>
                <a:cs typeface="Calibri"/>
              </a:rPr>
              <a:t>no in-person visits</a:t>
            </a:r>
            <a:r>
              <a:rPr lang="en-US" sz="1600" dirty="0"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Calibri"/>
                <a:ea typeface="Calibri"/>
                <a:cs typeface="Calibri"/>
              </a:rPr>
              <a:t>Hygiene &amp; Environment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r>
              <a:rPr lang="en-US" sz="1600" b="1" dirty="0">
                <a:latin typeface="Calibri"/>
                <a:ea typeface="Calibri"/>
                <a:cs typeface="Calibri"/>
              </a:rPr>
              <a:t>Clean and disinfect</a:t>
            </a:r>
            <a:r>
              <a:rPr lang="en-US" sz="1600" dirty="0">
                <a:latin typeface="Calibri"/>
                <a:ea typeface="Calibri"/>
                <a:cs typeface="Calibri"/>
              </a:rPr>
              <a:t> all personal spaces and frequently touched surfaces daily.</a:t>
            </a:r>
          </a:p>
          <a:p>
            <a:pPr marL="0" indent="0">
              <a:buNone/>
            </a:pPr>
            <a:endParaRPr lang="en-US" sz="16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1355884-4585-5BF8-D9EB-692DA615522D}"/>
              </a:ext>
            </a:extLst>
          </p:cNvPr>
          <p:cNvSpPr txBox="1">
            <a:spLocks/>
          </p:cNvSpPr>
          <p:nvPr/>
        </p:nvSpPr>
        <p:spPr>
          <a:xfrm>
            <a:off x="6212390" y="1481959"/>
            <a:ext cx="5681064" cy="4536917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800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788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2275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Calibri"/>
                <a:ea typeface="Calibri"/>
                <a:cs typeface="Times New Roman"/>
              </a:rPr>
              <a:t>When leaving home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1600" b="1" dirty="0">
                <a:latin typeface="Calibri"/>
                <a:ea typeface="Calibri"/>
                <a:cs typeface="Times New Roman"/>
              </a:rPr>
              <a:t>Wear a mask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and 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cover all lesions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.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1600" dirty="0">
                <a:latin typeface="Calibri"/>
                <a:ea typeface="Calibri"/>
                <a:cs typeface="Times New Roman"/>
              </a:rPr>
              <a:t>Use 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private, well-ventilated transport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.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1600" b="1" dirty="0">
                <a:latin typeface="Calibri"/>
                <a:ea typeface="Calibri"/>
                <a:cs typeface="Times New Roman"/>
              </a:rPr>
              <a:t>Inform health facility in advance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if seeking care.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Calibri"/>
                <a:ea typeface="Calibri"/>
                <a:cs typeface="Times New Roman"/>
              </a:rPr>
              <a:t> Self-Care &amp; Support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1600" dirty="0">
                <a:latin typeface="Calibri"/>
                <a:ea typeface="Calibri"/>
                <a:cs typeface="Times New Roman"/>
              </a:rPr>
              <a:t>Person with mpox should 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manage their care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or designate a </a:t>
            </a:r>
            <a:r>
              <a:rPr lang="en-US" sz="1600" b="1" dirty="0">
                <a:latin typeface="Calibri"/>
                <a:ea typeface="Calibri"/>
                <a:cs typeface="Times New Roman"/>
              </a:rPr>
              <a:t>healthy caregiver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(preferably vaccinated or previously infected).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Calibri"/>
                <a:ea typeface="Calibri"/>
                <a:cs typeface="Times New Roman"/>
              </a:rPr>
              <a:t>Caregiver keeps 1-meter distance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r>
              <a:rPr lang="en-US" sz="1600" dirty="0">
                <a:latin typeface="Calibri"/>
                <a:ea typeface="Calibri"/>
                <a:cs typeface="Times New Roman"/>
              </a:rPr>
              <a:t>When closer contact is required (e.g., cleaning, laundry):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1"/>
            <a:r>
              <a:rPr lang="en-US" sz="1600" b="1" dirty="0">
                <a:latin typeface="Calibri"/>
                <a:ea typeface="Calibri"/>
                <a:cs typeface="Times New Roman"/>
              </a:rPr>
              <a:t>Wear a medical mask + gloves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1"/>
            <a:r>
              <a:rPr lang="en-US" sz="1600" b="1" dirty="0">
                <a:latin typeface="Calibri"/>
                <a:ea typeface="Calibri"/>
                <a:cs typeface="Times New Roman"/>
              </a:rPr>
              <a:t>Practice strict hand hygiene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before and after glove use.</a:t>
            </a:r>
            <a:endParaRPr lang="en-US" sz="1600" dirty="0">
              <a:latin typeface="Calibri"/>
              <a:ea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9FA6B-42BE-632B-44CE-6B839A4BC6D9}"/>
              </a:ext>
            </a:extLst>
          </p:cNvPr>
          <p:cNvSpPr txBox="1"/>
          <p:nvPr/>
        </p:nvSpPr>
        <p:spPr>
          <a:xfrm>
            <a:off x="347525" y="6162859"/>
            <a:ext cx="433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Clinical management and infection prevention and control for mpox: living guideline, May 2025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58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3E9B-EE09-94CF-B1E8-C2F211B6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current IPC practices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995DB3-FAD0-981B-CFD7-0F3AE7035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715943"/>
              </p:ext>
            </p:extLst>
          </p:nvPr>
        </p:nvGraphicFramePr>
        <p:xfrm>
          <a:off x="457200" y="1482725"/>
          <a:ext cx="11277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1139935003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815249996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687503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Challenges in current practice in healthcare settings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IPC challenges with health care isolation capacity: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IPC challenges with home-based care isolation:</a:t>
                      </a:r>
                      <a:endParaRPr lang="en-US" sz="1800" b="0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Limited access to essential </a:t>
                      </a: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IPC supplies </a:t>
                      </a: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 healthcare settings (however medical masks are more accessible then respirators.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Source Sans Pro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Source Sans Pro"/>
                          <a:cs typeface="Calibri" panose="020F0502020204030204" pitchFamily="34" charset="0"/>
                        </a:rPr>
                        <a:t>Some health care workers may not like to wear a respirator and may prefer the use of a medical mask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Source Sans Pro"/>
                          <a:cs typeface="Calibri" panose="020F0502020204030204" pitchFamily="34" charset="0"/>
                        </a:rPr>
                        <a:t>Use of respirators have been associated with reports of verbal and non-verbal communication barriers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During outbreaks and in resource-constrained settings</a:t>
                      </a: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health facilities and treatment centers are overwhelmed (and may be overcrowded) resulting in limited health care facilities </a:t>
                      </a:r>
                      <a:r>
                        <a:rPr lang="en-US" sz="1400" b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isolation</a:t>
                      </a: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capacity for mpox patients </a:t>
                      </a:r>
                      <a:endParaRPr lang="en-US" sz="1400" dirty="0">
                        <a:solidFill>
                          <a:srgbClr val="00205C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Inadequate </a:t>
                      </a:r>
                      <a:r>
                        <a:rPr lang="en-US" sz="1400" b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WASH</a:t>
                      </a: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services in healthcare facilities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rgbClr val="0020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Fear of being isolated can lead to </a:t>
                      </a:r>
                      <a:r>
                        <a:rPr lang="en-US" sz="1400" b="1" dirty="0">
                          <a:solidFill>
                            <a:srgbClr val="0020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concealment of symptoms</a:t>
                      </a:r>
                      <a:r>
                        <a:rPr lang="en-US" sz="1400" dirty="0">
                          <a:solidFill>
                            <a:srgbClr val="0020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reducing early detection and public trust.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The above make </a:t>
                      </a: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home-based care a sustainable and patient-centered option for </a:t>
                      </a:r>
                      <a:r>
                        <a:rPr lang="en-US" sz="1400" i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mild, uncomplicated cases.</a:t>
                      </a:r>
                      <a:endParaRPr lang="en-US" sz="1400" dirty="0">
                        <a:solidFill>
                          <a:srgbClr val="00205C"/>
                        </a:solidFill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Isolation in the context of home-based care:</a:t>
                      </a:r>
                      <a:endParaRPr lang="en-US" sz="1400" dirty="0">
                        <a:solidFill>
                          <a:srgbClr val="00205C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Currently lack of evidence for its effectiveness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May cause </a:t>
                      </a:r>
                      <a:r>
                        <a:rPr lang="en-US" sz="1400" b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mental health challenges</a:t>
                      </a: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including </a:t>
                      </a:r>
                      <a:r>
                        <a:rPr lang="en-US" sz="1400" b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loneliness, anxiety, and depression</a:t>
                      </a:r>
                      <a:endParaRPr lang="en-US" sz="1400" dirty="0">
                        <a:solidFill>
                          <a:srgbClr val="00205C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Can </a:t>
                      </a:r>
                      <a:r>
                        <a:rPr lang="en-US" sz="1400" b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amplify stigma</a:t>
                      </a: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towards infected individuals, leading to social isolation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May result in </a:t>
                      </a:r>
                      <a:r>
                        <a:rPr lang="en-US" sz="1400" b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economic hardship</a:t>
                      </a: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due to missed work or disruption of daily income-generating activities.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All the above can lead to lack of </a:t>
                      </a:r>
                      <a:r>
                        <a:rPr lang="en-US" sz="1400" b="1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compliance </a:t>
                      </a:r>
                      <a:r>
                        <a:rPr lang="en-US" sz="1400" dirty="0">
                          <a:solidFill>
                            <a:srgbClr val="00205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with home-based care isolation, making home-based care without isolation as an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766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02A99A-C800-D1EF-C499-7038B7639EFA}"/>
              </a:ext>
            </a:extLst>
          </p:cNvPr>
          <p:cNvSpPr txBox="1"/>
          <p:nvPr/>
        </p:nvSpPr>
        <p:spPr>
          <a:xfrm>
            <a:off x="347525" y="5375275"/>
            <a:ext cx="7820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Refer to EPI-WIN webinar for other recommendations on: HIV and </a:t>
            </a:r>
            <a:r>
              <a:rPr lang="en-US" sz="1200" i="1" dirty="0" err="1"/>
              <a:t>retrovirals</a:t>
            </a:r>
            <a:r>
              <a:rPr lang="en-US" sz="1200" i="1" dirty="0"/>
              <a:t>, breastfeeding,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C13B3-75FF-1773-E325-6CA1D83C6C11}"/>
              </a:ext>
            </a:extLst>
          </p:cNvPr>
          <p:cNvSpPr txBox="1"/>
          <p:nvPr/>
        </p:nvSpPr>
        <p:spPr>
          <a:xfrm>
            <a:off x="347525" y="6162859"/>
            <a:ext cx="433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Clinical management and infection prevention and control for mpox: living guideline, May 2025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13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3AB38-5F45-84EF-E696-C8278E36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A01C5-0F2A-1A2A-F44B-2FD6138E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4106"/>
            <a:ext cx="7174149" cy="459817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ptos" panose="020B0004020202020204" pitchFamily="34" charset="0"/>
                <a:ea typeface="Calibri" panose="020F0502020204030204" pitchFamily="34" charset="0"/>
                <a:hlinkClick r:id="rId2"/>
              </a:rPr>
              <a:t>WHO (2025). </a:t>
            </a:r>
            <a:r>
              <a:rPr lang="en-PH" dirty="0">
                <a:hlinkClick r:id="rId2"/>
              </a:rPr>
              <a:t>Clinical management and infection prevention and control for mpox: living guideline, May 2025.</a:t>
            </a:r>
            <a:endParaRPr lang="en-US" sz="2000" dirty="0">
              <a:latin typeface="Aptos" panose="020B0004020202020204" pitchFamily="34" charset="0"/>
              <a:ea typeface="Calibri" panose="020F0502020204030204" pitchFamily="34" charset="0"/>
              <a:hlinkClick r:id="rId3"/>
            </a:endParaRPr>
          </a:p>
          <a:p>
            <a:r>
              <a:rPr lang="en-US" sz="2000" dirty="0">
                <a:latin typeface="Aptos" panose="020B0004020202020204" pitchFamily="34" charset="0"/>
                <a:ea typeface="Calibri" panose="020F0502020204030204" pitchFamily="34" charset="0"/>
                <a:hlinkClick r:id="rId3"/>
              </a:rPr>
              <a:t>Mpox screening tool for health workers</a:t>
            </a:r>
            <a:endParaRPr lang="en-US" sz="2000" dirty="0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  <a:ea typeface="Calibri" panose="020F0502020204030204" pitchFamily="34" charset="0"/>
                <a:hlinkClick r:id="rId4"/>
              </a:rPr>
              <a:t>Mpox lesions differential diagnosis</a:t>
            </a:r>
            <a:endParaRPr lang="en-US" sz="2000" dirty="0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Mpox triage and clinical assessment for suspected and confirmed cases</a:t>
            </a:r>
            <a:endParaRPr lang="en-US" sz="20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hlinkClick r:id="rId6"/>
              </a:rPr>
              <a:t>Care of skin lesions in mpox infection</a:t>
            </a:r>
            <a:endParaRPr lang="en-US" sz="2000" dirty="0"/>
          </a:p>
          <a:p>
            <a:r>
              <a:rPr lang="en-US" sz="2000" dirty="0">
                <a:hlinkClick r:id="rId7"/>
              </a:rPr>
              <a:t>Essential items supply estimator tool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2030F-AFD0-443E-5B69-E84BD330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References and resources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122BB6-7D99-CEE6-7979-46307D8EC1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994" y="1288396"/>
            <a:ext cx="1779133" cy="2496744"/>
          </a:xfrm>
          <a:prstGeom prst="rect">
            <a:avLst/>
          </a:prstGeom>
          <a:ln>
            <a:solidFill>
              <a:srgbClr val="00205C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540353-2004-B5F7-1868-9612F0240D9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71" y="1288396"/>
            <a:ext cx="1779134" cy="2474613"/>
          </a:xfrm>
          <a:prstGeom prst="rect">
            <a:avLst/>
          </a:prstGeom>
          <a:ln>
            <a:solidFill>
              <a:srgbClr val="00205C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E1B8DE-3F2A-F5DB-E6E6-902B37AFA34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71" y="3973526"/>
            <a:ext cx="1779133" cy="2456124"/>
          </a:xfrm>
          <a:prstGeom prst="rect">
            <a:avLst/>
          </a:prstGeom>
          <a:ln>
            <a:solidFill>
              <a:srgbClr val="00205C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851F0-8F8A-9DF2-B5F8-65017078CBD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994" y="3951226"/>
            <a:ext cx="1779133" cy="2516180"/>
          </a:xfrm>
          <a:prstGeom prst="rect">
            <a:avLst/>
          </a:prstGeom>
          <a:ln>
            <a:solidFill>
              <a:srgbClr val="00205C"/>
            </a:solidFill>
          </a:ln>
        </p:spPr>
      </p:pic>
    </p:spTree>
    <p:extLst>
      <p:ext uri="{BB962C8B-B14F-4D97-AF65-F5344CB8AC3E}">
        <p14:creationId xmlns:p14="http://schemas.microsoft.com/office/powerpoint/2010/main" val="204865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592B7-D5F9-189F-3220-DDE1C5031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275706"/>
            <a:ext cx="5585313" cy="5296834"/>
          </a:xfrm>
        </p:spPr>
        <p:txBody>
          <a:bodyPr vert="horz" lIns="72000" tIns="36000" rIns="72000" bIns="36000" rtlCol="0" anchor="t"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Session 1:Topic: Overview of Mpox Case Management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2"/>
              </a:rPr>
              <a:t>https://www.youtube.com/watch?v=Ieq5doZfsl4</a:t>
            </a:r>
            <a:r>
              <a:rPr lang="en-US" sz="1400"/>
              <a:t> (English)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3"/>
              </a:rPr>
              <a:t>https://www.youtube.com/watch?v=rlC8bT5zRd0</a:t>
            </a:r>
            <a:r>
              <a:rPr lang="en-US" sz="1400"/>
              <a:t> (Portuguese)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4"/>
              </a:rPr>
              <a:t>https://www.youtube.com/watch?v=jmfaNCVeDkQ</a:t>
            </a:r>
            <a:r>
              <a:rPr lang="en-US" sz="1400"/>
              <a:t> (French)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/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Session 2: Management of Skin Lesions and Hydration Status in Mpox Patients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5"/>
              </a:rPr>
              <a:t>https://www.youtube.com/watch?v=UX_-seJpRnE</a:t>
            </a:r>
            <a:r>
              <a:rPr lang="fr-CH" sz="1400"/>
              <a:t> </a:t>
            </a:r>
            <a:r>
              <a:rPr lang="en-US" sz="1400"/>
              <a:t>(English)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6"/>
              </a:rPr>
              <a:t>https://www.youtube.com/watch?v=kdpLALM87Fs</a:t>
            </a:r>
            <a:r>
              <a:rPr lang="en-US" sz="1400"/>
              <a:t> (Portuguese)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7"/>
              </a:rPr>
              <a:t>https://www.youtube.com/watch?v=XK3_Jn1LEfM</a:t>
            </a:r>
            <a:r>
              <a:rPr lang="en-US" sz="1400"/>
              <a:t> (French)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8"/>
              </a:rPr>
              <a:t>https://www.youtube.com/watch?v=TaoUo2aYXGA</a:t>
            </a:r>
            <a:r>
              <a:rPr lang="en-US" sz="1400"/>
              <a:t> (Arabic)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endParaRPr lang="en-US" sz="1400"/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Session 3:  Management of Oral Lesions and Nutritional Care in Mpox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9"/>
              </a:rPr>
              <a:t>https://www.youtube.com/watch?v=vjOgxJ3X4Hw</a:t>
            </a:r>
            <a:r>
              <a:rPr lang="en-US" sz="1400"/>
              <a:t> (English)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10"/>
              </a:rPr>
              <a:t>https://www.youtube.com/watch?v=AyaS2QNrAMk</a:t>
            </a:r>
            <a:r>
              <a:rPr lang="en-US" sz="1400"/>
              <a:t> (Portuguese)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11"/>
              </a:rPr>
              <a:t>https://www.youtube.com/watch?v=qZNGQLu6UcQ</a:t>
            </a:r>
            <a:r>
              <a:rPr lang="en-US" sz="1400"/>
              <a:t> (French)</a:t>
            </a:r>
            <a:endParaRPr lang="en-US" sz="1400">
              <a:hlinkClick r:id="" action="ppaction://noactio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>
              <a:hlinkClick r:id="" action="ppaction://noactio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Session 4: Mpox and the Eye; Clinical Presentation, complications and management(stand Mpox treatment </a:t>
            </a:r>
            <a:r>
              <a:rPr lang="en-US" sz="1400" err="1"/>
              <a:t>centre</a:t>
            </a:r>
            <a:r>
              <a:rPr lang="en-US" sz="1400"/>
              <a:t> design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12"/>
              </a:rPr>
              <a:t>https://www.youtube.com/watch?v=9H_DyKk1zI8</a:t>
            </a:r>
            <a:r>
              <a:rPr lang="en-US" sz="1400"/>
              <a:t> (English)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13"/>
              </a:rPr>
              <a:t>https://www.youtube.com/watch?v=9jAc0DDMlJE</a:t>
            </a:r>
            <a:r>
              <a:rPr lang="en-US" sz="1400"/>
              <a:t> (Portuguese)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14"/>
              </a:rPr>
              <a:t>https://www.youtube.com/watch?v=2UNwXuOI4ag</a:t>
            </a:r>
            <a:r>
              <a:rPr lang="en-US" sz="1400"/>
              <a:t> (French)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hlinkClick r:id="rId15"/>
              </a:rPr>
              <a:t>https://www.youtube.com/watch?v=h_jVWwqirHA</a:t>
            </a:r>
            <a:r>
              <a:rPr lang="en-US" sz="1400"/>
              <a:t> (Arabic)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05BB0-E6FC-1935-6CC9-B4FD8A64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err="1"/>
              <a:t>Resources</a:t>
            </a:r>
            <a:r>
              <a:rPr lang="fr-CH"/>
              <a:t> – </a:t>
            </a:r>
            <a:r>
              <a:rPr lang="fr-CH" err="1"/>
              <a:t>other</a:t>
            </a:r>
            <a:r>
              <a:rPr lang="fr-CH"/>
              <a:t> webinars</a:t>
            </a:r>
            <a:br>
              <a:rPr lang="fr-CH"/>
            </a:br>
            <a:r>
              <a:rPr lang="fr-CH" sz="2700" b="0"/>
              <a:t>Project ECHO </a:t>
            </a:r>
            <a:r>
              <a:rPr lang="en-US" sz="2700" b="0"/>
              <a:t>WHO-Africa CDC Mpox Case Management Webinar Series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FB3F20-061C-07C3-F959-614B46978C41}"/>
              </a:ext>
            </a:extLst>
          </p:cNvPr>
          <p:cNvSpPr txBox="1">
            <a:spLocks/>
          </p:cNvSpPr>
          <p:nvPr/>
        </p:nvSpPr>
        <p:spPr>
          <a:xfrm>
            <a:off x="6378087" y="1275706"/>
            <a:ext cx="5585313" cy="4309341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AD7"/>
              </a:buClr>
              <a:buFont typeface="Arial"/>
              <a:defRPr sz="2200" b="1" i="0" u="none" strike="noStrike" cap="none">
                <a:solidFill>
                  <a:srgbClr val="179AD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AD7"/>
              </a:buClr>
              <a:buFont typeface="Arial"/>
              <a:defRPr sz="2000" b="1" i="0" u="none" strike="noStrike" cap="none">
                <a:solidFill>
                  <a:srgbClr val="1726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2pPr>
            <a:lvl3pPr marL="180000" marR="0" lvl="2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79AD7"/>
              </a:buClr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1726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3pPr>
            <a:lvl4pPr marL="360000" marR="0" lvl="3" indent="-180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9AD7"/>
              </a:buClr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1726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4pPr>
            <a:lvl5pPr marL="540000" marR="0" lvl="4" indent="-180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9AD7"/>
              </a:buClr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1726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Session 5: Management of Co-infections in Mpox/HIV, measles, VZV and Syphilis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0">
                <a:latin typeface="Source Sans Pro" panose="020B0503030403020204" pitchFamily="34" charset="0"/>
                <a:hlinkClick r:id="rId16"/>
              </a:rPr>
              <a:t>https://www.youtube.com/watch?v=UfOoscOAV2o</a:t>
            </a:r>
            <a:r>
              <a:rPr lang="en-US" sz="1400" b="0">
                <a:latin typeface="Source Sans Pro" panose="020B0503030403020204" pitchFamily="34" charset="0"/>
              </a:rPr>
              <a:t> </a:t>
            </a:r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(English)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0">
                <a:latin typeface="Source Sans Pro" panose="020B0503030403020204" pitchFamily="34" charset="0"/>
                <a:hlinkClick r:id="rId17"/>
              </a:rPr>
              <a:t>https://www.youtube.com/watch?v=LbmM4FhgGCE</a:t>
            </a:r>
            <a:r>
              <a:rPr lang="en-US" sz="1400" b="0">
                <a:latin typeface="Source Sans Pro" panose="020B0503030403020204" pitchFamily="34" charset="0"/>
              </a:rPr>
              <a:t> </a:t>
            </a:r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(Portuguese)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0">
                <a:latin typeface="Source Sans Pro" panose="020B0503030403020204" pitchFamily="34" charset="0"/>
                <a:hlinkClick r:id="rId18"/>
              </a:rPr>
              <a:t>https://www.youtube.com/watch?v=02qIU8yZ6lc</a:t>
            </a:r>
            <a:r>
              <a:rPr lang="en-US" sz="1400" b="0">
                <a:latin typeface="Source Sans Pro" panose="020B0503030403020204" pitchFamily="34" charset="0"/>
              </a:rPr>
              <a:t> </a:t>
            </a:r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(French)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0">
                <a:latin typeface="Source Sans Pro" panose="020B0503030403020204" pitchFamily="34" charset="0"/>
                <a:hlinkClick r:id="rId19"/>
              </a:rPr>
              <a:t>https://www.youtube.com/watch?v=qrfoRw7xTL8</a:t>
            </a:r>
            <a:r>
              <a:rPr lang="en-US" sz="1400" b="0">
                <a:latin typeface="Source Sans Pro" panose="020B0503030403020204" pitchFamily="34" charset="0"/>
              </a:rPr>
              <a:t> </a:t>
            </a:r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(Arabic)</a:t>
            </a:r>
          </a:p>
          <a:p>
            <a:endParaRPr lang="en-US" sz="1400" b="0">
              <a:latin typeface="Source Sans Pro" panose="020B0503030403020204" pitchFamily="34" charset="0"/>
            </a:endParaRPr>
          </a:p>
          <a:p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Session 6:  Home based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0">
                <a:latin typeface="Source Sans Pro" panose="020B0503030403020204" pitchFamily="34" charset="0"/>
                <a:hlinkClick r:id="rId20"/>
              </a:rPr>
              <a:t>https://youtu.be/q4XILr3iVL0</a:t>
            </a:r>
            <a:r>
              <a:rPr lang="en-US" sz="1400" b="0">
                <a:latin typeface="Source Sans Pro" panose="020B0503030403020204" pitchFamily="34" charset="0"/>
              </a:rPr>
              <a:t> </a:t>
            </a:r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(English)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0">
                <a:latin typeface="Source Sans Pro" panose="020B0503030403020204" pitchFamily="34" charset="0"/>
                <a:hlinkClick r:id="rId21"/>
              </a:rPr>
              <a:t>https://youtu.be/jVN3N1Tz1o0</a:t>
            </a:r>
            <a:r>
              <a:rPr lang="en-US" sz="1400" b="0">
                <a:latin typeface="Source Sans Pro" panose="020B0503030403020204" pitchFamily="34" charset="0"/>
              </a:rPr>
              <a:t> </a:t>
            </a:r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(French)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0">
                <a:latin typeface="Source Sans Pro" panose="020B0503030403020204" pitchFamily="34" charset="0"/>
                <a:hlinkClick r:id="rId22"/>
              </a:rPr>
              <a:t>https://youtu.be/OmCFPBJMX0w</a:t>
            </a:r>
            <a:r>
              <a:rPr lang="en-US" sz="1400" b="0">
                <a:latin typeface="Source Sans Pro" panose="020B0503030403020204" pitchFamily="34" charset="0"/>
              </a:rPr>
              <a:t> </a:t>
            </a:r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(Portuguese)</a:t>
            </a:r>
          </a:p>
          <a:p>
            <a:pPr>
              <a:spcAft>
                <a:spcPts val="1200"/>
              </a:spcAft>
            </a:pPr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Session 7 : Planned for 8 April (Case Management in a Treatment Unit – including Unit Design, IPC/WASH, EPI, Screening and Triage aspects). </a:t>
            </a:r>
          </a:p>
          <a:p>
            <a:pPr>
              <a:spcAft>
                <a:spcPts val="1200"/>
              </a:spcAft>
            </a:pPr>
            <a:r>
              <a:rPr lang="en-US" sz="1400" b="0">
                <a:solidFill>
                  <a:srgbClr val="00205C"/>
                </a:solidFill>
                <a:latin typeface="Source Sans Pro" panose="020B0503030403020204" pitchFamily="34" charset="0"/>
              </a:rPr>
              <a:t>Session 8: May 20 " Improving Mpox Outcomes for patients: Your voice in setting WHO guideline priorities. </a:t>
            </a:r>
          </a:p>
        </p:txBody>
      </p:sp>
    </p:spTree>
    <p:extLst>
      <p:ext uri="{BB962C8B-B14F-4D97-AF65-F5344CB8AC3E}">
        <p14:creationId xmlns:p14="http://schemas.microsoft.com/office/powerpoint/2010/main" val="66919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396F-4B4B-C5FC-18E7-47B8DB51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0CC7-C7C6-DAE4-6B3D-8C0E819F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EPI-WIN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859B-4C7F-E362-E5BA-A74A7EC6B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11277600" cy="4695004"/>
          </a:xfrm>
        </p:spPr>
        <p:txBody>
          <a:bodyPr>
            <a:normAutofit/>
          </a:bodyPr>
          <a:lstStyle/>
          <a:p>
            <a:r>
              <a:rPr lang="en-US" dirty="0"/>
              <a:t>View webinar “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New guidelines for mpox clinical management and infection prevention and control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r>
              <a:rPr lang="en-US" dirty="0"/>
              <a:t>Speakers</a:t>
            </a:r>
          </a:p>
          <a:p>
            <a:pPr lvl="1"/>
            <a:r>
              <a:rPr lang="en-US" dirty="0"/>
              <a:t>Dr </a:t>
            </a:r>
            <a:r>
              <a:rPr lang="en-US" dirty="0" err="1"/>
              <a:t>Nedret</a:t>
            </a:r>
            <a:r>
              <a:rPr lang="en-US" dirty="0"/>
              <a:t> </a:t>
            </a:r>
            <a:r>
              <a:rPr lang="en-US" dirty="0" err="1"/>
              <a:t>Emiroglu</a:t>
            </a:r>
            <a:r>
              <a:rPr lang="en-US" dirty="0"/>
              <a:t>, Emergency Core Capabilities, WHO Geneva</a:t>
            </a:r>
          </a:p>
          <a:p>
            <a:pPr lvl="1"/>
            <a:r>
              <a:rPr lang="en-US" dirty="0">
                <a:effectLst/>
              </a:rPr>
              <a:t>Dr Olivier </a:t>
            </a:r>
            <a:r>
              <a:rPr lang="en-US" dirty="0"/>
              <a:t>le </a:t>
            </a:r>
            <a:r>
              <a:rPr lang="en-US" dirty="0" err="1"/>
              <a:t>Polain</a:t>
            </a:r>
            <a:r>
              <a:rPr lang="en-US" dirty="0"/>
              <a:t>, Epidemiology and Analytics for Response, WHO Geneva</a:t>
            </a:r>
          </a:p>
          <a:p>
            <a:pPr lvl="1"/>
            <a:r>
              <a:rPr lang="en-US" dirty="0">
                <a:effectLst/>
              </a:rPr>
              <a:t>Dr April Baller, Safe and Scalable Care, WHO Geneva</a:t>
            </a:r>
          </a:p>
          <a:p>
            <a:pPr lvl="1"/>
            <a:r>
              <a:rPr lang="en-US" dirty="0"/>
              <a:t>Dr Tochi </a:t>
            </a:r>
            <a:r>
              <a:rPr lang="en-US" dirty="0" err="1"/>
              <a:t>Okwor</a:t>
            </a:r>
            <a:r>
              <a:rPr lang="en-US" dirty="0"/>
              <a:t>, IPC guideline development group for Mpox</a:t>
            </a:r>
          </a:p>
          <a:p>
            <a:pPr lvl="1"/>
            <a:r>
              <a:rPr lang="en-US" dirty="0">
                <a:effectLst/>
              </a:rPr>
              <a:t>Prof. Andy </a:t>
            </a:r>
            <a:r>
              <a:rPr lang="en-US" dirty="0" err="1">
                <a:effectLst/>
              </a:rPr>
              <a:t>Bulabula</a:t>
            </a:r>
            <a:r>
              <a:rPr lang="en-US" dirty="0">
                <a:effectLst/>
              </a:rPr>
              <a:t>, Africa CDC</a:t>
            </a:r>
          </a:p>
          <a:p>
            <a:pPr lvl="1"/>
            <a:r>
              <a:rPr lang="en-US" dirty="0"/>
              <a:t>Dr Jamie Rylance, WHO Geneva</a:t>
            </a:r>
          </a:p>
          <a:p>
            <a:pPr lvl="1"/>
            <a:r>
              <a:rPr lang="en-US" dirty="0">
                <a:effectLst/>
              </a:rPr>
              <a:t>Dr </a:t>
            </a:r>
            <a:r>
              <a:rPr lang="en-US" dirty="0" err="1">
                <a:effectLst/>
              </a:rPr>
              <a:t>Valdiléa</a:t>
            </a:r>
            <a:r>
              <a:rPr lang="en-US" dirty="0">
                <a:effectLst/>
              </a:rPr>
              <a:t> G. Veloso, Oswaldo Cruz Foundation (</a:t>
            </a:r>
            <a:r>
              <a:rPr lang="en-US" dirty="0" err="1">
                <a:effectLst/>
              </a:rPr>
              <a:t>Fiocruz</a:t>
            </a:r>
            <a:r>
              <a:rPr lang="en-US" dirty="0">
                <a:effectLst/>
              </a:rPr>
              <a:t>), Brazil</a:t>
            </a:r>
          </a:p>
          <a:p>
            <a:pPr lvl="1"/>
            <a:r>
              <a:rPr lang="en-US" dirty="0"/>
              <a:t>Prof. Grace </a:t>
            </a:r>
            <a:r>
              <a:rPr lang="en-US" dirty="0" err="1"/>
              <a:t>Ndeezi</a:t>
            </a:r>
            <a:r>
              <a:rPr lang="en-US" dirty="0"/>
              <a:t>, Mpox GDG Member, Makerere University</a:t>
            </a:r>
          </a:p>
          <a:p>
            <a:pPr lvl="1"/>
            <a:r>
              <a:rPr lang="en-US" dirty="0">
                <a:effectLst/>
              </a:rPr>
              <a:t>Dr Janet Diaz</a:t>
            </a:r>
            <a:r>
              <a:rPr lang="en-US" dirty="0"/>
              <a:t>, Safe and Scalable Care, WHO Geneva</a:t>
            </a:r>
          </a:p>
          <a:p>
            <a:pPr lvl="1"/>
            <a:endParaRPr lang="en-US" dirty="0">
              <a:effectLst/>
            </a:endParaRPr>
          </a:p>
          <a:p>
            <a:pPr lvl="1"/>
            <a:endParaRPr lang="de-DE" dirty="0">
              <a:effectLst/>
            </a:endParaRPr>
          </a:p>
          <a:p>
            <a:pPr marL="0" indent="0">
              <a:buNone/>
            </a:pPr>
            <a:endParaRPr lang="en-GB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9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E54B8-3C31-1A4E-95F0-A9739BC97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42D6-25AC-35C3-147C-60B98366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Monkeypox virus (MPXV) clades </a:t>
            </a:r>
            <a:r>
              <a:rPr lang="en-US"/>
              <a:t>detected globally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0235E5-FADB-6A50-9506-FE9440A3B309}"/>
              </a:ext>
            </a:extLst>
          </p:cNvPr>
          <p:cNvSpPr/>
          <p:nvPr/>
        </p:nvSpPr>
        <p:spPr>
          <a:xfrm>
            <a:off x="11368160" y="4917701"/>
            <a:ext cx="525294" cy="31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144C6-2A17-348B-FE9A-1A911543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4" y="1690688"/>
            <a:ext cx="4395552" cy="3784250"/>
          </a:xfrm>
          <a:prstGeom prst="rect">
            <a:avLst/>
          </a:prstGeom>
        </p:spPr>
      </p:pic>
      <p:pic>
        <p:nvPicPr>
          <p:cNvPr id="12" name="Picture 11" descr="A map of the world&#10;&#10;AI-generated content may be incorrect.">
            <a:extLst>
              <a:ext uri="{FF2B5EF4-FFF2-40B4-BE49-F238E27FC236}">
                <a16:creationId xmlns:a16="http://schemas.microsoft.com/office/drawing/2014/main" id="{6FB610B8-1589-0E3B-8E23-F57A8274D8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8" r="2262"/>
          <a:stretch/>
        </p:blipFill>
        <p:spPr>
          <a:xfrm>
            <a:off x="4773566" y="1257121"/>
            <a:ext cx="7147746" cy="45652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DCF8FD-F49F-282D-1333-BA675A6333B3}"/>
              </a:ext>
            </a:extLst>
          </p:cNvPr>
          <p:cNvSpPr txBox="1"/>
          <p:nvPr/>
        </p:nvSpPr>
        <p:spPr>
          <a:xfrm>
            <a:off x="162691" y="5728036"/>
            <a:ext cx="10899509" cy="3154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sz="14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proportion of samples sequenced is still low and the information available might not be fully representative of the clade distribution</a:t>
            </a:r>
            <a:endParaRPr kumimoji="0" lang="en-US" sz="147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0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D7703-A44A-101E-1AB4-740379CB7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4DEC-CD81-6916-6152-CA1A4810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mpox clades in Central and East Africa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76F38-D46A-0FA2-830C-E8628BFB8990}"/>
              </a:ext>
            </a:extLst>
          </p:cNvPr>
          <p:cNvSpPr/>
          <p:nvPr/>
        </p:nvSpPr>
        <p:spPr>
          <a:xfrm>
            <a:off x="11368160" y="4917701"/>
            <a:ext cx="525294" cy="31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CE20D-582A-CE8F-BA00-51BF9A90F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5C4E8-17BD-F4FF-7C32-98618566418E}"/>
              </a:ext>
            </a:extLst>
          </p:cNvPr>
          <p:cNvSpPr txBox="1"/>
          <p:nvPr/>
        </p:nvSpPr>
        <p:spPr>
          <a:xfrm>
            <a:off x="1677292" y="1251057"/>
            <a:ext cx="24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January 2024 – February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176F5-9454-EA5F-E567-AF2F79777423}"/>
              </a:ext>
            </a:extLst>
          </p:cNvPr>
          <p:cNvSpPr txBox="1"/>
          <p:nvPr/>
        </p:nvSpPr>
        <p:spPr>
          <a:xfrm>
            <a:off x="7429438" y="1251204"/>
            <a:ext cx="247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January 2024 – May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B85BE4-BA4B-C68F-0E89-B2D302AE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68" b="6067"/>
          <a:stretch/>
        </p:blipFill>
        <p:spPr>
          <a:xfrm>
            <a:off x="5699427" y="1583700"/>
            <a:ext cx="6134762" cy="45191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010076-9F1B-1427-9C03-97AABAAA75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75" b="7575"/>
          <a:stretch/>
        </p:blipFill>
        <p:spPr>
          <a:xfrm>
            <a:off x="254776" y="1558835"/>
            <a:ext cx="6134762" cy="44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6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D3AB7-C8D4-DF8C-B92A-EF6C98A26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885D-323E-551C-6E73-C9FBA515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triggered the need for new Mpox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124F3-44E3-3963-143B-DB01924D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81959"/>
            <a:ext cx="5584922" cy="4695004"/>
          </a:xfrm>
        </p:spPr>
        <p:txBody>
          <a:bodyPr>
            <a:normAutofit/>
          </a:bodyPr>
          <a:lstStyle/>
          <a:p>
            <a:r>
              <a:rPr lang="en-US" dirty="0">
                <a:latin typeface="Source Sans Pro"/>
                <a:ea typeface="Source Sans Pro"/>
              </a:rPr>
              <a:t>WHO produced “interim” guidance in 2022.</a:t>
            </a:r>
          </a:p>
          <a:p>
            <a:r>
              <a:rPr lang="en-US" dirty="0">
                <a:latin typeface="Source Sans Pro"/>
                <a:ea typeface="Source Sans Pro"/>
              </a:rPr>
              <a:t>Increased availability of clinical and epidemiological data and more case management experience.</a:t>
            </a:r>
          </a:p>
          <a:p>
            <a:r>
              <a:rPr lang="en-US" dirty="0">
                <a:latin typeface="Source Sans Pro"/>
                <a:ea typeface="Source Sans Pro"/>
              </a:rPr>
              <a:t>Emergence of a new clade (</a:t>
            </a:r>
            <a:r>
              <a:rPr lang="en-US" dirty="0" err="1">
                <a:latin typeface="Source Sans Pro"/>
                <a:ea typeface="Source Sans Pro"/>
              </a:rPr>
              <a:t>Ib</a:t>
            </a:r>
            <a:r>
              <a:rPr lang="en-US" dirty="0">
                <a:latin typeface="Source Sans Pro"/>
                <a:ea typeface="Source Sans Pro"/>
              </a:rPr>
              <a:t>) and changing transmission patterns.</a:t>
            </a:r>
            <a:endParaRPr lang="en-US" dirty="0"/>
          </a:p>
          <a:p>
            <a:r>
              <a:rPr lang="en-US" dirty="0">
                <a:latin typeface="Source Sans Pro"/>
                <a:ea typeface="Source Sans Pro"/>
              </a:rPr>
              <a:t>Improving quality of care can reduce mortality and morbidity, while ensuring health workers and other patients seeking care remain safe.</a:t>
            </a:r>
            <a:endParaRPr lang="en-US" dirty="0"/>
          </a:p>
          <a:p>
            <a:endParaRPr lang="en-US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en-US" sz="1050" i="1" dirty="0">
              <a:latin typeface="Source Sans Pro"/>
              <a:ea typeface="Source Sans Pr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0F3A96-6448-3A7E-3B84-0769F1DB5313}"/>
              </a:ext>
            </a:extLst>
          </p:cNvPr>
          <p:cNvSpPr/>
          <p:nvPr/>
        </p:nvSpPr>
        <p:spPr>
          <a:xfrm>
            <a:off x="11368160" y="4917701"/>
            <a:ext cx="525294" cy="31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10" descr="A person holding a syringe with a child in the background&#10;&#10;AI-generated content may be incorrect.">
            <a:extLst>
              <a:ext uri="{FF2B5EF4-FFF2-40B4-BE49-F238E27FC236}">
                <a16:creationId xmlns:a16="http://schemas.microsoft.com/office/drawing/2014/main" id="{EC685F9A-CF7F-1E1C-5395-D3B097A2EE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63" y="1829440"/>
            <a:ext cx="5480050" cy="3651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7C598F-4B80-2890-C52A-C7F0E4EDC743}"/>
              </a:ext>
            </a:extLst>
          </p:cNvPr>
          <p:cNvSpPr txBox="1"/>
          <p:nvPr/>
        </p:nvSpPr>
        <p:spPr>
          <a:xfrm>
            <a:off x="6248877" y="5532263"/>
            <a:ext cx="545582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Espoir went to the health </a:t>
            </a:r>
            <a:r>
              <a:rPr lang="en-US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centre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the Democratic Republic of the Congo with Mpox and waits for treatment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r"/>
            <a:r>
              <a:rPr lang="en-US" sz="110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Credit: Moses </a:t>
            </a:r>
            <a:r>
              <a:rPr lang="en-US" sz="1100" i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Sawasawa</a:t>
            </a:r>
            <a:r>
              <a:rPr lang="en-US" sz="110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(used with permission)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sz="1100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16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EAA80-B7E8-ACC8-AD6D-3535F957A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6E3A-BBCF-C1AA-B05D-294B4DD4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developing the WHO Living Guideline on Clinical Management and IPC for Mpox (May 2025)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9568F-803D-A3B2-D766-ADCAFEF4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11277600" cy="4695004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sz="2000" dirty="0">
                <a:solidFill>
                  <a:srgbClr val="00205C"/>
                </a:solidFill>
                <a:latin typeface="Calibri" panose="020F0502020204030204"/>
                <a:ea typeface="Calibri"/>
                <a:cs typeface="Calibri"/>
              </a:rPr>
              <a:t>WHO commissioned an updated </a:t>
            </a:r>
            <a:r>
              <a:rPr lang="en-US" sz="2000" b="1" dirty="0">
                <a:solidFill>
                  <a:srgbClr val="00205C"/>
                </a:solidFill>
                <a:latin typeface="Calibri" panose="020F0502020204030204"/>
                <a:ea typeface="Calibri"/>
                <a:cs typeface="Calibri"/>
              </a:rPr>
              <a:t>systematic review on IPC measures to reduce mpox transmission</a:t>
            </a:r>
            <a:r>
              <a:rPr lang="en-US" sz="2000" dirty="0">
                <a:solidFill>
                  <a:srgbClr val="00205C"/>
                </a:solidFill>
                <a:latin typeface="Calibri" panose="020F0502020204030204"/>
                <a:ea typeface="Calibri"/>
                <a:cs typeface="Calibri"/>
              </a:rPr>
              <a:t>, expanding on the publication by </a:t>
            </a:r>
            <a:r>
              <a:rPr lang="en-US" sz="2000" i="1" dirty="0">
                <a:solidFill>
                  <a:srgbClr val="00205C"/>
                </a:solidFill>
                <a:latin typeface="Calibri" panose="020F0502020204030204"/>
                <a:ea typeface="Calibri"/>
                <a:cs typeface="Calibri"/>
              </a:rPr>
              <a:t>Kuehn et al</a:t>
            </a:r>
            <a:r>
              <a:rPr lang="en-US" sz="2000" dirty="0">
                <a:solidFill>
                  <a:srgbClr val="00205C"/>
                </a:solidFill>
                <a:latin typeface="Calibri" panose="020F0502020204030204"/>
                <a:ea typeface="Calibri"/>
                <a:cs typeface="Calibri"/>
              </a:rPr>
              <a:t>.</a:t>
            </a:r>
            <a:endParaRPr lang="en-US" dirty="0">
              <a:solidFill>
                <a:srgbClr val="00205C"/>
              </a:solidFill>
              <a:ea typeface="Calibri" panose="020F0502020204030204"/>
              <a:cs typeface="Calibri" panose="020F0502020204030204"/>
            </a:endParaRPr>
          </a:p>
          <a:p>
            <a:pPr marL="800100" lvl="2" indent="-342900">
              <a:defRPr/>
            </a:pPr>
            <a:r>
              <a:rPr lang="en-US" sz="1600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Key findings of updated review:</a:t>
            </a:r>
          </a:p>
          <a:p>
            <a:pPr marL="1257300" lvl="2" indent="-342900">
              <a:defRPr/>
            </a:pPr>
            <a:r>
              <a:rPr lang="en-US" sz="1600" b="1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&gt;95%</a:t>
            </a:r>
            <a:r>
              <a:rPr lang="en-US" sz="1600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 of transmission occurred via </a:t>
            </a:r>
            <a:r>
              <a:rPr lang="en-US" sz="1600" b="1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direct physical contact</a:t>
            </a:r>
            <a:r>
              <a:rPr lang="en-US" sz="1600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—both </a:t>
            </a:r>
            <a:r>
              <a:rPr lang="en-US" sz="1600" b="1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sexual and non-sexual</a:t>
            </a:r>
            <a:r>
              <a:rPr lang="en-US" sz="1600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—with skin lesions or lesion exudate.</a:t>
            </a:r>
          </a:p>
          <a:p>
            <a:pPr marL="1257300" lvl="2" indent="-342900">
              <a:defRPr/>
            </a:pPr>
            <a:r>
              <a:rPr lang="en-US" sz="1600" b="1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No confirmed cases</a:t>
            </a:r>
            <a:r>
              <a:rPr lang="en-US" sz="1600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 of </a:t>
            </a:r>
            <a:r>
              <a:rPr lang="en-US" sz="1600" b="1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inhalation-based transmission</a:t>
            </a:r>
            <a:r>
              <a:rPr lang="en-US" sz="1600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 were reported.</a:t>
            </a:r>
          </a:p>
          <a:p>
            <a:pPr marL="1257300" lvl="2" indent="-342900">
              <a:defRPr/>
            </a:pPr>
            <a:r>
              <a:rPr lang="en-US" sz="1600" b="1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Only one case</a:t>
            </a:r>
            <a:r>
              <a:rPr lang="en-US" sz="1600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 of </a:t>
            </a:r>
            <a:r>
              <a:rPr lang="en-US" sz="1600" b="1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self-reported droplet exposure</a:t>
            </a:r>
            <a:r>
              <a:rPr lang="en-US" sz="1600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 was identified.</a:t>
            </a:r>
          </a:p>
          <a:p>
            <a:pPr marL="1257300" lvl="2" indent="-342900">
              <a:defRPr/>
            </a:pPr>
            <a:r>
              <a:rPr lang="en-US" sz="1600" b="1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Health and care worker infections</a:t>
            </a:r>
            <a:r>
              <a:rPr lang="en-US" sz="1600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 were rare and primarily due to </a:t>
            </a:r>
            <a:r>
              <a:rPr lang="en-US" sz="1600" b="1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needlestick injuries</a:t>
            </a:r>
            <a:r>
              <a:rPr lang="en-US" sz="1600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 during specimen collection or clinical procedures.</a:t>
            </a:r>
          </a:p>
          <a:p>
            <a:pPr marL="914400" lvl="4" indent="-342900">
              <a:buFont typeface="Wingdings" panose="020B0604020202020204" pitchFamily="34" charset="0"/>
              <a:buChar char="Ø"/>
              <a:defRPr/>
            </a:pPr>
            <a:r>
              <a:rPr lang="en-US" dirty="0">
                <a:solidFill>
                  <a:srgbClr val="00205C"/>
                </a:solidFill>
                <a:latin typeface="Calibri"/>
                <a:ea typeface="Source Sans Pro"/>
                <a:cs typeface="Calibri"/>
              </a:rPr>
              <a:t>These findings informed the IPC recommendations</a:t>
            </a:r>
            <a:endParaRPr lang="en-US" dirty="0">
              <a:solidFill>
                <a:srgbClr val="00205C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rgbClr val="00205C"/>
                </a:solidFill>
                <a:latin typeface="Calibri" panose="020F0502020204030204"/>
              </a:rPr>
              <a:t>WHO convened a multidisciplinary mpox Guideline Development Group (GDG) composed of experts in infectious disease, IPC, clinical care, public health, HIV, pediatrics, and maternal health.</a:t>
            </a:r>
            <a:endParaRPr lang="en-US" dirty="0">
              <a:solidFill>
                <a:srgbClr val="00205C"/>
              </a:solidFill>
              <a:ea typeface="Calibri"/>
              <a:cs typeface="Calibri"/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rgbClr val="00205C"/>
                </a:solidFill>
                <a:ea typeface="Calibri Light"/>
                <a:cs typeface="Calibri Light"/>
              </a:rPr>
              <a:t>At GDG meetings </a:t>
            </a:r>
            <a:r>
              <a:rPr lang="en-US" sz="2000" dirty="0">
                <a:solidFill>
                  <a:srgbClr val="00205C"/>
                </a:solidFill>
              </a:rPr>
              <a:t>Grading </a:t>
            </a:r>
            <a:r>
              <a:rPr lang="en-US" sz="1400" dirty="0">
                <a:solidFill>
                  <a:srgbClr val="00205C"/>
                </a:solidFill>
                <a:latin typeface="Calibri"/>
                <a:ea typeface="Calibri"/>
                <a:cs typeface="Calibri"/>
              </a:rPr>
              <a:t>of </a:t>
            </a:r>
            <a:r>
              <a:rPr lang="en-US" sz="2000" dirty="0">
                <a:solidFill>
                  <a:srgbClr val="00205C"/>
                </a:solidFill>
              </a:rPr>
              <a:t>Recommendations Assessment</a:t>
            </a:r>
            <a:r>
              <a:rPr lang="en-US" sz="1400" dirty="0">
                <a:solidFill>
                  <a:srgbClr val="00205C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000" dirty="0">
                <a:solidFill>
                  <a:srgbClr val="00205C"/>
                </a:solidFill>
              </a:rPr>
              <a:t>Development</a:t>
            </a:r>
            <a:r>
              <a:rPr lang="en-US" sz="1400" dirty="0">
                <a:solidFill>
                  <a:srgbClr val="00205C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US" sz="2000" dirty="0">
                <a:solidFill>
                  <a:srgbClr val="00205C"/>
                </a:solidFill>
              </a:rPr>
              <a:t>Evaluation (</a:t>
            </a:r>
            <a:r>
              <a:rPr lang="en-US" sz="2000" b="1" dirty="0">
                <a:solidFill>
                  <a:srgbClr val="00205C"/>
                </a:solidFill>
              </a:rPr>
              <a:t>GRADE</a:t>
            </a:r>
            <a:r>
              <a:rPr lang="en-US" sz="2000" dirty="0">
                <a:solidFill>
                  <a:srgbClr val="00205C"/>
                </a:solidFill>
              </a:rPr>
              <a:t>)</a:t>
            </a:r>
            <a:r>
              <a:rPr lang="en-US" sz="2000" b="1" dirty="0">
                <a:solidFill>
                  <a:srgbClr val="00205C"/>
                </a:solidFill>
                <a:ea typeface="Calibri Light"/>
                <a:cs typeface="Calibri Light"/>
              </a:rPr>
              <a:t> </a:t>
            </a:r>
            <a:r>
              <a:rPr lang="en-US" sz="2000" dirty="0">
                <a:solidFill>
                  <a:srgbClr val="00205C"/>
                </a:solidFill>
                <a:ea typeface="Calibri Light"/>
                <a:cs typeface="Calibri Light"/>
              </a:rPr>
              <a:t>Evidence to Decision </a:t>
            </a:r>
            <a:r>
              <a:rPr lang="en-US" sz="2000" b="1" dirty="0">
                <a:solidFill>
                  <a:srgbClr val="00205C"/>
                </a:solidFill>
                <a:ea typeface="Calibri Light"/>
                <a:cs typeface="Calibri Light"/>
              </a:rPr>
              <a:t>(</a:t>
            </a:r>
            <a:r>
              <a:rPr lang="en-US" sz="2000" b="1" dirty="0" err="1">
                <a:solidFill>
                  <a:srgbClr val="00205C"/>
                </a:solidFill>
                <a:ea typeface="Calibri Light"/>
                <a:cs typeface="Calibri Light"/>
              </a:rPr>
              <a:t>EtD</a:t>
            </a:r>
            <a:r>
              <a:rPr lang="en-US" sz="2000" b="1" dirty="0">
                <a:solidFill>
                  <a:srgbClr val="00205C"/>
                </a:solidFill>
                <a:ea typeface="Calibri Light"/>
                <a:cs typeface="Calibri Light"/>
              </a:rPr>
              <a:t>) </a:t>
            </a:r>
            <a:r>
              <a:rPr lang="en-US" sz="2000" dirty="0">
                <a:solidFill>
                  <a:srgbClr val="00205C"/>
                </a:solidFill>
                <a:ea typeface="Calibri Light"/>
                <a:cs typeface="Calibri Light"/>
              </a:rPr>
              <a:t>framework approach used</a:t>
            </a:r>
            <a:r>
              <a:rPr lang="en-US" sz="2000" b="1" dirty="0">
                <a:solidFill>
                  <a:srgbClr val="00205C"/>
                </a:solidFill>
                <a:ea typeface="Calibri Light"/>
                <a:cs typeface="Calibri Light"/>
              </a:rPr>
              <a:t>: </a:t>
            </a:r>
            <a:r>
              <a:rPr lang="en-US" sz="2000" dirty="0">
                <a:solidFill>
                  <a:srgbClr val="00205C"/>
                </a:solidFill>
                <a:highlight>
                  <a:srgbClr val="FFFFFF"/>
                </a:highlight>
                <a:ea typeface="Calibri Light"/>
                <a:cs typeface="Calibri Light"/>
              </a:rPr>
              <a:t>evidence obtained from the systematic reviews used to formulate statements (recommendations or good practice statements)</a:t>
            </a:r>
            <a:r>
              <a:rPr lang="en-US" sz="2000" dirty="0">
                <a:solidFill>
                  <a:prstClr val="black"/>
                </a:solidFill>
                <a:highlight>
                  <a:srgbClr val="FFFFFF"/>
                </a:highlight>
                <a:ea typeface="Calibri Light"/>
                <a:cs typeface="Calibri Light"/>
              </a:rPr>
              <a:t> </a:t>
            </a:r>
            <a:endParaRPr lang="en-US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16EFB1-DC74-CF4E-68A7-72EEB67C5127}"/>
              </a:ext>
            </a:extLst>
          </p:cNvPr>
          <p:cNvSpPr/>
          <p:nvPr/>
        </p:nvSpPr>
        <p:spPr>
          <a:xfrm>
            <a:off x="11368160" y="4917701"/>
            <a:ext cx="525294" cy="31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11A9-E38D-D345-1FC5-76235E4E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DD31-A1AD-3D9C-5179-1637D07D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the new Infection Prevention and Control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30BC5-4031-8525-95B2-06FA6651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2634343" cy="4695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Mpox pathway – where the new recommendations apply</a:t>
            </a: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1FB50-4A3E-1051-13CB-EF16EE281107}"/>
              </a:ext>
            </a:extLst>
          </p:cNvPr>
          <p:cNvSpPr/>
          <p:nvPr/>
        </p:nvSpPr>
        <p:spPr>
          <a:xfrm>
            <a:off x="11368160" y="4917701"/>
            <a:ext cx="525294" cy="31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2E462FB-F23F-F608-00B1-FA6A4B6E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7935" y="1369797"/>
            <a:ext cx="8641976" cy="47091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9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09931-39C3-1B2F-450F-316407EBD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23CA-A7E7-7D11-A2C2-B4BF8C0D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238540"/>
            <a:ext cx="11426713" cy="772680"/>
          </a:xfrm>
        </p:spPr>
        <p:txBody>
          <a:bodyPr anchor="b">
            <a:noAutofit/>
          </a:bodyPr>
          <a:lstStyle/>
          <a:p>
            <a:r>
              <a:rPr lang="en-US" sz="3200" b="1" dirty="0"/>
              <a:t>Mpox IPC guidelines: healthcare </a:t>
            </a:r>
            <a:r>
              <a:rPr lang="en-US" sz="3200" dirty="0"/>
              <a:t>setting recommendation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95123-56ED-17E0-369C-83B6ECC7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56" y="1431738"/>
            <a:ext cx="8631062" cy="124090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u="sng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health care settings: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 patients with suspected or confirmed* mpox, WHO suggests that health and care workers use contact and droplet precautions</a:t>
            </a:r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**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Conditional recommendation for, low certainty evidence )</a:t>
            </a:r>
            <a:endParaRPr lang="en-US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kern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D3288-CDBE-0433-06AC-3E95B33F4BCC}"/>
              </a:ext>
            </a:extLst>
          </p:cNvPr>
          <p:cNvSpPr txBox="1"/>
          <p:nvPr/>
        </p:nvSpPr>
        <p:spPr>
          <a:xfrm>
            <a:off x="3188697" y="6293487"/>
            <a:ext cx="433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Clinical management and infection prevention and control for mpox: living guideline, May 2025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46AF4C2-CBFA-8C61-D5AF-B667F4475D67}"/>
              </a:ext>
            </a:extLst>
          </p:cNvPr>
          <p:cNvPicPr/>
          <p:nvPr/>
        </p:nvPicPr>
        <p:blipFill rotWithShape="1">
          <a:blip r:embed="rId4"/>
          <a:srcRect l="32159" t="9167" r="32919" b="4583"/>
          <a:stretch/>
        </p:blipFill>
        <p:spPr bwMode="auto">
          <a:xfrm>
            <a:off x="9177845" y="1431738"/>
            <a:ext cx="2754357" cy="356128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23637-3283-4ADE-ADD7-32F8FDCB27C4}"/>
              </a:ext>
            </a:extLst>
          </p:cNvPr>
          <p:cNvSpPr txBox="1"/>
          <p:nvPr/>
        </p:nvSpPr>
        <p:spPr>
          <a:xfrm>
            <a:off x="335456" y="2845566"/>
            <a:ext cx="8631062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82757"/>
                </a:solidFill>
                <a:effectLst/>
                <a:highlight>
                  <a:srgbClr val="FFFFFF"/>
                </a:highlight>
                <a:uLnTx/>
                <a:uFillTx/>
                <a:ea typeface="+mn-ea"/>
                <a:cs typeface="+mn-cs"/>
              </a:rPr>
              <a:t>Consider using a respirator –a special mask to filter particles - when the ventilation is poor or unknown or based upon a risk assessment (e.g. immunocompromised status or presence of mucosal lesions).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82757"/>
              </a:solidFill>
              <a:effectLst/>
              <a:highlight>
                <a:srgbClr val="FFFFFF"/>
              </a:highlight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82757"/>
                </a:solidFill>
                <a:effectLst/>
                <a:highlight>
                  <a:srgbClr val="FFFFFF"/>
                </a:highlight>
                <a:uLnTx/>
                <a:uFillTx/>
                <a:ea typeface="+mn-ea"/>
                <a:cs typeface="+mn-cs"/>
              </a:rPr>
              <a:t>Airborne precautions should be implemented if varicella zoster virus (i.e. chickenpox) or measles are suspected and until they are excluded.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82757"/>
              </a:solidFill>
              <a:effectLst/>
              <a:highlight>
                <a:srgbClr val="FFFFFF"/>
              </a:highlight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82757"/>
                </a:solidFill>
                <a:effectLst/>
                <a:highlight>
                  <a:srgbClr val="FFFFFF"/>
                </a:highlight>
                <a:uLnTx/>
                <a:uFillTx/>
                <a:ea typeface="+mn-ea"/>
                <a:cs typeface="+mn-cs"/>
              </a:rPr>
              <a:t>Airborne precautions should be implemented when performing AGPs.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82757"/>
              </a:solidFill>
              <a:effectLst/>
              <a:highlight>
                <a:srgbClr val="FFFFFF"/>
              </a:highlight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182757"/>
                </a:solidFill>
                <a:effectLst/>
                <a:highlight>
                  <a:srgbClr val="FFFFFF"/>
                </a:highlight>
                <a:uLnTx/>
                <a:uFillTx/>
                <a:ea typeface="+mn-ea"/>
                <a:cs typeface="+mn-cs"/>
              </a:rPr>
              <a:t>If single rooms are not available or in limited supply, cohort confirmed patients and prioritize single rooms for suspect and probable patients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82757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BB907-785F-47EE-97DD-41039E155E60}"/>
              </a:ext>
            </a:extLst>
          </p:cNvPr>
          <p:cNvSpPr txBox="1"/>
          <p:nvPr/>
        </p:nvSpPr>
        <p:spPr>
          <a:xfrm>
            <a:off x="338328" y="5301623"/>
            <a:ext cx="8839517" cy="898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8275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18275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* Confirmed mpox means via laboratory confirmation; probable meets clinical signs and symptoms with epidemiological link.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8275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18275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** Contact precautions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18275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include the following PPE: gloves, gown. 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8275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18275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** Droplet precautions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182757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include the following PPE: a medical mask, consider eye protection based upon a risk assessment.</a:t>
            </a:r>
          </a:p>
        </p:txBody>
      </p:sp>
    </p:spTree>
    <p:extLst>
      <p:ext uri="{BB962C8B-B14F-4D97-AF65-F5344CB8AC3E}">
        <p14:creationId xmlns:p14="http://schemas.microsoft.com/office/powerpoint/2010/main" val="175069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9513-CE05-CC50-8239-DE396DC4A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7C1E-3A1B-C320-1FE8-BB115736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Mpox IPC guidelines: healthcare setting recommendation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ACF01-8511-AA5A-A1FC-CFC46368C166}"/>
              </a:ext>
            </a:extLst>
          </p:cNvPr>
          <p:cNvSpPr/>
          <p:nvPr/>
        </p:nvSpPr>
        <p:spPr>
          <a:xfrm>
            <a:off x="11368160" y="4917701"/>
            <a:ext cx="525294" cy="31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41170D-B65C-9743-0318-3696F800E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>
              <a:buNone/>
              <a:defRPr sz="1800">
                <a:solidFill>
                  <a:srgbClr val="FFFFFF"/>
                </a:solidFill>
              </a:defRPr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Supporting patient interaction with visitors</a:t>
            </a:r>
            <a:endParaRPr lang="en-PH" dirty="0">
              <a:solidFill>
                <a:srgbClr val="00205C"/>
              </a:solidFill>
            </a:endParaRPr>
          </a:p>
          <a:p>
            <a:pPr marL="0" indent="0" defTabSz="457200">
              <a:buNone/>
              <a:defRPr sz="1800">
                <a:solidFill>
                  <a:srgbClr val="FFFFFF"/>
                </a:solidFill>
              </a:defRPr>
            </a:pPr>
            <a:r>
              <a:rPr lang="en-PH" dirty="0">
                <a:solidFill>
                  <a:srgbClr val="00205C"/>
                </a:solidFill>
              </a:rPr>
              <a:t>WHO recommends that measures should be put in place to support patient interaction with family and visitors to promote well-being: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1800" dirty="0">
              <a:solidFill>
                <a:srgbClr val="00205C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 sz="1800">
                <a:solidFill>
                  <a:srgbClr val="FFFFFF"/>
                </a:solidFill>
              </a:defRPr>
            </a:pPr>
            <a:r>
              <a:rPr lang="en-US" sz="1800" dirty="0">
                <a:solidFill>
                  <a:srgbClr val="00205C"/>
                </a:solidFill>
                <a:latin typeface="Calibri"/>
              </a:rPr>
              <a:t>Visitors or caregivers should perform appropriate hand hygiene before and after entering/exiting the patient room, and be closely supervised on PPE use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1800" dirty="0">
              <a:solidFill>
                <a:srgbClr val="00205C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 sz="1800">
                <a:solidFill>
                  <a:srgbClr val="FFFFFF"/>
                </a:solidFill>
              </a:defRPr>
            </a:pPr>
            <a:r>
              <a:rPr lang="en-US" sz="1800" dirty="0">
                <a:solidFill>
                  <a:srgbClr val="00205C"/>
                </a:solidFill>
                <a:latin typeface="Calibri"/>
              </a:rPr>
              <a:t>Vulnerable and high-risk individuals should be counselled to make an informed decision on whether to visit the patient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1800" dirty="0">
              <a:solidFill>
                <a:srgbClr val="00205C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defRPr sz="1800">
                <a:solidFill>
                  <a:srgbClr val="FFFFFF"/>
                </a:solidFill>
              </a:defRPr>
            </a:pPr>
            <a:r>
              <a:rPr lang="en-US" sz="1800" dirty="0">
                <a:solidFill>
                  <a:srgbClr val="00205C"/>
                </a:solidFill>
                <a:latin typeface="Calibri"/>
              </a:rPr>
              <a:t>Alternate modes of communication such as video conference to be offered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  <a:defRPr sz="1800">
                <a:solidFill>
                  <a:srgbClr val="FFFFFF"/>
                </a:solidFill>
              </a:defRPr>
            </a:pPr>
            <a:endParaRPr lang="en-US" sz="1800" dirty="0">
              <a:solidFill>
                <a:srgbClr val="00205C"/>
              </a:solidFill>
              <a:latin typeface="Calibri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  <a:defRPr sz="1800">
                <a:solidFill>
                  <a:srgbClr val="FFFFFF"/>
                </a:solidFill>
              </a:defRPr>
            </a:pPr>
            <a:endParaRPr lang="en-US" sz="1800" dirty="0">
              <a:solidFill>
                <a:srgbClr val="00205C"/>
              </a:solidFill>
              <a:latin typeface="Calibri"/>
            </a:endParaRPr>
          </a:p>
          <a:p>
            <a:pPr marL="0" indent="0" defTabSz="457200">
              <a:buNone/>
              <a:defRPr sz="1800">
                <a:solidFill>
                  <a:srgbClr val="FFFFFF"/>
                </a:solidFill>
              </a:defRPr>
            </a:pPr>
            <a:endParaRPr lang="en-PH" dirty="0">
              <a:solidFill>
                <a:srgbClr val="00205C"/>
              </a:solidFill>
            </a:endParaRPr>
          </a:p>
          <a:p>
            <a:pPr marL="0" indent="0" defTabSz="457200">
              <a:buNone/>
              <a:defRPr sz="1800">
                <a:solidFill>
                  <a:srgbClr val="FFFFFF"/>
                </a:solidFill>
              </a:defRPr>
            </a:pPr>
            <a:endParaRPr lang="en-PH" b="1" dirty="0">
              <a:solidFill>
                <a:srgbClr val="00205C"/>
              </a:solidFill>
            </a:endParaRPr>
          </a:p>
          <a:p>
            <a:pPr marL="0" indent="0" defTabSz="457200">
              <a:buNone/>
              <a:defRPr sz="1800">
                <a:solidFill>
                  <a:srgbClr val="FFFFFF"/>
                </a:solidFill>
              </a:defRPr>
            </a:pPr>
            <a:endParaRPr lang="en-PH" b="1" dirty="0">
              <a:solidFill>
                <a:srgbClr val="00205C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45595-E0F0-E9E2-7310-2626AA2730F7}"/>
              </a:ext>
            </a:extLst>
          </p:cNvPr>
          <p:cNvSpPr txBox="1"/>
          <p:nvPr/>
        </p:nvSpPr>
        <p:spPr>
          <a:xfrm>
            <a:off x="298546" y="6176963"/>
            <a:ext cx="433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Clinical management and infection prevention and control for mpox: living guideline, May 2025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35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3F86E-BED2-0E6B-F173-3884A29BD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5CFD-4EE3-7DBE-42C4-CF31A211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measures in community settings and at home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756B898-825C-7683-DEB6-FED18C370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229740"/>
              </p:ext>
            </p:extLst>
          </p:nvPr>
        </p:nvGraphicFramePr>
        <p:xfrm>
          <a:off x="457200" y="1482725"/>
          <a:ext cx="11277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407606470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544901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Community settings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home-based care 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42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Hand Hygiene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Dedicated personal items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kern="0" dirty="0">
                          <a:solidFill>
                            <a:prstClr val="black"/>
                          </a:solidFill>
                          <a:latin typeface="Calibri" panose="020F0502020204030204"/>
                          <a:ea typeface="Calibri"/>
                          <a:cs typeface="Times New Roman"/>
                        </a:rPr>
                        <a:t>Linen and laundry handling</a:t>
                      </a:r>
                      <a:endParaRPr lang="en-US" sz="180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Environmental cleaning and disinfection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Waste management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defTabSz="457200">
                        <a:buFont typeface="Arial" panose="020B0604020202020204" pitchFamily="34" charset="0"/>
                        <a:buChar char="•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a typeface="Calibri"/>
                          <a:cs typeface="Calibri"/>
                        </a:rPr>
                        <a:t>Engage community health care workers and volunteers</a:t>
                      </a:r>
                    </a:p>
                    <a:p>
                      <a:pPr marL="285750" indent="-285750" defTabSz="457200">
                        <a:buFont typeface="Arial" panose="020B0604020202020204" pitchFamily="34" charset="0"/>
                        <a:buChar char="•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Ensure clear, accessible instructions for infection prevention at home</a:t>
                      </a:r>
                    </a:p>
                    <a:p>
                      <a:pPr marL="285750" indent="-285750" defTabSz="457200">
                        <a:buFont typeface="Arial" panose="020B0604020202020204" pitchFamily="34" charset="0"/>
                        <a:buChar char="•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Promote environmental cleaning and waste disposal systems</a:t>
                      </a:r>
                    </a:p>
                    <a:p>
                      <a:pPr marL="285750" indent="-285750" defTabSz="457200">
                        <a:buFont typeface="Arial" panose="020B0604020202020204" pitchFamily="34" charset="0"/>
                        <a:buChar char="•"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Provide support to vulnerable groups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Monitoring and follow-up through community health workers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8418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93279D5-40B8-03A9-FA2F-3F25584DCC94}"/>
              </a:ext>
            </a:extLst>
          </p:cNvPr>
          <p:cNvSpPr/>
          <p:nvPr/>
        </p:nvSpPr>
        <p:spPr>
          <a:xfrm>
            <a:off x="11368160" y="4917701"/>
            <a:ext cx="525294" cy="31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DFA3B-A610-550B-431B-64C97DB5203D}"/>
              </a:ext>
            </a:extLst>
          </p:cNvPr>
          <p:cNvSpPr txBox="1"/>
          <p:nvPr/>
        </p:nvSpPr>
        <p:spPr>
          <a:xfrm>
            <a:off x="347525" y="6162859"/>
            <a:ext cx="433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tos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Clinical management and infection prevention and control for mpox: living guideline, May 2025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971707"/>
      </p:ext>
    </p:extLst>
  </p:cSld>
  <p:clrMapOvr>
    <a:masterClrMapping/>
  </p:clrMapOvr>
</p:sld>
</file>

<file path=ppt/theme/theme1.xml><?xml version="1.0" encoding="utf-8"?>
<a:theme xmlns:a="http://schemas.openxmlformats.org/drawingml/2006/main" name="Main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16F85751-97A9-C842-87E1-8F923BBBD228}"/>
    </a:ext>
  </a:extLst>
</a:theme>
</file>

<file path=ppt/theme/theme2.xml><?xml version="1.0" encoding="utf-8"?>
<a:theme xmlns:a="http://schemas.openxmlformats.org/drawingml/2006/main" name="5_Office Theme">
  <a:themeElements>
    <a:clrScheme name="EPI-WIN">
      <a:dk1>
        <a:srgbClr val="000000"/>
      </a:dk1>
      <a:lt1>
        <a:srgbClr val="FFFFFF"/>
      </a:lt1>
      <a:dk2>
        <a:srgbClr val="0A225F"/>
      </a:dk2>
      <a:lt2>
        <a:srgbClr val="E8E8E8"/>
      </a:lt2>
      <a:accent1>
        <a:srgbClr val="285596"/>
      </a:accent1>
      <a:accent2>
        <a:srgbClr val="FFDE17"/>
      </a:accent2>
      <a:accent3>
        <a:srgbClr val="E28742"/>
      </a:accent3>
      <a:accent4>
        <a:srgbClr val="3DB4E1"/>
      </a:accent4>
      <a:accent5>
        <a:srgbClr val="A74242"/>
      </a:accent5>
      <a:accent6>
        <a:srgbClr val="161C51"/>
      </a:accent6>
      <a:hlink>
        <a:srgbClr val="2C6474"/>
      </a:hlink>
      <a:folHlink>
        <a:srgbClr val="77468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382e376d3ad2ebe9b60d661cacafeaa7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c1ea21926a0006b5083e04c32c0cebda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AE75EC-EFB3-43BD-911D-BA0D54BF63E2}"/>
</file>

<file path=customXml/itemProps2.xml><?xml version="1.0" encoding="utf-8"?>
<ds:datastoreItem xmlns:ds="http://schemas.openxmlformats.org/officeDocument/2006/customXml" ds:itemID="{6E441A0F-B821-4801-A885-63EE13A0385E}"/>
</file>

<file path=customXml/itemProps3.xml><?xml version="1.0" encoding="utf-8"?>
<ds:datastoreItem xmlns:ds="http://schemas.openxmlformats.org/officeDocument/2006/customXml" ds:itemID="{A360D93C-29C5-4C8B-8B95-8266ABB8F268}"/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1933</Words>
  <Application>Microsoft Macintosh PowerPoint</Application>
  <PresentationFormat>Widescreen</PresentationFormat>
  <Paragraphs>170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.AppleSystemUIFont</vt:lpstr>
      <vt:lpstr>Aptos</vt:lpstr>
      <vt:lpstr>Aptos ExtraBold</vt:lpstr>
      <vt:lpstr>Arial</vt:lpstr>
      <vt:lpstr>Avenir Black</vt:lpstr>
      <vt:lpstr>Calibri</vt:lpstr>
      <vt:lpstr>Calibri Light</vt:lpstr>
      <vt:lpstr>Source Sans Pro</vt:lpstr>
      <vt:lpstr>Wingdings</vt:lpstr>
      <vt:lpstr>Main screen</vt:lpstr>
      <vt:lpstr>5_Office Theme</vt:lpstr>
      <vt:lpstr>New guidelines for Mpox: Clinical management and infection prevention and control</vt:lpstr>
      <vt:lpstr>Monkeypox virus (MPXV) clades detected globally</vt:lpstr>
      <vt:lpstr>Evolution of mpox clades in Central and East Africa</vt:lpstr>
      <vt:lpstr>What triggered the need for new Mpox guidelines</vt:lpstr>
      <vt:lpstr>Process of developing the WHO Living Guideline on Clinical Management and IPC for Mpox (May 2025)</vt:lpstr>
      <vt:lpstr>Highlights of the new Infection Prevention and Control recommendations</vt:lpstr>
      <vt:lpstr>Mpox IPC guidelines: healthcare setting recommendation</vt:lpstr>
      <vt:lpstr>Mpox IPC guidelines: healthcare setting recommendation</vt:lpstr>
      <vt:lpstr>IPC measures in community settings and at home</vt:lpstr>
      <vt:lpstr>Mpox IPC guideline: Home-based care recommendation </vt:lpstr>
      <vt:lpstr>Mpox IPC guidelines: home care implementation considerations</vt:lpstr>
      <vt:lpstr>Challenges in current IPC practices</vt:lpstr>
      <vt:lpstr>References and resources</vt:lpstr>
      <vt:lpstr>Resources – other webinars Project ECHO WHO-Africa CDC Mpox Case Management Webinar Series</vt:lpstr>
      <vt:lpstr>EPI-WIN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GEROY, Lester Sam</dc:creator>
  <cp:lastModifiedBy>GEROY, Lester Sam</cp:lastModifiedBy>
  <cp:revision>20</cp:revision>
  <dcterms:created xsi:type="dcterms:W3CDTF">2025-03-01T09:16:51Z</dcterms:created>
  <dcterms:modified xsi:type="dcterms:W3CDTF">2025-07-21T14:02:54Z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</Properties>
</file>