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17"/>
  </p:notesMasterIdLst>
  <p:sldIdLst>
    <p:sldId id="2147483639" r:id="rId5"/>
    <p:sldId id="2147483640" r:id="rId6"/>
    <p:sldId id="2147483641" r:id="rId7"/>
    <p:sldId id="2147483642" r:id="rId8"/>
    <p:sldId id="2147483643" r:id="rId9"/>
    <p:sldId id="2147483644" r:id="rId10"/>
    <p:sldId id="2147483645" r:id="rId11"/>
    <p:sldId id="2147483646" r:id="rId12"/>
    <p:sldId id="2147483647" r:id="rId13"/>
    <p:sldId id="256" r:id="rId14"/>
    <p:sldId id="25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/>
    <p:restoredTop sz="94640"/>
  </p:normalViewPr>
  <p:slideViewPr>
    <p:cSldViewPr snapToGrid="0">
      <p:cViewPr varScale="1">
        <p:scale>
          <a:sx n="108" d="100"/>
          <a:sy n="10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OGLU, Berk" userId="89cddd40-c38f-45e8-9542-f8ef5bcc4256" providerId="ADAL" clId="{C61BF0A9-29C9-499C-B2F5-0EFDB4AA7832}"/>
    <pc:docChg chg="modSld">
      <pc:chgData name="GEROGLU, Berk" userId="89cddd40-c38f-45e8-9542-f8ef5bcc4256" providerId="ADAL" clId="{C61BF0A9-29C9-499C-B2F5-0EFDB4AA7832}" dt="2025-03-07T14:42:56.580" v="0" actId="20577"/>
      <pc:docMkLst>
        <pc:docMk/>
      </pc:docMkLst>
      <pc:sldChg chg="modSp mod">
        <pc:chgData name="GEROGLU, Berk" userId="89cddd40-c38f-45e8-9542-f8ef5bcc4256" providerId="ADAL" clId="{C61BF0A9-29C9-499C-B2F5-0EFDB4AA7832}" dt="2025-03-07T14:42:56.580" v="0" actId="20577"/>
        <pc:sldMkLst>
          <pc:docMk/>
          <pc:sldMk cId="1906107205" sldId="2147483639"/>
        </pc:sldMkLst>
        <pc:spChg chg="mod">
          <ac:chgData name="GEROGLU, Berk" userId="89cddd40-c38f-45e8-9542-f8ef5bcc4256" providerId="ADAL" clId="{C61BF0A9-29C9-499C-B2F5-0EFDB4AA7832}" dt="2025-03-07T14:42:56.580" v="0" actId="20577"/>
          <ac:spMkLst>
            <pc:docMk/>
            <pc:sldMk cId="1906107205" sldId="2147483639"/>
            <ac:spMk id="2" creationId="{4032B6CB-F370-7163-1A6D-6433FE286D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1925F-C5BE-9640-974A-2785B99976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B1973-9C6E-8D49-AEFB-FC2646FA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CD61A-42D8-19B6-E380-E6935EDBC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D19A9-51E3-0E39-0F03-872483D8F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F1E5E-39BB-FD29-EEB5-64BC9B28D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 a look at what is predominant this season over the past few months.</a:t>
            </a:r>
          </a:p>
          <a:p>
            <a:r>
              <a:rPr lang="en-US"/>
              <a:t>Of the subtyped influenza A viruses, most have been H1 viruses.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4AABD-E643-7FBF-931C-9AFFFDE35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130ED-1393-4123-8CA8-9B27085384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03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2E62C-04B2-072E-8294-BCB7A9AD5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C2B546-5FE2-96AA-BD6D-C09DC339D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1649F-5145-F043-E3F3-7E62E2F96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259B8-D131-150E-E1B0-EEB2FE92F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130ED-1393-4123-8CA8-9B27085384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51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01B8D-982E-1376-AA46-84C8EF742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2AEF7D-4748-14F8-F438-D980D8357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E6414-8C2A-13AE-FB4A-9CA5393EF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message: Both in Europe and Americas prolonged high-level activity during the summer. High level activity is defined as over 10% test positivity rate.</a:t>
            </a:r>
          </a:p>
          <a:p>
            <a:r>
              <a:rPr lang="en-US"/>
              <a:t>This is partly due to the some countries with prolonged high level activity for example Belgium had elevated SARS-CoV-2 activity 5 months non-stop from beg June to end October  and partly timing of the peak, some countries had increases later than others..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C8F01-8AC1-ED5B-ACA3-47EA96CC3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2C375-4F96-4F00-A462-FDA048FCD2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09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DE967-D38A-3108-5A88-D79DC3DF1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08AAD1-BC3B-5DD0-3474-7C13A1BE6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5BEFC-2A0A-67BE-0F4C-F2071C87F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A3435-014D-05DF-8A0B-A007F1789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130ED-1393-4123-8CA8-9B27085384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99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5B06E-A21C-0547-1AEB-F4E997BD8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03311-E273-83D0-196B-51A0704C6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F0230-A066-4549-E565-15B3A0162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D6B40-97FB-24BD-0879-20100506F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130ED-1393-4123-8CA8-9B27085384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02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D8F646-5F3D-0C96-AC66-E6997C3C42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4288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5036C-CA16-5394-D5CA-033664A3A1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373" y="0"/>
            <a:ext cx="5717626" cy="42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6EF85-C834-39AD-A4C9-585EDAF48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247967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20945-669C-5735-3DD7-127B3E0D0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74357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C23CC-17BE-5365-CEB9-3FD61490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386E-67FB-F8C5-5E61-1AF4302D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C35C-0710-4A75-ABF8-147290E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D210F-177D-0257-BFED-231219BA2024}"/>
              </a:ext>
            </a:extLst>
          </p:cNvPr>
          <p:cNvSpPr txBox="1"/>
          <p:nvPr userDrawn="1"/>
        </p:nvSpPr>
        <p:spPr>
          <a:xfrm>
            <a:off x="-5253" y="914017"/>
            <a:ext cx="453439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lIns="180000" rIns="180000">
            <a:spAutoFit/>
          </a:bodyPr>
          <a:lstStyle/>
          <a:p>
            <a:pPr algn="r"/>
            <a:r>
              <a:rPr lang="en-US" sz="2000" b="1" i="0" spc="500" baseline="0">
                <a:solidFill>
                  <a:schemeClr val="tx2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9FD0655-9A2B-F56D-98EC-DD19E8C49935}"/>
              </a:ext>
            </a:extLst>
          </p:cNvPr>
          <p:cNvGrpSpPr/>
          <p:nvPr userDrawn="1"/>
        </p:nvGrpSpPr>
        <p:grpSpPr>
          <a:xfrm>
            <a:off x="11377534" y="279942"/>
            <a:ext cx="563886" cy="3780823"/>
            <a:chOff x="11581420" y="279942"/>
            <a:chExt cx="360000" cy="2413779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195FD391-E83A-9149-5ADB-12D7DD6BA9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51654" y="279942"/>
              <a:ext cx="219533" cy="323901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7DB8334-30FC-B964-E682-60A0B541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05052" y="800564"/>
              <a:ext cx="312736" cy="323901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7B1C6507-EEA7-75F3-F66B-B063DA21A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703694" y="1841808"/>
              <a:ext cx="115453" cy="323901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8DEF7177-3A4E-0C58-256A-9826027C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67534" y="1321186"/>
              <a:ext cx="187773" cy="323901"/>
            </a:xfrm>
            <a:prstGeom prst="rect">
              <a:avLst/>
            </a:prstGeom>
          </p:spPr>
        </p:pic>
        <p:pic>
          <p:nvPicPr>
            <p:cNvPr id="97" name="Graphic 96" descr="Ui Ux with solid fill">
              <a:extLst>
                <a:ext uri="{FF2B5EF4-FFF2-40B4-BE49-F238E27FC236}">
                  <a16:creationId xmlns:a16="http://schemas.microsoft.com/office/drawing/2014/main" id="{000AF2D5-FD16-52C5-10BD-306505C02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81420" y="2333721"/>
              <a:ext cx="360000" cy="360000"/>
            </a:xfrm>
            <a:prstGeom prst="rect">
              <a:avLst/>
            </a:prstGeom>
          </p:spPr>
        </p:pic>
      </p:grpSp>
      <p:pic>
        <p:nvPicPr>
          <p:cNvPr id="100" name="Picture 9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F92CB6A-9DD3-8621-D4A7-261A8AAA57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345249"/>
            <a:ext cx="1450975" cy="442035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E860CC7-4A6E-B4B8-D9A0-D0042D36BEF1}"/>
              </a:ext>
            </a:extLst>
          </p:cNvPr>
          <p:cNvSpPr/>
          <p:nvPr userDrawn="1"/>
        </p:nvSpPr>
        <p:spPr>
          <a:xfrm>
            <a:off x="342900" y="6378575"/>
            <a:ext cx="30289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1AD3-F912-540D-ABD7-8DDC035F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E896E-AAC7-BD19-7070-631AB6995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1F012-6ED5-99A2-DB48-43DC1386A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8E42C-4301-43EC-82DE-01DE0540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654A-947C-974F-44D5-2A99CB6E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99988-8AF4-68EB-8B84-FA06160A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2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2C07-3134-019A-C960-232684BC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7900E-5E1C-DE09-E1AD-1D1D8C17D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7320-E7E7-431C-D568-58206678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7C18-F5C0-2E09-F261-2EAB2A6E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FC60-C42C-5D83-7E4A-2001E4CD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B0442-542A-E9F1-641B-A990A4135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C0833-5D3B-1656-959A-15BABF797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A4E5D-BD64-C0DD-0D89-40DE335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86EF-6BD4-1A67-EFBF-0133EF1B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3EA8-457A-700C-AD53-13233605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5C4A51-D0C2-E828-1B68-8FAF8DDE0BB2}"/>
              </a:ext>
            </a:extLst>
          </p:cNvPr>
          <p:cNvSpPr/>
          <p:nvPr userDrawn="1"/>
        </p:nvSpPr>
        <p:spPr>
          <a:xfrm>
            <a:off x="0" y="0"/>
            <a:ext cx="12192000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EB7B5-846B-E06B-7802-1419E1321B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25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6" t="15857" b="40971"/>
          <a:stretch/>
        </p:blipFill>
        <p:spPr>
          <a:xfrm>
            <a:off x="8349521" y="1"/>
            <a:ext cx="3842478" cy="1234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65C0AB-1630-BC40-0577-3DAE02480931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07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240CA0-D6BC-98AF-CB94-2E99D66E1295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7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CA33-396A-80EA-8DE7-C6A3B6E5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12649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49013-0DBA-7B3B-BCB5-2AABB7FB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12649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A61CB-F889-9621-B8AD-3676F87C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9E4B-48F3-5861-00DA-EF49F4D8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C1887-877C-1E50-165B-77EABD4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8448-36B0-C08E-1C34-C25543E7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14CE-4168-098B-0041-673B15681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EC306-1654-BFDA-8994-FECADBBD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B9A72-0532-3545-A79A-85A23D9C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D6D08-6AA6-E41D-DC12-9ED8CE24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5519D-9457-AD2E-B5FA-ED90FFD3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0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0301-026E-90B4-3907-D923561A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8077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F34D8-A54F-86B0-D31D-95C1990D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3849"/>
            <a:ext cx="5540375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9AE89-4AE0-54BF-2B89-A26DEFC2F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BA874-B7AC-3158-70ED-AD0544FFC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3849"/>
            <a:ext cx="5562600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D9EC6-1D22-D4A6-4BD0-0F423017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F5B1C-5801-AAE9-0D03-C13FD379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D6DBF-FFC6-7CAA-73E5-8FDA3EE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9E877-185B-6501-8583-757DF85F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C98D-187B-F05F-81EB-5494F140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49A63-C043-391A-8DB5-3BAE2D5E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4AFDB-5A93-67FE-7A2C-F657C088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9A8EF-5366-1945-6A17-C45A76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6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1737F-3A2D-16D5-2937-2C62B192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510FE-251F-3650-E105-6A02B6C1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39D0-87F8-5A77-0350-5680398C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7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4831-DF71-87B3-67A9-7E2895E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B38B-9426-5219-BF88-CDF1B29A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C298-C34D-46B1-9FBF-0D3BDE9A9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E7C71-5FCA-7733-09EE-D408381E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00BDA-431F-2D13-BBF3-94D79F8E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2030D-EEBF-B6C5-EF08-208B8897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1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2E924-449B-7F83-897B-417AE181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8693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8E3FF-9D7A-BB80-45A7-9AF678881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1959"/>
            <a:ext cx="11277600" cy="469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EF9B3-35AD-CAE0-8470-2F3F53D47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7005" y="6378575"/>
            <a:ext cx="13059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BB19C-BF31-BC4C-A83D-3084712DA4DA}" type="datetimeFigureOut"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8B9C-B029-8232-EAEE-A39E3C7C5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6375" y="6378575"/>
            <a:ext cx="263021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tx2"/>
                </a:solidFill>
                <a:latin typeface="Aptos ExtraBold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3510-CB7E-786F-79D1-82F40DCA0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0135" y="6378575"/>
            <a:ext cx="5833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25607-3CCB-FC49-88FF-D0E21707BB1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B617F27-A966-E19A-E045-2578718E3A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831" y="6330622"/>
            <a:ext cx="1282969" cy="390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D68516-0A78-E646-685E-BA5F869DAEEC}"/>
              </a:ext>
            </a:extLst>
          </p:cNvPr>
          <p:cNvSpPr txBox="1"/>
          <p:nvPr userDrawn="1"/>
        </p:nvSpPr>
        <p:spPr>
          <a:xfrm>
            <a:off x="337278" y="6375146"/>
            <a:ext cx="4759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spc="500" baseline="0">
                <a:solidFill>
                  <a:schemeClr val="accent1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</p:spTree>
    <p:extLst>
      <p:ext uri="{BB962C8B-B14F-4D97-AF65-F5344CB8AC3E}">
        <p14:creationId xmlns:p14="http://schemas.microsoft.com/office/powerpoint/2010/main" val="175977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39800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788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275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activities/tracking-SARS-CoV-2-variants" TargetMode="External"/><Relationship Id="rId3" Type="http://schemas.openxmlformats.org/officeDocument/2006/relationships/hyperlink" Target="https://www.who.int/publications/i/item/manual-for-the-laboratory-diagnosis-and-virological-surveillance-of-influenza" TargetMode="External"/><Relationship Id="rId7" Type="http://schemas.openxmlformats.org/officeDocument/2006/relationships/hyperlink" Target="https://www.who.int/publications/m/item/covid-19-global-risk-assessment" TargetMode="External"/><Relationship Id="rId2" Type="http://schemas.openxmlformats.org/officeDocument/2006/relationships/hyperlink" Target="https://iris.who.int/handle/10665/3796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emergencies/diseases/novel-coronavirus-2019/covid-19-policy-briefs" TargetMode="External"/><Relationship Id="rId5" Type="http://schemas.openxmlformats.org/officeDocument/2006/relationships/hyperlink" Target="https://www.who.int/teams/global-influenza-programme/surveillance-and-monitoring/influenza-updates" TargetMode="External"/><Relationship Id="rId10" Type="http://schemas.openxmlformats.org/officeDocument/2006/relationships/hyperlink" Target="https://www.who.int/emergencies/diseases/novel-coronavirus-2019/situation-reports" TargetMode="External"/><Relationship Id="rId4" Type="http://schemas.openxmlformats.org/officeDocument/2006/relationships/hyperlink" Target="https://www.who.int/teams/global-influenza-programme/surveillance-and-monitoring/influenza-surveillance-outputs" TargetMode="External"/><Relationship Id="rId9" Type="http://schemas.openxmlformats.org/officeDocument/2006/relationships/hyperlink" Target="https://data.who.int/dashboards/covid19/deaths?n=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DVgjDIP5ws&amp;t=13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nitiatives/global-influenza-surveillance-and-response-syste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hyperlink" Target="https://www.who.int/teams/global-influenza-programme/surveillance-and-monitoring/influenza-surveillance-outputs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ho.org/en/influenza-situation-repor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rvis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073B6-BABE-FB27-C3B1-3D24453A5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B6CB-F370-7163-1A6D-6433FE286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2" y="1959429"/>
            <a:ext cx="8469086" cy="191519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  <a:ea typeface="Cambria" panose="02040503050406030204" pitchFamily="18" charset="0"/>
              </a:rPr>
              <a:t>Update on influenza, COVID-19 and other respiratory </a:t>
            </a:r>
            <a:r>
              <a:rPr lang="en-US" sz="4000">
                <a:effectLst/>
                <a:ea typeface="Cambria" panose="02040503050406030204" pitchFamily="18" charset="0"/>
              </a:rPr>
              <a:t>viruses:</a:t>
            </a:r>
            <a:r>
              <a:rPr lang="en-US" sz="4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the winter season in the Northern Hemisphere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DAD82-70C8-2731-BF7F-3FD2D46E3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19 February 2025</a:t>
            </a:r>
          </a:p>
        </p:txBody>
      </p:sp>
    </p:spTree>
    <p:extLst>
      <p:ext uri="{BB962C8B-B14F-4D97-AF65-F5344CB8AC3E}">
        <p14:creationId xmlns:p14="http://schemas.microsoft.com/office/powerpoint/2010/main" val="190610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449E6-B06E-01BE-838E-08DBBBBE8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D16F-1E91-9224-6A37-16332E1D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CF61-DAD3-D95E-548E-D63C10F97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Wastewater surveillance</a:t>
            </a:r>
          </a:p>
          <a:p>
            <a:pPr lvl="1"/>
            <a:r>
              <a:rPr lang="en-US" sz="2400" dirty="0"/>
              <a:t>Routine wastewater monitoring available from </a:t>
            </a:r>
            <a:r>
              <a:rPr lang="en-US" sz="2400" kern="100" dirty="0">
                <a:ea typeface="Aptos" panose="020B0004020202020204" pitchFamily="34" charset="0"/>
                <a:cs typeface="Arial"/>
              </a:rPr>
              <a:t>30 countries in 5 WHO regions</a:t>
            </a:r>
            <a:endParaRPr lang="en-US" dirty="0"/>
          </a:p>
          <a:p>
            <a:r>
              <a:rPr lang="en-US" dirty="0"/>
              <a:t>Vaccination</a:t>
            </a:r>
          </a:p>
          <a:p>
            <a:pPr lvl="1"/>
            <a:r>
              <a:rPr lang="en-US" sz="2400" dirty="0"/>
              <a:t>Vaccines are available for influenza, SARS-CoV-2, and for RSV, in some locations and in some age groups</a:t>
            </a:r>
          </a:p>
          <a:p>
            <a:pPr lvl="1"/>
            <a:r>
              <a:rPr lang="en-US" sz="2400" dirty="0">
                <a:latin typeface="+mn-lt"/>
                <a:ea typeface="Calibri" panose="020F0502020204030204" pitchFamily="34" charset="0"/>
                <a:cs typeface="Arial Unicode MS"/>
              </a:rPr>
              <a:t>COVID-19 vaccine uptake has been exceedingly low so far in 2024; strengthened efforts are needed to turn vaccines into vaccinations</a:t>
            </a:r>
          </a:p>
          <a:p>
            <a:pPr lvl="1"/>
            <a:r>
              <a:rPr lang="en-US" sz="2400" dirty="0"/>
              <a:t>Several countries have approved the use of RSV vaccines for older adults</a:t>
            </a:r>
          </a:p>
          <a:p>
            <a:r>
              <a:rPr lang="en-US" sz="2800" dirty="0"/>
              <a:t>Self-isolation continues to be recommended – “keep your cold to yourself”. </a:t>
            </a:r>
          </a:p>
          <a:p>
            <a:pPr lvl="1"/>
            <a:r>
              <a:rPr lang="en-US" sz="2400" dirty="0"/>
              <a:t>Choosing to wear a mask when ill should also reduce the risk of onwards transmission in the community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8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E95A6-953D-B61C-3879-D4823D747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8293-E771-0B27-B85E-DDDA6D04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92A9-EB66-3591-2154-D44D3A21D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Implementing the integrated sentinel surveillance of influenza and other respiratory viruses of epidemic and pandemic potential by the Global Influenza Surveillance and Response System: standards and operational guidance</a:t>
            </a:r>
            <a:endParaRPr lang="en-US" sz="20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Manual for the laboratory diagnosis and virological surveillance of influenza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Influenza surveillance outputs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Influenza surveillance updates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(updated weekly)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COVID-19 policy briefs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COVID-19 Global Risk Assessment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Tracking SARS-CoV-2 variants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COVID-19 deaths | WHO COVID-19 dashboard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Coronavirus Disease (COVID-19) Situation Reports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6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85841-4BD4-0D2D-EF76-CE12AF78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982C-4FB1-E8B5-83AF-9DD8D40D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EPI-WIN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EFE0-921A-2757-FF7D-E369C119A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View webinar “</a:t>
            </a:r>
            <a:r>
              <a:rPr lang="en-US" sz="2400" dirty="0">
                <a:solidFill>
                  <a:srgbClr val="131619"/>
                </a:solidFill>
                <a:effectLst/>
                <a:ea typeface="Cambria" panose="02040503050406030204" pitchFamily="18" charset="0"/>
                <a:hlinkClick r:id="rId2"/>
              </a:rPr>
              <a:t>Update on influenza, COVID-19 and other respiratory viruses: focus on the winter season in the Northern Hemisphere</a:t>
            </a:r>
            <a:r>
              <a:rPr lang="en-PH" sz="2400" dirty="0">
                <a:solidFill>
                  <a:srgbClr val="131619"/>
                </a:solidFill>
                <a:ea typeface="Cambria" panose="02040503050406030204" pitchFamily="18" charset="0"/>
              </a:rPr>
              <a:t>”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Speakers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Dr Maria van Kerkhove, Director, Epidemic and Pandemic Threat Management, WHO Geneva. </a:t>
            </a:r>
            <a:endParaRPr lang="en-PH" sz="1800" dirty="0">
              <a:effectLst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Wenqing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Zhang, </a:t>
            </a:r>
            <a:r>
              <a:rPr lang="en-GB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Head, </a:t>
            </a:r>
            <a:r>
              <a:rPr lang="en-US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Global Influenza </a:t>
            </a:r>
            <a:r>
              <a:rPr lang="en-US" sz="1800" dirty="0" err="1">
                <a:effectLst/>
                <a:ea typeface="Cambria" panose="02040503050406030204" pitchFamily="18" charset="0"/>
                <a:cs typeface="Arial" panose="020B0604020202020204" pitchFamily="34" charset="0"/>
              </a:rPr>
              <a:t>Programme</a:t>
            </a:r>
            <a:r>
              <a:rPr lang="en-US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 (GIP), Epidemic and Pandemic Threat Management</a:t>
            </a:r>
            <a:endParaRPr lang="en-PH" sz="1800" dirty="0">
              <a:effectLst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Aspen Hammond, WHO Global Influenza </a:t>
            </a:r>
            <a:r>
              <a:rPr lang="en-US" sz="1800" dirty="0" err="1">
                <a:effectLst/>
                <a:ea typeface="Cambria" panose="02040503050406030204" pitchFamily="18" charset="0"/>
                <a:cs typeface="Arial" panose="020B0604020202020204" pitchFamily="34" charset="0"/>
              </a:rPr>
              <a:t>Programme</a:t>
            </a:r>
            <a:r>
              <a:rPr lang="en-US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 (GIP) Team</a:t>
            </a:r>
            <a:endParaRPr lang="en-PH" sz="1800" dirty="0">
              <a:effectLst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Ayse </a:t>
            </a:r>
            <a:r>
              <a:rPr lang="en-US" sz="1800" dirty="0" err="1">
                <a:effectLst/>
                <a:ea typeface="Cambria" panose="02040503050406030204" pitchFamily="18" charset="0"/>
                <a:cs typeface="Arial" panose="020B0604020202020204" pitchFamily="34" charset="0"/>
              </a:rPr>
              <a:t>Acma</a:t>
            </a:r>
            <a:r>
              <a:rPr lang="en-US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, WHO Emerging Diseases and Zoonoses (EZD) Team</a:t>
            </a:r>
            <a:endParaRPr lang="en-PH" sz="1800" dirty="0">
              <a:effectLst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GB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Ben Cowling, </a:t>
            </a:r>
            <a:r>
              <a:rPr lang="en-US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School of Public Health, </a:t>
            </a:r>
            <a:r>
              <a:rPr lang="en-GB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The University of Hong Kong</a:t>
            </a:r>
            <a:endParaRPr lang="en-PH" sz="1800" dirty="0">
              <a:effectLst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Maria Zambon, UK Health Security Agency</a:t>
            </a:r>
            <a:endParaRPr lang="en-PH" sz="1800" dirty="0">
              <a:effectLst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8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95597-66A6-EE03-0528-CAB365F43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C607-9604-7EE7-28FA-4B68342A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at the global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6E85F-0CD2-2535-8B13-700750AAE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780964" cy="4351338"/>
          </a:xfrm>
        </p:spPr>
        <p:txBody>
          <a:bodyPr/>
          <a:lstStyle/>
          <a:p>
            <a:r>
              <a:rPr lang="en-US" sz="2800" dirty="0"/>
              <a:t>For over 70 years, the </a:t>
            </a:r>
            <a:r>
              <a:rPr lang="en-US" sz="2800" b="1" dirty="0"/>
              <a:t>Global Influenza Surveillance and Response System (GISRS) </a:t>
            </a:r>
            <a:r>
              <a:rPr lang="en-US" sz="2800" dirty="0"/>
              <a:t>has been the foundation for influenza surveillance, preparedness and response.</a:t>
            </a:r>
            <a:endParaRPr lang="en-US" dirty="0"/>
          </a:p>
          <a:p>
            <a:r>
              <a:rPr lang="en-US" dirty="0"/>
              <a:t>The succeeding slides provide recent surveillance data of selected respiratory viruses. Refer to the online recording and references for other surveillance data.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8929A8-1D40-03AA-C358-216C7F47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03" y="1825625"/>
            <a:ext cx="4960641" cy="350793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510BA-83E3-778D-5873-3F43C1D0ABAE}"/>
              </a:ext>
            </a:extLst>
          </p:cNvPr>
          <p:cNvSpPr txBox="1"/>
          <p:nvPr/>
        </p:nvSpPr>
        <p:spPr>
          <a:xfrm>
            <a:off x="6790803" y="5333560"/>
            <a:ext cx="5129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https://www.who.int/initiatives/global-influenza-surveillance-and-response-system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3654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76161-5C32-9675-710B-24F916274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4E788B0-98B3-1268-0570-A23068C3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Influenza activity since Oct 2024</a:t>
            </a:r>
            <a:endParaRPr lang="en-US"/>
          </a:p>
        </p:txBody>
      </p: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AAE343FF-002C-1C60-FC68-9FA2C14DE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7" y="1437975"/>
            <a:ext cx="9865337" cy="4574898"/>
          </a:xfrm>
          <a:prstGeom prst="rect">
            <a:avLst/>
          </a:prstGeom>
        </p:spPr>
      </p:pic>
      <p:pic>
        <p:nvPicPr>
          <p:cNvPr id="5" name="Picture 4" descr="A pie chart with numbers and a number of percentages&#10;&#10;AI-generated content may be incorrect.">
            <a:extLst>
              <a:ext uri="{FF2B5EF4-FFF2-40B4-BE49-F238E27FC236}">
                <a16:creationId xmlns:a16="http://schemas.microsoft.com/office/drawing/2014/main" id="{705CC9C8-B3A0-E561-C4B5-B966B8EE8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5" y="2206233"/>
            <a:ext cx="1957793" cy="1375167"/>
          </a:xfrm>
          <a:prstGeom prst="rect">
            <a:avLst/>
          </a:prstGeom>
        </p:spPr>
      </p:pic>
      <p:pic>
        <p:nvPicPr>
          <p:cNvPr id="7" name="Picture 6" descr="A pie chart with numbers and a number of percentages with Crust in the background&#10;&#10;AI-generated content may be incorrect.">
            <a:extLst>
              <a:ext uri="{FF2B5EF4-FFF2-40B4-BE49-F238E27FC236}">
                <a16:creationId xmlns:a16="http://schemas.microsoft.com/office/drawing/2014/main" id="{F4E15188-CAA0-0289-6558-D43EE15E2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773" y="2019425"/>
            <a:ext cx="1957793" cy="1157390"/>
          </a:xfrm>
          <a:prstGeom prst="rect">
            <a:avLst/>
          </a:prstGeom>
        </p:spPr>
      </p:pic>
      <p:pic>
        <p:nvPicPr>
          <p:cNvPr id="9" name="Picture 8" descr="A yellow and blue text&#10;&#10;Description automatically generated">
            <a:extLst>
              <a:ext uri="{FF2B5EF4-FFF2-40B4-BE49-F238E27FC236}">
                <a16:creationId xmlns:a16="http://schemas.microsoft.com/office/drawing/2014/main" id="{ECD39CE2-627A-63DE-998D-26EF940D5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4943" y="647523"/>
            <a:ext cx="1242487" cy="480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3A616-CE08-B575-5495-AF129877F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992" y="45648"/>
            <a:ext cx="2393169" cy="6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4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0F1B5-B47D-AAC3-79C3-D2B0A3F35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9850D18A-FB7A-6806-48CE-ED419BCB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/>
          <a:p>
            <a:r>
              <a:rPr lang="en-GB" b="1"/>
              <a:t>Influenza activity in the Northern Hemisphere since Oct 2022</a:t>
            </a:r>
            <a:endParaRPr lang="en-US" b="1"/>
          </a:p>
        </p:txBody>
      </p:sp>
      <p:pic>
        <p:nvPicPr>
          <p:cNvPr id="14" name="Picture 13" descr="A yellow and blue text&#10;&#10;Description automatically generated">
            <a:extLst>
              <a:ext uri="{FF2B5EF4-FFF2-40B4-BE49-F238E27FC236}">
                <a16:creationId xmlns:a16="http://schemas.microsoft.com/office/drawing/2014/main" id="{800C9A03-81EA-DE6F-872F-7436637B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943" y="647523"/>
            <a:ext cx="1242487" cy="4809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B9FBAA-AC07-F365-B689-1E055DA6B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92" y="45648"/>
            <a:ext cx="2393169" cy="6018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443A03-AE0E-BC4E-A670-D20D2B76C67C}"/>
              </a:ext>
            </a:extLst>
          </p:cNvPr>
          <p:cNvSpPr txBox="1"/>
          <p:nvPr/>
        </p:nvSpPr>
        <p:spPr>
          <a:xfrm>
            <a:off x="457200" y="6589470"/>
            <a:ext cx="3619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Influenza surveillance outputs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screenshot of a test&#10;&#10;AI-generated content may be incorrect.">
            <a:extLst>
              <a:ext uri="{FF2B5EF4-FFF2-40B4-BE49-F238E27FC236}">
                <a16:creationId xmlns:a16="http://schemas.microsoft.com/office/drawing/2014/main" id="{A7333B3C-1341-BE1F-848B-F22B5DB62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9"/>
          <a:stretch/>
        </p:blipFill>
        <p:spPr>
          <a:xfrm>
            <a:off x="5424741" y="2326506"/>
            <a:ext cx="1433710" cy="1282972"/>
          </a:xfrm>
          <a:prstGeom prst="rect">
            <a:avLst/>
          </a:prstGeom>
        </p:spPr>
      </p:pic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66648F4F-4C52-CE33-EE87-3834D9A32B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64" y="2950372"/>
            <a:ext cx="4748875" cy="17623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19E6F8-7B08-033A-BCAE-F7C2E641F725}"/>
              </a:ext>
            </a:extLst>
          </p:cNvPr>
          <p:cNvSpPr txBox="1"/>
          <p:nvPr/>
        </p:nvSpPr>
        <p:spPr>
          <a:xfrm>
            <a:off x="8073533" y="3162974"/>
            <a:ext cx="403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 America and the Caribbean</a:t>
            </a:r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539BE78A-EFD5-2B24-35DB-7A70C77C6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8" y="2979764"/>
            <a:ext cx="4748875" cy="1768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89C4D8-E105-A181-6897-3AAADF02D469}"/>
              </a:ext>
            </a:extLst>
          </p:cNvPr>
          <p:cNvSpPr txBox="1"/>
          <p:nvPr/>
        </p:nvSpPr>
        <p:spPr>
          <a:xfrm>
            <a:off x="1846087" y="3162974"/>
            <a:ext cx="174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</a:t>
            </a:r>
          </a:p>
        </p:txBody>
      </p:sp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3DB52A06-C0A7-2FA4-5624-A6D38CD57A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161"/>
            <a:ext cx="4748875" cy="1759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E52B3D-4AA2-9D2B-9631-15F0A15FD0A3}"/>
              </a:ext>
            </a:extLst>
          </p:cNvPr>
          <p:cNvSpPr txBox="1"/>
          <p:nvPr/>
        </p:nvSpPr>
        <p:spPr>
          <a:xfrm>
            <a:off x="1704748" y="1236868"/>
            <a:ext cx="113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</a:t>
            </a:r>
          </a:p>
        </p:txBody>
      </p:sp>
      <p:pic>
        <p:nvPicPr>
          <p:cNvPr id="12" name="Picture 11" descr="A graph with green and orange lines&#10;&#10;AI-generated content may be incorrect.">
            <a:extLst>
              <a:ext uri="{FF2B5EF4-FFF2-40B4-BE49-F238E27FC236}">
                <a16:creationId xmlns:a16="http://schemas.microsoft.com/office/drawing/2014/main" id="{6DE7F8E6-E1E8-7D17-60B3-E730E31378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5582"/>
            <a:ext cx="4765028" cy="17689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DD202D-2986-B9A5-6FDE-D1F529083046}"/>
              </a:ext>
            </a:extLst>
          </p:cNvPr>
          <p:cNvSpPr txBox="1"/>
          <p:nvPr/>
        </p:nvSpPr>
        <p:spPr>
          <a:xfrm>
            <a:off x="1846087" y="4931882"/>
            <a:ext cx="111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</a:t>
            </a:r>
          </a:p>
        </p:txBody>
      </p:sp>
      <p:pic>
        <p:nvPicPr>
          <p:cNvPr id="19" name="Picture 18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2D1F23FE-02CA-0FD0-80C0-C82024F6B4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64" y="4877206"/>
            <a:ext cx="4760653" cy="17672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1DE652-1D49-197F-7D9E-FF8C06C223D9}"/>
              </a:ext>
            </a:extLst>
          </p:cNvPr>
          <p:cNvSpPr txBox="1"/>
          <p:nvPr/>
        </p:nvSpPr>
        <p:spPr>
          <a:xfrm>
            <a:off x="8337013" y="5180144"/>
            <a:ext cx="275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Tropical South America</a:t>
            </a:r>
          </a:p>
        </p:txBody>
      </p:sp>
      <p:pic>
        <p:nvPicPr>
          <p:cNvPr id="24" name="Picture 23" descr="A graph of a graph&#10;&#10;AI-generated content may be incorrect.">
            <a:extLst>
              <a:ext uri="{FF2B5EF4-FFF2-40B4-BE49-F238E27FC236}">
                <a16:creationId xmlns:a16="http://schemas.microsoft.com/office/drawing/2014/main" id="{D70DB7BA-4027-C7D2-553D-A1FFA832AD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11" y="1172454"/>
            <a:ext cx="4748876" cy="17754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287310-7264-6F8F-C6C0-FE4C171EEB22}"/>
              </a:ext>
            </a:extLst>
          </p:cNvPr>
          <p:cNvSpPr txBox="1"/>
          <p:nvPr/>
        </p:nvSpPr>
        <p:spPr>
          <a:xfrm>
            <a:off x="8158372" y="1420806"/>
            <a:ext cx="403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America</a:t>
            </a:r>
          </a:p>
        </p:txBody>
      </p:sp>
    </p:spTree>
    <p:extLst>
      <p:ext uri="{BB962C8B-B14F-4D97-AF65-F5344CB8AC3E}">
        <p14:creationId xmlns:p14="http://schemas.microsoft.com/office/powerpoint/2010/main" val="7146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D9EA7-E48C-8B46-A488-0014914AD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495DDF35-8108-C18D-DB89-5B95396DAE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6" imgH="426" progId="TCLayout.ActiveDocument.1">
                  <p:embed/>
                </p:oleObj>
              </mc:Choice>
              <mc:Fallback>
                <p:oleObj name="think-cell Slide" r:id="rId3" imgW="426" imgH="42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5DDF35-8108-C18D-DB89-5B95396DA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EE7E7B-D7D3-6FAF-2075-53C55FCA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9980"/>
            <a:ext cx="11277600" cy="620385"/>
          </a:xfrm>
        </p:spPr>
        <p:txBody>
          <a:bodyPr vert="horz">
            <a:normAutofit fontScale="90000"/>
          </a:bodyPr>
          <a:lstStyle/>
          <a:p>
            <a:r>
              <a:rPr lang="en-US" sz="3200"/>
              <a:t>SARS-CoV-2 continuous to circulate with other respiratory viruses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E7A00-7415-7DD7-FA78-4BF45168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B4B1E-16F1-4108-DA56-57A89BAC35C4}"/>
              </a:ext>
            </a:extLst>
          </p:cNvPr>
          <p:cNvSpPr txBox="1"/>
          <p:nvPr/>
        </p:nvSpPr>
        <p:spPr>
          <a:xfrm>
            <a:off x="-34271" y="6533393"/>
            <a:ext cx="635219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source: 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FluNet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(www.who.int/toolkits/flunet). Global Influenza Surveillance and Response System (GISRS).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as of 9 February 2025, generated on 17 February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6E841-361B-A80C-4C48-1E0EEB00C2CC}"/>
              </a:ext>
            </a:extLst>
          </p:cNvPr>
          <p:cNvSpPr txBox="1"/>
          <p:nvPr/>
        </p:nvSpPr>
        <p:spPr>
          <a:xfrm>
            <a:off x="457200" y="1158441"/>
            <a:ext cx="5640266" cy="684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Positivity Rate per country from sentinel and systematic virological surveillance,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ending on 9 February 2025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393D4-0CDE-B562-EF56-6D1ADE5FEC50}"/>
              </a:ext>
            </a:extLst>
          </p:cNvPr>
          <p:cNvSpPr txBox="1"/>
          <p:nvPr/>
        </p:nvSpPr>
        <p:spPr>
          <a:xfrm>
            <a:off x="228117" y="4878330"/>
            <a:ext cx="563078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Elevated activity in some countries from Central and South America, Southern Africa.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activity across reporting countries in the Northern America, Europe, Western Pacific and South East Asia 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D0F36D-2CA0-499F-F2C8-4E28B3CBB7D2}"/>
              </a:ext>
            </a:extLst>
          </p:cNvPr>
          <p:cNvSpPr txBox="1"/>
          <p:nvPr/>
        </p:nvSpPr>
        <p:spPr>
          <a:xfrm>
            <a:off x="6450106" y="1173767"/>
            <a:ext cx="5640266" cy="684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in proportion Test Positivity Rate per country from sentinel and systematic virological surveillance,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ending on 9 February 2025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59FAF5-B454-7701-C1DC-6CADA2EAEB62}"/>
              </a:ext>
            </a:extLst>
          </p:cNvPr>
          <p:cNvSpPr txBox="1"/>
          <p:nvPr/>
        </p:nvSpPr>
        <p:spPr>
          <a:xfrm>
            <a:off x="6640894" y="5047606"/>
            <a:ext cx="56307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countries showed a stable or declining trend except one country in Central America.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B8CC7-67EA-FF07-E49F-B168F051A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9" y="1913947"/>
            <a:ext cx="6033477" cy="2845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9BFD1-F5F4-CE7F-1FD7-9606CE798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756" y="1937475"/>
            <a:ext cx="5772446" cy="2759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F9AC4-172A-6721-FCB6-8A127B581945}"/>
              </a:ext>
            </a:extLst>
          </p:cNvPr>
          <p:cNvSpPr txBox="1"/>
          <p:nvPr/>
        </p:nvSpPr>
        <p:spPr>
          <a:xfrm flipH="1">
            <a:off x="3277333" y="5896928"/>
            <a:ext cx="5513381" cy="5232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Surveillance of SARS-CoV-2 within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Influenza Surveillance and Response System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8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41581-1EEF-10EF-D8AE-B529653C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4D85580-1520-D401-4CD6-AADCE42BA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34"/>
          <a:stretch/>
        </p:blipFill>
        <p:spPr>
          <a:xfrm>
            <a:off x="130671" y="3480475"/>
            <a:ext cx="5607660" cy="25712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D178A1-B42F-C442-6E22-AB1E36769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" t="17413" r="1396"/>
          <a:stretch/>
        </p:blipFill>
        <p:spPr>
          <a:xfrm>
            <a:off x="193055" y="1472277"/>
            <a:ext cx="5545276" cy="2646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0400BE-4480-2697-A3FF-13A8219FD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641" y="1614214"/>
            <a:ext cx="5545276" cy="438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2DAFF-BFE3-CF68-17D5-14FCC9A2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0" y="469695"/>
            <a:ext cx="10972800" cy="781071"/>
          </a:xfrm>
        </p:spPr>
        <p:txBody>
          <a:bodyPr>
            <a:noAutofit/>
          </a:bodyPr>
          <a:lstStyle/>
          <a:p>
            <a:r>
              <a:rPr lang="en-US" sz="2800"/>
              <a:t>Prolonged elevated SARS-CoV-2 activity in summer months in countries from Europe and Americas observed in 2024</a:t>
            </a:r>
            <a:br>
              <a:rPr lang="en-US" sz="2800"/>
            </a:br>
            <a:br>
              <a:rPr lang="en-US" sz="2800"/>
            </a:br>
            <a:endParaRPr lang="en-US" sz="2800"/>
          </a:p>
        </p:txBody>
      </p:sp>
      <p:sp>
        <p:nvSpPr>
          <p:cNvPr id="10" name="ZoneTexte 11">
            <a:extLst>
              <a:ext uri="{FF2B5EF4-FFF2-40B4-BE49-F238E27FC236}">
                <a16:creationId xmlns:a16="http://schemas.microsoft.com/office/drawing/2014/main" id="{C466FCC2-71A1-25F4-AC15-2FFA2305E89E}"/>
              </a:ext>
            </a:extLst>
          </p:cNvPr>
          <p:cNvSpPr txBox="1"/>
          <p:nvPr/>
        </p:nvSpPr>
        <p:spPr>
          <a:xfrm>
            <a:off x="-14384" y="6538425"/>
            <a:ext cx="278700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source: </a:t>
            </a:r>
            <a:r>
              <a:rPr kumimoji="0" lang="en-US" sz="700" b="0" i="1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Erviss</a:t>
            </a:r>
            <a:r>
              <a:rPr kumimoji="0" lang="en-US" sz="7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(https://www.erviss.org/).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generated on  14 February 2025</a:t>
            </a:r>
          </a:p>
        </p:txBody>
      </p:sp>
      <p:sp>
        <p:nvSpPr>
          <p:cNvPr id="17" name="ZoneTexte 11">
            <a:extLst>
              <a:ext uri="{FF2B5EF4-FFF2-40B4-BE49-F238E27FC236}">
                <a16:creationId xmlns:a16="http://schemas.microsoft.com/office/drawing/2014/main" id="{21B2983E-7BA5-2CD3-0A5C-CDDC8CD69CDD}"/>
              </a:ext>
            </a:extLst>
          </p:cNvPr>
          <p:cNvSpPr txBox="1"/>
          <p:nvPr/>
        </p:nvSpPr>
        <p:spPr>
          <a:xfrm>
            <a:off x="6382926" y="6302561"/>
            <a:ext cx="2787006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source: PAHO Regional Weekly Summary (https://www.paho.org/en/influenza-situation-report).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generated on 14 February 2024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523D5C8-B387-308A-B55E-D2B5B1743017}"/>
              </a:ext>
            </a:extLst>
          </p:cNvPr>
          <p:cNvSpPr txBox="1"/>
          <p:nvPr/>
        </p:nvSpPr>
        <p:spPr>
          <a:xfrm>
            <a:off x="2591672" y="1480554"/>
            <a:ext cx="185942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Region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CFC0E0-71B1-FFAB-04FF-EBF74B2CEF55}"/>
              </a:ext>
            </a:extLst>
          </p:cNvPr>
          <p:cNvSpPr/>
          <p:nvPr/>
        </p:nvSpPr>
        <p:spPr>
          <a:xfrm>
            <a:off x="10386915" y="1887555"/>
            <a:ext cx="1522156" cy="6504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03D6FDF-70D4-D7C6-D2CD-F811EBBE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F24B0-3D38-E300-E772-564AEE1D7B9B}"/>
              </a:ext>
            </a:extLst>
          </p:cNvPr>
          <p:cNvSpPr txBox="1"/>
          <p:nvPr/>
        </p:nvSpPr>
        <p:spPr>
          <a:xfrm>
            <a:off x="3433621" y="1953211"/>
            <a:ext cx="1859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care sentinel sites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6A9B5-8250-F037-4BBF-4552BB39EF6F}"/>
              </a:ext>
            </a:extLst>
          </p:cNvPr>
          <p:cNvSpPr txBox="1"/>
          <p:nvPr/>
        </p:nvSpPr>
        <p:spPr>
          <a:xfrm>
            <a:off x="3270884" y="3993089"/>
            <a:ext cx="2022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 care sentinel sites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3DD85-83A3-0D73-E5A9-164475D55D47}"/>
              </a:ext>
            </a:extLst>
          </p:cNvPr>
          <p:cNvSpPr txBox="1"/>
          <p:nvPr/>
        </p:nvSpPr>
        <p:spPr>
          <a:xfrm>
            <a:off x="8178511" y="1480554"/>
            <a:ext cx="185942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of Americas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27A6E4-59CC-F0CA-5840-80685F8EEBCA}"/>
              </a:ext>
            </a:extLst>
          </p:cNvPr>
          <p:cNvSpPr/>
          <p:nvPr/>
        </p:nvSpPr>
        <p:spPr>
          <a:xfrm>
            <a:off x="10386915" y="2671930"/>
            <a:ext cx="1522156" cy="6504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E0E9EC-5049-DD92-245E-BE084680C062}"/>
              </a:ext>
            </a:extLst>
          </p:cNvPr>
          <p:cNvSpPr/>
          <p:nvPr/>
        </p:nvSpPr>
        <p:spPr>
          <a:xfrm>
            <a:off x="1989268" y="2861647"/>
            <a:ext cx="1935576" cy="4539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17ABB5-0D12-C7E8-EB8A-70C3819338AD}"/>
              </a:ext>
            </a:extLst>
          </p:cNvPr>
          <p:cNvSpPr/>
          <p:nvPr/>
        </p:nvSpPr>
        <p:spPr>
          <a:xfrm>
            <a:off x="2165105" y="4756863"/>
            <a:ext cx="1935576" cy="4539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30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3805F-63F8-DE00-7DE9-B317DDC79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CAE6-6DE8-0709-5C31-D876FE3E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77018"/>
            <a:ext cx="11277600" cy="760046"/>
          </a:xfrm>
        </p:spPr>
        <p:txBody>
          <a:bodyPr>
            <a:normAutofit/>
          </a:bodyPr>
          <a:lstStyle/>
          <a:p>
            <a:r>
              <a:rPr lang="en-GB"/>
              <a:t>COVID-19 continue to cause deaths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27846D-D057-E5DA-415B-D7284C763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341"/>
          <a:stretch/>
        </p:blipFill>
        <p:spPr>
          <a:xfrm>
            <a:off x="161875" y="2178850"/>
            <a:ext cx="4557438" cy="293904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008F3-C885-1ECF-D869-0341F5D7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8069A-B045-83A0-CD9D-069069D4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B07E4-214B-5001-E0CC-7E81A53C8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0" b="6672"/>
          <a:stretch/>
        </p:blipFill>
        <p:spPr>
          <a:xfrm>
            <a:off x="72190" y="5117896"/>
            <a:ext cx="4959286" cy="8874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E9CF90-4099-EA71-FE5A-D2AE3F4AD318}"/>
              </a:ext>
            </a:extLst>
          </p:cNvPr>
          <p:cNvSpPr txBox="1"/>
          <p:nvPr/>
        </p:nvSpPr>
        <p:spPr>
          <a:xfrm>
            <a:off x="5868046" y="1932628"/>
            <a:ext cx="5871555" cy="9421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sz="1400" b="1">
                <a:solidFill>
                  <a:srgbClr val="002060"/>
                </a:solidFill>
                <a:latin typeface="Calibri"/>
                <a:cs typeface="Calibri"/>
              </a:rPr>
              <a:t>Deaths per 1000 hospitalizations: </a:t>
            </a:r>
            <a:endParaRPr lang="en-US" sz="1400" b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>
                <a:solidFill>
                  <a:srgbClr val="002060"/>
                </a:solidFill>
                <a:latin typeface="Calibri"/>
                <a:cs typeface="Calibri"/>
              </a:rPr>
              <a:t>169</a:t>
            </a:r>
            <a:r>
              <a:rPr lang="en-US" sz="1400" b="0">
                <a:solidFill>
                  <a:srgbClr val="002060"/>
                </a:solidFill>
                <a:latin typeface="Calibri"/>
                <a:cs typeface="Calibri"/>
              </a:rPr>
              <a:t> in </a:t>
            </a:r>
            <a:r>
              <a:rPr lang="en-US" sz="1400">
                <a:solidFill>
                  <a:srgbClr val="002060"/>
                </a:solidFill>
                <a:latin typeface="Calibri"/>
                <a:cs typeface="Calibri"/>
              </a:rPr>
              <a:t>April</a:t>
            </a:r>
            <a:r>
              <a:rPr lang="en-US" sz="1400" b="0">
                <a:solidFill>
                  <a:srgbClr val="002060"/>
                </a:solidFill>
                <a:latin typeface="Calibri"/>
                <a:cs typeface="Calibri"/>
              </a:rPr>
              <a:t> 2022 to </a:t>
            </a:r>
            <a:r>
              <a:rPr lang="en-US" sz="1400">
                <a:solidFill>
                  <a:srgbClr val="002060"/>
                </a:solidFill>
                <a:latin typeface="Calibri"/>
                <a:cs typeface="Calibri"/>
              </a:rPr>
              <a:t>78</a:t>
            </a:r>
            <a:r>
              <a:rPr lang="en-US" sz="1400" b="0">
                <a:solidFill>
                  <a:srgbClr val="002060"/>
                </a:solidFill>
                <a:latin typeface="Calibri"/>
                <a:cs typeface="Calibri"/>
              </a:rPr>
              <a:t> </a:t>
            </a:r>
            <a:r>
              <a:rPr lang="en-US" sz="1400">
                <a:solidFill>
                  <a:srgbClr val="002060"/>
                </a:solidFill>
                <a:latin typeface="Calibri"/>
                <a:cs typeface="Calibri"/>
              </a:rPr>
              <a:t>as of early February 2025</a:t>
            </a:r>
            <a:endParaRPr lang="en-US" sz="1400" b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1400" b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r">
              <a:buFont typeface="Wingdings" panose="05000000000000000000" pitchFamily="2" charset="2"/>
              <a:buChar char="Ø"/>
            </a:pPr>
            <a:r>
              <a:rPr lang="en-US" sz="1200">
                <a:solidFill>
                  <a:srgbClr val="002060"/>
                </a:solidFill>
                <a:latin typeface="Calibri"/>
                <a:cs typeface="Calibri"/>
              </a:rPr>
              <a:t>data from </a:t>
            </a:r>
            <a:r>
              <a:rPr lang="en-US" sz="1200" b="1">
                <a:solidFill>
                  <a:srgbClr val="002060"/>
                </a:solidFill>
                <a:latin typeface="Calibri"/>
                <a:cs typeface="Calibri"/>
              </a:rPr>
              <a:t>59 (25%) countries in 2024</a:t>
            </a:r>
            <a:endParaRPr lang="en-US" sz="1200" b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C80F0A04-F80C-9E20-564F-7A729F58A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588" y="2970149"/>
            <a:ext cx="6136569" cy="15799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016443-26A8-7D06-2D2D-45A45FAFFEB2}"/>
              </a:ext>
            </a:extLst>
          </p:cNvPr>
          <p:cNvSpPr txBox="1"/>
          <p:nvPr/>
        </p:nvSpPr>
        <p:spPr>
          <a:xfrm>
            <a:off x="5729468" y="5107694"/>
            <a:ext cx="6096000" cy="897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050" b="1">
                <a:solidFill>
                  <a:srgbClr val="FF0000"/>
                </a:solidFill>
              </a:rPr>
              <a:t>Data must be interpreted with caution – rates of testing and data reporting have decreased substantially.</a:t>
            </a:r>
            <a:endParaRPr lang="en-US" sz="1050" b="1">
              <a:solidFill>
                <a:srgbClr val="FF0000"/>
              </a:solidFill>
              <a:ea typeface="Calibri"/>
              <a:cs typeface="Calibri"/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050" b="1" i="0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This report reflects the data officially reported to WHO, lack of reporting doesn’t mean absence of </a:t>
            </a:r>
            <a:r>
              <a:rPr lang="en-US" sz="1050" b="1">
                <a:solidFill>
                  <a:srgbClr val="FF0000"/>
                </a:solidFill>
              </a:rPr>
              <a:t>deaths</a:t>
            </a:r>
            <a:r>
              <a:rPr lang="en-US" sz="1050" b="1" i="0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in other countries.</a:t>
            </a:r>
            <a:endParaRPr lang="en-US" sz="1050" b="1" i="0" kern="1200">
              <a:solidFill>
                <a:srgbClr val="FF0000"/>
              </a:solidFill>
              <a:latin typeface="+mn-lt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C69A1-90BC-346C-8807-9ACFD07CF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38" y="1127262"/>
            <a:ext cx="3790950" cy="1123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85CA72-853F-5E02-A0D1-2BCF434E1589}"/>
              </a:ext>
            </a:extLst>
          </p:cNvPr>
          <p:cNvSpPr txBox="1"/>
          <p:nvPr/>
        </p:nvSpPr>
        <p:spPr>
          <a:xfrm>
            <a:off x="2646914" y="1186259"/>
            <a:ext cx="1487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chemeClr val="accent2">
                    <a:lumMod val="50000"/>
                  </a:schemeClr>
                </a:solidFill>
              </a:rPr>
              <a:t>by 11 countries</a:t>
            </a:r>
            <a:endParaRPr lang="en-US" sz="1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5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0C2AA-05C3-B4EF-56F6-F17417BCE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EC68F5-F10B-CB5C-7894-90566A0A91B0}"/>
              </a:ext>
            </a:extLst>
          </p:cNvPr>
          <p:cNvSpPr txBox="1"/>
          <p:nvPr/>
        </p:nvSpPr>
        <p:spPr>
          <a:xfrm>
            <a:off x="457200" y="6589470"/>
            <a:ext cx="3619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Influenza, SARS-CoV-2, RSV - PAHO/WHO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CC80921-BD59-D232-C961-503F78B5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/>
          <a:p>
            <a:r>
              <a:rPr lang="fr-CH" b="1"/>
              <a:t>Respiratory syncytial virus (RSV) </a:t>
            </a:r>
            <a:r>
              <a:rPr lang="fr-CH" b="1" err="1"/>
              <a:t>activity</a:t>
            </a:r>
            <a:r>
              <a:rPr lang="fr-CH" b="1"/>
              <a:t> in the </a:t>
            </a:r>
            <a:r>
              <a:rPr lang="fr-CH" b="1" err="1"/>
              <a:t>Americas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2822D-549F-9A44-B3D6-A45D7D34D96B}"/>
              </a:ext>
            </a:extLst>
          </p:cNvPr>
          <p:cNvSpPr txBox="1"/>
          <p:nvPr/>
        </p:nvSpPr>
        <p:spPr>
          <a:xfrm>
            <a:off x="7372053" y="1895970"/>
            <a:ext cx="422048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CH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RSV </a:t>
            </a:r>
            <a:r>
              <a:rPr kumimoji="0" lang="fr-CH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activity</a:t>
            </a:r>
            <a:r>
              <a:rPr kumimoji="0" lang="fr-CH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reached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levels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comparable to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previous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seasonal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peaks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but has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started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to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decline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in North America and continues to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decline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or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remain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low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in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other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subregions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RSV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epidemics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are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returning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to pre-COVID-19 </a:t>
            </a:r>
            <a:r>
              <a:rPr kumimoji="0" lang="fr-CH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levels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.</a:t>
            </a:r>
          </a:p>
        </p:txBody>
      </p:sp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1142DC65-57D5-2631-B6E7-CB7D71E08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"/>
          <a:stretch/>
        </p:blipFill>
        <p:spPr>
          <a:xfrm>
            <a:off x="457200" y="1317114"/>
            <a:ext cx="5527964" cy="458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7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33D67-5337-5CEB-6088-F65FC6A89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C373E9-E3C2-C8F7-1690-A26846A7D6F2}"/>
              </a:ext>
            </a:extLst>
          </p:cNvPr>
          <p:cNvSpPr txBox="1"/>
          <p:nvPr/>
        </p:nvSpPr>
        <p:spPr>
          <a:xfrm>
            <a:off x="446207" y="1642503"/>
            <a:ext cx="4320540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/>
              <a:buChar char="•"/>
              <a:defRPr sz="1600">
                <a:cs typeface="Calibri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RSV positivity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among primary care sentinel and SARI patients remains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moderate but continues to plateau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after peaking in late December.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percentage of specimens from patients presenting to sentinel: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ILI and ARI sites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was at 6% compared to 5% the prior week.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SARI sites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was at 10% comparted to 9% in the prior week.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Children aged 0-4 years have the highest test positivity and comprise the highest number of cases for RSV.</a:t>
            </a:r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A8DE7177-B2F3-585A-1BD5-00802E57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>
            <a:normAutofit/>
          </a:bodyPr>
          <a:lstStyle/>
          <a:p>
            <a:r>
              <a:rPr lang="fr-CH" sz="3200" b="1"/>
              <a:t>RSV </a:t>
            </a:r>
            <a:r>
              <a:rPr lang="fr-CH" sz="3200" b="1" err="1"/>
              <a:t>activity</a:t>
            </a:r>
            <a:r>
              <a:rPr lang="fr-CH" sz="3200" b="1"/>
              <a:t> in the </a:t>
            </a:r>
            <a:r>
              <a:rPr lang="fr-CH" b="1"/>
              <a:t>WHO </a:t>
            </a:r>
            <a:r>
              <a:rPr lang="fr-CH" b="1" err="1"/>
              <a:t>European</a:t>
            </a:r>
            <a:r>
              <a:rPr lang="fr-CH" b="1"/>
              <a:t> </a:t>
            </a:r>
            <a:r>
              <a:rPr lang="fr-CH" b="1" err="1"/>
              <a:t>Region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662D2-2CAB-41FD-5726-3DE697D1A5E9}"/>
              </a:ext>
            </a:extLst>
          </p:cNvPr>
          <p:cNvSpPr txBox="1"/>
          <p:nvPr/>
        </p:nvSpPr>
        <p:spPr>
          <a:xfrm>
            <a:off x="5307903" y="6436917"/>
            <a:ext cx="60942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rviss.org/"/>
              </a:rPr>
              <a:t>https://erviss.org/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12" name="Picture 11" descr="A graph with green and blue lines&#10;&#10;AI-generated content may be incorrect.">
            <a:extLst>
              <a:ext uri="{FF2B5EF4-FFF2-40B4-BE49-F238E27FC236}">
                <a16:creationId xmlns:a16="http://schemas.microsoft.com/office/drawing/2014/main" id="{51C5261E-0D24-FFD1-FB69-0D0706EE0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03" y="1354973"/>
            <a:ext cx="6580909" cy="2708829"/>
          </a:xfrm>
          <a:prstGeom prst="rect">
            <a:avLst/>
          </a:prstGeom>
        </p:spPr>
      </p:pic>
      <p:pic>
        <p:nvPicPr>
          <p:cNvPr id="14" name="Picture 13" descr="A graph with green and blue lines&#10;&#10;AI-generated content may be incorrect.">
            <a:extLst>
              <a:ext uri="{FF2B5EF4-FFF2-40B4-BE49-F238E27FC236}">
                <a16:creationId xmlns:a16="http://schemas.microsoft.com/office/drawing/2014/main" id="{832FEDFD-A9F1-1F51-E309-CFF1D65CDA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57" y="3695335"/>
            <a:ext cx="6400799" cy="26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73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Office Theme">
  <a:themeElements>
    <a:clrScheme name="EPI-WIN">
      <a:dk1>
        <a:srgbClr val="000000"/>
      </a:dk1>
      <a:lt1>
        <a:srgbClr val="FFFFFF"/>
      </a:lt1>
      <a:dk2>
        <a:srgbClr val="0A225F"/>
      </a:dk2>
      <a:lt2>
        <a:srgbClr val="E8E8E8"/>
      </a:lt2>
      <a:accent1>
        <a:srgbClr val="285596"/>
      </a:accent1>
      <a:accent2>
        <a:srgbClr val="FFDE17"/>
      </a:accent2>
      <a:accent3>
        <a:srgbClr val="E28742"/>
      </a:accent3>
      <a:accent4>
        <a:srgbClr val="3DB4E1"/>
      </a:accent4>
      <a:accent5>
        <a:srgbClr val="A74242"/>
      </a:accent5>
      <a:accent6>
        <a:srgbClr val="161C51"/>
      </a:accent6>
      <a:hlink>
        <a:srgbClr val="2C6474"/>
      </a:hlink>
      <a:folHlink>
        <a:srgbClr val="77468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382e376d3ad2ebe9b60d661cacafeaa7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c1ea21926a0006b5083e04c32c0cebda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8ED26C-EC9D-46D0-9757-71F3F9EA4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a4242-da51-4b1d-bad4-07d006b730d3"/>
    <ds:schemaRef ds:uri="bd879b36-96f5-4c4e-979a-9eb1cd712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79458D-80CB-405B-9E59-96CCB90C7B9C}">
  <ds:schemaRefs>
    <ds:schemaRef ds:uri="http://schemas.microsoft.com/office/2006/metadata/properties"/>
    <ds:schemaRef ds:uri="http://schemas.microsoft.com/office/infopath/2007/PartnerControls"/>
    <ds:schemaRef ds:uri="bd879b36-96f5-4c4e-979a-9eb1cd712529"/>
    <ds:schemaRef ds:uri="f94a4242-da51-4b1d-bad4-07d006b730d3"/>
  </ds:schemaRefs>
</ds:datastoreItem>
</file>

<file path=customXml/itemProps3.xml><?xml version="1.0" encoding="utf-8"?>
<ds:datastoreItem xmlns:ds="http://schemas.openxmlformats.org/officeDocument/2006/customXml" ds:itemID="{0755781F-48D2-4548-B10A-C74D3C61D4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954</Words>
  <Application>Microsoft Office PowerPoint</Application>
  <PresentationFormat>Widescreen</PresentationFormat>
  <Paragraphs>98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MS Mincho</vt:lpstr>
      <vt:lpstr>Aptos</vt:lpstr>
      <vt:lpstr>Aptos ExtraBold</vt:lpstr>
      <vt:lpstr>Arial</vt:lpstr>
      <vt:lpstr>Avenir Black</vt:lpstr>
      <vt:lpstr>Calibri</vt:lpstr>
      <vt:lpstr>Cambria</vt:lpstr>
      <vt:lpstr>Courier New</vt:lpstr>
      <vt:lpstr>Wingdings</vt:lpstr>
      <vt:lpstr>5_Office Theme</vt:lpstr>
      <vt:lpstr>think-cell Slide</vt:lpstr>
      <vt:lpstr>Update on influenza, COVID-19 and other respiratory viruses: focus on the winter season in the Northern Hemisphere</vt:lpstr>
      <vt:lpstr>Surveillance at the global level</vt:lpstr>
      <vt:lpstr>Influenza activity since Oct 2024</vt:lpstr>
      <vt:lpstr>Influenza activity in the Northern Hemisphere since Oct 2022</vt:lpstr>
      <vt:lpstr>SARS-CoV-2 continuous to circulate with other respiratory viruses</vt:lpstr>
      <vt:lpstr>Prolonged elevated SARS-CoV-2 activity in summer months in countries from Europe and Americas observed in 2024  </vt:lpstr>
      <vt:lpstr>COVID-19 continue to cause deaths</vt:lpstr>
      <vt:lpstr>Respiratory syncytial virus (RSV) activity in the Americas</vt:lpstr>
      <vt:lpstr>RSV activity in the WHO European Region</vt:lpstr>
      <vt:lpstr>Applications</vt:lpstr>
      <vt:lpstr>Useful links and references</vt:lpstr>
      <vt:lpstr>EPI-WIN webinar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influenza, COVID-19 and other respiratory viruses: focus on the winter season in the Northern Hemisphere</dc:title>
  <dc:creator>GEROY, Lester Sam</dc:creator>
  <cp:lastModifiedBy>GEROGLU, Berk</cp:lastModifiedBy>
  <cp:revision>2</cp:revision>
  <dcterms:created xsi:type="dcterms:W3CDTF">2025-02-20T12:13:56Z</dcterms:created>
  <dcterms:modified xsi:type="dcterms:W3CDTF">2025-03-07T14:42:58Z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0x010100C4389C59ADE53C49B45E3B489436BC07</vt:lpwstr>
  </property>
</Properties>
</file>